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623391" y="88350"/>
            <a:ext cx="8945218" cy="974036"/>
          </a:xfrm>
          <a:prstGeom prst="rect">
            <a:avLst/>
          </a:prstGeom>
        </p:spPr>
        <p:txBody>
          <a:bodyPr/>
          <a:lstStyle/>
          <a:p>
            <a:pPr>
              <a:defRPr b="1"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distribution of Overall rating for all players</a:t>
            </a:r>
            <a:br/>
          </a:p>
        </p:txBody>
      </p:sp>
      <p:pic>
        <p:nvPicPr>
          <p:cNvPr id="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440" y="1247970"/>
            <a:ext cx="8441634" cy="408171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Rectangle 4"/>
          <p:cNvSpPr/>
          <p:nvPr/>
        </p:nvSpPr>
        <p:spPr>
          <a:xfrm>
            <a:off x="152400" y="313865"/>
            <a:ext cx="127000" cy="1342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/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3"/>
          <p:cNvSpPr txBox="1"/>
          <p:nvPr>
            <p:ph type="ctrTitle"/>
          </p:nvPr>
        </p:nvSpPr>
        <p:spPr>
          <a:xfrm>
            <a:off x="1669774" y="1041400"/>
            <a:ext cx="9144001" cy="23876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ctr"/>
          <a:lstStyle>
            <a:lvl1pPr algn="l">
              <a:lnSpc>
                <a:spcPct val="100000"/>
              </a:lnSpc>
              <a:defRPr sz="1100"/>
            </a:lvl1pPr>
          </a:lstStyle>
          <a:p>
            <a:pPr/>
            <a:r>
              <a:t> </a:t>
            </a:r>
          </a:p>
        </p:txBody>
      </p:sp>
      <p:sp>
        <p:nvSpPr>
          <p:cNvPr id="99" name="Rectangle 3"/>
          <p:cNvSpPr/>
          <p:nvPr/>
        </p:nvSpPr>
        <p:spPr>
          <a:xfrm>
            <a:off x="2305878" y="5798286"/>
            <a:ext cx="3233532" cy="1342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100"/>
            </a:lvl1pPr>
          </a:lstStyle>
          <a:p>
            <a:pPr/>
            <a:r>
              <a:t> </a:t>
            </a:r>
          </a:p>
        </p:txBody>
      </p:sp>
      <p:sp>
        <p:nvSpPr>
          <p:cNvPr id="100" name="TextBox 6"/>
          <p:cNvSpPr txBox="1"/>
          <p:nvPr/>
        </p:nvSpPr>
        <p:spPr>
          <a:xfrm>
            <a:off x="3395497" y="157416"/>
            <a:ext cx="6004561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Pair plots for the Numeric variables:</a:t>
            </a:r>
          </a:p>
        </p:txBody>
      </p:sp>
      <p:pic>
        <p:nvPicPr>
          <p:cNvPr id="1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48" y="660207"/>
            <a:ext cx="11922202" cy="6149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ctrTitle"/>
          </p:nvPr>
        </p:nvSpPr>
        <p:spPr>
          <a:xfrm>
            <a:off x="-92140" y="28605"/>
            <a:ext cx="12192001" cy="973891"/>
          </a:xfrm>
          <a:prstGeom prst="rect">
            <a:avLst/>
          </a:prstGeom>
        </p:spPr>
        <p:txBody>
          <a:bodyPr/>
          <a:lstStyle/>
          <a:p>
            <a:pPr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Table containing the top 20 players ranked by Overall score and whose contract expires in 2020</a:t>
            </a:r>
            <a:br/>
          </a:p>
        </p:txBody>
      </p:sp>
      <p:graphicFrame>
        <p:nvGraphicFramePr>
          <p:cNvPr id="104" name="Table 3"/>
          <p:cNvGraphicFramePr/>
          <p:nvPr/>
        </p:nvGraphicFramePr>
        <p:xfrm>
          <a:off x="443948" y="1043077"/>
          <a:ext cx="11304104" cy="57978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07436"/>
                <a:gridCol w="807436"/>
                <a:gridCol w="807436"/>
                <a:gridCol w="807436"/>
                <a:gridCol w="807436"/>
                <a:gridCol w="807436"/>
                <a:gridCol w="807436"/>
                <a:gridCol w="807436"/>
                <a:gridCol w="807436"/>
                <a:gridCol w="807436"/>
                <a:gridCol w="807436"/>
                <a:gridCol w="807436"/>
                <a:gridCol w="807436"/>
                <a:gridCol w="807436"/>
              </a:tblGrid>
              <a:tr h="4178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ID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Name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Overall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Potential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Value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Wage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Age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International Reputation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Skill Moves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Position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Height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Weight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Release Clause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400"/>
                      </a:pPr>
                    </a:p>
                  </a:txBody>
                  <a:tcPr marL="9800" marR="9800" marT="9800" marB="9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193080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De Gea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72000000.0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260000.0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GK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6.333333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168.0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138600000.0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6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177003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L. Modrić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67000000.0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420000.0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32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RCM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5.666667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146.0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137400000.0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3951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8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155862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Sergio Ramos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51000000.0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380000.0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32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RCB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6.000000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181.0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104600000.0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5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183277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E. Hazard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93000000.0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340000.0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LF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5.666667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163.0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172100000.0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13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168542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David Silva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60000000.0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285000.0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32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LCM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5.666667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148.0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111000000.0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21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179813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E. Cavani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89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89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60000000.0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LS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6.083333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111000000.0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24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138956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G. Chiellini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89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89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27000000.0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215000.0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LCB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6.166667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187.0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44600000.0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31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190460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C. Eriksen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88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73500000.0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205000.0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26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CAM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5.916667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168.0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141500000.0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39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164240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Thiago Silva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88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88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24000000.0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165000.0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RCB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6.000000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181.0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44400000.0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50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175943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D. Mertens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45000000.0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135000.0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RF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5.583333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134.0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76500000.0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52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171877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M. Hamšík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46500000.0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125000.0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LCM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6.000000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174.0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79100000.0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49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189332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Jordi Alba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38000000.0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250000.0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29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LB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5.583333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150.0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77900000.0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46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193041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K. Navas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30500000.0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195000.0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GK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6.083333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176.0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62500000.0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64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191043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Alex Sandro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86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86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36500000.0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160000.0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LB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5.916667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176.0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60200000.0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3951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71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184087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T. Alderweireld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86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39000000.0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150000.0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29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RCB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6.083333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179.0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75100000.0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73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177509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M. Benatia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86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86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30000000.0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160000.0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CB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6.166667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207.0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49500000.0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75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135507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Fernandinho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86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86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18000000.0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185000.0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CDM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5.833333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148.0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33300000.0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102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171919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Naldo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85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85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38000.0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35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CB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6.500000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201.0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15300000.0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104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168609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Miranda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85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85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15500000.0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96000.0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CB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6.083333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172.0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26400000.0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26116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b="1" sz="400"/>
                        <a:t>103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170890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B. Matuidi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85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85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26000000.0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145000.0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31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3.0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2.0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LM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5.916667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165.0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400"/>
                        <a:t>42900000.0</a:t>
                      </a:r>
                    </a:p>
                  </a:txBody>
                  <a:tcPr marL="9800" marR="9800" marT="9800" marB="9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2696513" y="42314"/>
            <a:ext cx="7716714" cy="862723"/>
          </a:xfrm>
          <a:prstGeom prst="rect">
            <a:avLst/>
          </a:prstGeom>
        </p:spPr>
        <p:txBody>
          <a:bodyPr/>
          <a:lstStyle/>
          <a:p>
            <a:pPr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Top players by Overall rating for each unique position</a:t>
            </a:r>
            <a:br/>
          </a:p>
        </p:txBody>
      </p:sp>
      <p:graphicFrame>
        <p:nvGraphicFramePr>
          <p:cNvPr id="107" name="Table"/>
          <p:cNvGraphicFramePr/>
          <p:nvPr/>
        </p:nvGraphicFramePr>
        <p:xfrm>
          <a:off x="305992" y="597901"/>
          <a:ext cx="3791011" cy="613238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262188"/>
                <a:gridCol w="1262188"/>
                <a:gridCol w="1262188"/>
              </a:tblGrid>
              <a:tr h="220772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Overall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20882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Álvaro Peña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Zhu Jiayi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CDM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Óscar Valentín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CF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Z. Sanogo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Óliver Torres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GK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Óscar Whalley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Y. Ono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Ángel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LCB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Íñigo López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LCM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Z. Kalmár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LDM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Zeca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LF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T. Matsuura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Óscar Plano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Yoo Seung Min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LW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Álvaro Bustos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LWB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Y. Tanaka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Y. Cabrera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Óscar Gil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RCB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Ícaro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RCM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Óscar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RDM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Zheng Zhi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RF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Zhang Xizhe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Álvaro Jiménez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Z. Ibrahimović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RW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Élton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RWB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Yang Kuo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Éder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8" name="Screenshot 2022-10-04 at 10.13.09 PM.png" descr="Screenshot 2022-10-04 at 10.13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2303" y="1177379"/>
            <a:ext cx="7435469" cy="4968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ctrTitle"/>
          </p:nvPr>
        </p:nvSpPr>
        <p:spPr>
          <a:xfrm>
            <a:off x="1524000" y="70048"/>
            <a:ext cx="9144000" cy="808878"/>
          </a:xfrm>
          <a:prstGeom prst="rect">
            <a:avLst/>
          </a:prstGeom>
        </p:spPr>
        <p:txBody>
          <a:bodyPr/>
          <a:lstStyle/>
          <a:p>
            <a:pPr defTabSz="859536">
              <a:defRPr b="1" sz="169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average wage one can expect to pay for the top 5 in every position</a:t>
            </a:r>
            <a:br/>
            <a:br/>
          </a:p>
        </p:txBody>
      </p:sp>
      <p:sp>
        <p:nvSpPr>
          <p:cNvPr id="111" name="TextBox 6"/>
          <p:cNvSpPr txBox="1"/>
          <p:nvPr/>
        </p:nvSpPr>
        <p:spPr>
          <a:xfrm>
            <a:off x="165397" y="683549"/>
            <a:ext cx="4581808" cy="5772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Average wage to be paid to top 5 players by position is as follows:</a:t>
            </a:r>
          </a:p>
          <a:p>
            <a:pPr>
              <a:defRPr sz="1200"/>
            </a:pPr>
            <a:r>
              <a:t>Position</a:t>
            </a:r>
          </a:p>
          <a:p>
            <a:pPr>
              <a:defRPr sz="1200"/>
            </a:pPr>
            <a:r>
              <a:t>CAM              174000.0</a:t>
            </a:r>
          </a:p>
          <a:p>
            <a:pPr>
              <a:defRPr sz="1200"/>
            </a:pPr>
            <a:r>
              <a:t>CB               166000.0</a:t>
            </a:r>
          </a:p>
          <a:p>
            <a:pPr>
              <a:defRPr sz="1200"/>
            </a:pPr>
            <a:r>
              <a:t>CDM              217000.0</a:t>
            </a:r>
          </a:p>
          <a:p>
            <a:pPr>
              <a:defRPr sz="1200"/>
            </a:pPr>
            <a:r>
              <a:t>CF                47400.0</a:t>
            </a:r>
          </a:p>
          <a:p>
            <a:pPr>
              <a:defRPr sz="1200"/>
            </a:pPr>
            <a:r>
              <a:t>CM               130600.0</a:t>
            </a:r>
          </a:p>
          <a:p>
            <a:pPr>
              <a:defRPr sz="1200"/>
            </a:pPr>
            <a:r>
              <a:t>GK               192800.0</a:t>
            </a:r>
          </a:p>
          <a:p>
            <a:pPr>
              <a:defRPr sz="1200"/>
            </a:pPr>
            <a:r>
              <a:t>LAM               81600.0</a:t>
            </a:r>
          </a:p>
          <a:p>
            <a:pPr>
              <a:defRPr sz="1200"/>
            </a:pPr>
            <a:r>
              <a:t>LB               177200.0</a:t>
            </a:r>
          </a:p>
          <a:p>
            <a:pPr>
              <a:defRPr sz="1200"/>
            </a:pPr>
            <a:r>
              <a:t>LCB              162000.0</a:t>
            </a:r>
          </a:p>
          <a:p>
            <a:pPr>
              <a:defRPr sz="1200"/>
            </a:pPr>
            <a:r>
              <a:t>LCM              184400.0</a:t>
            </a:r>
          </a:p>
          <a:p>
            <a:pPr>
              <a:defRPr sz="1200"/>
            </a:pPr>
            <a:r>
              <a:t>LDM              138000.0</a:t>
            </a:r>
          </a:p>
          <a:p>
            <a:pPr>
              <a:defRPr sz="1200"/>
            </a:pPr>
            <a:r>
              <a:t>LF               123200.0</a:t>
            </a:r>
          </a:p>
          <a:p>
            <a:pPr>
              <a:defRPr sz="1200"/>
            </a:pPr>
            <a:r>
              <a:t>LM               152600.0</a:t>
            </a:r>
          </a:p>
          <a:p>
            <a:pPr>
              <a:defRPr sz="1200"/>
            </a:pPr>
            <a:r>
              <a:t>LS               130200.0</a:t>
            </a:r>
          </a:p>
          <a:p>
            <a:pPr>
              <a:defRPr sz="1200"/>
            </a:pPr>
            <a:r>
              <a:t>LW               261000.0</a:t>
            </a:r>
          </a:p>
          <a:p>
            <a:pPr>
              <a:defRPr sz="1200"/>
            </a:pPr>
            <a:r>
              <a:t>LWB               33000.0</a:t>
            </a:r>
          </a:p>
          <a:p>
            <a:pPr>
              <a:defRPr sz="1200"/>
            </a:pPr>
            <a:r>
              <a:t>RAM               46600.0</a:t>
            </a:r>
          </a:p>
          <a:p>
            <a:pPr>
              <a:defRPr sz="1200"/>
            </a:pPr>
            <a:r>
              <a:t>RB               155400.0</a:t>
            </a:r>
          </a:p>
          <a:p>
            <a:pPr>
              <a:defRPr sz="1200"/>
            </a:pPr>
            <a:r>
              <a:t>RCB              219000.0</a:t>
            </a:r>
          </a:p>
          <a:p>
            <a:pPr>
              <a:defRPr sz="1200"/>
            </a:pPr>
            <a:r>
              <a:t>RCM              238600.0</a:t>
            </a:r>
          </a:p>
          <a:p>
            <a:pPr>
              <a:defRPr sz="1200"/>
            </a:pPr>
            <a:r>
              <a:t>RDM              105000.0</a:t>
            </a:r>
          </a:p>
          <a:p>
            <a:pPr>
              <a:defRPr sz="1200"/>
            </a:pPr>
            <a:r>
              <a:t>RF               148000.0</a:t>
            </a:r>
          </a:p>
          <a:p>
            <a:pPr>
              <a:defRPr sz="1200"/>
            </a:pPr>
            <a:r>
              <a:t>RM               126400.0</a:t>
            </a:r>
          </a:p>
          <a:p>
            <a:pPr>
              <a:defRPr sz="1200"/>
            </a:pPr>
            <a:r>
              <a:t>RS               130400.0</a:t>
            </a:r>
          </a:p>
          <a:p>
            <a:pPr>
              <a:defRPr sz="1200"/>
            </a:pPr>
            <a:r>
              <a:t>RW               202000.0</a:t>
            </a:r>
          </a:p>
          <a:p>
            <a:pPr>
              <a:defRPr sz="1200"/>
            </a:pPr>
            <a:r>
              <a:t>RWB               44200.0</a:t>
            </a:r>
          </a:p>
          <a:p>
            <a:pPr>
              <a:defRPr sz="1200"/>
            </a:pPr>
            <a:r>
              <a:t>ST               294000.0</a:t>
            </a:r>
          </a:p>
        </p:txBody>
      </p:sp>
      <p:pic>
        <p:nvPicPr>
          <p:cNvPr id="112" name="Wages.png" descr="Wag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6901" y="1197604"/>
            <a:ext cx="6868446" cy="5532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