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257" r:id="rId3"/>
    <p:sldId id="258" r:id="rId4"/>
    <p:sldId id="259" r:id="rId5"/>
    <p:sldId id="261" r:id="rId6"/>
    <p:sldId id="274" r:id="rId7"/>
    <p:sldId id="278" r:id="rId8"/>
    <p:sldId id="273" r:id="rId9"/>
    <p:sldId id="262" r:id="rId10"/>
    <p:sldId id="276" r:id="rId11"/>
    <p:sldId id="264" r:id="rId12"/>
    <p:sldId id="275" r:id="rId13"/>
    <p:sldId id="263" r:id="rId14"/>
    <p:sldId id="265" r:id="rId15"/>
    <p:sldId id="277" r:id="rId16"/>
    <p:sldId id="266" r:id="rId17"/>
    <p:sldId id="267" r:id="rId18"/>
    <p:sldId id="268" r:id="rId19"/>
    <p:sldId id="279" r:id="rId20"/>
    <p:sldId id="269" r:id="rId21"/>
    <p:sldId id="270" r:id="rId22"/>
    <p:sldId id="271" r:id="rId23"/>
    <p:sldId id="27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AAABCA-F45E-431B-8617-8D789EC6445B}" v="65" dt="2025-03-05T06:03:25.5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90" d="100"/>
          <a:sy n="90" d="100"/>
        </p:scale>
        <p:origin x="-398" y="18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BEE3FE-F15A-43C9-B991-056986442EC5}"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1C380B1-C788-4A60-A105-9A23276C1105}">
      <dgm:prSet/>
      <dgm:spPr/>
      <dgm:t>
        <a:bodyPr/>
        <a:lstStyle/>
        <a:p>
          <a:pPr>
            <a:defRPr cap="all"/>
          </a:pPr>
          <a:r>
            <a:rPr lang="en-US" b="0" i="0"/>
            <a:t>You are working as a business analyst at Amazon, a company currently performing well. The stakeholders wish to maintain this level of performance and seek improvement. For this purpose, they want to devise new strategies. </a:t>
          </a:r>
          <a:endParaRPr lang="en-US"/>
        </a:p>
      </dgm:t>
    </dgm:pt>
    <dgm:pt modelId="{F0410D2F-A170-4409-B9FB-8975158BD55F}" type="parTrans" cxnId="{ACEA2838-E83F-4D29-AB6C-425DE85F5E7A}">
      <dgm:prSet/>
      <dgm:spPr/>
      <dgm:t>
        <a:bodyPr/>
        <a:lstStyle/>
        <a:p>
          <a:endParaRPr lang="en-US"/>
        </a:p>
      </dgm:t>
    </dgm:pt>
    <dgm:pt modelId="{C90E82C9-10AF-4E3C-B85E-108020AEDC50}" type="sibTrans" cxnId="{ACEA2838-E83F-4D29-AB6C-425DE85F5E7A}">
      <dgm:prSet/>
      <dgm:spPr/>
      <dgm:t>
        <a:bodyPr/>
        <a:lstStyle/>
        <a:p>
          <a:endParaRPr lang="en-US"/>
        </a:p>
      </dgm:t>
    </dgm:pt>
    <dgm:pt modelId="{F3C81C93-0CA2-4D6F-964B-CFAE73664918}">
      <dgm:prSet/>
      <dgm:spPr/>
      <dgm:t>
        <a:bodyPr/>
        <a:lstStyle/>
        <a:p>
          <a:pPr>
            <a:defRPr cap="all"/>
          </a:pPr>
          <a:r>
            <a:rPr lang="en-US" b="0" i="0"/>
            <a:t>You are part of a team exploring new ways to benefit customers, such as offering more discounts and Prime membership perks. Could you suggest additional methods to identify and reward customers and enhance their shopping experience?</a:t>
          </a:r>
          <a:endParaRPr lang="en-US"/>
        </a:p>
      </dgm:t>
    </dgm:pt>
    <dgm:pt modelId="{6071E109-7D52-45EF-809C-121245597C15}" type="parTrans" cxnId="{02E74768-ED3A-493A-BCCE-7F57683263A4}">
      <dgm:prSet/>
      <dgm:spPr/>
      <dgm:t>
        <a:bodyPr/>
        <a:lstStyle/>
        <a:p>
          <a:endParaRPr lang="en-US"/>
        </a:p>
      </dgm:t>
    </dgm:pt>
    <dgm:pt modelId="{C4F69F0B-6594-4650-A8EB-556E02FD70BC}" type="sibTrans" cxnId="{02E74768-ED3A-493A-BCCE-7F57683263A4}">
      <dgm:prSet/>
      <dgm:spPr/>
      <dgm:t>
        <a:bodyPr/>
        <a:lstStyle/>
        <a:p>
          <a:endParaRPr lang="en-US"/>
        </a:p>
      </dgm:t>
    </dgm:pt>
    <dgm:pt modelId="{03B06091-6805-4747-9F54-4B5E16642AD2}" type="pres">
      <dgm:prSet presAssocID="{F6BEE3FE-F15A-43C9-B991-056986442EC5}" presName="root" presStyleCnt="0">
        <dgm:presLayoutVars>
          <dgm:dir/>
          <dgm:resizeHandles val="exact"/>
        </dgm:presLayoutVars>
      </dgm:prSet>
      <dgm:spPr/>
      <dgm:t>
        <a:bodyPr/>
        <a:lstStyle/>
        <a:p>
          <a:endParaRPr lang="en-IN"/>
        </a:p>
      </dgm:t>
    </dgm:pt>
    <dgm:pt modelId="{1FF890F5-C021-4A02-833A-0C3CF1CB2E2A}" type="pres">
      <dgm:prSet presAssocID="{81C380B1-C788-4A60-A105-9A23276C1105}" presName="compNode" presStyleCnt="0"/>
      <dgm:spPr/>
    </dgm:pt>
    <dgm:pt modelId="{999EE414-2D5D-402A-96E5-44DA00B742DB}" type="pres">
      <dgm:prSet presAssocID="{81C380B1-C788-4A60-A105-9A23276C1105}" presName="iconBgRect" presStyleLbl="bgShp" presStyleIdx="0" presStyleCnt="2"/>
      <dgm:spPr>
        <a:prstGeom prst="round2DiagRect">
          <a:avLst>
            <a:gd name="adj1" fmla="val 29727"/>
            <a:gd name="adj2" fmla="val 0"/>
          </a:avLst>
        </a:prstGeom>
      </dgm:spPr>
    </dgm:pt>
    <dgm:pt modelId="{92EEF96A-0D6B-428C-AF75-2A9651DF736D}" type="pres">
      <dgm:prSet presAssocID="{81C380B1-C788-4A60-A105-9A23276C1105}" presName="iconRect" presStyleLbl="node1" presStyleIdx="0" presStyleCnt="2"/>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IN"/>
        </a:p>
      </dgm:t>
      <dgm:extLst>
        <a:ext uri="{E40237B7-FDA0-4F09-8148-C483321AD2D9}">
          <dgm14:cNvPr xmlns:dgm14="http://schemas.microsoft.com/office/drawing/2010/diagram" id="0" name="" descr="Bar Graph with Upward Trend"/>
        </a:ext>
      </dgm:extLst>
    </dgm:pt>
    <dgm:pt modelId="{0D8B4186-2526-49F3-9349-601791C7BBA0}" type="pres">
      <dgm:prSet presAssocID="{81C380B1-C788-4A60-A105-9A23276C1105}" presName="spaceRect" presStyleCnt="0"/>
      <dgm:spPr/>
    </dgm:pt>
    <dgm:pt modelId="{73DB2C32-302E-45D7-BF22-A6BFE5882575}" type="pres">
      <dgm:prSet presAssocID="{81C380B1-C788-4A60-A105-9A23276C1105}" presName="textRect" presStyleLbl="revTx" presStyleIdx="0" presStyleCnt="2">
        <dgm:presLayoutVars>
          <dgm:chMax val="1"/>
          <dgm:chPref val="1"/>
        </dgm:presLayoutVars>
      </dgm:prSet>
      <dgm:spPr/>
      <dgm:t>
        <a:bodyPr/>
        <a:lstStyle/>
        <a:p>
          <a:endParaRPr lang="en-IN"/>
        </a:p>
      </dgm:t>
    </dgm:pt>
    <dgm:pt modelId="{5AE5715D-0993-49BB-8434-4684380C96D4}" type="pres">
      <dgm:prSet presAssocID="{C90E82C9-10AF-4E3C-B85E-108020AEDC50}" presName="sibTrans" presStyleCnt="0"/>
      <dgm:spPr/>
    </dgm:pt>
    <dgm:pt modelId="{90BC96CB-DE4B-4E02-A024-659B5191D03C}" type="pres">
      <dgm:prSet presAssocID="{F3C81C93-0CA2-4D6F-964B-CFAE73664918}" presName="compNode" presStyleCnt="0"/>
      <dgm:spPr/>
    </dgm:pt>
    <dgm:pt modelId="{D99810E3-C1B5-4A5F-A5DF-81E20798A714}" type="pres">
      <dgm:prSet presAssocID="{F3C81C93-0CA2-4D6F-964B-CFAE73664918}" presName="iconBgRect" presStyleLbl="bgShp" presStyleIdx="1" presStyleCnt="2"/>
      <dgm:spPr>
        <a:prstGeom prst="round2DiagRect">
          <a:avLst>
            <a:gd name="adj1" fmla="val 29727"/>
            <a:gd name="adj2" fmla="val 0"/>
          </a:avLst>
        </a:prstGeom>
      </dgm:spPr>
    </dgm:pt>
    <dgm:pt modelId="{4D6F17B1-A07B-44C4-BA79-AF7B9093FD86}" type="pres">
      <dgm:prSet presAssocID="{F3C81C93-0CA2-4D6F-964B-CFAE7366491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IN"/>
        </a:p>
      </dgm:t>
      <dgm:extLst>
        <a:ext uri="{E40237B7-FDA0-4F09-8148-C483321AD2D9}">
          <dgm14:cNvPr xmlns:dgm14="http://schemas.microsoft.com/office/drawing/2010/diagram" id="0" name="" descr="Kiosk"/>
        </a:ext>
      </dgm:extLst>
    </dgm:pt>
    <dgm:pt modelId="{02F8F169-8CDE-49DC-932A-BEBBF42FF784}" type="pres">
      <dgm:prSet presAssocID="{F3C81C93-0CA2-4D6F-964B-CFAE73664918}" presName="spaceRect" presStyleCnt="0"/>
      <dgm:spPr/>
    </dgm:pt>
    <dgm:pt modelId="{E26E5647-4B6F-44D8-B9E9-0A8420959778}" type="pres">
      <dgm:prSet presAssocID="{F3C81C93-0CA2-4D6F-964B-CFAE73664918}" presName="textRect" presStyleLbl="revTx" presStyleIdx="1" presStyleCnt="2">
        <dgm:presLayoutVars>
          <dgm:chMax val="1"/>
          <dgm:chPref val="1"/>
        </dgm:presLayoutVars>
      </dgm:prSet>
      <dgm:spPr/>
      <dgm:t>
        <a:bodyPr/>
        <a:lstStyle/>
        <a:p>
          <a:endParaRPr lang="en-IN"/>
        </a:p>
      </dgm:t>
    </dgm:pt>
  </dgm:ptLst>
  <dgm:cxnLst>
    <dgm:cxn modelId="{ACEA2838-E83F-4D29-AB6C-425DE85F5E7A}" srcId="{F6BEE3FE-F15A-43C9-B991-056986442EC5}" destId="{81C380B1-C788-4A60-A105-9A23276C1105}" srcOrd="0" destOrd="0" parTransId="{F0410D2F-A170-4409-B9FB-8975158BD55F}" sibTransId="{C90E82C9-10AF-4E3C-B85E-108020AEDC50}"/>
    <dgm:cxn modelId="{02E74768-ED3A-493A-BCCE-7F57683263A4}" srcId="{F6BEE3FE-F15A-43C9-B991-056986442EC5}" destId="{F3C81C93-0CA2-4D6F-964B-CFAE73664918}" srcOrd="1" destOrd="0" parTransId="{6071E109-7D52-45EF-809C-121245597C15}" sibTransId="{C4F69F0B-6594-4650-A8EB-556E02FD70BC}"/>
    <dgm:cxn modelId="{E6365A36-7D89-4245-955F-A00E514743B4}" type="presOf" srcId="{F6BEE3FE-F15A-43C9-B991-056986442EC5}" destId="{03B06091-6805-4747-9F54-4B5E16642AD2}" srcOrd="0" destOrd="0" presId="urn:microsoft.com/office/officeart/2018/5/layout/IconLeafLabelList"/>
    <dgm:cxn modelId="{B10CD492-ED84-4C2F-8680-B06C83AE294B}" type="presOf" srcId="{F3C81C93-0CA2-4D6F-964B-CFAE73664918}" destId="{E26E5647-4B6F-44D8-B9E9-0A8420959778}" srcOrd="0" destOrd="0" presId="urn:microsoft.com/office/officeart/2018/5/layout/IconLeafLabelList"/>
    <dgm:cxn modelId="{63A88F08-7637-4DAE-9B6B-BE10597FC5A0}" type="presOf" srcId="{81C380B1-C788-4A60-A105-9A23276C1105}" destId="{73DB2C32-302E-45D7-BF22-A6BFE5882575}" srcOrd="0" destOrd="0" presId="urn:microsoft.com/office/officeart/2018/5/layout/IconLeafLabelList"/>
    <dgm:cxn modelId="{18EBEDA2-FAF3-4A11-BC9B-C2CF59EADE56}" type="presParOf" srcId="{03B06091-6805-4747-9F54-4B5E16642AD2}" destId="{1FF890F5-C021-4A02-833A-0C3CF1CB2E2A}" srcOrd="0" destOrd="0" presId="urn:microsoft.com/office/officeart/2018/5/layout/IconLeafLabelList"/>
    <dgm:cxn modelId="{D3E8C9C5-7CAE-4735-8001-021C30D0EB92}" type="presParOf" srcId="{1FF890F5-C021-4A02-833A-0C3CF1CB2E2A}" destId="{999EE414-2D5D-402A-96E5-44DA00B742DB}" srcOrd="0" destOrd="0" presId="urn:microsoft.com/office/officeart/2018/5/layout/IconLeafLabelList"/>
    <dgm:cxn modelId="{5B2C461F-7985-42BD-8BB6-4FBB6676C054}" type="presParOf" srcId="{1FF890F5-C021-4A02-833A-0C3CF1CB2E2A}" destId="{92EEF96A-0D6B-428C-AF75-2A9651DF736D}" srcOrd="1" destOrd="0" presId="urn:microsoft.com/office/officeart/2018/5/layout/IconLeafLabelList"/>
    <dgm:cxn modelId="{A44CDB77-9B1D-421F-9006-CF5A5AE9CBC5}" type="presParOf" srcId="{1FF890F5-C021-4A02-833A-0C3CF1CB2E2A}" destId="{0D8B4186-2526-49F3-9349-601791C7BBA0}" srcOrd="2" destOrd="0" presId="urn:microsoft.com/office/officeart/2018/5/layout/IconLeafLabelList"/>
    <dgm:cxn modelId="{28105C3E-0FED-4EB5-9687-FC22F4099B93}" type="presParOf" srcId="{1FF890F5-C021-4A02-833A-0C3CF1CB2E2A}" destId="{73DB2C32-302E-45D7-BF22-A6BFE5882575}" srcOrd="3" destOrd="0" presId="urn:microsoft.com/office/officeart/2018/5/layout/IconLeafLabelList"/>
    <dgm:cxn modelId="{75565367-49FD-4935-9817-9F70B9FABEF2}" type="presParOf" srcId="{03B06091-6805-4747-9F54-4B5E16642AD2}" destId="{5AE5715D-0993-49BB-8434-4684380C96D4}" srcOrd="1" destOrd="0" presId="urn:microsoft.com/office/officeart/2018/5/layout/IconLeafLabelList"/>
    <dgm:cxn modelId="{F0E7DA09-5E7B-4662-B5B1-B55EDACD723D}" type="presParOf" srcId="{03B06091-6805-4747-9F54-4B5E16642AD2}" destId="{90BC96CB-DE4B-4E02-A024-659B5191D03C}" srcOrd="2" destOrd="0" presId="urn:microsoft.com/office/officeart/2018/5/layout/IconLeafLabelList"/>
    <dgm:cxn modelId="{FFB7BB90-0E9C-40A4-9E23-9AA5E1C278D7}" type="presParOf" srcId="{90BC96CB-DE4B-4E02-A024-659B5191D03C}" destId="{D99810E3-C1B5-4A5F-A5DF-81E20798A714}" srcOrd="0" destOrd="0" presId="urn:microsoft.com/office/officeart/2018/5/layout/IconLeafLabelList"/>
    <dgm:cxn modelId="{26892014-FF44-4B8F-BCB0-70817906C344}" type="presParOf" srcId="{90BC96CB-DE4B-4E02-A024-659B5191D03C}" destId="{4D6F17B1-A07B-44C4-BA79-AF7B9093FD86}" srcOrd="1" destOrd="0" presId="urn:microsoft.com/office/officeart/2018/5/layout/IconLeafLabelList"/>
    <dgm:cxn modelId="{82922406-2AB7-4956-8CBF-D4B18F299ED1}" type="presParOf" srcId="{90BC96CB-DE4B-4E02-A024-659B5191D03C}" destId="{02F8F169-8CDE-49DC-932A-BEBBF42FF784}" srcOrd="2" destOrd="0" presId="urn:microsoft.com/office/officeart/2018/5/layout/IconLeafLabelList"/>
    <dgm:cxn modelId="{A9BA5E7E-48EE-474E-A03E-4FBB1BFE54A2}" type="presParOf" srcId="{90BC96CB-DE4B-4E02-A024-659B5191D03C}" destId="{E26E5647-4B6F-44D8-B9E9-0A8420959778}"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2DA588-F6BC-4C97-9060-4C0E424055B8}"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E5991BFE-D5B1-4414-B6FD-626A8886DFC9}">
      <dgm:prSet/>
      <dgm:spPr/>
      <dgm:t>
        <a:bodyPr/>
        <a:lstStyle/>
        <a:p>
          <a:r>
            <a:rPr lang="en-US" b="1" i="0"/>
            <a:t>OrderDate:</a:t>
          </a:r>
          <a:r>
            <a:rPr lang="en-US" b="0" i="0"/>
            <a:t> The date when the order was placed.</a:t>
          </a:r>
          <a:endParaRPr lang="en-US"/>
        </a:p>
      </dgm:t>
    </dgm:pt>
    <dgm:pt modelId="{B78D15AA-B019-4058-AEB1-CC9C0CA191D4}" type="parTrans" cxnId="{D7E2761A-557D-425A-B7D1-82723C7079E2}">
      <dgm:prSet/>
      <dgm:spPr/>
      <dgm:t>
        <a:bodyPr/>
        <a:lstStyle/>
        <a:p>
          <a:endParaRPr lang="en-US"/>
        </a:p>
      </dgm:t>
    </dgm:pt>
    <dgm:pt modelId="{83AA5DD8-4C17-49A4-922C-AD0B9F4A1F9F}" type="sibTrans" cxnId="{D7E2761A-557D-425A-B7D1-82723C7079E2}">
      <dgm:prSet/>
      <dgm:spPr/>
      <dgm:t>
        <a:bodyPr/>
        <a:lstStyle/>
        <a:p>
          <a:endParaRPr lang="en-US"/>
        </a:p>
      </dgm:t>
    </dgm:pt>
    <dgm:pt modelId="{2AD690F2-2F0F-4AD7-8FCF-D16369A932D7}">
      <dgm:prSet/>
      <dgm:spPr/>
      <dgm:t>
        <a:bodyPr/>
        <a:lstStyle/>
        <a:p>
          <a:r>
            <a:rPr lang="en-US" b="1" i="0"/>
            <a:t>OrderID:</a:t>
          </a:r>
          <a:r>
            <a:rPr lang="en-US" b="0" i="0"/>
            <a:t> A unique identifier for each order.</a:t>
          </a:r>
          <a:endParaRPr lang="en-US"/>
        </a:p>
      </dgm:t>
    </dgm:pt>
    <dgm:pt modelId="{FF3483DE-0C68-4D35-A9B1-AC5636E399ED}" type="parTrans" cxnId="{8BF06195-6D11-4616-A97C-B83E0C5DB871}">
      <dgm:prSet/>
      <dgm:spPr/>
      <dgm:t>
        <a:bodyPr/>
        <a:lstStyle/>
        <a:p>
          <a:endParaRPr lang="en-US"/>
        </a:p>
      </dgm:t>
    </dgm:pt>
    <dgm:pt modelId="{D49CC28D-6EF7-4861-A8D8-8DE8F769D3F3}" type="sibTrans" cxnId="{8BF06195-6D11-4616-A97C-B83E0C5DB871}">
      <dgm:prSet/>
      <dgm:spPr/>
      <dgm:t>
        <a:bodyPr/>
        <a:lstStyle/>
        <a:p>
          <a:endParaRPr lang="en-US"/>
        </a:p>
      </dgm:t>
    </dgm:pt>
    <dgm:pt modelId="{99BFA734-AF22-44E3-A9A3-E099D2045F3C}">
      <dgm:prSet/>
      <dgm:spPr/>
      <dgm:t>
        <a:bodyPr/>
        <a:lstStyle/>
        <a:p>
          <a:r>
            <a:rPr lang="en-US" b="1" i="0"/>
            <a:t>Delivery Date:</a:t>
          </a:r>
          <a:r>
            <a:rPr lang="en-US" b="0" i="0"/>
            <a:t> The date when the order is scheduled to be delivered.</a:t>
          </a:r>
          <a:endParaRPr lang="en-US"/>
        </a:p>
      </dgm:t>
    </dgm:pt>
    <dgm:pt modelId="{6E35AE65-92DE-4ADB-AA72-ED7A70DC285A}" type="parTrans" cxnId="{A473E565-B92E-4753-B707-55C9A1C6DD03}">
      <dgm:prSet/>
      <dgm:spPr/>
      <dgm:t>
        <a:bodyPr/>
        <a:lstStyle/>
        <a:p>
          <a:endParaRPr lang="en-US"/>
        </a:p>
      </dgm:t>
    </dgm:pt>
    <dgm:pt modelId="{42D3C5AB-31A0-4C90-BA14-7451DD6C9605}" type="sibTrans" cxnId="{A473E565-B92E-4753-B707-55C9A1C6DD03}">
      <dgm:prSet/>
      <dgm:spPr/>
      <dgm:t>
        <a:bodyPr/>
        <a:lstStyle/>
        <a:p>
          <a:endParaRPr lang="en-US"/>
        </a:p>
      </dgm:t>
    </dgm:pt>
    <dgm:pt modelId="{F362C8A5-E7EE-4B84-993F-295581FF0B4C}">
      <dgm:prSet/>
      <dgm:spPr/>
      <dgm:t>
        <a:bodyPr/>
        <a:lstStyle/>
        <a:p>
          <a:r>
            <a:rPr lang="en-US" b="1" i="0"/>
            <a:t>CustomerID: </a:t>
          </a:r>
          <a:r>
            <a:rPr lang="en-US" b="0" i="0"/>
            <a:t>A unique identifier for each customer.</a:t>
          </a:r>
          <a:endParaRPr lang="en-US"/>
        </a:p>
      </dgm:t>
    </dgm:pt>
    <dgm:pt modelId="{1350265A-EB6E-4D32-BF4D-DACCEBF27848}" type="parTrans" cxnId="{A8553651-70CB-4835-974F-A5D713368266}">
      <dgm:prSet/>
      <dgm:spPr/>
      <dgm:t>
        <a:bodyPr/>
        <a:lstStyle/>
        <a:p>
          <a:endParaRPr lang="en-US"/>
        </a:p>
      </dgm:t>
    </dgm:pt>
    <dgm:pt modelId="{A7D76EB9-411D-4F35-AF28-BA71DE242235}" type="sibTrans" cxnId="{A8553651-70CB-4835-974F-A5D713368266}">
      <dgm:prSet/>
      <dgm:spPr/>
      <dgm:t>
        <a:bodyPr/>
        <a:lstStyle/>
        <a:p>
          <a:endParaRPr lang="en-US"/>
        </a:p>
      </dgm:t>
    </dgm:pt>
    <dgm:pt modelId="{AADF8E2B-0BD2-4C91-A5FB-9382EA6AFEE4}">
      <dgm:prSet/>
      <dgm:spPr/>
      <dgm:t>
        <a:bodyPr/>
        <a:lstStyle/>
        <a:p>
          <a:r>
            <a:rPr lang="en-US" b="1" i="0"/>
            <a:t>Customer Age:</a:t>
          </a:r>
          <a:r>
            <a:rPr lang="en-US" b="0" i="0"/>
            <a:t> The age of the customer.</a:t>
          </a:r>
          <a:endParaRPr lang="en-US"/>
        </a:p>
      </dgm:t>
    </dgm:pt>
    <dgm:pt modelId="{D2828ACD-A29F-40ED-B94F-AC7F4B8DBDFA}" type="parTrans" cxnId="{EC7CFF59-C3DA-4644-A22D-9D598D2B1C04}">
      <dgm:prSet/>
      <dgm:spPr/>
      <dgm:t>
        <a:bodyPr/>
        <a:lstStyle/>
        <a:p>
          <a:endParaRPr lang="en-US"/>
        </a:p>
      </dgm:t>
    </dgm:pt>
    <dgm:pt modelId="{792C6DFC-11B1-43FE-9CE6-B0B172226F34}" type="sibTrans" cxnId="{EC7CFF59-C3DA-4644-A22D-9D598D2B1C04}">
      <dgm:prSet/>
      <dgm:spPr/>
      <dgm:t>
        <a:bodyPr/>
        <a:lstStyle/>
        <a:p>
          <a:endParaRPr lang="en-US"/>
        </a:p>
      </dgm:t>
    </dgm:pt>
    <dgm:pt modelId="{3EDA6D06-2DD7-4453-B3DE-D4C754DDF8AD}">
      <dgm:prSet/>
      <dgm:spPr/>
      <dgm:t>
        <a:bodyPr/>
        <a:lstStyle/>
        <a:p>
          <a:r>
            <a:rPr lang="en-US" b="1" i="0"/>
            <a:t>Customer Gender:</a:t>
          </a:r>
          <a:r>
            <a:rPr lang="en-US" b="0" i="0"/>
            <a:t> The gender of the customer (M for male, F for female).</a:t>
          </a:r>
          <a:endParaRPr lang="en-US"/>
        </a:p>
      </dgm:t>
    </dgm:pt>
    <dgm:pt modelId="{A6FB0B58-05F8-431C-B89C-7C1019DFA192}" type="parTrans" cxnId="{706DE8C7-3C8E-47A1-BF83-F51D7E371EA7}">
      <dgm:prSet/>
      <dgm:spPr/>
      <dgm:t>
        <a:bodyPr/>
        <a:lstStyle/>
        <a:p>
          <a:endParaRPr lang="en-US"/>
        </a:p>
      </dgm:t>
    </dgm:pt>
    <dgm:pt modelId="{BA6000BE-7082-4F85-85C2-281A6F547487}" type="sibTrans" cxnId="{706DE8C7-3C8E-47A1-BF83-F51D7E371EA7}">
      <dgm:prSet/>
      <dgm:spPr/>
      <dgm:t>
        <a:bodyPr/>
        <a:lstStyle/>
        <a:p>
          <a:endParaRPr lang="en-US"/>
        </a:p>
      </dgm:t>
    </dgm:pt>
    <dgm:pt modelId="{B0063298-C867-4092-88AF-8DAFE6631B82}">
      <dgm:prSet/>
      <dgm:spPr/>
      <dgm:t>
        <a:bodyPr/>
        <a:lstStyle/>
        <a:p>
          <a:r>
            <a:rPr lang="en-US" b="1" i="0"/>
            <a:t>Location:</a:t>
          </a:r>
          <a:r>
            <a:rPr lang="en-US" b="0" i="0"/>
            <a:t> The geographical area where the customer is located.</a:t>
          </a:r>
          <a:endParaRPr lang="en-US"/>
        </a:p>
      </dgm:t>
    </dgm:pt>
    <dgm:pt modelId="{64F386ED-9D7E-4B95-9503-3591F42CA117}" type="parTrans" cxnId="{97C94D40-4510-4D39-9041-E1FB1D580448}">
      <dgm:prSet/>
      <dgm:spPr/>
      <dgm:t>
        <a:bodyPr/>
        <a:lstStyle/>
        <a:p>
          <a:endParaRPr lang="en-US"/>
        </a:p>
      </dgm:t>
    </dgm:pt>
    <dgm:pt modelId="{8EBDA97A-D94D-4E7A-920E-B1338EEACB7E}" type="sibTrans" cxnId="{97C94D40-4510-4D39-9041-E1FB1D580448}">
      <dgm:prSet/>
      <dgm:spPr/>
      <dgm:t>
        <a:bodyPr/>
        <a:lstStyle/>
        <a:p>
          <a:endParaRPr lang="en-US"/>
        </a:p>
      </dgm:t>
    </dgm:pt>
    <dgm:pt modelId="{415932E5-9261-4928-A557-6A8449A0E577}">
      <dgm:prSet/>
      <dgm:spPr/>
      <dgm:t>
        <a:bodyPr/>
        <a:lstStyle/>
        <a:p>
          <a:r>
            <a:rPr lang="en-US" b="1" i="0"/>
            <a:t>Zone: </a:t>
          </a:r>
          <a:r>
            <a:rPr lang="en-US" b="0" i="0"/>
            <a:t>Specific zone within the location for delivery purposes.</a:t>
          </a:r>
          <a:endParaRPr lang="en-US"/>
        </a:p>
      </dgm:t>
    </dgm:pt>
    <dgm:pt modelId="{4A766681-CFEE-4303-A5D1-57DB3D911BA6}" type="parTrans" cxnId="{0239CB1D-7EAF-48FB-8048-EBD1C0A30DB5}">
      <dgm:prSet/>
      <dgm:spPr/>
      <dgm:t>
        <a:bodyPr/>
        <a:lstStyle/>
        <a:p>
          <a:endParaRPr lang="en-US"/>
        </a:p>
      </dgm:t>
    </dgm:pt>
    <dgm:pt modelId="{A5DA78AA-87C5-4E8F-9415-1E522CB9A9F6}" type="sibTrans" cxnId="{0239CB1D-7EAF-48FB-8048-EBD1C0A30DB5}">
      <dgm:prSet/>
      <dgm:spPr/>
      <dgm:t>
        <a:bodyPr/>
        <a:lstStyle/>
        <a:p>
          <a:endParaRPr lang="en-US"/>
        </a:p>
      </dgm:t>
    </dgm:pt>
    <dgm:pt modelId="{7626766D-7BDE-4CC4-B39E-EA651B156356}">
      <dgm:prSet/>
      <dgm:spPr/>
      <dgm:t>
        <a:bodyPr/>
        <a:lstStyle/>
        <a:p>
          <a:r>
            <a:rPr lang="en-US" b="1" i="0"/>
            <a:t>Delivery Type:</a:t>
          </a:r>
          <a:r>
            <a:rPr lang="en-US" b="0" i="0"/>
            <a:t> The method by which the order is delivered (e.g., Express, Standard).</a:t>
          </a:r>
          <a:endParaRPr lang="en-US"/>
        </a:p>
      </dgm:t>
    </dgm:pt>
    <dgm:pt modelId="{56B11ACF-2B79-4340-A356-BD74FC13BE66}" type="parTrans" cxnId="{F3054C38-9214-48C7-AC03-749C9ADE104A}">
      <dgm:prSet/>
      <dgm:spPr/>
      <dgm:t>
        <a:bodyPr/>
        <a:lstStyle/>
        <a:p>
          <a:endParaRPr lang="en-US"/>
        </a:p>
      </dgm:t>
    </dgm:pt>
    <dgm:pt modelId="{5B4059E9-A434-4525-81D7-6AC50F8E43E9}" type="sibTrans" cxnId="{F3054C38-9214-48C7-AC03-749C9ADE104A}">
      <dgm:prSet/>
      <dgm:spPr/>
      <dgm:t>
        <a:bodyPr/>
        <a:lstStyle/>
        <a:p>
          <a:endParaRPr lang="en-US"/>
        </a:p>
      </dgm:t>
    </dgm:pt>
    <dgm:pt modelId="{843BD9AE-66F9-4FF2-9029-73430A9CDF8E}">
      <dgm:prSet/>
      <dgm:spPr/>
      <dgm:t>
        <a:bodyPr/>
        <a:lstStyle/>
        <a:p>
          <a:r>
            <a:rPr lang="en-US" b="1" i="0"/>
            <a:t>Product Category:</a:t>
          </a:r>
          <a:r>
            <a:rPr lang="en-US" b="0" i="0"/>
            <a:t> The broad category to which the product belongs.</a:t>
          </a:r>
          <a:endParaRPr lang="en-US"/>
        </a:p>
      </dgm:t>
    </dgm:pt>
    <dgm:pt modelId="{1E551B0E-56BD-4DD7-857B-F1F720374ADC}" type="parTrans" cxnId="{C5A50069-43D2-414C-9C27-AF7AB9A1D7C2}">
      <dgm:prSet/>
      <dgm:spPr/>
      <dgm:t>
        <a:bodyPr/>
        <a:lstStyle/>
        <a:p>
          <a:endParaRPr lang="en-US"/>
        </a:p>
      </dgm:t>
    </dgm:pt>
    <dgm:pt modelId="{9EBCD69A-6A3B-42E2-845A-E00C2A4E08DA}" type="sibTrans" cxnId="{C5A50069-43D2-414C-9C27-AF7AB9A1D7C2}">
      <dgm:prSet/>
      <dgm:spPr/>
      <dgm:t>
        <a:bodyPr/>
        <a:lstStyle/>
        <a:p>
          <a:endParaRPr lang="en-US"/>
        </a:p>
      </dgm:t>
    </dgm:pt>
    <dgm:pt modelId="{BB0437A2-E00F-467B-9129-E3081E33D6AA}" type="pres">
      <dgm:prSet presAssocID="{552DA588-F6BC-4C97-9060-4C0E424055B8}" presName="diagram" presStyleCnt="0">
        <dgm:presLayoutVars>
          <dgm:dir/>
          <dgm:resizeHandles val="exact"/>
        </dgm:presLayoutVars>
      </dgm:prSet>
      <dgm:spPr/>
      <dgm:t>
        <a:bodyPr/>
        <a:lstStyle/>
        <a:p>
          <a:endParaRPr lang="en-IN"/>
        </a:p>
      </dgm:t>
    </dgm:pt>
    <dgm:pt modelId="{60AB2E61-2FAA-4B8C-A01A-72D92620368E}" type="pres">
      <dgm:prSet presAssocID="{E5991BFE-D5B1-4414-B6FD-626A8886DFC9}" presName="node" presStyleLbl="node1" presStyleIdx="0" presStyleCnt="10">
        <dgm:presLayoutVars>
          <dgm:bulletEnabled val="1"/>
        </dgm:presLayoutVars>
      </dgm:prSet>
      <dgm:spPr/>
      <dgm:t>
        <a:bodyPr/>
        <a:lstStyle/>
        <a:p>
          <a:endParaRPr lang="en-IN"/>
        </a:p>
      </dgm:t>
    </dgm:pt>
    <dgm:pt modelId="{44BB6954-E8EC-4452-A7A3-9934AE8C95D2}" type="pres">
      <dgm:prSet presAssocID="{83AA5DD8-4C17-49A4-922C-AD0B9F4A1F9F}" presName="sibTrans" presStyleCnt="0"/>
      <dgm:spPr/>
    </dgm:pt>
    <dgm:pt modelId="{08D02025-923F-46E1-B8C4-F7AEE856E09A}" type="pres">
      <dgm:prSet presAssocID="{2AD690F2-2F0F-4AD7-8FCF-D16369A932D7}" presName="node" presStyleLbl="node1" presStyleIdx="1" presStyleCnt="10">
        <dgm:presLayoutVars>
          <dgm:bulletEnabled val="1"/>
        </dgm:presLayoutVars>
      </dgm:prSet>
      <dgm:spPr/>
      <dgm:t>
        <a:bodyPr/>
        <a:lstStyle/>
        <a:p>
          <a:endParaRPr lang="en-IN"/>
        </a:p>
      </dgm:t>
    </dgm:pt>
    <dgm:pt modelId="{2FD1AC65-9956-4E09-B81B-C37525EE3D86}" type="pres">
      <dgm:prSet presAssocID="{D49CC28D-6EF7-4861-A8D8-8DE8F769D3F3}" presName="sibTrans" presStyleCnt="0"/>
      <dgm:spPr/>
    </dgm:pt>
    <dgm:pt modelId="{AEC09380-1E5A-4120-9D59-F6420C2163AD}" type="pres">
      <dgm:prSet presAssocID="{99BFA734-AF22-44E3-A9A3-E099D2045F3C}" presName="node" presStyleLbl="node1" presStyleIdx="2" presStyleCnt="10">
        <dgm:presLayoutVars>
          <dgm:bulletEnabled val="1"/>
        </dgm:presLayoutVars>
      </dgm:prSet>
      <dgm:spPr/>
      <dgm:t>
        <a:bodyPr/>
        <a:lstStyle/>
        <a:p>
          <a:endParaRPr lang="en-IN"/>
        </a:p>
      </dgm:t>
    </dgm:pt>
    <dgm:pt modelId="{65FE04E4-E8D9-4B67-95C8-506574BA2258}" type="pres">
      <dgm:prSet presAssocID="{42D3C5AB-31A0-4C90-BA14-7451DD6C9605}" presName="sibTrans" presStyleCnt="0"/>
      <dgm:spPr/>
    </dgm:pt>
    <dgm:pt modelId="{9763626B-149B-493E-9068-CE9C7C86FE86}" type="pres">
      <dgm:prSet presAssocID="{F362C8A5-E7EE-4B84-993F-295581FF0B4C}" presName="node" presStyleLbl="node1" presStyleIdx="3" presStyleCnt="10">
        <dgm:presLayoutVars>
          <dgm:bulletEnabled val="1"/>
        </dgm:presLayoutVars>
      </dgm:prSet>
      <dgm:spPr/>
      <dgm:t>
        <a:bodyPr/>
        <a:lstStyle/>
        <a:p>
          <a:endParaRPr lang="en-IN"/>
        </a:p>
      </dgm:t>
    </dgm:pt>
    <dgm:pt modelId="{D6FB0BE9-1CE1-480E-B51E-4821D69F3935}" type="pres">
      <dgm:prSet presAssocID="{A7D76EB9-411D-4F35-AF28-BA71DE242235}" presName="sibTrans" presStyleCnt="0"/>
      <dgm:spPr/>
    </dgm:pt>
    <dgm:pt modelId="{7F4DA138-6620-4357-B650-00A7735401E0}" type="pres">
      <dgm:prSet presAssocID="{AADF8E2B-0BD2-4C91-A5FB-9382EA6AFEE4}" presName="node" presStyleLbl="node1" presStyleIdx="4" presStyleCnt="10">
        <dgm:presLayoutVars>
          <dgm:bulletEnabled val="1"/>
        </dgm:presLayoutVars>
      </dgm:prSet>
      <dgm:spPr/>
      <dgm:t>
        <a:bodyPr/>
        <a:lstStyle/>
        <a:p>
          <a:endParaRPr lang="en-IN"/>
        </a:p>
      </dgm:t>
    </dgm:pt>
    <dgm:pt modelId="{F0A76ADC-E078-4467-88DA-241794F6CEAB}" type="pres">
      <dgm:prSet presAssocID="{792C6DFC-11B1-43FE-9CE6-B0B172226F34}" presName="sibTrans" presStyleCnt="0"/>
      <dgm:spPr/>
    </dgm:pt>
    <dgm:pt modelId="{9A155C91-F90C-4F32-99A2-B7137E116E1C}" type="pres">
      <dgm:prSet presAssocID="{3EDA6D06-2DD7-4453-B3DE-D4C754DDF8AD}" presName="node" presStyleLbl="node1" presStyleIdx="5" presStyleCnt="10">
        <dgm:presLayoutVars>
          <dgm:bulletEnabled val="1"/>
        </dgm:presLayoutVars>
      </dgm:prSet>
      <dgm:spPr/>
      <dgm:t>
        <a:bodyPr/>
        <a:lstStyle/>
        <a:p>
          <a:endParaRPr lang="en-IN"/>
        </a:p>
      </dgm:t>
    </dgm:pt>
    <dgm:pt modelId="{FA39294C-CDCD-458E-82DB-4FC9C2289FA9}" type="pres">
      <dgm:prSet presAssocID="{BA6000BE-7082-4F85-85C2-281A6F547487}" presName="sibTrans" presStyleCnt="0"/>
      <dgm:spPr/>
    </dgm:pt>
    <dgm:pt modelId="{10B622A9-EAC9-4A22-8407-5E6246F232A3}" type="pres">
      <dgm:prSet presAssocID="{B0063298-C867-4092-88AF-8DAFE6631B82}" presName="node" presStyleLbl="node1" presStyleIdx="6" presStyleCnt="10">
        <dgm:presLayoutVars>
          <dgm:bulletEnabled val="1"/>
        </dgm:presLayoutVars>
      </dgm:prSet>
      <dgm:spPr/>
      <dgm:t>
        <a:bodyPr/>
        <a:lstStyle/>
        <a:p>
          <a:endParaRPr lang="en-IN"/>
        </a:p>
      </dgm:t>
    </dgm:pt>
    <dgm:pt modelId="{0E024E38-7C20-4E61-BA0F-4E797A71EE3A}" type="pres">
      <dgm:prSet presAssocID="{8EBDA97A-D94D-4E7A-920E-B1338EEACB7E}" presName="sibTrans" presStyleCnt="0"/>
      <dgm:spPr/>
    </dgm:pt>
    <dgm:pt modelId="{5B6E5E53-3468-41C4-8E2A-1FE70C767D67}" type="pres">
      <dgm:prSet presAssocID="{415932E5-9261-4928-A557-6A8449A0E577}" presName="node" presStyleLbl="node1" presStyleIdx="7" presStyleCnt="10">
        <dgm:presLayoutVars>
          <dgm:bulletEnabled val="1"/>
        </dgm:presLayoutVars>
      </dgm:prSet>
      <dgm:spPr/>
      <dgm:t>
        <a:bodyPr/>
        <a:lstStyle/>
        <a:p>
          <a:endParaRPr lang="en-IN"/>
        </a:p>
      </dgm:t>
    </dgm:pt>
    <dgm:pt modelId="{236FB44D-246A-48BE-9075-51D42342CAB2}" type="pres">
      <dgm:prSet presAssocID="{A5DA78AA-87C5-4E8F-9415-1E522CB9A9F6}" presName="sibTrans" presStyleCnt="0"/>
      <dgm:spPr/>
    </dgm:pt>
    <dgm:pt modelId="{8CD8AD97-5882-435A-8ACF-F4C4B0DFA5FE}" type="pres">
      <dgm:prSet presAssocID="{7626766D-7BDE-4CC4-B39E-EA651B156356}" presName="node" presStyleLbl="node1" presStyleIdx="8" presStyleCnt="10">
        <dgm:presLayoutVars>
          <dgm:bulletEnabled val="1"/>
        </dgm:presLayoutVars>
      </dgm:prSet>
      <dgm:spPr/>
      <dgm:t>
        <a:bodyPr/>
        <a:lstStyle/>
        <a:p>
          <a:endParaRPr lang="en-IN"/>
        </a:p>
      </dgm:t>
    </dgm:pt>
    <dgm:pt modelId="{99598BD3-370C-488E-B75D-8FA78F3C251B}" type="pres">
      <dgm:prSet presAssocID="{5B4059E9-A434-4525-81D7-6AC50F8E43E9}" presName="sibTrans" presStyleCnt="0"/>
      <dgm:spPr/>
    </dgm:pt>
    <dgm:pt modelId="{032D97AA-416D-41A9-8F0C-8A406708B49D}" type="pres">
      <dgm:prSet presAssocID="{843BD9AE-66F9-4FF2-9029-73430A9CDF8E}" presName="node" presStyleLbl="node1" presStyleIdx="9" presStyleCnt="10">
        <dgm:presLayoutVars>
          <dgm:bulletEnabled val="1"/>
        </dgm:presLayoutVars>
      </dgm:prSet>
      <dgm:spPr/>
      <dgm:t>
        <a:bodyPr/>
        <a:lstStyle/>
        <a:p>
          <a:endParaRPr lang="en-IN"/>
        </a:p>
      </dgm:t>
    </dgm:pt>
  </dgm:ptLst>
  <dgm:cxnLst>
    <dgm:cxn modelId="{A8553651-70CB-4835-974F-A5D713368266}" srcId="{552DA588-F6BC-4C97-9060-4C0E424055B8}" destId="{F362C8A5-E7EE-4B84-993F-295581FF0B4C}" srcOrd="3" destOrd="0" parTransId="{1350265A-EB6E-4D32-BF4D-DACCEBF27848}" sibTransId="{A7D76EB9-411D-4F35-AF28-BA71DE242235}"/>
    <dgm:cxn modelId="{F3054C38-9214-48C7-AC03-749C9ADE104A}" srcId="{552DA588-F6BC-4C97-9060-4C0E424055B8}" destId="{7626766D-7BDE-4CC4-B39E-EA651B156356}" srcOrd="8" destOrd="0" parTransId="{56B11ACF-2B79-4340-A356-BD74FC13BE66}" sibTransId="{5B4059E9-A434-4525-81D7-6AC50F8E43E9}"/>
    <dgm:cxn modelId="{706DE8C7-3C8E-47A1-BF83-F51D7E371EA7}" srcId="{552DA588-F6BC-4C97-9060-4C0E424055B8}" destId="{3EDA6D06-2DD7-4453-B3DE-D4C754DDF8AD}" srcOrd="5" destOrd="0" parTransId="{A6FB0B58-05F8-431C-B89C-7C1019DFA192}" sibTransId="{BA6000BE-7082-4F85-85C2-281A6F547487}"/>
    <dgm:cxn modelId="{C5A50069-43D2-414C-9C27-AF7AB9A1D7C2}" srcId="{552DA588-F6BC-4C97-9060-4C0E424055B8}" destId="{843BD9AE-66F9-4FF2-9029-73430A9CDF8E}" srcOrd="9" destOrd="0" parTransId="{1E551B0E-56BD-4DD7-857B-F1F720374ADC}" sibTransId="{9EBCD69A-6A3B-42E2-845A-E00C2A4E08DA}"/>
    <dgm:cxn modelId="{D7E2761A-557D-425A-B7D1-82723C7079E2}" srcId="{552DA588-F6BC-4C97-9060-4C0E424055B8}" destId="{E5991BFE-D5B1-4414-B6FD-626A8886DFC9}" srcOrd="0" destOrd="0" parTransId="{B78D15AA-B019-4058-AEB1-CC9C0CA191D4}" sibTransId="{83AA5DD8-4C17-49A4-922C-AD0B9F4A1F9F}"/>
    <dgm:cxn modelId="{0239CB1D-7EAF-48FB-8048-EBD1C0A30DB5}" srcId="{552DA588-F6BC-4C97-9060-4C0E424055B8}" destId="{415932E5-9261-4928-A557-6A8449A0E577}" srcOrd="7" destOrd="0" parTransId="{4A766681-CFEE-4303-A5D1-57DB3D911BA6}" sibTransId="{A5DA78AA-87C5-4E8F-9415-1E522CB9A9F6}"/>
    <dgm:cxn modelId="{D7CAE1D1-C62A-42E1-BD31-C9F8296A4F7E}" type="presOf" srcId="{415932E5-9261-4928-A557-6A8449A0E577}" destId="{5B6E5E53-3468-41C4-8E2A-1FE70C767D67}" srcOrd="0" destOrd="0" presId="urn:microsoft.com/office/officeart/2005/8/layout/default"/>
    <dgm:cxn modelId="{5CF79ECE-47EE-46D7-9EBC-94012E997B9F}" type="presOf" srcId="{7626766D-7BDE-4CC4-B39E-EA651B156356}" destId="{8CD8AD97-5882-435A-8ACF-F4C4B0DFA5FE}" srcOrd="0" destOrd="0" presId="urn:microsoft.com/office/officeart/2005/8/layout/default"/>
    <dgm:cxn modelId="{25820DCB-47FA-4BE8-A52C-DB638F66B476}" type="presOf" srcId="{2AD690F2-2F0F-4AD7-8FCF-D16369A932D7}" destId="{08D02025-923F-46E1-B8C4-F7AEE856E09A}" srcOrd="0" destOrd="0" presId="urn:microsoft.com/office/officeart/2005/8/layout/default"/>
    <dgm:cxn modelId="{8FE8767D-1341-4CB9-B15C-514029E604B9}" type="presOf" srcId="{E5991BFE-D5B1-4414-B6FD-626A8886DFC9}" destId="{60AB2E61-2FAA-4B8C-A01A-72D92620368E}" srcOrd="0" destOrd="0" presId="urn:microsoft.com/office/officeart/2005/8/layout/default"/>
    <dgm:cxn modelId="{076F3376-AAD6-44B9-8508-42E2D97F80DB}" type="presOf" srcId="{552DA588-F6BC-4C97-9060-4C0E424055B8}" destId="{BB0437A2-E00F-467B-9129-E3081E33D6AA}" srcOrd="0" destOrd="0" presId="urn:microsoft.com/office/officeart/2005/8/layout/default"/>
    <dgm:cxn modelId="{8BF06195-6D11-4616-A97C-B83E0C5DB871}" srcId="{552DA588-F6BC-4C97-9060-4C0E424055B8}" destId="{2AD690F2-2F0F-4AD7-8FCF-D16369A932D7}" srcOrd="1" destOrd="0" parTransId="{FF3483DE-0C68-4D35-A9B1-AC5636E399ED}" sibTransId="{D49CC28D-6EF7-4861-A8D8-8DE8F769D3F3}"/>
    <dgm:cxn modelId="{7BFD944B-7192-43F8-A398-8CBCB7DED67E}" type="presOf" srcId="{843BD9AE-66F9-4FF2-9029-73430A9CDF8E}" destId="{032D97AA-416D-41A9-8F0C-8A406708B49D}" srcOrd="0" destOrd="0" presId="urn:microsoft.com/office/officeart/2005/8/layout/default"/>
    <dgm:cxn modelId="{8721AC6E-C196-4E32-9AD8-EA524E9C3413}" type="presOf" srcId="{B0063298-C867-4092-88AF-8DAFE6631B82}" destId="{10B622A9-EAC9-4A22-8407-5E6246F232A3}" srcOrd="0" destOrd="0" presId="urn:microsoft.com/office/officeart/2005/8/layout/default"/>
    <dgm:cxn modelId="{97C94D40-4510-4D39-9041-E1FB1D580448}" srcId="{552DA588-F6BC-4C97-9060-4C0E424055B8}" destId="{B0063298-C867-4092-88AF-8DAFE6631B82}" srcOrd="6" destOrd="0" parTransId="{64F386ED-9D7E-4B95-9503-3591F42CA117}" sibTransId="{8EBDA97A-D94D-4E7A-920E-B1338EEACB7E}"/>
    <dgm:cxn modelId="{6391CFBD-2466-4727-8A58-93801420D9D7}" type="presOf" srcId="{F362C8A5-E7EE-4B84-993F-295581FF0B4C}" destId="{9763626B-149B-493E-9068-CE9C7C86FE86}" srcOrd="0" destOrd="0" presId="urn:microsoft.com/office/officeart/2005/8/layout/default"/>
    <dgm:cxn modelId="{EC7CFF59-C3DA-4644-A22D-9D598D2B1C04}" srcId="{552DA588-F6BC-4C97-9060-4C0E424055B8}" destId="{AADF8E2B-0BD2-4C91-A5FB-9382EA6AFEE4}" srcOrd="4" destOrd="0" parTransId="{D2828ACD-A29F-40ED-B94F-AC7F4B8DBDFA}" sibTransId="{792C6DFC-11B1-43FE-9CE6-B0B172226F34}"/>
    <dgm:cxn modelId="{A473E565-B92E-4753-B707-55C9A1C6DD03}" srcId="{552DA588-F6BC-4C97-9060-4C0E424055B8}" destId="{99BFA734-AF22-44E3-A9A3-E099D2045F3C}" srcOrd="2" destOrd="0" parTransId="{6E35AE65-92DE-4ADB-AA72-ED7A70DC285A}" sibTransId="{42D3C5AB-31A0-4C90-BA14-7451DD6C9605}"/>
    <dgm:cxn modelId="{5BAB67F6-1A72-408C-89F7-CFE0B2F7BE2C}" type="presOf" srcId="{99BFA734-AF22-44E3-A9A3-E099D2045F3C}" destId="{AEC09380-1E5A-4120-9D59-F6420C2163AD}" srcOrd="0" destOrd="0" presId="urn:microsoft.com/office/officeart/2005/8/layout/default"/>
    <dgm:cxn modelId="{7BD04C81-ADC2-460A-8658-CD9E93F282BE}" type="presOf" srcId="{3EDA6D06-2DD7-4453-B3DE-D4C754DDF8AD}" destId="{9A155C91-F90C-4F32-99A2-B7137E116E1C}" srcOrd="0" destOrd="0" presId="urn:microsoft.com/office/officeart/2005/8/layout/default"/>
    <dgm:cxn modelId="{77C874FC-D807-4E6C-951D-CD9901139594}" type="presOf" srcId="{AADF8E2B-0BD2-4C91-A5FB-9382EA6AFEE4}" destId="{7F4DA138-6620-4357-B650-00A7735401E0}" srcOrd="0" destOrd="0" presId="urn:microsoft.com/office/officeart/2005/8/layout/default"/>
    <dgm:cxn modelId="{AD9CC3E4-F64C-40C0-97E3-8E0EC2D4A4CE}" type="presParOf" srcId="{BB0437A2-E00F-467B-9129-E3081E33D6AA}" destId="{60AB2E61-2FAA-4B8C-A01A-72D92620368E}" srcOrd="0" destOrd="0" presId="urn:microsoft.com/office/officeart/2005/8/layout/default"/>
    <dgm:cxn modelId="{8EAE13D5-07C5-4774-B74F-7AAC53E4A46F}" type="presParOf" srcId="{BB0437A2-E00F-467B-9129-E3081E33D6AA}" destId="{44BB6954-E8EC-4452-A7A3-9934AE8C95D2}" srcOrd="1" destOrd="0" presId="urn:microsoft.com/office/officeart/2005/8/layout/default"/>
    <dgm:cxn modelId="{1B1F4235-2846-4C3C-BB3C-6A65E624547E}" type="presParOf" srcId="{BB0437A2-E00F-467B-9129-E3081E33D6AA}" destId="{08D02025-923F-46E1-B8C4-F7AEE856E09A}" srcOrd="2" destOrd="0" presId="urn:microsoft.com/office/officeart/2005/8/layout/default"/>
    <dgm:cxn modelId="{B06950AB-A508-4282-AE61-14950C76C521}" type="presParOf" srcId="{BB0437A2-E00F-467B-9129-E3081E33D6AA}" destId="{2FD1AC65-9956-4E09-B81B-C37525EE3D86}" srcOrd="3" destOrd="0" presId="urn:microsoft.com/office/officeart/2005/8/layout/default"/>
    <dgm:cxn modelId="{51FE7197-DEBF-4F96-B6A1-77DC0FBDEC2A}" type="presParOf" srcId="{BB0437A2-E00F-467B-9129-E3081E33D6AA}" destId="{AEC09380-1E5A-4120-9D59-F6420C2163AD}" srcOrd="4" destOrd="0" presId="urn:microsoft.com/office/officeart/2005/8/layout/default"/>
    <dgm:cxn modelId="{89FAB7A1-72FC-4699-9D80-0BAFA29606B9}" type="presParOf" srcId="{BB0437A2-E00F-467B-9129-E3081E33D6AA}" destId="{65FE04E4-E8D9-4B67-95C8-506574BA2258}" srcOrd="5" destOrd="0" presId="urn:microsoft.com/office/officeart/2005/8/layout/default"/>
    <dgm:cxn modelId="{CF226B63-1449-45F0-ACBA-DB6634F45DD7}" type="presParOf" srcId="{BB0437A2-E00F-467B-9129-E3081E33D6AA}" destId="{9763626B-149B-493E-9068-CE9C7C86FE86}" srcOrd="6" destOrd="0" presId="urn:microsoft.com/office/officeart/2005/8/layout/default"/>
    <dgm:cxn modelId="{6E611FC1-80AB-447A-A229-EDD5159BE124}" type="presParOf" srcId="{BB0437A2-E00F-467B-9129-E3081E33D6AA}" destId="{D6FB0BE9-1CE1-480E-B51E-4821D69F3935}" srcOrd="7" destOrd="0" presId="urn:microsoft.com/office/officeart/2005/8/layout/default"/>
    <dgm:cxn modelId="{22E9DB48-A547-44CA-8810-7DC476C3AFCA}" type="presParOf" srcId="{BB0437A2-E00F-467B-9129-E3081E33D6AA}" destId="{7F4DA138-6620-4357-B650-00A7735401E0}" srcOrd="8" destOrd="0" presId="urn:microsoft.com/office/officeart/2005/8/layout/default"/>
    <dgm:cxn modelId="{39F7AB79-2A8C-41FA-A9E5-C09EB1EE1762}" type="presParOf" srcId="{BB0437A2-E00F-467B-9129-E3081E33D6AA}" destId="{F0A76ADC-E078-4467-88DA-241794F6CEAB}" srcOrd="9" destOrd="0" presId="urn:microsoft.com/office/officeart/2005/8/layout/default"/>
    <dgm:cxn modelId="{D1AB207D-CBB0-4CDF-AEDA-29CDA86B5EAB}" type="presParOf" srcId="{BB0437A2-E00F-467B-9129-E3081E33D6AA}" destId="{9A155C91-F90C-4F32-99A2-B7137E116E1C}" srcOrd="10" destOrd="0" presId="urn:microsoft.com/office/officeart/2005/8/layout/default"/>
    <dgm:cxn modelId="{B1566764-79D3-4E9C-8322-8A5618610134}" type="presParOf" srcId="{BB0437A2-E00F-467B-9129-E3081E33D6AA}" destId="{FA39294C-CDCD-458E-82DB-4FC9C2289FA9}" srcOrd="11" destOrd="0" presId="urn:microsoft.com/office/officeart/2005/8/layout/default"/>
    <dgm:cxn modelId="{823A2FAE-2456-43DE-8BCA-BD57B8DB8809}" type="presParOf" srcId="{BB0437A2-E00F-467B-9129-E3081E33D6AA}" destId="{10B622A9-EAC9-4A22-8407-5E6246F232A3}" srcOrd="12" destOrd="0" presId="urn:microsoft.com/office/officeart/2005/8/layout/default"/>
    <dgm:cxn modelId="{558B5894-CEC1-4EEB-8100-E64A7E23372E}" type="presParOf" srcId="{BB0437A2-E00F-467B-9129-E3081E33D6AA}" destId="{0E024E38-7C20-4E61-BA0F-4E797A71EE3A}" srcOrd="13" destOrd="0" presId="urn:microsoft.com/office/officeart/2005/8/layout/default"/>
    <dgm:cxn modelId="{7D0C49A8-3144-4AB0-B42D-9DEA3C75EDBF}" type="presParOf" srcId="{BB0437A2-E00F-467B-9129-E3081E33D6AA}" destId="{5B6E5E53-3468-41C4-8E2A-1FE70C767D67}" srcOrd="14" destOrd="0" presId="urn:microsoft.com/office/officeart/2005/8/layout/default"/>
    <dgm:cxn modelId="{957FD374-D6DA-41BD-B1F6-A90ADB8381E0}" type="presParOf" srcId="{BB0437A2-E00F-467B-9129-E3081E33D6AA}" destId="{236FB44D-246A-48BE-9075-51D42342CAB2}" srcOrd="15" destOrd="0" presId="urn:microsoft.com/office/officeart/2005/8/layout/default"/>
    <dgm:cxn modelId="{8D0F152A-44A1-40F0-B061-3E4B171878BD}" type="presParOf" srcId="{BB0437A2-E00F-467B-9129-E3081E33D6AA}" destId="{8CD8AD97-5882-435A-8ACF-F4C4B0DFA5FE}" srcOrd="16" destOrd="0" presId="urn:microsoft.com/office/officeart/2005/8/layout/default"/>
    <dgm:cxn modelId="{C98755C5-1E4C-4DDF-8E7D-E2FA1EF26ED7}" type="presParOf" srcId="{BB0437A2-E00F-467B-9129-E3081E33D6AA}" destId="{99598BD3-370C-488E-B75D-8FA78F3C251B}" srcOrd="17" destOrd="0" presId="urn:microsoft.com/office/officeart/2005/8/layout/default"/>
    <dgm:cxn modelId="{FFE28E97-44ED-4A38-B5D3-711E9A8C9C65}" type="presParOf" srcId="{BB0437A2-E00F-467B-9129-E3081E33D6AA}" destId="{032D97AA-416D-41A9-8F0C-8A406708B49D}"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F7AAF21-7A1F-4D3C-A18F-FE2FF097F09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6772AFE2-379A-4C04-8222-DA9D56D1F23E}">
      <dgm:prSet/>
      <dgm:spPr/>
      <dgm:t>
        <a:bodyPr/>
        <a:lstStyle/>
        <a:p>
          <a:r>
            <a:rPr lang="en-US" b="1"/>
            <a:t>1.) Market Segmentation Analysis: Targeted Marketing for Higher Conversion Rates</a:t>
          </a:r>
          <a:endParaRPr lang="en-US"/>
        </a:p>
      </dgm:t>
    </dgm:pt>
    <dgm:pt modelId="{C70CE936-F104-4340-B9C2-7BCBA86CEECE}" type="parTrans" cxnId="{5F3CE2C3-468D-47AE-8FAC-DD88A24E5F8A}">
      <dgm:prSet/>
      <dgm:spPr/>
      <dgm:t>
        <a:bodyPr/>
        <a:lstStyle/>
        <a:p>
          <a:endParaRPr lang="en-US"/>
        </a:p>
      </dgm:t>
    </dgm:pt>
    <dgm:pt modelId="{A111E4B6-5598-4233-86FB-09B906E6ABC2}" type="sibTrans" cxnId="{5F3CE2C3-468D-47AE-8FAC-DD88A24E5F8A}">
      <dgm:prSet/>
      <dgm:spPr/>
      <dgm:t>
        <a:bodyPr/>
        <a:lstStyle/>
        <a:p>
          <a:endParaRPr lang="en-US"/>
        </a:p>
      </dgm:t>
    </dgm:pt>
    <dgm:pt modelId="{3BE3F004-B2CD-49AA-B532-2D16AE30F180}">
      <dgm:prSet/>
      <dgm:spPr/>
      <dgm:t>
        <a:bodyPr/>
        <a:lstStyle/>
        <a:p>
          <a:r>
            <a:rPr lang="en-IN"/>
            <a:t>Customize marketing strategies to align with regional demands and cultural preferences.</a:t>
          </a:r>
          <a:endParaRPr lang="en-US"/>
        </a:p>
      </dgm:t>
    </dgm:pt>
    <dgm:pt modelId="{E39A9621-757A-4553-81CF-380E59B8B861}" type="parTrans" cxnId="{E27B0FE7-5E2E-44DF-88AB-84A68F1E936C}">
      <dgm:prSet/>
      <dgm:spPr/>
      <dgm:t>
        <a:bodyPr/>
        <a:lstStyle/>
        <a:p>
          <a:endParaRPr lang="en-US"/>
        </a:p>
      </dgm:t>
    </dgm:pt>
    <dgm:pt modelId="{9419D83D-3C85-40D3-8669-76B7DDE2246F}" type="sibTrans" cxnId="{E27B0FE7-5E2E-44DF-88AB-84A68F1E936C}">
      <dgm:prSet/>
      <dgm:spPr/>
      <dgm:t>
        <a:bodyPr/>
        <a:lstStyle/>
        <a:p>
          <a:endParaRPr lang="en-US"/>
        </a:p>
      </dgm:t>
    </dgm:pt>
    <dgm:pt modelId="{4809CBAE-3524-4FE5-80D8-FE165F7DA0AA}">
      <dgm:prSet/>
      <dgm:spPr/>
      <dgm:t>
        <a:bodyPr/>
        <a:lstStyle/>
        <a:p>
          <a:r>
            <a:rPr lang="en-IN"/>
            <a:t>Develop personalized advertising campaigns that resonate with different customer segments.</a:t>
          </a:r>
          <a:endParaRPr lang="en-US"/>
        </a:p>
      </dgm:t>
    </dgm:pt>
    <dgm:pt modelId="{D270E0E9-1E15-4AF3-AD03-A6B98BD4EC3C}" type="parTrans" cxnId="{2C0A8827-92E3-471F-9010-412C5B098BA1}">
      <dgm:prSet/>
      <dgm:spPr/>
      <dgm:t>
        <a:bodyPr/>
        <a:lstStyle/>
        <a:p>
          <a:endParaRPr lang="en-US"/>
        </a:p>
      </dgm:t>
    </dgm:pt>
    <dgm:pt modelId="{8FB9ADBA-CC4C-4059-8FC4-564AB3CFA82F}" type="sibTrans" cxnId="{2C0A8827-92E3-471F-9010-412C5B098BA1}">
      <dgm:prSet/>
      <dgm:spPr/>
      <dgm:t>
        <a:bodyPr/>
        <a:lstStyle/>
        <a:p>
          <a:endParaRPr lang="en-US"/>
        </a:p>
      </dgm:t>
    </dgm:pt>
    <dgm:pt modelId="{A456DE28-B9A3-48B5-AAAB-8D4755BDFCC3}">
      <dgm:prSet/>
      <dgm:spPr/>
      <dgm:t>
        <a:bodyPr/>
        <a:lstStyle/>
        <a:p>
          <a:r>
            <a:rPr lang="en-IN"/>
            <a:t>Optimize product offerings based on demographic insights to enhance sales performance.</a:t>
          </a:r>
          <a:endParaRPr lang="en-US"/>
        </a:p>
      </dgm:t>
    </dgm:pt>
    <dgm:pt modelId="{883625D3-AAC4-459F-9CC0-7DE2FAA50FA5}" type="parTrans" cxnId="{84ECD235-FEB5-43CA-B621-B1AC53D9CE78}">
      <dgm:prSet/>
      <dgm:spPr/>
      <dgm:t>
        <a:bodyPr/>
        <a:lstStyle/>
        <a:p>
          <a:endParaRPr lang="en-US"/>
        </a:p>
      </dgm:t>
    </dgm:pt>
    <dgm:pt modelId="{9CDD32A3-1802-4448-8CBB-2F9AA1BEB908}" type="sibTrans" cxnId="{84ECD235-FEB5-43CA-B621-B1AC53D9CE78}">
      <dgm:prSet/>
      <dgm:spPr/>
      <dgm:t>
        <a:bodyPr/>
        <a:lstStyle/>
        <a:p>
          <a:endParaRPr lang="en-US"/>
        </a:p>
      </dgm:t>
    </dgm:pt>
    <dgm:pt modelId="{D25603BF-62D6-42BE-BB3B-C778CD5C0D2E}">
      <dgm:prSet/>
      <dgm:spPr/>
      <dgm:t>
        <a:bodyPr/>
        <a:lstStyle/>
        <a:p>
          <a:r>
            <a:rPr lang="en-US" b="1"/>
            <a:t>2.) Reducing Waiting Time: Enhancing Customer Satisfaction and Delivery Efficiency</a:t>
          </a:r>
          <a:endParaRPr lang="en-US"/>
        </a:p>
      </dgm:t>
    </dgm:pt>
    <dgm:pt modelId="{C89AE24A-8E35-4A0B-AA74-09B0FE4299E7}" type="parTrans" cxnId="{583EE794-42E6-44BA-991D-74BD3692EFC9}">
      <dgm:prSet/>
      <dgm:spPr/>
      <dgm:t>
        <a:bodyPr/>
        <a:lstStyle/>
        <a:p>
          <a:endParaRPr lang="en-US"/>
        </a:p>
      </dgm:t>
    </dgm:pt>
    <dgm:pt modelId="{681C4BAD-B79B-450E-AA4E-43A703E53406}" type="sibTrans" cxnId="{583EE794-42E6-44BA-991D-74BD3692EFC9}">
      <dgm:prSet/>
      <dgm:spPr/>
      <dgm:t>
        <a:bodyPr/>
        <a:lstStyle/>
        <a:p>
          <a:endParaRPr lang="en-US"/>
        </a:p>
      </dgm:t>
    </dgm:pt>
    <dgm:pt modelId="{C4F9070D-05CB-4D5B-ABF7-B19E23938508}">
      <dgm:prSet/>
      <dgm:spPr/>
      <dgm:t>
        <a:bodyPr/>
        <a:lstStyle/>
        <a:p>
          <a:r>
            <a:rPr lang="en-US"/>
            <a:t>Streamline logistics and supply chain management to optimize shipping times.</a:t>
          </a:r>
        </a:p>
      </dgm:t>
    </dgm:pt>
    <dgm:pt modelId="{153C018C-3637-4A3E-A581-B7D5F7CEA353}" type="parTrans" cxnId="{31B30155-D3E6-4ED5-8A82-D8C6B3C30676}">
      <dgm:prSet/>
      <dgm:spPr/>
      <dgm:t>
        <a:bodyPr/>
        <a:lstStyle/>
        <a:p>
          <a:endParaRPr lang="en-US"/>
        </a:p>
      </dgm:t>
    </dgm:pt>
    <dgm:pt modelId="{CB6C812F-BAC6-47F2-AA1D-AC9A4B4024D0}" type="sibTrans" cxnId="{31B30155-D3E6-4ED5-8A82-D8C6B3C30676}">
      <dgm:prSet/>
      <dgm:spPr/>
      <dgm:t>
        <a:bodyPr/>
        <a:lstStyle/>
        <a:p>
          <a:endParaRPr lang="en-US"/>
        </a:p>
      </dgm:t>
    </dgm:pt>
    <dgm:pt modelId="{240911C3-2E4C-47E4-A36D-AE3209A5C01A}">
      <dgm:prSet/>
      <dgm:spPr/>
      <dgm:t>
        <a:bodyPr/>
        <a:lstStyle/>
        <a:p>
          <a:r>
            <a:rPr lang="en-US"/>
            <a:t>Partner with multiple shipping providers to offer customers flexible delivery options.</a:t>
          </a:r>
        </a:p>
      </dgm:t>
    </dgm:pt>
    <dgm:pt modelId="{6CF284AD-A4C4-4351-8648-82128471439B}" type="parTrans" cxnId="{8701086E-86F5-48AD-AF08-BD1F5DC522A9}">
      <dgm:prSet/>
      <dgm:spPr/>
      <dgm:t>
        <a:bodyPr/>
        <a:lstStyle/>
        <a:p>
          <a:endParaRPr lang="en-US"/>
        </a:p>
      </dgm:t>
    </dgm:pt>
    <dgm:pt modelId="{074327F1-BF02-43AE-953E-D93282B1AC40}" type="sibTrans" cxnId="{8701086E-86F5-48AD-AF08-BD1F5DC522A9}">
      <dgm:prSet/>
      <dgm:spPr/>
      <dgm:t>
        <a:bodyPr/>
        <a:lstStyle/>
        <a:p>
          <a:endParaRPr lang="en-US"/>
        </a:p>
      </dgm:t>
    </dgm:pt>
    <dgm:pt modelId="{5DE66614-4C60-45E4-B030-3382B4D1CB51}">
      <dgm:prSet/>
      <dgm:spPr/>
      <dgm:t>
        <a:bodyPr/>
        <a:lstStyle/>
        <a:p>
          <a:r>
            <a:rPr lang="en-US"/>
            <a:t>Introduce express delivery services for high-demand products to enhance customer convenience.</a:t>
          </a:r>
        </a:p>
      </dgm:t>
    </dgm:pt>
    <dgm:pt modelId="{831D13F1-EBD5-41E0-891C-8452F205D5A7}" type="parTrans" cxnId="{62313DF3-6880-4F97-8C5E-31E193E34394}">
      <dgm:prSet/>
      <dgm:spPr/>
      <dgm:t>
        <a:bodyPr/>
        <a:lstStyle/>
        <a:p>
          <a:endParaRPr lang="en-US"/>
        </a:p>
      </dgm:t>
    </dgm:pt>
    <dgm:pt modelId="{93BCA8EF-E5E8-48FE-AB6C-E5F2EBEED27A}" type="sibTrans" cxnId="{62313DF3-6880-4F97-8C5E-31E193E34394}">
      <dgm:prSet/>
      <dgm:spPr/>
      <dgm:t>
        <a:bodyPr/>
        <a:lstStyle/>
        <a:p>
          <a:endParaRPr lang="en-US"/>
        </a:p>
      </dgm:t>
    </dgm:pt>
    <dgm:pt modelId="{107DA191-D2BA-4405-86C4-2D5D985886D8}">
      <dgm:prSet/>
      <dgm:spPr/>
      <dgm:t>
        <a:bodyPr/>
        <a:lstStyle/>
        <a:p>
          <a:r>
            <a:rPr lang="en-US" b="1"/>
            <a:t>3.) Regular Performance Evaluation: Continuous Improvement for Business Excellence</a:t>
          </a:r>
          <a:endParaRPr lang="en-US"/>
        </a:p>
      </dgm:t>
    </dgm:pt>
    <dgm:pt modelId="{9A099528-E019-4779-8418-8EF28737D9B2}" type="parTrans" cxnId="{F1BF78C9-0A39-4B10-B38A-6939695A4C91}">
      <dgm:prSet/>
      <dgm:spPr/>
      <dgm:t>
        <a:bodyPr/>
        <a:lstStyle/>
        <a:p>
          <a:endParaRPr lang="en-US"/>
        </a:p>
      </dgm:t>
    </dgm:pt>
    <dgm:pt modelId="{16ECE3DD-D33A-43AD-8443-BD4811E47E7C}" type="sibTrans" cxnId="{F1BF78C9-0A39-4B10-B38A-6939695A4C91}">
      <dgm:prSet/>
      <dgm:spPr/>
      <dgm:t>
        <a:bodyPr/>
        <a:lstStyle/>
        <a:p>
          <a:endParaRPr lang="en-US"/>
        </a:p>
      </dgm:t>
    </dgm:pt>
    <dgm:pt modelId="{7B1A4998-5293-4FD8-837A-54266B87847F}">
      <dgm:prSet/>
      <dgm:spPr/>
      <dgm:t>
        <a:bodyPr/>
        <a:lstStyle/>
        <a:p>
          <a:r>
            <a:rPr lang="en-US"/>
            <a:t>Evaluate customer complaints and suggestions to improve service quality.</a:t>
          </a:r>
        </a:p>
      </dgm:t>
    </dgm:pt>
    <dgm:pt modelId="{6F864A24-1855-4151-8DFE-3208257C5E59}" type="parTrans" cxnId="{B7242A0E-E68F-41CD-804C-943874F9ECE6}">
      <dgm:prSet/>
      <dgm:spPr/>
      <dgm:t>
        <a:bodyPr/>
        <a:lstStyle/>
        <a:p>
          <a:endParaRPr lang="en-US"/>
        </a:p>
      </dgm:t>
    </dgm:pt>
    <dgm:pt modelId="{BCF2B121-44EF-49E5-A132-A1B5CFD44FA0}" type="sibTrans" cxnId="{B7242A0E-E68F-41CD-804C-943874F9ECE6}">
      <dgm:prSet/>
      <dgm:spPr/>
      <dgm:t>
        <a:bodyPr/>
        <a:lstStyle/>
        <a:p>
          <a:endParaRPr lang="en-US"/>
        </a:p>
      </dgm:t>
    </dgm:pt>
    <dgm:pt modelId="{056803E9-D8FB-4EDE-B6A2-F2DD7C53D500}">
      <dgm:prSet/>
      <dgm:spPr/>
      <dgm:t>
        <a:bodyPr/>
        <a:lstStyle/>
        <a:p>
          <a:r>
            <a:rPr lang="en-US"/>
            <a:t>Track key performance indicators (KPIs) such as average delivery time, order accuracy, and customer satisfaction ratings.</a:t>
          </a:r>
        </a:p>
      </dgm:t>
    </dgm:pt>
    <dgm:pt modelId="{F43BD1BA-2AD9-4A59-82EE-33A2491A233B}" type="parTrans" cxnId="{468C6EA8-A164-4E62-9AB7-BD207439F170}">
      <dgm:prSet/>
      <dgm:spPr/>
      <dgm:t>
        <a:bodyPr/>
        <a:lstStyle/>
        <a:p>
          <a:endParaRPr lang="en-US"/>
        </a:p>
      </dgm:t>
    </dgm:pt>
    <dgm:pt modelId="{9D2E2131-A82E-4F8E-BAD7-1DC990CF01BE}" type="sibTrans" cxnId="{468C6EA8-A164-4E62-9AB7-BD207439F170}">
      <dgm:prSet/>
      <dgm:spPr/>
      <dgm:t>
        <a:bodyPr/>
        <a:lstStyle/>
        <a:p>
          <a:endParaRPr lang="en-US"/>
        </a:p>
      </dgm:t>
    </dgm:pt>
    <dgm:pt modelId="{BC5959BE-94E5-40D3-BCD9-4C17C15A2809}">
      <dgm:prSet/>
      <dgm:spPr/>
      <dgm:t>
        <a:bodyPr/>
        <a:lstStyle/>
        <a:p>
          <a:r>
            <a:rPr lang="en-IN" b="1"/>
            <a:t>4.)</a:t>
          </a:r>
          <a:r>
            <a:rPr lang="en-US" b="1"/>
            <a:t> Customer Loyalty Program: Driving Repeat Purchases and Long-Term Retention</a:t>
          </a:r>
          <a:endParaRPr lang="en-US"/>
        </a:p>
      </dgm:t>
    </dgm:pt>
    <dgm:pt modelId="{FA077040-0006-477C-9DB1-7993237E4D9B}" type="parTrans" cxnId="{8106315D-9A68-4FF7-B2D5-6489F22460FF}">
      <dgm:prSet/>
      <dgm:spPr/>
      <dgm:t>
        <a:bodyPr/>
        <a:lstStyle/>
        <a:p>
          <a:endParaRPr lang="en-US"/>
        </a:p>
      </dgm:t>
    </dgm:pt>
    <dgm:pt modelId="{28708C97-EA35-42F9-A8A7-267DD178DB4D}" type="sibTrans" cxnId="{8106315D-9A68-4FF7-B2D5-6489F22460FF}">
      <dgm:prSet/>
      <dgm:spPr/>
      <dgm:t>
        <a:bodyPr/>
        <a:lstStyle/>
        <a:p>
          <a:endParaRPr lang="en-US"/>
        </a:p>
      </dgm:t>
    </dgm:pt>
    <dgm:pt modelId="{3E9EAF5C-57DE-4DCC-A5D4-F93E3C99212D}">
      <dgm:prSet/>
      <dgm:spPr/>
      <dgm:t>
        <a:bodyPr/>
        <a:lstStyle/>
        <a:p>
          <a:r>
            <a:rPr lang="en-US"/>
            <a:t>Offer personalized discounts, reward points, and exclusive benefits to loyal customers.</a:t>
          </a:r>
        </a:p>
      </dgm:t>
    </dgm:pt>
    <dgm:pt modelId="{52FF805A-06CF-48BF-B2D6-F1007CE10BED}" type="parTrans" cxnId="{394A707E-AFF7-485D-831F-639D51213629}">
      <dgm:prSet/>
      <dgm:spPr/>
      <dgm:t>
        <a:bodyPr/>
        <a:lstStyle/>
        <a:p>
          <a:endParaRPr lang="en-US"/>
        </a:p>
      </dgm:t>
    </dgm:pt>
    <dgm:pt modelId="{27B08E34-1259-4D18-85B1-51C9A3A8F170}" type="sibTrans" cxnId="{394A707E-AFF7-485D-831F-639D51213629}">
      <dgm:prSet/>
      <dgm:spPr/>
      <dgm:t>
        <a:bodyPr/>
        <a:lstStyle/>
        <a:p>
          <a:endParaRPr lang="en-US"/>
        </a:p>
      </dgm:t>
    </dgm:pt>
    <dgm:pt modelId="{83DFE4BB-7C7E-426A-BC58-1E8587A6F91B}">
      <dgm:prSet/>
      <dgm:spPr/>
      <dgm:t>
        <a:bodyPr/>
        <a:lstStyle/>
        <a:p>
          <a:r>
            <a:rPr lang="en-US"/>
            <a:t>Provide early access to new product launches, seasonal promotions, and premium services.</a:t>
          </a:r>
        </a:p>
      </dgm:t>
    </dgm:pt>
    <dgm:pt modelId="{2DF97AFD-2BF3-49D9-9A6E-77BF27912BB9}" type="parTrans" cxnId="{04AB701E-3676-452A-9714-EE2E5A0675EA}">
      <dgm:prSet/>
      <dgm:spPr/>
      <dgm:t>
        <a:bodyPr/>
        <a:lstStyle/>
        <a:p>
          <a:endParaRPr lang="en-US"/>
        </a:p>
      </dgm:t>
    </dgm:pt>
    <dgm:pt modelId="{1175544D-D008-43E5-AA69-F05254743C29}" type="sibTrans" cxnId="{04AB701E-3676-452A-9714-EE2E5A0675EA}">
      <dgm:prSet/>
      <dgm:spPr/>
      <dgm:t>
        <a:bodyPr/>
        <a:lstStyle/>
        <a:p>
          <a:endParaRPr lang="en-US"/>
        </a:p>
      </dgm:t>
    </dgm:pt>
    <dgm:pt modelId="{B13C0335-9AA5-41A3-8617-4CCD89B88E1C}">
      <dgm:prSet/>
      <dgm:spPr/>
      <dgm:t>
        <a:bodyPr/>
        <a:lstStyle/>
        <a:p>
          <a:r>
            <a:rPr lang="en-US"/>
            <a:t>Encourage customer referrals through incentive-based referral programs.</a:t>
          </a:r>
        </a:p>
      </dgm:t>
    </dgm:pt>
    <dgm:pt modelId="{17BE818D-DAAA-4C1A-9665-E56AE416256F}" type="parTrans" cxnId="{B1E8619A-27ED-4E59-AE1E-5395CC6801FE}">
      <dgm:prSet/>
      <dgm:spPr/>
      <dgm:t>
        <a:bodyPr/>
        <a:lstStyle/>
        <a:p>
          <a:endParaRPr lang="en-US"/>
        </a:p>
      </dgm:t>
    </dgm:pt>
    <dgm:pt modelId="{DEAAC50B-EFB0-41ED-924E-70AC62840CB6}" type="sibTrans" cxnId="{B1E8619A-27ED-4E59-AE1E-5395CC6801FE}">
      <dgm:prSet/>
      <dgm:spPr/>
      <dgm:t>
        <a:bodyPr/>
        <a:lstStyle/>
        <a:p>
          <a:endParaRPr lang="en-US"/>
        </a:p>
      </dgm:t>
    </dgm:pt>
    <dgm:pt modelId="{EE8758BA-04AC-4136-B456-0B8B1B0E75A7}">
      <dgm:prSet/>
      <dgm:spPr/>
      <dgm:t>
        <a:bodyPr/>
        <a:lstStyle/>
        <a:p>
          <a:r>
            <a:rPr lang="en-US" b="1"/>
            <a:t>5.) Promotional Strategy Optimization: Maximizing Sales Through Data-Driven Insights</a:t>
          </a:r>
          <a:endParaRPr lang="en-US"/>
        </a:p>
      </dgm:t>
    </dgm:pt>
    <dgm:pt modelId="{5C0A02F0-1B9C-4371-A46A-C014EBBC9C81}" type="parTrans" cxnId="{791659B8-6AE5-4B8A-9662-54B4D9CF9476}">
      <dgm:prSet/>
      <dgm:spPr/>
      <dgm:t>
        <a:bodyPr/>
        <a:lstStyle/>
        <a:p>
          <a:endParaRPr lang="en-US"/>
        </a:p>
      </dgm:t>
    </dgm:pt>
    <dgm:pt modelId="{A2040C73-489D-43BC-9CE0-E9420E452FCB}" type="sibTrans" cxnId="{791659B8-6AE5-4B8A-9662-54B4D9CF9476}">
      <dgm:prSet/>
      <dgm:spPr/>
      <dgm:t>
        <a:bodyPr/>
        <a:lstStyle/>
        <a:p>
          <a:endParaRPr lang="en-US"/>
        </a:p>
      </dgm:t>
    </dgm:pt>
    <dgm:pt modelId="{1B53B1F1-A411-462C-AD6B-87CBA56C176D}">
      <dgm:prSet/>
      <dgm:spPr/>
      <dgm:t>
        <a:bodyPr/>
        <a:lstStyle/>
        <a:p>
          <a:r>
            <a:rPr lang="en-US"/>
            <a:t>Launch promotional campaigns around high-demand months to maximize revenue.</a:t>
          </a:r>
        </a:p>
      </dgm:t>
    </dgm:pt>
    <dgm:pt modelId="{099C2B7F-7B6E-4BE4-A254-319BB127ED4B}" type="parTrans" cxnId="{57DF9093-70E7-4A94-9647-AEF0272F646D}">
      <dgm:prSet/>
      <dgm:spPr/>
      <dgm:t>
        <a:bodyPr/>
        <a:lstStyle/>
        <a:p>
          <a:endParaRPr lang="en-US"/>
        </a:p>
      </dgm:t>
    </dgm:pt>
    <dgm:pt modelId="{88587AAC-182F-4A4D-B240-08164B68C206}" type="sibTrans" cxnId="{57DF9093-70E7-4A94-9647-AEF0272F646D}">
      <dgm:prSet/>
      <dgm:spPr/>
      <dgm:t>
        <a:bodyPr/>
        <a:lstStyle/>
        <a:p>
          <a:endParaRPr lang="en-US"/>
        </a:p>
      </dgm:t>
    </dgm:pt>
    <dgm:pt modelId="{0A4ABBC9-D2CF-4563-971A-B5733C46627D}">
      <dgm:prSet/>
      <dgm:spPr/>
      <dgm:t>
        <a:bodyPr/>
        <a:lstStyle/>
        <a:p>
          <a:r>
            <a:rPr lang="en-US"/>
            <a:t>Offer discounts and limited-time offers during slow sales periods to attract customers.</a:t>
          </a:r>
        </a:p>
      </dgm:t>
    </dgm:pt>
    <dgm:pt modelId="{19B985ED-9D38-4C90-8CAA-D8DEBDB238A5}" type="parTrans" cxnId="{B7AD185C-FA23-4079-8690-C30D17672AEF}">
      <dgm:prSet/>
      <dgm:spPr/>
      <dgm:t>
        <a:bodyPr/>
        <a:lstStyle/>
        <a:p>
          <a:endParaRPr lang="en-US"/>
        </a:p>
      </dgm:t>
    </dgm:pt>
    <dgm:pt modelId="{BA6AC094-8BCB-4460-A2EF-2A768929782B}" type="sibTrans" cxnId="{B7AD185C-FA23-4079-8690-C30D17672AEF}">
      <dgm:prSet/>
      <dgm:spPr/>
      <dgm:t>
        <a:bodyPr/>
        <a:lstStyle/>
        <a:p>
          <a:endParaRPr lang="en-US"/>
        </a:p>
      </dgm:t>
    </dgm:pt>
    <dgm:pt modelId="{3726B2D3-0F1A-4DE3-A95E-7A63513F1F7A}">
      <dgm:prSet/>
      <dgm:spPr/>
      <dgm:t>
        <a:bodyPr/>
        <a:lstStyle/>
        <a:p>
          <a:r>
            <a:rPr lang="en-US"/>
            <a:t>Utilize social media and digital marketing to create buzz around key product categories.</a:t>
          </a:r>
        </a:p>
      </dgm:t>
    </dgm:pt>
    <dgm:pt modelId="{45BC21BE-95CA-459A-9A3E-F6944AB9E17A}" type="parTrans" cxnId="{7E621AAD-261D-4034-BF69-71C6758980AD}">
      <dgm:prSet/>
      <dgm:spPr/>
      <dgm:t>
        <a:bodyPr/>
        <a:lstStyle/>
        <a:p>
          <a:endParaRPr lang="en-US"/>
        </a:p>
      </dgm:t>
    </dgm:pt>
    <dgm:pt modelId="{850DA39C-FA33-41F5-BDB8-0DF9E4E4E366}" type="sibTrans" cxnId="{7E621AAD-261D-4034-BF69-71C6758980AD}">
      <dgm:prSet/>
      <dgm:spPr/>
      <dgm:t>
        <a:bodyPr/>
        <a:lstStyle/>
        <a:p>
          <a:endParaRPr lang="en-US"/>
        </a:p>
      </dgm:t>
    </dgm:pt>
    <dgm:pt modelId="{511997DC-C188-4404-92CD-F9ED76A2CE0C}" type="pres">
      <dgm:prSet presAssocID="{9F7AAF21-7A1F-4D3C-A18F-FE2FF097F09D}" presName="vert0" presStyleCnt="0">
        <dgm:presLayoutVars>
          <dgm:dir/>
          <dgm:animOne val="branch"/>
          <dgm:animLvl val="lvl"/>
        </dgm:presLayoutVars>
      </dgm:prSet>
      <dgm:spPr/>
      <dgm:t>
        <a:bodyPr/>
        <a:lstStyle/>
        <a:p>
          <a:endParaRPr lang="en-IN"/>
        </a:p>
      </dgm:t>
    </dgm:pt>
    <dgm:pt modelId="{31F2A984-46EB-4A5D-98DE-F8CE6AE6DC26}" type="pres">
      <dgm:prSet presAssocID="{6772AFE2-379A-4C04-8222-DA9D56D1F23E}" presName="thickLine" presStyleLbl="alignNode1" presStyleIdx="0" presStyleCnt="5"/>
      <dgm:spPr/>
    </dgm:pt>
    <dgm:pt modelId="{D5DABF16-AFD8-4A61-90FC-21CAA3FDEE24}" type="pres">
      <dgm:prSet presAssocID="{6772AFE2-379A-4C04-8222-DA9D56D1F23E}" presName="horz1" presStyleCnt="0"/>
      <dgm:spPr/>
    </dgm:pt>
    <dgm:pt modelId="{7BA03075-E34F-46D1-B393-F8F3BE9E0EF5}" type="pres">
      <dgm:prSet presAssocID="{6772AFE2-379A-4C04-8222-DA9D56D1F23E}" presName="tx1" presStyleLbl="revTx" presStyleIdx="0" presStyleCnt="19"/>
      <dgm:spPr/>
      <dgm:t>
        <a:bodyPr/>
        <a:lstStyle/>
        <a:p>
          <a:endParaRPr lang="en-IN"/>
        </a:p>
      </dgm:t>
    </dgm:pt>
    <dgm:pt modelId="{36F115C3-A1AA-43A8-B08E-AB69A1C68ACE}" type="pres">
      <dgm:prSet presAssocID="{6772AFE2-379A-4C04-8222-DA9D56D1F23E}" presName="vert1" presStyleCnt="0"/>
      <dgm:spPr/>
    </dgm:pt>
    <dgm:pt modelId="{7E337A39-6F6B-4F4E-8B0B-DFA59B314BF9}" type="pres">
      <dgm:prSet presAssocID="{3BE3F004-B2CD-49AA-B532-2D16AE30F180}" presName="vertSpace2a" presStyleCnt="0"/>
      <dgm:spPr/>
    </dgm:pt>
    <dgm:pt modelId="{6E978AD9-C94D-49C2-AEDA-6FCAEBBA1047}" type="pres">
      <dgm:prSet presAssocID="{3BE3F004-B2CD-49AA-B532-2D16AE30F180}" presName="horz2" presStyleCnt="0"/>
      <dgm:spPr/>
    </dgm:pt>
    <dgm:pt modelId="{E0267100-2606-4394-9DF9-EE4AE324C798}" type="pres">
      <dgm:prSet presAssocID="{3BE3F004-B2CD-49AA-B532-2D16AE30F180}" presName="horzSpace2" presStyleCnt="0"/>
      <dgm:spPr/>
    </dgm:pt>
    <dgm:pt modelId="{C6D027BC-237F-4E20-B281-6C90CE09FE49}" type="pres">
      <dgm:prSet presAssocID="{3BE3F004-B2CD-49AA-B532-2D16AE30F180}" presName="tx2" presStyleLbl="revTx" presStyleIdx="1" presStyleCnt="19"/>
      <dgm:spPr/>
      <dgm:t>
        <a:bodyPr/>
        <a:lstStyle/>
        <a:p>
          <a:endParaRPr lang="en-IN"/>
        </a:p>
      </dgm:t>
    </dgm:pt>
    <dgm:pt modelId="{94E4E8E0-EA7B-4570-919C-624D9C8638B6}" type="pres">
      <dgm:prSet presAssocID="{3BE3F004-B2CD-49AA-B532-2D16AE30F180}" presName="vert2" presStyleCnt="0"/>
      <dgm:spPr/>
    </dgm:pt>
    <dgm:pt modelId="{D0AA5B6F-DB04-40CF-9A76-6066786D9F7A}" type="pres">
      <dgm:prSet presAssocID="{3BE3F004-B2CD-49AA-B532-2D16AE30F180}" presName="thinLine2b" presStyleLbl="callout" presStyleIdx="0" presStyleCnt="14"/>
      <dgm:spPr/>
    </dgm:pt>
    <dgm:pt modelId="{8D7C7002-3057-4C13-9B1B-ADBB701B59EE}" type="pres">
      <dgm:prSet presAssocID="{3BE3F004-B2CD-49AA-B532-2D16AE30F180}" presName="vertSpace2b" presStyleCnt="0"/>
      <dgm:spPr/>
    </dgm:pt>
    <dgm:pt modelId="{E608FB66-5A0B-40C0-9A8F-91ADE6B2BA5A}" type="pres">
      <dgm:prSet presAssocID="{4809CBAE-3524-4FE5-80D8-FE165F7DA0AA}" presName="horz2" presStyleCnt="0"/>
      <dgm:spPr/>
    </dgm:pt>
    <dgm:pt modelId="{B54DAFB2-731E-4ABA-B73A-7C75857F7BCB}" type="pres">
      <dgm:prSet presAssocID="{4809CBAE-3524-4FE5-80D8-FE165F7DA0AA}" presName="horzSpace2" presStyleCnt="0"/>
      <dgm:spPr/>
    </dgm:pt>
    <dgm:pt modelId="{7AC55212-7E54-4A77-B648-D0B0229C20DF}" type="pres">
      <dgm:prSet presAssocID="{4809CBAE-3524-4FE5-80D8-FE165F7DA0AA}" presName="tx2" presStyleLbl="revTx" presStyleIdx="2" presStyleCnt="19"/>
      <dgm:spPr/>
      <dgm:t>
        <a:bodyPr/>
        <a:lstStyle/>
        <a:p>
          <a:endParaRPr lang="en-IN"/>
        </a:p>
      </dgm:t>
    </dgm:pt>
    <dgm:pt modelId="{470A3820-F9EE-4B97-9F06-57F6155A853D}" type="pres">
      <dgm:prSet presAssocID="{4809CBAE-3524-4FE5-80D8-FE165F7DA0AA}" presName="vert2" presStyleCnt="0"/>
      <dgm:spPr/>
    </dgm:pt>
    <dgm:pt modelId="{CC365B1D-A7B1-479F-9116-5EC6B4B1A952}" type="pres">
      <dgm:prSet presAssocID="{4809CBAE-3524-4FE5-80D8-FE165F7DA0AA}" presName="thinLine2b" presStyleLbl="callout" presStyleIdx="1" presStyleCnt="14"/>
      <dgm:spPr/>
    </dgm:pt>
    <dgm:pt modelId="{14332DC5-FD69-4DD3-BDC9-5E8E2CD5D1BE}" type="pres">
      <dgm:prSet presAssocID="{4809CBAE-3524-4FE5-80D8-FE165F7DA0AA}" presName="vertSpace2b" presStyleCnt="0"/>
      <dgm:spPr/>
    </dgm:pt>
    <dgm:pt modelId="{FB827695-4DFD-49AF-8CA9-CDB253CC24A6}" type="pres">
      <dgm:prSet presAssocID="{A456DE28-B9A3-48B5-AAAB-8D4755BDFCC3}" presName="horz2" presStyleCnt="0"/>
      <dgm:spPr/>
    </dgm:pt>
    <dgm:pt modelId="{A875AD76-4F04-4655-B2F6-D1BF3562255C}" type="pres">
      <dgm:prSet presAssocID="{A456DE28-B9A3-48B5-AAAB-8D4755BDFCC3}" presName="horzSpace2" presStyleCnt="0"/>
      <dgm:spPr/>
    </dgm:pt>
    <dgm:pt modelId="{AB41BFA8-1EC9-4D10-954C-7187A3E7200C}" type="pres">
      <dgm:prSet presAssocID="{A456DE28-B9A3-48B5-AAAB-8D4755BDFCC3}" presName="tx2" presStyleLbl="revTx" presStyleIdx="3" presStyleCnt="19"/>
      <dgm:spPr/>
      <dgm:t>
        <a:bodyPr/>
        <a:lstStyle/>
        <a:p>
          <a:endParaRPr lang="en-IN"/>
        </a:p>
      </dgm:t>
    </dgm:pt>
    <dgm:pt modelId="{5FDC675A-B27A-4883-B1B5-BDBA1F95179D}" type="pres">
      <dgm:prSet presAssocID="{A456DE28-B9A3-48B5-AAAB-8D4755BDFCC3}" presName="vert2" presStyleCnt="0"/>
      <dgm:spPr/>
    </dgm:pt>
    <dgm:pt modelId="{8D3CCB08-A81B-48B1-887E-F69B14B1E153}" type="pres">
      <dgm:prSet presAssocID="{A456DE28-B9A3-48B5-AAAB-8D4755BDFCC3}" presName="thinLine2b" presStyleLbl="callout" presStyleIdx="2" presStyleCnt="14"/>
      <dgm:spPr/>
    </dgm:pt>
    <dgm:pt modelId="{AF944C81-1A0B-4414-81E9-180093A6C4B8}" type="pres">
      <dgm:prSet presAssocID="{A456DE28-B9A3-48B5-AAAB-8D4755BDFCC3}" presName="vertSpace2b" presStyleCnt="0"/>
      <dgm:spPr/>
    </dgm:pt>
    <dgm:pt modelId="{47E539DD-9F33-42DB-8201-F669B6C9A37A}" type="pres">
      <dgm:prSet presAssocID="{D25603BF-62D6-42BE-BB3B-C778CD5C0D2E}" presName="thickLine" presStyleLbl="alignNode1" presStyleIdx="1" presStyleCnt="5"/>
      <dgm:spPr/>
    </dgm:pt>
    <dgm:pt modelId="{D0BB3929-FB8C-44E0-8228-1746A4D35A53}" type="pres">
      <dgm:prSet presAssocID="{D25603BF-62D6-42BE-BB3B-C778CD5C0D2E}" presName="horz1" presStyleCnt="0"/>
      <dgm:spPr/>
    </dgm:pt>
    <dgm:pt modelId="{F8F40447-5C0E-4852-B971-9A67E583D5BE}" type="pres">
      <dgm:prSet presAssocID="{D25603BF-62D6-42BE-BB3B-C778CD5C0D2E}" presName="tx1" presStyleLbl="revTx" presStyleIdx="4" presStyleCnt="19"/>
      <dgm:spPr/>
      <dgm:t>
        <a:bodyPr/>
        <a:lstStyle/>
        <a:p>
          <a:endParaRPr lang="en-IN"/>
        </a:p>
      </dgm:t>
    </dgm:pt>
    <dgm:pt modelId="{9A339208-21ED-4577-897C-7893BF9BEF37}" type="pres">
      <dgm:prSet presAssocID="{D25603BF-62D6-42BE-BB3B-C778CD5C0D2E}" presName="vert1" presStyleCnt="0"/>
      <dgm:spPr/>
    </dgm:pt>
    <dgm:pt modelId="{D22B283E-19B3-4069-8BFB-3839B0A61D92}" type="pres">
      <dgm:prSet presAssocID="{C4F9070D-05CB-4D5B-ABF7-B19E23938508}" presName="vertSpace2a" presStyleCnt="0"/>
      <dgm:spPr/>
    </dgm:pt>
    <dgm:pt modelId="{B3E7AF27-2A37-40C3-83E8-B4B997D2CF3B}" type="pres">
      <dgm:prSet presAssocID="{C4F9070D-05CB-4D5B-ABF7-B19E23938508}" presName="horz2" presStyleCnt="0"/>
      <dgm:spPr/>
    </dgm:pt>
    <dgm:pt modelId="{AA740167-EDA6-4646-A8CE-E8D8DC51BA1C}" type="pres">
      <dgm:prSet presAssocID="{C4F9070D-05CB-4D5B-ABF7-B19E23938508}" presName="horzSpace2" presStyleCnt="0"/>
      <dgm:spPr/>
    </dgm:pt>
    <dgm:pt modelId="{195813B2-C203-4433-81CC-C42F8E5351C8}" type="pres">
      <dgm:prSet presAssocID="{C4F9070D-05CB-4D5B-ABF7-B19E23938508}" presName="tx2" presStyleLbl="revTx" presStyleIdx="5" presStyleCnt="19"/>
      <dgm:spPr/>
      <dgm:t>
        <a:bodyPr/>
        <a:lstStyle/>
        <a:p>
          <a:endParaRPr lang="en-IN"/>
        </a:p>
      </dgm:t>
    </dgm:pt>
    <dgm:pt modelId="{02E9677F-DCE9-40A7-B3E1-8E728652C87D}" type="pres">
      <dgm:prSet presAssocID="{C4F9070D-05CB-4D5B-ABF7-B19E23938508}" presName="vert2" presStyleCnt="0"/>
      <dgm:spPr/>
    </dgm:pt>
    <dgm:pt modelId="{D56B285A-5AD3-41EC-8414-F593D8AAC347}" type="pres">
      <dgm:prSet presAssocID="{C4F9070D-05CB-4D5B-ABF7-B19E23938508}" presName="thinLine2b" presStyleLbl="callout" presStyleIdx="3" presStyleCnt="14"/>
      <dgm:spPr/>
    </dgm:pt>
    <dgm:pt modelId="{AFDE3BD9-1407-472C-8778-32C42493295C}" type="pres">
      <dgm:prSet presAssocID="{C4F9070D-05CB-4D5B-ABF7-B19E23938508}" presName="vertSpace2b" presStyleCnt="0"/>
      <dgm:spPr/>
    </dgm:pt>
    <dgm:pt modelId="{86751F21-2E10-46BF-AFA7-1EC47BEFF714}" type="pres">
      <dgm:prSet presAssocID="{240911C3-2E4C-47E4-A36D-AE3209A5C01A}" presName="horz2" presStyleCnt="0"/>
      <dgm:spPr/>
    </dgm:pt>
    <dgm:pt modelId="{7DA69017-6AFB-496E-A0D1-42A8F6D5EF46}" type="pres">
      <dgm:prSet presAssocID="{240911C3-2E4C-47E4-A36D-AE3209A5C01A}" presName="horzSpace2" presStyleCnt="0"/>
      <dgm:spPr/>
    </dgm:pt>
    <dgm:pt modelId="{69FEAD8A-9530-43CE-87E0-2296F2D7965F}" type="pres">
      <dgm:prSet presAssocID="{240911C3-2E4C-47E4-A36D-AE3209A5C01A}" presName="tx2" presStyleLbl="revTx" presStyleIdx="6" presStyleCnt="19"/>
      <dgm:spPr/>
      <dgm:t>
        <a:bodyPr/>
        <a:lstStyle/>
        <a:p>
          <a:endParaRPr lang="en-IN"/>
        </a:p>
      </dgm:t>
    </dgm:pt>
    <dgm:pt modelId="{46F22A1B-8E01-4A58-9077-C46DA0ADCF90}" type="pres">
      <dgm:prSet presAssocID="{240911C3-2E4C-47E4-A36D-AE3209A5C01A}" presName="vert2" presStyleCnt="0"/>
      <dgm:spPr/>
    </dgm:pt>
    <dgm:pt modelId="{91703A5E-6AE0-430B-B7AC-D150765ACEAD}" type="pres">
      <dgm:prSet presAssocID="{240911C3-2E4C-47E4-A36D-AE3209A5C01A}" presName="thinLine2b" presStyleLbl="callout" presStyleIdx="4" presStyleCnt="14"/>
      <dgm:spPr/>
    </dgm:pt>
    <dgm:pt modelId="{A1236C24-8CE2-46BB-A443-4C90FA5F49E8}" type="pres">
      <dgm:prSet presAssocID="{240911C3-2E4C-47E4-A36D-AE3209A5C01A}" presName="vertSpace2b" presStyleCnt="0"/>
      <dgm:spPr/>
    </dgm:pt>
    <dgm:pt modelId="{C981F964-B8B5-44AF-B822-23C341B1232A}" type="pres">
      <dgm:prSet presAssocID="{5DE66614-4C60-45E4-B030-3382B4D1CB51}" presName="horz2" presStyleCnt="0"/>
      <dgm:spPr/>
    </dgm:pt>
    <dgm:pt modelId="{0949C6A4-D394-4B84-965B-B2EF748B6C6E}" type="pres">
      <dgm:prSet presAssocID="{5DE66614-4C60-45E4-B030-3382B4D1CB51}" presName="horzSpace2" presStyleCnt="0"/>
      <dgm:spPr/>
    </dgm:pt>
    <dgm:pt modelId="{EC9C178D-B589-447B-8BEE-CEDB0045C307}" type="pres">
      <dgm:prSet presAssocID="{5DE66614-4C60-45E4-B030-3382B4D1CB51}" presName="tx2" presStyleLbl="revTx" presStyleIdx="7" presStyleCnt="19"/>
      <dgm:spPr/>
      <dgm:t>
        <a:bodyPr/>
        <a:lstStyle/>
        <a:p>
          <a:endParaRPr lang="en-IN"/>
        </a:p>
      </dgm:t>
    </dgm:pt>
    <dgm:pt modelId="{2FC87999-8717-4FF3-9167-71BA8E64DB32}" type="pres">
      <dgm:prSet presAssocID="{5DE66614-4C60-45E4-B030-3382B4D1CB51}" presName="vert2" presStyleCnt="0"/>
      <dgm:spPr/>
    </dgm:pt>
    <dgm:pt modelId="{75214900-3CC6-46EA-BAED-CAE0AA6FDAF3}" type="pres">
      <dgm:prSet presAssocID="{5DE66614-4C60-45E4-B030-3382B4D1CB51}" presName="thinLine2b" presStyleLbl="callout" presStyleIdx="5" presStyleCnt="14"/>
      <dgm:spPr/>
    </dgm:pt>
    <dgm:pt modelId="{5371A367-0513-4916-AC19-7B6A3CBE906D}" type="pres">
      <dgm:prSet presAssocID="{5DE66614-4C60-45E4-B030-3382B4D1CB51}" presName="vertSpace2b" presStyleCnt="0"/>
      <dgm:spPr/>
    </dgm:pt>
    <dgm:pt modelId="{12CBD00D-CE00-4E70-9F26-CD2FFA4E0695}" type="pres">
      <dgm:prSet presAssocID="{107DA191-D2BA-4405-86C4-2D5D985886D8}" presName="thickLine" presStyleLbl="alignNode1" presStyleIdx="2" presStyleCnt="5"/>
      <dgm:spPr/>
    </dgm:pt>
    <dgm:pt modelId="{CFDEDEFB-D053-40EE-9FF1-885145FD4116}" type="pres">
      <dgm:prSet presAssocID="{107DA191-D2BA-4405-86C4-2D5D985886D8}" presName="horz1" presStyleCnt="0"/>
      <dgm:spPr/>
    </dgm:pt>
    <dgm:pt modelId="{AE717883-EC4C-451F-80D2-792E2B08A4A3}" type="pres">
      <dgm:prSet presAssocID="{107DA191-D2BA-4405-86C4-2D5D985886D8}" presName="tx1" presStyleLbl="revTx" presStyleIdx="8" presStyleCnt="19"/>
      <dgm:spPr/>
      <dgm:t>
        <a:bodyPr/>
        <a:lstStyle/>
        <a:p>
          <a:endParaRPr lang="en-IN"/>
        </a:p>
      </dgm:t>
    </dgm:pt>
    <dgm:pt modelId="{B22796C1-8638-44F8-B4F3-0C94AE1A505A}" type="pres">
      <dgm:prSet presAssocID="{107DA191-D2BA-4405-86C4-2D5D985886D8}" presName="vert1" presStyleCnt="0"/>
      <dgm:spPr/>
    </dgm:pt>
    <dgm:pt modelId="{8C22E3C6-F338-4337-94CF-7A282B00B4B0}" type="pres">
      <dgm:prSet presAssocID="{7B1A4998-5293-4FD8-837A-54266B87847F}" presName="vertSpace2a" presStyleCnt="0"/>
      <dgm:spPr/>
    </dgm:pt>
    <dgm:pt modelId="{DF933ADA-3901-48D1-BA43-6186F847649D}" type="pres">
      <dgm:prSet presAssocID="{7B1A4998-5293-4FD8-837A-54266B87847F}" presName="horz2" presStyleCnt="0"/>
      <dgm:spPr/>
    </dgm:pt>
    <dgm:pt modelId="{B16A69E9-BAFA-46A9-B639-50D2F5B4F3A7}" type="pres">
      <dgm:prSet presAssocID="{7B1A4998-5293-4FD8-837A-54266B87847F}" presName="horzSpace2" presStyleCnt="0"/>
      <dgm:spPr/>
    </dgm:pt>
    <dgm:pt modelId="{90F57562-7B77-495E-A91C-7CB56EEF421F}" type="pres">
      <dgm:prSet presAssocID="{7B1A4998-5293-4FD8-837A-54266B87847F}" presName="tx2" presStyleLbl="revTx" presStyleIdx="9" presStyleCnt="19"/>
      <dgm:spPr/>
      <dgm:t>
        <a:bodyPr/>
        <a:lstStyle/>
        <a:p>
          <a:endParaRPr lang="en-IN"/>
        </a:p>
      </dgm:t>
    </dgm:pt>
    <dgm:pt modelId="{8369E9BE-3CBA-4171-9077-35678E3C9D5A}" type="pres">
      <dgm:prSet presAssocID="{7B1A4998-5293-4FD8-837A-54266B87847F}" presName="vert2" presStyleCnt="0"/>
      <dgm:spPr/>
    </dgm:pt>
    <dgm:pt modelId="{24D943D4-D2A0-4DB5-B7FB-FCD0B19381D2}" type="pres">
      <dgm:prSet presAssocID="{7B1A4998-5293-4FD8-837A-54266B87847F}" presName="thinLine2b" presStyleLbl="callout" presStyleIdx="6" presStyleCnt="14"/>
      <dgm:spPr/>
    </dgm:pt>
    <dgm:pt modelId="{73953FFA-9BF6-457D-A7FA-DC6947E293C6}" type="pres">
      <dgm:prSet presAssocID="{7B1A4998-5293-4FD8-837A-54266B87847F}" presName="vertSpace2b" presStyleCnt="0"/>
      <dgm:spPr/>
    </dgm:pt>
    <dgm:pt modelId="{C356AB17-BF2B-4659-8146-07FE3B5056AD}" type="pres">
      <dgm:prSet presAssocID="{056803E9-D8FB-4EDE-B6A2-F2DD7C53D500}" presName="horz2" presStyleCnt="0"/>
      <dgm:spPr/>
    </dgm:pt>
    <dgm:pt modelId="{245CDF11-B3B6-441C-865E-E0692BC0532A}" type="pres">
      <dgm:prSet presAssocID="{056803E9-D8FB-4EDE-B6A2-F2DD7C53D500}" presName="horzSpace2" presStyleCnt="0"/>
      <dgm:spPr/>
    </dgm:pt>
    <dgm:pt modelId="{95C2BA5C-8142-438D-BED9-B5FED66307C9}" type="pres">
      <dgm:prSet presAssocID="{056803E9-D8FB-4EDE-B6A2-F2DD7C53D500}" presName="tx2" presStyleLbl="revTx" presStyleIdx="10" presStyleCnt="19"/>
      <dgm:spPr/>
      <dgm:t>
        <a:bodyPr/>
        <a:lstStyle/>
        <a:p>
          <a:endParaRPr lang="en-IN"/>
        </a:p>
      </dgm:t>
    </dgm:pt>
    <dgm:pt modelId="{CAD398E3-4FEA-4B3C-9E3D-483C674C490A}" type="pres">
      <dgm:prSet presAssocID="{056803E9-D8FB-4EDE-B6A2-F2DD7C53D500}" presName="vert2" presStyleCnt="0"/>
      <dgm:spPr/>
    </dgm:pt>
    <dgm:pt modelId="{760BCE61-C612-4EE1-8F02-0BB5FC19B2AE}" type="pres">
      <dgm:prSet presAssocID="{056803E9-D8FB-4EDE-B6A2-F2DD7C53D500}" presName="thinLine2b" presStyleLbl="callout" presStyleIdx="7" presStyleCnt="14"/>
      <dgm:spPr/>
    </dgm:pt>
    <dgm:pt modelId="{BF6AB5E3-5BE5-4CCF-9F1E-4A75EC6DE9C6}" type="pres">
      <dgm:prSet presAssocID="{056803E9-D8FB-4EDE-B6A2-F2DD7C53D500}" presName="vertSpace2b" presStyleCnt="0"/>
      <dgm:spPr/>
    </dgm:pt>
    <dgm:pt modelId="{6A638D2F-2C03-43CF-8D05-1F4165518484}" type="pres">
      <dgm:prSet presAssocID="{BC5959BE-94E5-40D3-BCD9-4C17C15A2809}" presName="thickLine" presStyleLbl="alignNode1" presStyleIdx="3" presStyleCnt="5"/>
      <dgm:spPr/>
    </dgm:pt>
    <dgm:pt modelId="{51884BF3-636F-42B2-80A3-A445F083A11A}" type="pres">
      <dgm:prSet presAssocID="{BC5959BE-94E5-40D3-BCD9-4C17C15A2809}" presName="horz1" presStyleCnt="0"/>
      <dgm:spPr/>
    </dgm:pt>
    <dgm:pt modelId="{49FB8058-4973-4465-BD8F-4DB1E0BA591B}" type="pres">
      <dgm:prSet presAssocID="{BC5959BE-94E5-40D3-BCD9-4C17C15A2809}" presName="tx1" presStyleLbl="revTx" presStyleIdx="11" presStyleCnt="19"/>
      <dgm:spPr/>
      <dgm:t>
        <a:bodyPr/>
        <a:lstStyle/>
        <a:p>
          <a:endParaRPr lang="en-IN"/>
        </a:p>
      </dgm:t>
    </dgm:pt>
    <dgm:pt modelId="{B5675F03-0B9C-465E-9759-0FB94B196AE4}" type="pres">
      <dgm:prSet presAssocID="{BC5959BE-94E5-40D3-BCD9-4C17C15A2809}" presName="vert1" presStyleCnt="0"/>
      <dgm:spPr/>
    </dgm:pt>
    <dgm:pt modelId="{0564C088-26C3-4A0D-8D1A-6D5CDBCC1766}" type="pres">
      <dgm:prSet presAssocID="{3E9EAF5C-57DE-4DCC-A5D4-F93E3C99212D}" presName="vertSpace2a" presStyleCnt="0"/>
      <dgm:spPr/>
    </dgm:pt>
    <dgm:pt modelId="{1C75FEE9-0398-42EB-8C3C-7912A0217089}" type="pres">
      <dgm:prSet presAssocID="{3E9EAF5C-57DE-4DCC-A5D4-F93E3C99212D}" presName="horz2" presStyleCnt="0"/>
      <dgm:spPr/>
    </dgm:pt>
    <dgm:pt modelId="{A93128E6-B163-4255-8F6F-ECA78813E808}" type="pres">
      <dgm:prSet presAssocID="{3E9EAF5C-57DE-4DCC-A5D4-F93E3C99212D}" presName="horzSpace2" presStyleCnt="0"/>
      <dgm:spPr/>
    </dgm:pt>
    <dgm:pt modelId="{9C0F01CB-A42C-4F49-993B-C65503358C60}" type="pres">
      <dgm:prSet presAssocID="{3E9EAF5C-57DE-4DCC-A5D4-F93E3C99212D}" presName="tx2" presStyleLbl="revTx" presStyleIdx="12" presStyleCnt="19"/>
      <dgm:spPr/>
      <dgm:t>
        <a:bodyPr/>
        <a:lstStyle/>
        <a:p>
          <a:endParaRPr lang="en-IN"/>
        </a:p>
      </dgm:t>
    </dgm:pt>
    <dgm:pt modelId="{90AC91A1-7978-45E2-B96F-D2BA587844A6}" type="pres">
      <dgm:prSet presAssocID="{3E9EAF5C-57DE-4DCC-A5D4-F93E3C99212D}" presName="vert2" presStyleCnt="0"/>
      <dgm:spPr/>
    </dgm:pt>
    <dgm:pt modelId="{ED644DEC-9660-4725-9034-3196372F96B7}" type="pres">
      <dgm:prSet presAssocID="{3E9EAF5C-57DE-4DCC-A5D4-F93E3C99212D}" presName="thinLine2b" presStyleLbl="callout" presStyleIdx="8" presStyleCnt="14"/>
      <dgm:spPr/>
    </dgm:pt>
    <dgm:pt modelId="{95625F15-42F7-43F4-95A8-C6BDC9278CE9}" type="pres">
      <dgm:prSet presAssocID="{3E9EAF5C-57DE-4DCC-A5D4-F93E3C99212D}" presName="vertSpace2b" presStyleCnt="0"/>
      <dgm:spPr/>
    </dgm:pt>
    <dgm:pt modelId="{C5611B09-04D5-4406-A7AB-0906E5DE8BCD}" type="pres">
      <dgm:prSet presAssocID="{83DFE4BB-7C7E-426A-BC58-1E8587A6F91B}" presName="horz2" presStyleCnt="0"/>
      <dgm:spPr/>
    </dgm:pt>
    <dgm:pt modelId="{9B5F5314-15D8-47A4-8FDB-9E08C3FA72BE}" type="pres">
      <dgm:prSet presAssocID="{83DFE4BB-7C7E-426A-BC58-1E8587A6F91B}" presName="horzSpace2" presStyleCnt="0"/>
      <dgm:spPr/>
    </dgm:pt>
    <dgm:pt modelId="{8EBE7BC1-38AB-4367-8683-32B08269348A}" type="pres">
      <dgm:prSet presAssocID="{83DFE4BB-7C7E-426A-BC58-1E8587A6F91B}" presName="tx2" presStyleLbl="revTx" presStyleIdx="13" presStyleCnt="19"/>
      <dgm:spPr/>
      <dgm:t>
        <a:bodyPr/>
        <a:lstStyle/>
        <a:p>
          <a:endParaRPr lang="en-IN"/>
        </a:p>
      </dgm:t>
    </dgm:pt>
    <dgm:pt modelId="{EEDCB55A-5844-466C-9BA5-C8A786BF1A2C}" type="pres">
      <dgm:prSet presAssocID="{83DFE4BB-7C7E-426A-BC58-1E8587A6F91B}" presName="vert2" presStyleCnt="0"/>
      <dgm:spPr/>
    </dgm:pt>
    <dgm:pt modelId="{7B208B7E-6870-448D-B274-1C657EF142B4}" type="pres">
      <dgm:prSet presAssocID="{83DFE4BB-7C7E-426A-BC58-1E8587A6F91B}" presName="thinLine2b" presStyleLbl="callout" presStyleIdx="9" presStyleCnt="14"/>
      <dgm:spPr/>
    </dgm:pt>
    <dgm:pt modelId="{AF0CF7FC-855B-4026-BD81-223736873411}" type="pres">
      <dgm:prSet presAssocID="{83DFE4BB-7C7E-426A-BC58-1E8587A6F91B}" presName="vertSpace2b" presStyleCnt="0"/>
      <dgm:spPr/>
    </dgm:pt>
    <dgm:pt modelId="{B0EA541F-9C64-4F05-9386-2BADE2A17D8F}" type="pres">
      <dgm:prSet presAssocID="{B13C0335-9AA5-41A3-8617-4CCD89B88E1C}" presName="horz2" presStyleCnt="0"/>
      <dgm:spPr/>
    </dgm:pt>
    <dgm:pt modelId="{6D702F80-C042-4025-ABD2-D7099FD60B81}" type="pres">
      <dgm:prSet presAssocID="{B13C0335-9AA5-41A3-8617-4CCD89B88E1C}" presName="horzSpace2" presStyleCnt="0"/>
      <dgm:spPr/>
    </dgm:pt>
    <dgm:pt modelId="{3D275D35-5A46-44F4-9DE9-207B17F23469}" type="pres">
      <dgm:prSet presAssocID="{B13C0335-9AA5-41A3-8617-4CCD89B88E1C}" presName="tx2" presStyleLbl="revTx" presStyleIdx="14" presStyleCnt="19"/>
      <dgm:spPr/>
      <dgm:t>
        <a:bodyPr/>
        <a:lstStyle/>
        <a:p>
          <a:endParaRPr lang="en-IN"/>
        </a:p>
      </dgm:t>
    </dgm:pt>
    <dgm:pt modelId="{1EC26210-565E-4AB6-9DD5-2C56CF883E2F}" type="pres">
      <dgm:prSet presAssocID="{B13C0335-9AA5-41A3-8617-4CCD89B88E1C}" presName="vert2" presStyleCnt="0"/>
      <dgm:spPr/>
    </dgm:pt>
    <dgm:pt modelId="{80BE4B86-4618-451D-AD42-F51894FF3D9C}" type="pres">
      <dgm:prSet presAssocID="{B13C0335-9AA5-41A3-8617-4CCD89B88E1C}" presName="thinLine2b" presStyleLbl="callout" presStyleIdx="10" presStyleCnt="14"/>
      <dgm:spPr/>
    </dgm:pt>
    <dgm:pt modelId="{079A579F-52E4-4E10-BE2C-CE8CDCC78D5D}" type="pres">
      <dgm:prSet presAssocID="{B13C0335-9AA5-41A3-8617-4CCD89B88E1C}" presName="vertSpace2b" presStyleCnt="0"/>
      <dgm:spPr/>
    </dgm:pt>
    <dgm:pt modelId="{2772A719-1220-4B57-9E05-33C8CDF5DE7C}" type="pres">
      <dgm:prSet presAssocID="{EE8758BA-04AC-4136-B456-0B8B1B0E75A7}" presName="thickLine" presStyleLbl="alignNode1" presStyleIdx="4" presStyleCnt="5"/>
      <dgm:spPr/>
    </dgm:pt>
    <dgm:pt modelId="{5CC9EA10-7D80-45AB-9F71-774ED3E6EF0A}" type="pres">
      <dgm:prSet presAssocID="{EE8758BA-04AC-4136-B456-0B8B1B0E75A7}" presName="horz1" presStyleCnt="0"/>
      <dgm:spPr/>
    </dgm:pt>
    <dgm:pt modelId="{CE76E8AC-EF24-4027-B1EE-4304B32D9F94}" type="pres">
      <dgm:prSet presAssocID="{EE8758BA-04AC-4136-B456-0B8B1B0E75A7}" presName="tx1" presStyleLbl="revTx" presStyleIdx="15" presStyleCnt="19"/>
      <dgm:spPr/>
      <dgm:t>
        <a:bodyPr/>
        <a:lstStyle/>
        <a:p>
          <a:endParaRPr lang="en-IN"/>
        </a:p>
      </dgm:t>
    </dgm:pt>
    <dgm:pt modelId="{FBDEAA35-62DA-4511-A1BB-046FCC60712C}" type="pres">
      <dgm:prSet presAssocID="{EE8758BA-04AC-4136-B456-0B8B1B0E75A7}" presName="vert1" presStyleCnt="0"/>
      <dgm:spPr/>
    </dgm:pt>
    <dgm:pt modelId="{04AB8FF4-A617-45C8-BA27-6B854EF567C9}" type="pres">
      <dgm:prSet presAssocID="{1B53B1F1-A411-462C-AD6B-87CBA56C176D}" presName="vertSpace2a" presStyleCnt="0"/>
      <dgm:spPr/>
    </dgm:pt>
    <dgm:pt modelId="{76CAE78D-62B7-4755-909F-884B5EF0780C}" type="pres">
      <dgm:prSet presAssocID="{1B53B1F1-A411-462C-AD6B-87CBA56C176D}" presName="horz2" presStyleCnt="0"/>
      <dgm:spPr/>
    </dgm:pt>
    <dgm:pt modelId="{7CF616CB-C93F-46FA-A928-367961DEC2AD}" type="pres">
      <dgm:prSet presAssocID="{1B53B1F1-A411-462C-AD6B-87CBA56C176D}" presName="horzSpace2" presStyleCnt="0"/>
      <dgm:spPr/>
    </dgm:pt>
    <dgm:pt modelId="{BD17DDC4-C9B6-4819-9457-1FD0B69DEFF5}" type="pres">
      <dgm:prSet presAssocID="{1B53B1F1-A411-462C-AD6B-87CBA56C176D}" presName="tx2" presStyleLbl="revTx" presStyleIdx="16" presStyleCnt="19"/>
      <dgm:spPr/>
      <dgm:t>
        <a:bodyPr/>
        <a:lstStyle/>
        <a:p>
          <a:endParaRPr lang="en-IN"/>
        </a:p>
      </dgm:t>
    </dgm:pt>
    <dgm:pt modelId="{00789CB7-22BE-4440-8D63-B6ADE4AE7538}" type="pres">
      <dgm:prSet presAssocID="{1B53B1F1-A411-462C-AD6B-87CBA56C176D}" presName="vert2" presStyleCnt="0"/>
      <dgm:spPr/>
    </dgm:pt>
    <dgm:pt modelId="{554146D5-010C-46C0-885D-540B6AF8F3C3}" type="pres">
      <dgm:prSet presAssocID="{1B53B1F1-A411-462C-AD6B-87CBA56C176D}" presName="thinLine2b" presStyleLbl="callout" presStyleIdx="11" presStyleCnt="14"/>
      <dgm:spPr/>
    </dgm:pt>
    <dgm:pt modelId="{57575DDF-5D37-4127-915D-05C7DA97B7D1}" type="pres">
      <dgm:prSet presAssocID="{1B53B1F1-A411-462C-AD6B-87CBA56C176D}" presName="vertSpace2b" presStyleCnt="0"/>
      <dgm:spPr/>
    </dgm:pt>
    <dgm:pt modelId="{F446F6CD-4FAC-4683-9490-6B4E55DDD59A}" type="pres">
      <dgm:prSet presAssocID="{0A4ABBC9-D2CF-4563-971A-B5733C46627D}" presName="horz2" presStyleCnt="0"/>
      <dgm:spPr/>
    </dgm:pt>
    <dgm:pt modelId="{27CB166A-2848-49AC-91ED-653B2743707D}" type="pres">
      <dgm:prSet presAssocID="{0A4ABBC9-D2CF-4563-971A-B5733C46627D}" presName="horzSpace2" presStyleCnt="0"/>
      <dgm:spPr/>
    </dgm:pt>
    <dgm:pt modelId="{6595BF79-128B-44D4-B677-59F23D8AA157}" type="pres">
      <dgm:prSet presAssocID="{0A4ABBC9-D2CF-4563-971A-B5733C46627D}" presName="tx2" presStyleLbl="revTx" presStyleIdx="17" presStyleCnt="19"/>
      <dgm:spPr/>
      <dgm:t>
        <a:bodyPr/>
        <a:lstStyle/>
        <a:p>
          <a:endParaRPr lang="en-IN"/>
        </a:p>
      </dgm:t>
    </dgm:pt>
    <dgm:pt modelId="{9C31CC75-2D30-42D7-BD90-105455C5BE8B}" type="pres">
      <dgm:prSet presAssocID="{0A4ABBC9-D2CF-4563-971A-B5733C46627D}" presName="vert2" presStyleCnt="0"/>
      <dgm:spPr/>
    </dgm:pt>
    <dgm:pt modelId="{4BE108FC-03D0-40D5-A429-921394945BEF}" type="pres">
      <dgm:prSet presAssocID="{0A4ABBC9-D2CF-4563-971A-B5733C46627D}" presName="thinLine2b" presStyleLbl="callout" presStyleIdx="12" presStyleCnt="14"/>
      <dgm:spPr/>
    </dgm:pt>
    <dgm:pt modelId="{D4AC1824-BF78-4D36-9194-E4EAA15CC5A7}" type="pres">
      <dgm:prSet presAssocID="{0A4ABBC9-D2CF-4563-971A-B5733C46627D}" presName="vertSpace2b" presStyleCnt="0"/>
      <dgm:spPr/>
    </dgm:pt>
    <dgm:pt modelId="{940C3016-F9AF-42DB-A465-BAFD0618779D}" type="pres">
      <dgm:prSet presAssocID="{3726B2D3-0F1A-4DE3-A95E-7A63513F1F7A}" presName="horz2" presStyleCnt="0"/>
      <dgm:spPr/>
    </dgm:pt>
    <dgm:pt modelId="{A3FF04CA-9B70-4983-B430-6901BE199FDA}" type="pres">
      <dgm:prSet presAssocID="{3726B2D3-0F1A-4DE3-A95E-7A63513F1F7A}" presName="horzSpace2" presStyleCnt="0"/>
      <dgm:spPr/>
    </dgm:pt>
    <dgm:pt modelId="{AEB24328-221C-4C61-BE55-0005996BDA35}" type="pres">
      <dgm:prSet presAssocID="{3726B2D3-0F1A-4DE3-A95E-7A63513F1F7A}" presName="tx2" presStyleLbl="revTx" presStyleIdx="18" presStyleCnt="19"/>
      <dgm:spPr/>
      <dgm:t>
        <a:bodyPr/>
        <a:lstStyle/>
        <a:p>
          <a:endParaRPr lang="en-IN"/>
        </a:p>
      </dgm:t>
    </dgm:pt>
    <dgm:pt modelId="{E3BAFBD9-135B-4F94-91F3-06852CB98663}" type="pres">
      <dgm:prSet presAssocID="{3726B2D3-0F1A-4DE3-A95E-7A63513F1F7A}" presName="vert2" presStyleCnt="0"/>
      <dgm:spPr/>
    </dgm:pt>
    <dgm:pt modelId="{AC5D6E71-78CF-49A6-AE5A-418741BEB653}" type="pres">
      <dgm:prSet presAssocID="{3726B2D3-0F1A-4DE3-A95E-7A63513F1F7A}" presName="thinLine2b" presStyleLbl="callout" presStyleIdx="13" presStyleCnt="14"/>
      <dgm:spPr/>
    </dgm:pt>
    <dgm:pt modelId="{16C8C6BA-46D7-4343-A842-36376B2B1F6C}" type="pres">
      <dgm:prSet presAssocID="{3726B2D3-0F1A-4DE3-A95E-7A63513F1F7A}" presName="vertSpace2b" presStyleCnt="0"/>
      <dgm:spPr/>
    </dgm:pt>
  </dgm:ptLst>
  <dgm:cxnLst>
    <dgm:cxn modelId="{64D087E6-F2CA-4E26-889A-6F51D37778CB}" type="presOf" srcId="{EE8758BA-04AC-4136-B456-0B8B1B0E75A7}" destId="{CE76E8AC-EF24-4027-B1EE-4304B32D9F94}" srcOrd="0" destOrd="0" presId="urn:microsoft.com/office/officeart/2008/layout/LinedList"/>
    <dgm:cxn modelId="{20AB6B34-E69F-466A-AA82-DB0A621BECE0}" type="presOf" srcId="{3BE3F004-B2CD-49AA-B532-2D16AE30F180}" destId="{C6D027BC-237F-4E20-B281-6C90CE09FE49}" srcOrd="0" destOrd="0" presId="urn:microsoft.com/office/officeart/2008/layout/LinedList"/>
    <dgm:cxn modelId="{9152ED5A-E428-48A3-AD40-E0E5B6D73D65}" type="presOf" srcId="{83DFE4BB-7C7E-426A-BC58-1E8587A6F91B}" destId="{8EBE7BC1-38AB-4367-8683-32B08269348A}" srcOrd="0" destOrd="0" presId="urn:microsoft.com/office/officeart/2008/layout/LinedList"/>
    <dgm:cxn modelId="{A5DF2FCD-E2CF-4401-AFC7-0407828883A0}" type="presOf" srcId="{A456DE28-B9A3-48B5-AAAB-8D4755BDFCC3}" destId="{AB41BFA8-1EC9-4D10-954C-7187A3E7200C}" srcOrd="0" destOrd="0" presId="urn:microsoft.com/office/officeart/2008/layout/LinedList"/>
    <dgm:cxn modelId="{0FC96EC9-62F2-4422-BA53-645732D1F733}" type="presOf" srcId="{3E9EAF5C-57DE-4DCC-A5D4-F93E3C99212D}" destId="{9C0F01CB-A42C-4F49-993B-C65503358C60}" srcOrd="0" destOrd="0" presId="urn:microsoft.com/office/officeart/2008/layout/LinedList"/>
    <dgm:cxn modelId="{583EE794-42E6-44BA-991D-74BD3692EFC9}" srcId="{9F7AAF21-7A1F-4D3C-A18F-FE2FF097F09D}" destId="{D25603BF-62D6-42BE-BB3B-C778CD5C0D2E}" srcOrd="1" destOrd="0" parTransId="{C89AE24A-8E35-4A0B-AA74-09B0FE4299E7}" sibTransId="{681C4BAD-B79B-450E-AA4E-43A703E53406}"/>
    <dgm:cxn modelId="{021040FC-C102-4F45-89C1-AEE35BA9E2D3}" type="presOf" srcId="{6772AFE2-379A-4C04-8222-DA9D56D1F23E}" destId="{7BA03075-E34F-46D1-B393-F8F3BE9E0EF5}" srcOrd="0" destOrd="0" presId="urn:microsoft.com/office/officeart/2008/layout/LinedList"/>
    <dgm:cxn modelId="{F281A235-1F9C-45A2-90F7-AAC0625E055D}" type="presOf" srcId="{5DE66614-4C60-45E4-B030-3382B4D1CB51}" destId="{EC9C178D-B589-447B-8BEE-CEDB0045C307}" srcOrd="0" destOrd="0" presId="urn:microsoft.com/office/officeart/2008/layout/LinedList"/>
    <dgm:cxn modelId="{31B30155-D3E6-4ED5-8A82-D8C6B3C30676}" srcId="{D25603BF-62D6-42BE-BB3B-C778CD5C0D2E}" destId="{C4F9070D-05CB-4D5B-ABF7-B19E23938508}" srcOrd="0" destOrd="0" parTransId="{153C018C-3637-4A3E-A581-B7D5F7CEA353}" sibTransId="{CB6C812F-BAC6-47F2-AA1D-AC9A4B4024D0}"/>
    <dgm:cxn modelId="{F1BF78C9-0A39-4B10-B38A-6939695A4C91}" srcId="{9F7AAF21-7A1F-4D3C-A18F-FE2FF097F09D}" destId="{107DA191-D2BA-4405-86C4-2D5D985886D8}" srcOrd="2" destOrd="0" parTransId="{9A099528-E019-4779-8418-8EF28737D9B2}" sibTransId="{16ECE3DD-D33A-43AD-8443-BD4811E47E7C}"/>
    <dgm:cxn modelId="{8701086E-86F5-48AD-AF08-BD1F5DC522A9}" srcId="{D25603BF-62D6-42BE-BB3B-C778CD5C0D2E}" destId="{240911C3-2E4C-47E4-A36D-AE3209A5C01A}" srcOrd="1" destOrd="0" parTransId="{6CF284AD-A4C4-4351-8648-82128471439B}" sibTransId="{074327F1-BF02-43AE-953E-D93282B1AC40}"/>
    <dgm:cxn modelId="{394A707E-AFF7-485D-831F-639D51213629}" srcId="{BC5959BE-94E5-40D3-BCD9-4C17C15A2809}" destId="{3E9EAF5C-57DE-4DCC-A5D4-F93E3C99212D}" srcOrd="0" destOrd="0" parTransId="{52FF805A-06CF-48BF-B2D6-F1007CE10BED}" sibTransId="{27B08E34-1259-4D18-85B1-51C9A3A8F170}"/>
    <dgm:cxn modelId="{57DF9093-70E7-4A94-9647-AEF0272F646D}" srcId="{EE8758BA-04AC-4136-B456-0B8B1B0E75A7}" destId="{1B53B1F1-A411-462C-AD6B-87CBA56C176D}" srcOrd="0" destOrd="0" parTransId="{099C2B7F-7B6E-4BE4-A254-319BB127ED4B}" sibTransId="{88587AAC-182F-4A4D-B240-08164B68C206}"/>
    <dgm:cxn modelId="{E5BDE9C4-EC69-4E0D-B39D-67DCA74342E1}" type="presOf" srcId="{7B1A4998-5293-4FD8-837A-54266B87847F}" destId="{90F57562-7B77-495E-A91C-7CB56EEF421F}" srcOrd="0" destOrd="0" presId="urn:microsoft.com/office/officeart/2008/layout/LinedList"/>
    <dgm:cxn modelId="{C2041A4F-42AC-45AA-BF29-C8D4089C91BC}" type="presOf" srcId="{B13C0335-9AA5-41A3-8617-4CCD89B88E1C}" destId="{3D275D35-5A46-44F4-9DE9-207B17F23469}" srcOrd="0" destOrd="0" presId="urn:microsoft.com/office/officeart/2008/layout/LinedList"/>
    <dgm:cxn modelId="{0B7AF210-AAA2-49AF-BAC6-CAE26437DA40}" type="presOf" srcId="{4809CBAE-3524-4FE5-80D8-FE165F7DA0AA}" destId="{7AC55212-7E54-4A77-B648-D0B0229C20DF}" srcOrd="0" destOrd="0" presId="urn:microsoft.com/office/officeart/2008/layout/LinedList"/>
    <dgm:cxn modelId="{62313DF3-6880-4F97-8C5E-31E193E34394}" srcId="{D25603BF-62D6-42BE-BB3B-C778CD5C0D2E}" destId="{5DE66614-4C60-45E4-B030-3382B4D1CB51}" srcOrd="2" destOrd="0" parTransId="{831D13F1-EBD5-41E0-891C-8452F205D5A7}" sibTransId="{93BCA8EF-E5E8-48FE-AB6C-E5F2EBEED27A}"/>
    <dgm:cxn modelId="{E27B0FE7-5E2E-44DF-88AB-84A68F1E936C}" srcId="{6772AFE2-379A-4C04-8222-DA9D56D1F23E}" destId="{3BE3F004-B2CD-49AA-B532-2D16AE30F180}" srcOrd="0" destOrd="0" parTransId="{E39A9621-757A-4553-81CF-380E59B8B861}" sibTransId="{9419D83D-3C85-40D3-8669-76B7DDE2246F}"/>
    <dgm:cxn modelId="{F796AAEA-E2ED-42DC-8E54-D0EF3D28E963}" type="presOf" srcId="{D25603BF-62D6-42BE-BB3B-C778CD5C0D2E}" destId="{F8F40447-5C0E-4852-B971-9A67E583D5BE}" srcOrd="0" destOrd="0" presId="urn:microsoft.com/office/officeart/2008/layout/LinedList"/>
    <dgm:cxn modelId="{468C6EA8-A164-4E62-9AB7-BD207439F170}" srcId="{107DA191-D2BA-4405-86C4-2D5D985886D8}" destId="{056803E9-D8FB-4EDE-B6A2-F2DD7C53D500}" srcOrd="1" destOrd="0" parTransId="{F43BD1BA-2AD9-4A59-82EE-33A2491A233B}" sibTransId="{9D2E2131-A82E-4F8E-BAD7-1DC990CF01BE}"/>
    <dgm:cxn modelId="{04AB701E-3676-452A-9714-EE2E5A0675EA}" srcId="{BC5959BE-94E5-40D3-BCD9-4C17C15A2809}" destId="{83DFE4BB-7C7E-426A-BC58-1E8587A6F91B}" srcOrd="1" destOrd="0" parTransId="{2DF97AFD-2BF3-49D9-9A6E-77BF27912BB9}" sibTransId="{1175544D-D008-43E5-AA69-F05254743C29}"/>
    <dgm:cxn modelId="{B3B74ECA-067B-483F-B0CE-8BB31210F76A}" type="presOf" srcId="{BC5959BE-94E5-40D3-BCD9-4C17C15A2809}" destId="{49FB8058-4973-4465-BD8F-4DB1E0BA591B}" srcOrd="0" destOrd="0" presId="urn:microsoft.com/office/officeart/2008/layout/LinedList"/>
    <dgm:cxn modelId="{7E621AAD-261D-4034-BF69-71C6758980AD}" srcId="{EE8758BA-04AC-4136-B456-0B8B1B0E75A7}" destId="{3726B2D3-0F1A-4DE3-A95E-7A63513F1F7A}" srcOrd="2" destOrd="0" parTransId="{45BC21BE-95CA-459A-9A3E-F6944AB9E17A}" sibTransId="{850DA39C-FA33-41F5-BDB8-0DF9E4E4E366}"/>
    <dgm:cxn modelId="{F6FED424-68DE-4FAA-9E72-BEB739E339E7}" type="presOf" srcId="{107DA191-D2BA-4405-86C4-2D5D985886D8}" destId="{AE717883-EC4C-451F-80D2-792E2B08A4A3}" srcOrd="0" destOrd="0" presId="urn:microsoft.com/office/officeart/2008/layout/LinedList"/>
    <dgm:cxn modelId="{3FFA1325-14C6-471E-821E-63C1DC5606C8}" type="presOf" srcId="{1B53B1F1-A411-462C-AD6B-87CBA56C176D}" destId="{BD17DDC4-C9B6-4819-9457-1FD0B69DEFF5}" srcOrd="0" destOrd="0" presId="urn:microsoft.com/office/officeart/2008/layout/LinedList"/>
    <dgm:cxn modelId="{D3F66CE5-275B-4C52-A8B1-9A3CE1CB054E}" type="presOf" srcId="{056803E9-D8FB-4EDE-B6A2-F2DD7C53D500}" destId="{95C2BA5C-8142-438D-BED9-B5FED66307C9}" srcOrd="0" destOrd="0" presId="urn:microsoft.com/office/officeart/2008/layout/LinedList"/>
    <dgm:cxn modelId="{8106315D-9A68-4FF7-B2D5-6489F22460FF}" srcId="{9F7AAF21-7A1F-4D3C-A18F-FE2FF097F09D}" destId="{BC5959BE-94E5-40D3-BCD9-4C17C15A2809}" srcOrd="3" destOrd="0" parTransId="{FA077040-0006-477C-9DB1-7993237E4D9B}" sibTransId="{28708C97-EA35-42F9-A8A7-267DD178DB4D}"/>
    <dgm:cxn modelId="{B7AD185C-FA23-4079-8690-C30D17672AEF}" srcId="{EE8758BA-04AC-4136-B456-0B8B1B0E75A7}" destId="{0A4ABBC9-D2CF-4563-971A-B5733C46627D}" srcOrd="1" destOrd="0" parTransId="{19B985ED-9D38-4C90-8CAA-D8DEBDB238A5}" sibTransId="{BA6AC094-8BCB-4460-A2EF-2A768929782B}"/>
    <dgm:cxn modelId="{FA9142A8-7F3C-4618-8B88-48248BA62BB5}" type="presOf" srcId="{3726B2D3-0F1A-4DE3-A95E-7A63513F1F7A}" destId="{AEB24328-221C-4C61-BE55-0005996BDA35}" srcOrd="0" destOrd="0" presId="urn:microsoft.com/office/officeart/2008/layout/LinedList"/>
    <dgm:cxn modelId="{2D2F1538-4070-41C3-A56E-9AB1BC083004}" type="presOf" srcId="{240911C3-2E4C-47E4-A36D-AE3209A5C01A}" destId="{69FEAD8A-9530-43CE-87E0-2296F2D7965F}" srcOrd="0" destOrd="0" presId="urn:microsoft.com/office/officeart/2008/layout/LinedList"/>
    <dgm:cxn modelId="{5F3CE2C3-468D-47AE-8FAC-DD88A24E5F8A}" srcId="{9F7AAF21-7A1F-4D3C-A18F-FE2FF097F09D}" destId="{6772AFE2-379A-4C04-8222-DA9D56D1F23E}" srcOrd="0" destOrd="0" parTransId="{C70CE936-F104-4340-B9C2-7BCBA86CEECE}" sibTransId="{A111E4B6-5598-4233-86FB-09B906E6ABC2}"/>
    <dgm:cxn modelId="{ED06FB35-2EA2-469E-9D1C-DE3688582C8B}" type="presOf" srcId="{C4F9070D-05CB-4D5B-ABF7-B19E23938508}" destId="{195813B2-C203-4433-81CC-C42F8E5351C8}" srcOrd="0" destOrd="0" presId="urn:microsoft.com/office/officeart/2008/layout/LinedList"/>
    <dgm:cxn modelId="{2C0A8827-92E3-471F-9010-412C5B098BA1}" srcId="{6772AFE2-379A-4C04-8222-DA9D56D1F23E}" destId="{4809CBAE-3524-4FE5-80D8-FE165F7DA0AA}" srcOrd="1" destOrd="0" parTransId="{D270E0E9-1E15-4AF3-AD03-A6B98BD4EC3C}" sibTransId="{8FB9ADBA-CC4C-4059-8FC4-564AB3CFA82F}"/>
    <dgm:cxn modelId="{791659B8-6AE5-4B8A-9662-54B4D9CF9476}" srcId="{9F7AAF21-7A1F-4D3C-A18F-FE2FF097F09D}" destId="{EE8758BA-04AC-4136-B456-0B8B1B0E75A7}" srcOrd="4" destOrd="0" parTransId="{5C0A02F0-1B9C-4371-A46A-C014EBBC9C81}" sibTransId="{A2040C73-489D-43BC-9CE0-E9420E452FCB}"/>
    <dgm:cxn modelId="{877754AD-7EDC-4CFD-89E6-8617AACB3F38}" type="presOf" srcId="{0A4ABBC9-D2CF-4563-971A-B5733C46627D}" destId="{6595BF79-128B-44D4-B677-59F23D8AA157}" srcOrd="0" destOrd="0" presId="urn:microsoft.com/office/officeart/2008/layout/LinedList"/>
    <dgm:cxn modelId="{84ECD235-FEB5-43CA-B621-B1AC53D9CE78}" srcId="{6772AFE2-379A-4C04-8222-DA9D56D1F23E}" destId="{A456DE28-B9A3-48B5-AAAB-8D4755BDFCC3}" srcOrd="2" destOrd="0" parTransId="{883625D3-AAC4-459F-9CC0-7DE2FAA50FA5}" sibTransId="{9CDD32A3-1802-4448-8CBB-2F9AA1BEB908}"/>
    <dgm:cxn modelId="{D2002C63-62DD-47E9-AAF1-9A97B7E493CE}" type="presOf" srcId="{9F7AAF21-7A1F-4D3C-A18F-FE2FF097F09D}" destId="{511997DC-C188-4404-92CD-F9ED76A2CE0C}" srcOrd="0" destOrd="0" presId="urn:microsoft.com/office/officeart/2008/layout/LinedList"/>
    <dgm:cxn modelId="{B7242A0E-E68F-41CD-804C-943874F9ECE6}" srcId="{107DA191-D2BA-4405-86C4-2D5D985886D8}" destId="{7B1A4998-5293-4FD8-837A-54266B87847F}" srcOrd="0" destOrd="0" parTransId="{6F864A24-1855-4151-8DFE-3208257C5E59}" sibTransId="{BCF2B121-44EF-49E5-A132-A1B5CFD44FA0}"/>
    <dgm:cxn modelId="{B1E8619A-27ED-4E59-AE1E-5395CC6801FE}" srcId="{BC5959BE-94E5-40D3-BCD9-4C17C15A2809}" destId="{B13C0335-9AA5-41A3-8617-4CCD89B88E1C}" srcOrd="2" destOrd="0" parTransId="{17BE818D-DAAA-4C1A-9665-E56AE416256F}" sibTransId="{DEAAC50B-EFB0-41ED-924E-70AC62840CB6}"/>
    <dgm:cxn modelId="{9DE123A5-9503-403F-B379-CF8271A7C793}" type="presParOf" srcId="{511997DC-C188-4404-92CD-F9ED76A2CE0C}" destId="{31F2A984-46EB-4A5D-98DE-F8CE6AE6DC26}" srcOrd="0" destOrd="0" presId="urn:microsoft.com/office/officeart/2008/layout/LinedList"/>
    <dgm:cxn modelId="{E4FD41CE-DECB-45BC-8D61-9B3D54AF03B1}" type="presParOf" srcId="{511997DC-C188-4404-92CD-F9ED76A2CE0C}" destId="{D5DABF16-AFD8-4A61-90FC-21CAA3FDEE24}" srcOrd="1" destOrd="0" presId="urn:microsoft.com/office/officeart/2008/layout/LinedList"/>
    <dgm:cxn modelId="{0F0B862E-78AE-4990-8946-9F91A364D1AD}" type="presParOf" srcId="{D5DABF16-AFD8-4A61-90FC-21CAA3FDEE24}" destId="{7BA03075-E34F-46D1-B393-F8F3BE9E0EF5}" srcOrd="0" destOrd="0" presId="urn:microsoft.com/office/officeart/2008/layout/LinedList"/>
    <dgm:cxn modelId="{35CE24A0-DCFB-4933-9566-F64B9CEB8C03}" type="presParOf" srcId="{D5DABF16-AFD8-4A61-90FC-21CAA3FDEE24}" destId="{36F115C3-A1AA-43A8-B08E-AB69A1C68ACE}" srcOrd="1" destOrd="0" presId="urn:microsoft.com/office/officeart/2008/layout/LinedList"/>
    <dgm:cxn modelId="{8AB66CF1-B9B0-474D-8442-B41B99FC62C4}" type="presParOf" srcId="{36F115C3-A1AA-43A8-B08E-AB69A1C68ACE}" destId="{7E337A39-6F6B-4F4E-8B0B-DFA59B314BF9}" srcOrd="0" destOrd="0" presId="urn:microsoft.com/office/officeart/2008/layout/LinedList"/>
    <dgm:cxn modelId="{DFC118AC-C3CF-45A4-9C75-44F62B11806F}" type="presParOf" srcId="{36F115C3-A1AA-43A8-B08E-AB69A1C68ACE}" destId="{6E978AD9-C94D-49C2-AEDA-6FCAEBBA1047}" srcOrd="1" destOrd="0" presId="urn:microsoft.com/office/officeart/2008/layout/LinedList"/>
    <dgm:cxn modelId="{E6C0D23E-5720-4E21-9C79-0F2BFE7E1A29}" type="presParOf" srcId="{6E978AD9-C94D-49C2-AEDA-6FCAEBBA1047}" destId="{E0267100-2606-4394-9DF9-EE4AE324C798}" srcOrd="0" destOrd="0" presId="urn:microsoft.com/office/officeart/2008/layout/LinedList"/>
    <dgm:cxn modelId="{B91930C0-42AC-4900-9BC7-66BB4FE0F0C9}" type="presParOf" srcId="{6E978AD9-C94D-49C2-AEDA-6FCAEBBA1047}" destId="{C6D027BC-237F-4E20-B281-6C90CE09FE49}" srcOrd="1" destOrd="0" presId="urn:microsoft.com/office/officeart/2008/layout/LinedList"/>
    <dgm:cxn modelId="{3D35FC63-2C1C-4481-8688-107AA293A54B}" type="presParOf" srcId="{6E978AD9-C94D-49C2-AEDA-6FCAEBBA1047}" destId="{94E4E8E0-EA7B-4570-919C-624D9C8638B6}" srcOrd="2" destOrd="0" presId="urn:microsoft.com/office/officeart/2008/layout/LinedList"/>
    <dgm:cxn modelId="{9399D50B-614A-4472-8A08-95157D7224F7}" type="presParOf" srcId="{36F115C3-A1AA-43A8-B08E-AB69A1C68ACE}" destId="{D0AA5B6F-DB04-40CF-9A76-6066786D9F7A}" srcOrd="2" destOrd="0" presId="urn:microsoft.com/office/officeart/2008/layout/LinedList"/>
    <dgm:cxn modelId="{D1F1A390-89AE-4657-90DE-97B7B16EE24B}" type="presParOf" srcId="{36F115C3-A1AA-43A8-B08E-AB69A1C68ACE}" destId="{8D7C7002-3057-4C13-9B1B-ADBB701B59EE}" srcOrd="3" destOrd="0" presId="urn:microsoft.com/office/officeart/2008/layout/LinedList"/>
    <dgm:cxn modelId="{B00A6BC9-BB6A-45C7-91BB-342CA769ABBF}" type="presParOf" srcId="{36F115C3-A1AA-43A8-B08E-AB69A1C68ACE}" destId="{E608FB66-5A0B-40C0-9A8F-91ADE6B2BA5A}" srcOrd="4" destOrd="0" presId="urn:microsoft.com/office/officeart/2008/layout/LinedList"/>
    <dgm:cxn modelId="{5ECE57E3-A9FB-4015-B821-BF23235EA589}" type="presParOf" srcId="{E608FB66-5A0B-40C0-9A8F-91ADE6B2BA5A}" destId="{B54DAFB2-731E-4ABA-B73A-7C75857F7BCB}" srcOrd="0" destOrd="0" presId="urn:microsoft.com/office/officeart/2008/layout/LinedList"/>
    <dgm:cxn modelId="{07DD4381-9BD7-4721-9910-FF7F8F8AA818}" type="presParOf" srcId="{E608FB66-5A0B-40C0-9A8F-91ADE6B2BA5A}" destId="{7AC55212-7E54-4A77-B648-D0B0229C20DF}" srcOrd="1" destOrd="0" presId="urn:microsoft.com/office/officeart/2008/layout/LinedList"/>
    <dgm:cxn modelId="{0C60CD57-8A9C-4B72-ACEE-513F62A113D7}" type="presParOf" srcId="{E608FB66-5A0B-40C0-9A8F-91ADE6B2BA5A}" destId="{470A3820-F9EE-4B97-9F06-57F6155A853D}" srcOrd="2" destOrd="0" presId="urn:microsoft.com/office/officeart/2008/layout/LinedList"/>
    <dgm:cxn modelId="{2FF54AA1-2D2F-4C72-9C8B-A46CA6D061ED}" type="presParOf" srcId="{36F115C3-A1AA-43A8-B08E-AB69A1C68ACE}" destId="{CC365B1D-A7B1-479F-9116-5EC6B4B1A952}" srcOrd="5" destOrd="0" presId="urn:microsoft.com/office/officeart/2008/layout/LinedList"/>
    <dgm:cxn modelId="{7E9AD853-A09A-4DAB-9AEF-D41A65E4689E}" type="presParOf" srcId="{36F115C3-A1AA-43A8-B08E-AB69A1C68ACE}" destId="{14332DC5-FD69-4DD3-BDC9-5E8E2CD5D1BE}" srcOrd="6" destOrd="0" presId="urn:microsoft.com/office/officeart/2008/layout/LinedList"/>
    <dgm:cxn modelId="{BBF083D7-ABA1-447C-967B-605A65D19573}" type="presParOf" srcId="{36F115C3-A1AA-43A8-B08E-AB69A1C68ACE}" destId="{FB827695-4DFD-49AF-8CA9-CDB253CC24A6}" srcOrd="7" destOrd="0" presId="urn:microsoft.com/office/officeart/2008/layout/LinedList"/>
    <dgm:cxn modelId="{9927750E-4091-4BFB-8272-6608AEAFDAE1}" type="presParOf" srcId="{FB827695-4DFD-49AF-8CA9-CDB253CC24A6}" destId="{A875AD76-4F04-4655-B2F6-D1BF3562255C}" srcOrd="0" destOrd="0" presId="urn:microsoft.com/office/officeart/2008/layout/LinedList"/>
    <dgm:cxn modelId="{349EE887-D9DD-4670-A6F5-4E0B58A3E343}" type="presParOf" srcId="{FB827695-4DFD-49AF-8CA9-CDB253CC24A6}" destId="{AB41BFA8-1EC9-4D10-954C-7187A3E7200C}" srcOrd="1" destOrd="0" presId="urn:microsoft.com/office/officeart/2008/layout/LinedList"/>
    <dgm:cxn modelId="{870F9AE1-4240-4135-8E56-D97FE2877576}" type="presParOf" srcId="{FB827695-4DFD-49AF-8CA9-CDB253CC24A6}" destId="{5FDC675A-B27A-4883-B1B5-BDBA1F95179D}" srcOrd="2" destOrd="0" presId="urn:microsoft.com/office/officeart/2008/layout/LinedList"/>
    <dgm:cxn modelId="{9D567597-3E8D-4565-8221-8980B26E76B8}" type="presParOf" srcId="{36F115C3-A1AA-43A8-B08E-AB69A1C68ACE}" destId="{8D3CCB08-A81B-48B1-887E-F69B14B1E153}" srcOrd="8" destOrd="0" presId="urn:microsoft.com/office/officeart/2008/layout/LinedList"/>
    <dgm:cxn modelId="{53984496-B236-4F2C-956A-D6688EA78471}" type="presParOf" srcId="{36F115C3-A1AA-43A8-B08E-AB69A1C68ACE}" destId="{AF944C81-1A0B-4414-81E9-180093A6C4B8}" srcOrd="9" destOrd="0" presId="urn:microsoft.com/office/officeart/2008/layout/LinedList"/>
    <dgm:cxn modelId="{F64EE010-22C9-4314-994A-71DB8DE961D1}" type="presParOf" srcId="{511997DC-C188-4404-92CD-F9ED76A2CE0C}" destId="{47E539DD-9F33-42DB-8201-F669B6C9A37A}" srcOrd="2" destOrd="0" presId="urn:microsoft.com/office/officeart/2008/layout/LinedList"/>
    <dgm:cxn modelId="{5BE474AF-9AB0-4C00-9550-BE31F85A8D21}" type="presParOf" srcId="{511997DC-C188-4404-92CD-F9ED76A2CE0C}" destId="{D0BB3929-FB8C-44E0-8228-1746A4D35A53}" srcOrd="3" destOrd="0" presId="urn:microsoft.com/office/officeart/2008/layout/LinedList"/>
    <dgm:cxn modelId="{816FF55C-F31B-4ADB-ACAE-1366BA3CC1D3}" type="presParOf" srcId="{D0BB3929-FB8C-44E0-8228-1746A4D35A53}" destId="{F8F40447-5C0E-4852-B971-9A67E583D5BE}" srcOrd="0" destOrd="0" presId="urn:microsoft.com/office/officeart/2008/layout/LinedList"/>
    <dgm:cxn modelId="{F07667FB-84B6-4054-BD45-38B5B05EE772}" type="presParOf" srcId="{D0BB3929-FB8C-44E0-8228-1746A4D35A53}" destId="{9A339208-21ED-4577-897C-7893BF9BEF37}" srcOrd="1" destOrd="0" presId="urn:microsoft.com/office/officeart/2008/layout/LinedList"/>
    <dgm:cxn modelId="{DA264BEC-8810-4741-AB5E-5522FFB875F9}" type="presParOf" srcId="{9A339208-21ED-4577-897C-7893BF9BEF37}" destId="{D22B283E-19B3-4069-8BFB-3839B0A61D92}" srcOrd="0" destOrd="0" presId="urn:microsoft.com/office/officeart/2008/layout/LinedList"/>
    <dgm:cxn modelId="{3EC1D9C5-BD1D-4A08-A55F-219713E09DDE}" type="presParOf" srcId="{9A339208-21ED-4577-897C-7893BF9BEF37}" destId="{B3E7AF27-2A37-40C3-83E8-B4B997D2CF3B}" srcOrd="1" destOrd="0" presId="urn:microsoft.com/office/officeart/2008/layout/LinedList"/>
    <dgm:cxn modelId="{602B89FA-8A57-49D8-A21B-3ADC60FA6F69}" type="presParOf" srcId="{B3E7AF27-2A37-40C3-83E8-B4B997D2CF3B}" destId="{AA740167-EDA6-4646-A8CE-E8D8DC51BA1C}" srcOrd="0" destOrd="0" presId="urn:microsoft.com/office/officeart/2008/layout/LinedList"/>
    <dgm:cxn modelId="{FDD79138-63DE-44DC-8D68-8FDAF00E8A51}" type="presParOf" srcId="{B3E7AF27-2A37-40C3-83E8-B4B997D2CF3B}" destId="{195813B2-C203-4433-81CC-C42F8E5351C8}" srcOrd="1" destOrd="0" presId="urn:microsoft.com/office/officeart/2008/layout/LinedList"/>
    <dgm:cxn modelId="{10472519-1EA8-42F0-992E-3D6E5AEA7817}" type="presParOf" srcId="{B3E7AF27-2A37-40C3-83E8-B4B997D2CF3B}" destId="{02E9677F-DCE9-40A7-B3E1-8E728652C87D}" srcOrd="2" destOrd="0" presId="urn:microsoft.com/office/officeart/2008/layout/LinedList"/>
    <dgm:cxn modelId="{B8D4ACE8-361C-44B2-BA8B-0C39A2CFC5A4}" type="presParOf" srcId="{9A339208-21ED-4577-897C-7893BF9BEF37}" destId="{D56B285A-5AD3-41EC-8414-F593D8AAC347}" srcOrd="2" destOrd="0" presId="urn:microsoft.com/office/officeart/2008/layout/LinedList"/>
    <dgm:cxn modelId="{4C2697EF-0C9C-4431-BE12-294EB34F05B8}" type="presParOf" srcId="{9A339208-21ED-4577-897C-7893BF9BEF37}" destId="{AFDE3BD9-1407-472C-8778-32C42493295C}" srcOrd="3" destOrd="0" presId="urn:microsoft.com/office/officeart/2008/layout/LinedList"/>
    <dgm:cxn modelId="{DF75EBF6-2395-4C86-A200-15A23E0BFDCD}" type="presParOf" srcId="{9A339208-21ED-4577-897C-7893BF9BEF37}" destId="{86751F21-2E10-46BF-AFA7-1EC47BEFF714}" srcOrd="4" destOrd="0" presId="urn:microsoft.com/office/officeart/2008/layout/LinedList"/>
    <dgm:cxn modelId="{B207D092-47E3-456E-9F07-86647BBA3C46}" type="presParOf" srcId="{86751F21-2E10-46BF-AFA7-1EC47BEFF714}" destId="{7DA69017-6AFB-496E-A0D1-42A8F6D5EF46}" srcOrd="0" destOrd="0" presId="urn:microsoft.com/office/officeart/2008/layout/LinedList"/>
    <dgm:cxn modelId="{CB6BFE1B-5CF5-48C3-9D0E-E27C08401A5E}" type="presParOf" srcId="{86751F21-2E10-46BF-AFA7-1EC47BEFF714}" destId="{69FEAD8A-9530-43CE-87E0-2296F2D7965F}" srcOrd="1" destOrd="0" presId="urn:microsoft.com/office/officeart/2008/layout/LinedList"/>
    <dgm:cxn modelId="{A389044F-E7CA-43A4-B871-C358EC6D7460}" type="presParOf" srcId="{86751F21-2E10-46BF-AFA7-1EC47BEFF714}" destId="{46F22A1B-8E01-4A58-9077-C46DA0ADCF90}" srcOrd="2" destOrd="0" presId="urn:microsoft.com/office/officeart/2008/layout/LinedList"/>
    <dgm:cxn modelId="{7951B42F-E3C1-40EF-9C15-6570A0C1A0F1}" type="presParOf" srcId="{9A339208-21ED-4577-897C-7893BF9BEF37}" destId="{91703A5E-6AE0-430B-B7AC-D150765ACEAD}" srcOrd="5" destOrd="0" presId="urn:microsoft.com/office/officeart/2008/layout/LinedList"/>
    <dgm:cxn modelId="{42E408CE-4AEB-453F-A042-E63AB919A54E}" type="presParOf" srcId="{9A339208-21ED-4577-897C-7893BF9BEF37}" destId="{A1236C24-8CE2-46BB-A443-4C90FA5F49E8}" srcOrd="6" destOrd="0" presId="urn:microsoft.com/office/officeart/2008/layout/LinedList"/>
    <dgm:cxn modelId="{788BCC42-9532-4063-B95E-2C2DE499E48A}" type="presParOf" srcId="{9A339208-21ED-4577-897C-7893BF9BEF37}" destId="{C981F964-B8B5-44AF-B822-23C341B1232A}" srcOrd="7" destOrd="0" presId="urn:microsoft.com/office/officeart/2008/layout/LinedList"/>
    <dgm:cxn modelId="{DC727B25-1D65-47F9-8069-7F013E83E0B7}" type="presParOf" srcId="{C981F964-B8B5-44AF-B822-23C341B1232A}" destId="{0949C6A4-D394-4B84-965B-B2EF748B6C6E}" srcOrd="0" destOrd="0" presId="urn:microsoft.com/office/officeart/2008/layout/LinedList"/>
    <dgm:cxn modelId="{64E3EB86-4F07-4902-BE62-6FB53B9990F3}" type="presParOf" srcId="{C981F964-B8B5-44AF-B822-23C341B1232A}" destId="{EC9C178D-B589-447B-8BEE-CEDB0045C307}" srcOrd="1" destOrd="0" presId="urn:microsoft.com/office/officeart/2008/layout/LinedList"/>
    <dgm:cxn modelId="{61CAE4D5-C3BE-4E84-9B85-161CE5399F20}" type="presParOf" srcId="{C981F964-B8B5-44AF-B822-23C341B1232A}" destId="{2FC87999-8717-4FF3-9167-71BA8E64DB32}" srcOrd="2" destOrd="0" presId="urn:microsoft.com/office/officeart/2008/layout/LinedList"/>
    <dgm:cxn modelId="{878749F9-8946-4698-BA45-6467F9DBBD47}" type="presParOf" srcId="{9A339208-21ED-4577-897C-7893BF9BEF37}" destId="{75214900-3CC6-46EA-BAED-CAE0AA6FDAF3}" srcOrd="8" destOrd="0" presId="urn:microsoft.com/office/officeart/2008/layout/LinedList"/>
    <dgm:cxn modelId="{0BC2B07F-36FF-40A6-8448-E4CAD59F9CDB}" type="presParOf" srcId="{9A339208-21ED-4577-897C-7893BF9BEF37}" destId="{5371A367-0513-4916-AC19-7B6A3CBE906D}" srcOrd="9" destOrd="0" presId="urn:microsoft.com/office/officeart/2008/layout/LinedList"/>
    <dgm:cxn modelId="{66E0DD58-014A-4B4B-83A1-6DB1F45B6B38}" type="presParOf" srcId="{511997DC-C188-4404-92CD-F9ED76A2CE0C}" destId="{12CBD00D-CE00-4E70-9F26-CD2FFA4E0695}" srcOrd="4" destOrd="0" presId="urn:microsoft.com/office/officeart/2008/layout/LinedList"/>
    <dgm:cxn modelId="{A46C68A3-15DC-4355-9EE2-6E44DB614FB7}" type="presParOf" srcId="{511997DC-C188-4404-92CD-F9ED76A2CE0C}" destId="{CFDEDEFB-D053-40EE-9FF1-885145FD4116}" srcOrd="5" destOrd="0" presId="urn:microsoft.com/office/officeart/2008/layout/LinedList"/>
    <dgm:cxn modelId="{7C0611AA-4752-4A2C-8F5D-4337161C0D0D}" type="presParOf" srcId="{CFDEDEFB-D053-40EE-9FF1-885145FD4116}" destId="{AE717883-EC4C-451F-80D2-792E2B08A4A3}" srcOrd="0" destOrd="0" presId="urn:microsoft.com/office/officeart/2008/layout/LinedList"/>
    <dgm:cxn modelId="{7C52BBA7-FB9E-4E0D-82C5-8672386BDE04}" type="presParOf" srcId="{CFDEDEFB-D053-40EE-9FF1-885145FD4116}" destId="{B22796C1-8638-44F8-B4F3-0C94AE1A505A}" srcOrd="1" destOrd="0" presId="urn:microsoft.com/office/officeart/2008/layout/LinedList"/>
    <dgm:cxn modelId="{E6530904-4ADF-4A3E-8707-E64C21E2872E}" type="presParOf" srcId="{B22796C1-8638-44F8-B4F3-0C94AE1A505A}" destId="{8C22E3C6-F338-4337-94CF-7A282B00B4B0}" srcOrd="0" destOrd="0" presId="urn:microsoft.com/office/officeart/2008/layout/LinedList"/>
    <dgm:cxn modelId="{483344DD-72D0-4BF9-BD64-A07622419924}" type="presParOf" srcId="{B22796C1-8638-44F8-B4F3-0C94AE1A505A}" destId="{DF933ADA-3901-48D1-BA43-6186F847649D}" srcOrd="1" destOrd="0" presId="urn:microsoft.com/office/officeart/2008/layout/LinedList"/>
    <dgm:cxn modelId="{B490C782-4CD5-4917-8CA6-DA3FC79AA3DC}" type="presParOf" srcId="{DF933ADA-3901-48D1-BA43-6186F847649D}" destId="{B16A69E9-BAFA-46A9-B639-50D2F5B4F3A7}" srcOrd="0" destOrd="0" presId="urn:microsoft.com/office/officeart/2008/layout/LinedList"/>
    <dgm:cxn modelId="{1E397565-49ED-4233-A83E-2793BA14D795}" type="presParOf" srcId="{DF933ADA-3901-48D1-BA43-6186F847649D}" destId="{90F57562-7B77-495E-A91C-7CB56EEF421F}" srcOrd="1" destOrd="0" presId="urn:microsoft.com/office/officeart/2008/layout/LinedList"/>
    <dgm:cxn modelId="{3595F4C2-5A90-436A-8133-6CA3EFD3B658}" type="presParOf" srcId="{DF933ADA-3901-48D1-BA43-6186F847649D}" destId="{8369E9BE-3CBA-4171-9077-35678E3C9D5A}" srcOrd="2" destOrd="0" presId="urn:microsoft.com/office/officeart/2008/layout/LinedList"/>
    <dgm:cxn modelId="{7770B843-B42D-4AE4-A4DB-FF37AF192C60}" type="presParOf" srcId="{B22796C1-8638-44F8-B4F3-0C94AE1A505A}" destId="{24D943D4-D2A0-4DB5-B7FB-FCD0B19381D2}" srcOrd="2" destOrd="0" presId="urn:microsoft.com/office/officeart/2008/layout/LinedList"/>
    <dgm:cxn modelId="{0F778375-A1A3-4C5B-9317-DEC230EAAFEA}" type="presParOf" srcId="{B22796C1-8638-44F8-B4F3-0C94AE1A505A}" destId="{73953FFA-9BF6-457D-A7FA-DC6947E293C6}" srcOrd="3" destOrd="0" presId="urn:microsoft.com/office/officeart/2008/layout/LinedList"/>
    <dgm:cxn modelId="{16B3A1E3-F071-4D52-A450-E1C0549F2F75}" type="presParOf" srcId="{B22796C1-8638-44F8-B4F3-0C94AE1A505A}" destId="{C356AB17-BF2B-4659-8146-07FE3B5056AD}" srcOrd="4" destOrd="0" presId="urn:microsoft.com/office/officeart/2008/layout/LinedList"/>
    <dgm:cxn modelId="{5CDC6FBC-37B5-4513-8F7D-FE1156D386B3}" type="presParOf" srcId="{C356AB17-BF2B-4659-8146-07FE3B5056AD}" destId="{245CDF11-B3B6-441C-865E-E0692BC0532A}" srcOrd="0" destOrd="0" presId="urn:microsoft.com/office/officeart/2008/layout/LinedList"/>
    <dgm:cxn modelId="{5B4A4AD6-02BE-439C-A1EB-B87ADC5C7587}" type="presParOf" srcId="{C356AB17-BF2B-4659-8146-07FE3B5056AD}" destId="{95C2BA5C-8142-438D-BED9-B5FED66307C9}" srcOrd="1" destOrd="0" presId="urn:microsoft.com/office/officeart/2008/layout/LinedList"/>
    <dgm:cxn modelId="{5737E57B-DEB5-4668-8A2A-CFB9D5D87CEE}" type="presParOf" srcId="{C356AB17-BF2B-4659-8146-07FE3B5056AD}" destId="{CAD398E3-4FEA-4B3C-9E3D-483C674C490A}" srcOrd="2" destOrd="0" presId="urn:microsoft.com/office/officeart/2008/layout/LinedList"/>
    <dgm:cxn modelId="{F4C87DC0-FE18-4C3D-9742-4CA3BFE09813}" type="presParOf" srcId="{B22796C1-8638-44F8-B4F3-0C94AE1A505A}" destId="{760BCE61-C612-4EE1-8F02-0BB5FC19B2AE}" srcOrd="5" destOrd="0" presId="urn:microsoft.com/office/officeart/2008/layout/LinedList"/>
    <dgm:cxn modelId="{F01971A9-ED2E-4407-9812-9FF107A986D4}" type="presParOf" srcId="{B22796C1-8638-44F8-B4F3-0C94AE1A505A}" destId="{BF6AB5E3-5BE5-4CCF-9F1E-4A75EC6DE9C6}" srcOrd="6" destOrd="0" presId="urn:microsoft.com/office/officeart/2008/layout/LinedList"/>
    <dgm:cxn modelId="{A91E3135-4CE0-4018-84DC-DCBD1BC7695E}" type="presParOf" srcId="{511997DC-C188-4404-92CD-F9ED76A2CE0C}" destId="{6A638D2F-2C03-43CF-8D05-1F4165518484}" srcOrd="6" destOrd="0" presId="urn:microsoft.com/office/officeart/2008/layout/LinedList"/>
    <dgm:cxn modelId="{9DB9768A-8CF4-4031-99E9-2BA39AA8C7C0}" type="presParOf" srcId="{511997DC-C188-4404-92CD-F9ED76A2CE0C}" destId="{51884BF3-636F-42B2-80A3-A445F083A11A}" srcOrd="7" destOrd="0" presId="urn:microsoft.com/office/officeart/2008/layout/LinedList"/>
    <dgm:cxn modelId="{47A659A8-D43B-40D6-A874-C16201EC255B}" type="presParOf" srcId="{51884BF3-636F-42B2-80A3-A445F083A11A}" destId="{49FB8058-4973-4465-BD8F-4DB1E0BA591B}" srcOrd="0" destOrd="0" presId="urn:microsoft.com/office/officeart/2008/layout/LinedList"/>
    <dgm:cxn modelId="{4CA8B57A-8199-4A2B-AEE7-719043E7AB0A}" type="presParOf" srcId="{51884BF3-636F-42B2-80A3-A445F083A11A}" destId="{B5675F03-0B9C-465E-9759-0FB94B196AE4}" srcOrd="1" destOrd="0" presId="urn:microsoft.com/office/officeart/2008/layout/LinedList"/>
    <dgm:cxn modelId="{B2B3A8CE-C2A0-43BF-974E-09D09603D444}" type="presParOf" srcId="{B5675F03-0B9C-465E-9759-0FB94B196AE4}" destId="{0564C088-26C3-4A0D-8D1A-6D5CDBCC1766}" srcOrd="0" destOrd="0" presId="urn:microsoft.com/office/officeart/2008/layout/LinedList"/>
    <dgm:cxn modelId="{8E6A6702-07C6-45B3-8244-B6BCBA668B1D}" type="presParOf" srcId="{B5675F03-0B9C-465E-9759-0FB94B196AE4}" destId="{1C75FEE9-0398-42EB-8C3C-7912A0217089}" srcOrd="1" destOrd="0" presId="urn:microsoft.com/office/officeart/2008/layout/LinedList"/>
    <dgm:cxn modelId="{1297C8F0-4326-4D61-9C23-05D52DD7E190}" type="presParOf" srcId="{1C75FEE9-0398-42EB-8C3C-7912A0217089}" destId="{A93128E6-B163-4255-8F6F-ECA78813E808}" srcOrd="0" destOrd="0" presId="urn:microsoft.com/office/officeart/2008/layout/LinedList"/>
    <dgm:cxn modelId="{72538EA3-0254-4E34-BAAC-E1C7CF6B3726}" type="presParOf" srcId="{1C75FEE9-0398-42EB-8C3C-7912A0217089}" destId="{9C0F01CB-A42C-4F49-993B-C65503358C60}" srcOrd="1" destOrd="0" presId="urn:microsoft.com/office/officeart/2008/layout/LinedList"/>
    <dgm:cxn modelId="{8EEB6686-7510-420C-9C90-F43057950AB7}" type="presParOf" srcId="{1C75FEE9-0398-42EB-8C3C-7912A0217089}" destId="{90AC91A1-7978-45E2-B96F-D2BA587844A6}" srcOrd="2" destOrd="0" presId="urn:microsoft.com/office/officeart/2008/layout/LinedList"/>
    <dgm:cxn modelId="{7D4BC7A3-BE9E-4A70-B34A-18E9976ED165}" type="presParOf" srcId="{B5675F03-0B9C-465E-9759-0FB94B196AE4}" destId="{ED644DEC-9660-4725-9034-3196372F96B7}" srcOrd="2" destOrd="0" presId="urn:microsoft.com/office/officeart/2008/layout/LinedList"/>
    <dgm:cxn modelId="{D4518D01-37B4-4F51-9534-0FDF84490C78}" type="presParOf" srcId="{B5675F03-0B9C-465E-9759-0FB94B196AE4}" destId="{95625F15-42F7-43F4-95A8-C6BDC9278CE9}" srcOrd="3" destOrd="0" presId="urn:microsoft.com/office/officeart/2008/layout/LinedList"/>
    <dgm:cxn modelId="{2917AFFE-520C-4B15-BCA5-47218A64B263}" type="presParOf" srcId="{B5675F03-0B9C-465E-9759-0FB94B196AE4}" destId="{C5611B09-04D5-4406-A7AB-0906E5DE8BCD}" srcOrd="4" destOrd="0" presId="urn:microsoft.com/office/officeart/2008/layout/LinedList"/>
    <dgm:cxn modelId="{057C5ACF-4026-4276-997F-8A87D7E6F6D6}" type="presParOf" srcId="{C5611B09-04D5-4406-A7AB-0906E5DE8BCD}" destId="{9B5F5314-15D8-47A4-8FDB-9E08C3FA72BE}" srcOrd="0" destOrd="0" presId="urn:microsoft.com/office/officeart/2008/layout/LinedList"/>
    <dgm:cxn modelId="{762FC907-56DB-4808-B3A2-281A43BDEBD8}" type="presParOf" srcId="{C5611B09-04D5-4406-A7AB-0906E5DE8BCD}" destId="{8EBE7BC1-38AB-4367-8683-32B08269348A}" srcOrd="1" destOrd="0" presId="urn:microsoft.com/office/officeart/2008/layout/LinedList"/>
    <dgm:cxn modelId="{E829F5E8-8F4C-43A2-BE2F-44174FA54478}" type="presParOf" srcId="{C5611B09-04D5-4406-A7AB-0906E5DE8BCD}" destId="{EEDCB55A-5844-466C-9BA5-C8A786BF1A2C}" srcOrd="2" destOrd="0" presId="urn:microsoft.com/office/officeart/2008/layout/LinedList"/>
    <dgm:cxn modelId="{83374FAE-B72B-4807-91F4-344CDC8A4F68}" type="presParOf" srcId="{B5675F03-0B9C-465E-9759-0FB94B196AE4}" destId="{7B208B7E-6870-448D-B274-1C657EF142B4}" srcOrd="5" destOrd="0" presId="urn:microsoft.com/office/officeart/2008/layout/LinedList"/>
    <dgm:cxn modelId="{2ED3EB90-89CC-4C8B-882F-AF41A6E227C0}" type="presParOf" srcId="{B5675F03-0B9C-465E-9759-0FB94B196AE4}" destId="{AF0CF7FC-855B-4026-BD81-223736873411}" srcOrd="6" destOrd="0" presId="urn:microsoft.com/office/officeart/2008/layout/LinedList"/>
    <dgm:cxn modelId="{87761021-88DA-4B6A-94E0-90F009E44807}" type="presParOf" srcId="{B5675F03-0B9C-465E-9759-0FB94B196AE4}" destId="{B0EA541F-9C64-4F05-9386-2BADE2A17D8F}" srcOrd="7" destOrd="0" presId="urn:microsoft.com/office/officeart/2008/layout/LinedList"/>
    <dgm:cxn modelId="{A028C061-4EB1-40B8-B29E-5DBD42391BA1}" type="presParOf" srcId="{B0EA541F-9C64-4F05-9386-2BADE2A17D8F}" destId="{6D702F80-C042-4025-ABD2-D7099FD60B81}" srcOrd="0" destOrd="0" presId="urn:microsoft.com/office/officeart/2008/layout/LinedList"/>
    <dgm:cxn modelId="{1082D4D7-B3B8-4A3F-BCD7-46E91D5AFE2F}" type="presParOf" srcId="{B0EA541F-9C64-4F05-9386-2BADE2A17D8F}" destId="{3D275D35-5A46-44F4-9DE9-207B17F23469}" srcOrd="1" destOrd="0" presId="urn:microsoft.com/office/officeart/2008/layout/LinedList"/>
    <dgm:cxn modelId="{9881EBE5-9B88-445F-920F-77E2E4D821CA}" type="presParOf" srcId="{B0EA541F-9C64-4F05-9386-2BADE2A17D8F}" destId="{1EC26210-565E-4AB6-9DD5-2C56CF883E2F}" srcOrd="2" destOrd="0" presId="urn:microsoft.com/office/officeart/2008/layout/LinedList"/>
    <dgm:cxn modelId="{D36410A3-51E2-4658-8E97-6A71A4F2E3D2}" type="presParOf" srcId="{B5675F03-0B9C-465E-9759-0FB94B196AE4}" destId="{80BE4B86-4618-451D-AD42-F51894FF3D9C}" srcOrd="8" destOrd="0" presId="urn:microsoft.com/office/officeart/2008/layout/LinedList"/>
    <dgm:cxn modelId="{4912150B-0D60-4A66-98CF-F1B310EB3234}" type="presParOf" srcId="{B5675F03-0B9C-465E-9759-0FB94B196AE4}" destId="{079A579F-52E4-4E10-BE2C-CE8CDCC78D5D}" srcOrd="9" destOrd="0" presId="urn:microsoft.com/office/officeart/2008/layout/LinedList"/>
    <dgm:cxn modelId="{60A3A140-6E2A-49B2-B19D-D4E2179FC06B}" type="presParOf" srcId="{511997DC-C188-4404-92CD-F9ED76A2CE0C}" destId="{2772A719-1220-4B57-9E05-33C8CDF5DE7C}" srcOrd="8" destOrd="0" presId="urn:microsoft.com/office/officeart/2008/layout/LinedList"/>
    <dgm:cxn modelId="{8B9E85A9-94B6-43C3-8AA9-7F3E3CDD5F47}" type="presParOf" srcId="{511997DC-C188-4404-92CD-F9ED76A2CE0C}" destId="{5CC9EA10-7D80-45AB-9F71-774ED3E6EF0A}" srcOrd="9" destOrd="0" presId="urn:microsoft.com/office/officeart/2008/layout/LinedList"/>
    <dgm:cxn modelId="{BBE13802-6750-4AFC-9111-579EEE8F1C46}" type="presParOf" srcId="{5CC9EA10-7D80-45AB-9F71-774ED3E6EF0A}" destId="{CE76E8AC-EF24-4027-B1EE-4304B32D9F94}" srcOrd="0" destOrd="0" presId="urn:microsoft.com/office/officeart/2008/layout/LinedList"/>
    <dgm:cxn modelId="{7921814E-E032-4053-A9F8-ACF5F12741E8}" type="presParOf" srcId="{5CC9EA10-7D80-45AB-9F71-774ED3E6EF0A}" destId="{FBDEAA35-62DA-4511-A1BB-046FCC60712C}" srcOrd="1" destOrd="0" presId="urn:microsoft.com/office/officeart/2008/layout/LinedList"/>
    <dgm:cxn modelId="{8383922E-3FB1-4192-A382-6CA4DC8CF9E9}" type="presParOf" srcId="{FBDEAA35-62DA-4511-A1BB-046FCC60712C}" destId="{04AB8FF4-A617-45C8-BA27-6B854EF567C9}" srcOrd="0" destOrd="0" presId="urn:microsoft.com/office/officeart/2008/layout/LinedList"/>
    <dgm:cxn modelId="{524BAF12-77F7-4914-AF19-23EFE4DED2B7}" type="presParOf" srcId="{FBDEAA35-62DA-4511-A1BB-046FCC60712C}" destId="{76CAE78D-62B7-4755-909F-884B5EF0780C}" srcOrd="1" destOrd="0" presId="urn:microsoft.com/office/officeart/2008/layout/LinedList"/>
    <dgm:cxn modelId="{22B4694D-CD98-4FA4-8A56-0DB68627221E}" type="presParOf" srcId="{76CAE78D-62B7-4755-909F-884B5EF0780C}" destId="{7CF616CB-C93F-46FA-A928-367961DEC2AD}" srcOrd="0" destOrd="0" presId="urn:microsoft.com/office/officeart/2008/layout/LinedList"/>
    <dgm:cxn modelId="{DED22D86-3D7A-4774-BD41-D014899CCF66}" type="presParOf" srcId="{76CAE78D-62B7-4755-909F-884B5EF0780C}" destId="{BD17DDC4-C9B6-4819-9457-1FD0B69DEFF5}" srcOrd="1" destOrd="0" presId="urn:microsoft.com/office/officeart/2008/layout/LinedList"/>
    <dgm:cxn modelId="{4A0CAF92-403D-41E2-A51C-E7E758AD188D}" type="presParOf" srcId="{76CAE78D-62B7-4755-909F-884B5EF0780C}" destId="{00789CB7-22BE-4440-8D63-B6ADE4AE7538}" srcOrd="2" destOrd="0" presId="urn:microsoft.com/office/officeart/2008/layout/LinedList"/>
    <dgm:cxn modelId="{520F11AF-4EC9-4F25-BD43-80B7E6FA5E22}" type="presParOf" srcId="{FBDEAA35-62DA-4511-A1BB-046FCC60712C}" destId="{554146D5-010C-46C0-885D-540B6AF8F3C3}" srcOrd="2" destOrd="0" presId="urn:microsoft.com/office/officeart/2008/layout/LinedList"/>
    <dgm:cxn modelId="{2175F585-CFED-481C-B48C-BFBCBAC4E237}" type="presParOf" srcId="{FBDEAA35-62DA-4511-A1BB-046FCC60712C}" destId="{57575DDF-5D37-4127-915D-05C7DA97B7D1}" srcOrd="3" destOrd="0" presId="urn:microsoft.com/office/officeart/2008/layout/LinedList"/>
    <dgm:cxn modelId="{35489CE4-4134-4A42-9C01-5D07CFC4978B}" type="presParOf" srcId="{FBDEAA35-62DA-4511-A1BB-046FCC60712C}" destId="{F446F6CD-4FAC-4683-9490-6B4E55DDD59A}" srcOrd="4" destOrd="0" presId="urn:microsoft.com/office/officeart/2008/layout/LinedList"/>
    <dgm:cxn modelId="{29F3EEFB-88A5-4847-88D6-B817DA798CAA}" type="presParOf" srcId="{F446F6CD-4FAC-4683-9490-6B4E55DDD59A}" destId="{27CB166A-2848-49AC-91ED-653B2743707D}" srcOrd="0" destOrd="0" presId="urn:microsoft.com/office/officeart/2008/layout/LinedList"/>
    <dgm:cxn modelId="{215FF909-F795-4E66-B431-9F61915D7F1F}" type="presParOf" srcId="{F446F6CD-4FAC-4683-9490-6B4E55DDD59A}" destId="{6595BF79-128B-44D4-B677-59F23D8AA157}" srcOrd="1" destOrd="0" presId="urn:microsoft.com/office/officeart/2008/layout/LinedList"/>
    <dgm:cxn modelId="{207AE6F9-B794-42AD-92AA-195CBB1BF486}" type="presParOf" srcId="{F446F6CD-4FAC-4683-9490-6B4E55DDD59A}" destId="{9C31CC75-2D30-42D7-BD90-105455C5BE8B}" srcOrd="2" destOrd="0" presId="urn:microsoft.com/office/officeart/2008/layout/LinedList"/>
    <dgm:cxn modelId="{1B438410-A588-4A0B-9216-752ABAAEAB06}" type="presParOf" srcId="{FBDEAA35-62DA-4511-A1BB-046FCC60712C}" destId="{4BE108FC-03D0-40D5-A429-921394945BEF}" srcOrd="5" destOrd="0" presId="urn:microsoft.com/office/officeart/2008/layout/LinedList"/>
    <dgm:cxn modelId="{EB702F55-DE6A-4E3F-ADA6-7C9FFE6BF752}" type="presParOf" srcId="{FBDEAA35-62DA-4511-A1BB-046FCC60712C}" destId="{D4AC1824-BF78-4D36-9194-E4EAA15CC5A7}" srcOrd="6" destOrd="0" presId="urn:microsoft.com/office/officeart/2008/layout/LinedList"/>
    <dgm:cxn modelId="{3AF7FE10-2CB1-4AE8-98E8-FBF6C2A06F99}" type="presParOf" srcId="{FBDEAA35-62DA-4511-A1BB-046FCC60712C}" destId="{940C3016-F9AF-42DB-A465-BAFD0618779D}" srcOrd="7" destOrd="0" presId="urn:microsoft.com/office/officeart/2008/layout/LinedList"/>
    <dgm:cxn modelId="{8B459819-DB89-4E04-9121-E999FC6F8E52}" type="presParOf" srcId="{940C3016-F9AF-42DB-A465-BAFD0618779D}" destId="{A3FF04CA-9B70-4983-B430-6901BE199FDA}" srcOrd="0" destOrd="0" presId="urn:microsoft.com/office/officeart/2008/layout/LinedList"/>
    <dgm:cxn modelId="{6DEE280D-D328-4A23-8DEA-594FDD280546}" type="presParOf" srcId="{940C3016-F9AF-42DB-A465-BAFD0618779D}" destId="{AEB24328-221C-4C61-BE55-0005996BDA35}" srcOrd="1" destOrd="0" presId="urn:microsoft.com/office/officeart/2008/layout/LinedList"/>
    <dgm:cxn modelId="{F73AFC61-CB71-43AD-A711-652B9D4B0215}" type="presParOf" srcId="{940C3016-F9AF-42DB-A465-BAFD0618779D}" destId="{E3BAFBD9-135B-4F94-91F3-06852CB98663}" srcOrd="2" destOrd="0" presId="urn:microsoft.com/office/officeart/2008/layout/LinedList"/>
    <dgm:cxn modelId="{844CEC66-097D-41A3-9C97-D2A110658B18}" type="presParOf" srcId="{FBDEAA35-62DA-4511-A1BB-046FCC60712C}" destId="{AC5D6E71-78CF-49A6-AE5A-418741BEB653}" srcOrd="8" destOrd="0" presId="urn:microsoft.com/office/officeart/2008/layout/LinedList"/>
    <dgm:cxn modelId="{990ABF97-398C-47A3-82C1-8BB68A55927B}" type="presParOf" srcId="{FBDEAA35-62DA-4511-A1BB-046FCC60712C}" destId="{16C8C6BA-46D7-4343-A842-36376B2B1F6C}"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9EE414-2D5D-402A-96E5-44DA00B742DB}">
      <dsp:nvSpPr>
        <dsp:cNvPr id="0" name=""/>
        <dsp:cNvSpPr/>
      </dsp:nvSpPr>
      <dsp:spPr>
        <a:xfrm>
          <a:off x="1816199" y="59289"/>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EEF96A-0D6B-428C-AF75-2A9651DF736D}">
      <dsp:nvSpPr>
        <dsp:cNvPr id="0" name=""/>
        <dsp:cNvSpPr/>
      </dsp:nvSpPr>
      <dsp:spPr>
        <a:xfrm>
          <a:off x="2284199" y="527289"/>
          <a:ext cx="1260000" cy="126000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3DB2C32-302E-45D7-BF22-A6BFE5882575}">
      <dsp:nvSpPr>
        <dsp:cNvPr id="0" name=""/>
        <dsp:cNvSpPr/>
      </dsp:nvSpPr>
      <dsp:spPr>
        <a:xfrm>
          <a:off x="1114199" y="2939290"/>
          <a:ext cx="360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90000"/>
            </a:lnSpc>
            <a:spcBef>
              <a:spcPct val="0"/>
            </a:spcBef>
            <a:spcAft>
              <a:spcPct val="35000"/>
            </a:spcAft>
            <a:defRPr cap="all"/>
          </a:pPr>
          <a:r>
            <a:rPr lang="en-US" sz="1100" b="0" i="0" kern="1200"/>
            <a:t>You are working as a business analyst at Amazon, a company currently performing well. The stakeholders wish to maintain this level of performance and seek improvement. For this purpose, they want to devise new strategies. </a:t>
          </a:r>
          <a:endParaRPr lang="en-US" sz="1100" kern="1200"/>
        </a:p>
      </dsp:txBody>
      <dsp:txXfrm>
        <a:off x="1114199" y="2939290"/>
        <a:ext cx="3600000" cy="787500"/>
      </dsp:txXfrm>
    </dsp:sp>
    <dsp:sp modelId="{D99810E3-C1B5-4A5F-A5DF-81E20798A714}">
      <dsp:nvSpPr>
        <dsp:cNvPr id="0" name=""/>
        <dsp:cNvSpPr/>
      </dsp:nvSpPr>
      <dsp:spPr>
        <a:xfrm>
          <a:off x="6046199" y="59289"/>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6F17B1-A07B-44C4-BA79-AF7B9093FD86}">
      <dsp:nvSpPr>
        <dsp:cNvPr id="0" name=""/>
        <dsp:cNvSpPr/>
      </dsp:nvSpPr>
      <dsp:spPr>
        <a:xfrm>
          <a:off x="6514199" y="52728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6E5647-4B6F-44D8-B9E9-0A8420959778}">
      <dsp:nvSpPr>
        <dsp:cNvPr id="0" name=""/>
        <dsp:cNvSpPr/>
      </dsp:nvSpPr>
      <dsp:spPr>
        <a:xfrm>
          <a:off x="5344199" y="2939290"/>
          <a:ext cx="360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90000"/>
            </a:lnSpc>
            <a:spcBef>
              <a:spcPct val="0"/>
            </a:spcBef>
            <a:spcAft>
              <a:spcPct val="35000"/>
            </a:spcAft>
            <a:defRPr cap="all"/>
          </a:pPr>
          <a:r>
            <a:rPr lang="en-US" sz="1100" b="0" i="0" kern="1200"/>
            <a:t>You are part of a team exploring new ways to benefit customers, such as offering more discounts and Prime membership perks. Could you suggest additional methods to identify and reward customers and enhance their shopping experience?</a:t>
          </a:r>
          <a:endParaRPr lang="en-US" sz="1100" kern="1200"/>
        </a:p>
      </dsp:txBody>
      <dsp:txXfrm>
        <a:off x="5344199" y="2939290"/>
        <a:ext cx="3600000" cy="787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AB2E61-2FAA-4B8C-A01A-72D92620368E}">
      <dsp:nvSpPr>
        <dsp:cNvPr id="0" name=""/>
        <dsp:cNvSpPr/>
      </dsp:nvSpPr>
      <dsp:spPr>
        <a:xfrm>
          <a:off x="302680" y="2634"/>
          <a:ext cx="1403880" cy="84232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i="0" kern="1200"/>
            <a:t>OrderDate:</a:t>
          </a:r>
          <a:r>
            <a:rPr lang="en-US" sz="1100" b="0" i="0" kern="1200"/>
            <a:t> The date when the order was placed.</a:t>
          </a:r>
          <a:endParaRPr lang="en-US" sz="1100" kern="1200"/>
        </a:p>
      </dsp:txBody>
      <dsp:txXfrm>
        <a:off x="302680" y="2634"/>
        <a:ext cx="1403880" cy="842328"/>
      </dsp:txXfrm>
    </dsp:sp>
    <dsp:sp modelId="{08D02025-923F-46E1-B8C4-F7AEE856E09A}">
      <dsp:nvSpPr>
        <dsp:cNvPr id="0" name=""/>
        <dsp:cNvSpPr/>
      </dsp:nvSpPr>
      <dsp:spPr>
        <a:xfrm>
          <a:off x="1846949" y="2634"/>
          <a:ext cx="1403880" cy="84232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i="0" kern="1200"/>
            <a:t>OrderID:</a:t>
          </a:r>
          <a:r>
            <a:rPr lang="en-US" sz="1100" b="0" i="0" kern="1200"/>
            <a:t> A unique identifier for each order.</a:t>
          </a:r>
          <a:endParaRPr lang="en-US" sz="1100" kern="1200"/>
        </a:p>
      </dsp:txBody>
      <dsp:txXfrm>
        <a:off x="1846949" y="2634"/>
        <a:ext cx="1403880" cy="842328"/>
      </dsp:txXfrm>
    </dsp:sp>
    <dsp:sp modelId="{AEC09380-1E5A-4120-9D59-F6420C2163AD}">
      <dsp:nvSpPr>
        <dsp:cNvPr id="0" name=""/>
        <dsp:cNvSpPr/>
      </dsp:nvSpPr>
      <dsp:spPr>
        <a:xfrm>
          <a:off x="3391218" y="2634"/>
          <a:ext cx="1403880" cy="84232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i="0" kern="1200"/>
            <a:t>Delivery Date:</a:t>
          </a:r>
          <a:r>
            <a:rPr lang="en-US" sz="1100" b="0" i="0" kern="1200"/>
            <a:t> The date when the order is scheduled to be delivered.</a:t>
          </a:r>
          <a:endParaRPr lang="en-US" sz="1100" kern="1200"/>
        </a:p>
      </dsp:txBody>
      <dsp:txXfrm>
        <a:off x="3391218" y="2634"/>
        <a:ext cx="1403880" cy="842328"/>
      </dsp:txXfrm>
    </dsp:sp>
    <dsp:sp modelId="{9763626B-149B-493E-9068-CE9C7C86FE86}">
      <dsp:nvSpPr>
        <dsp:cNvPr id="0" name=""/>
        <dsp:cNvSpPr/>
      </dsp:nvSpPr>
      <dsp:spPr>
        <a:xfrm>
          <a:off x="302680" y="985351"/>
          <a:ext cx="1403880" cy="84232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i="0" kern="1200"/>
            <a:t>CustomerID: </a:t>
          </a:r>
          <a:r>
            <a:rPr lang="en-US" sz="1100" b="0" i="0" kern="1200"/>
            <a:t>A unique identifier for each customer.</a:t>
          </a:r>
          <a:endParaRPr lang="en-US" sz="1100" kern="1200"/>
        </a:p>
      </dsp:txBody>
      <dsp:txXfrm>
        <a:off x="302680" y="985351"/>
        <a:ext cx="1403880" cy="842328"/>
      </dsp:txXfrm>
    </dsp:sp>
    <dsp:sp modelId="{7F4DA138-6620-4357-B650-00A7735401E0}">
      <dsp:nvSpPr>
        <dsp:cNvPr id="0" name=""/>
        <dsp:cNvSpPr/>
      </dsp:nvSpPr>
      <dsp:spPr>
        <a:xfrm>
          <a:off x="1846949" y="985351"/>
          <a:ext cx="1403880" cy="84232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i="0" kern="1200"/>
            <a:t>Customer Age:</a:t>
          </a:r>
          <a:r>
            <a:rPr lang="en-US" sz="1100" b="0" i="0" kern="1200"/>
            <a:t> The age of the customer.</a:t>
          </a:r>
          <a:endParaRPr lang="en-US" sz="1100" kern="1200"/>
        </a:p>
      </dsp:txBody>
      <dsp:txXfrm>
        <a:off x="1846949" y="985351"/>
        <a:ext cx="1403880" cy="842328"/>
      </dsp:txXfrm>
    </dsp:sp>
    <dsp:sp modelId="{9A155C91-F90C-4F32-99A2-B7137E116E1C}">
      <dsp:nvSpPr>
        <dsp:cNvPr id="0" name=""/>
        <dsp:cNvSpPr/>
      </dsp:nvSpPr>
      <dsp:spPr>
        <a:xfrm>
          <a:off x="3391218" y="985351"/>
          <a:ext cx="1403880" cy="84232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i="0" kern="1200"/>
            <a:t>Customer Gender:</a:t>
          </a:r>
          <a:r>
            <a:rPr lang="en-US" sz="1100" b="0" i="0" kern="1200"/>
            <a:t> The gender of the customer (M for male, F for female).</a:t>
          </a:r>
          <a:endParaRPr lang="en-US" sz="1100" kern="1200"/>
        </a:p>
      </dsp:txBody>
      <dsp:txXfrm>
        <a:off x="3391218" y="985351"/>
        <a:ext cx="1403880" cy="842328"/>
      </dsp:txXfrm>
    </dsp:sp>
    <dsp:sp modelId="{10B622A9-EAC9-4A22-8407-5E6246F232A3}">
      <dsp:nvSpPr>
        <dsp:cNvPr id="0" name=""/>
        <dsp:cNvSpPr/>
      </dsp:nvSpPr>
      <dsp:spPr>
        <a:xfrm>
          <a:off x="302680" y="1968068"/>
          <a:ext cx="1403880" cy="84232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i="0" kern="1200"/>
            <a:t>Location:</a:t>
          </a:r>
          <a:r>
            <a:rPr lang="en-US" sz="1100" b="0" i="0" kern="1200"/>
            <a:t> The geographical area where the customer is located.</a:t>
          </a:r>
          <a:endParaRPr lang="en-US" sz="1100" kern="1200"/>
        </a:p>
      </dsp:txBody>
      <dsp:txXfrm>
        <a:off x="302680" y="1968068"/>
        <a:ext cx="1403880" cy="842328"/>
      </dsp:txXfrm>
    </dsp:sp>
    <dsp:sp modelId="{5B6E5E53-3468-41C4-8E2A-1FE70C767D67}">
      <dsp:nvSpPr>
        <dsp:cNvPr id="0" name=""/>
        <dsp:cNvSpPr/>
      </dsp:nvSpPr>
      <dsp:spPr>
        <a:xfrm>
          <a:off x="1846949" y="1968068"/>
          <a:ext cx="1403880" cy="84232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i="0" kern="1200"/>
            <a:t>Zone: </a:t>
          </a:r>
          <a:r>
            <a:rPr lang="en-US" sz="1100" b="0" i="0" kern="1200"/>
            <a:t>Specific zone within the location for delivery purposes.</a:t>
          </a:r>
          <a:endParaRPr lang="en-US" sz="1100" kern="1200"/>
        </a:p>
      </dsp:txBody>
      <dsp:txXfrm>
        <a:off x="1846949" y="1968068"/>
        <a:ext cx="1403880" cy="842328"/>
      </dsp:txXfrm>
    </dsp:sp>
    <dsp:sp modelId="{8CD8AD97-5882-435A-8ACF-F4C4B0DFA5FE}">
      <dsp:nvSpPr>
        <dsp:cNvPr id="0" name=""/>
        <dsp:cNvSpPr/>
      </dsp:nvSpPr>
      <dsp:spPr>
        <a:xfrm>
          <a:off x="3391218" y="1968068"/>
          <a:ext cx="1403880" cy="84232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i="0" kern="1200"/>
            <a:t>Delivery Type:</a:t>
          </a:r>
          <a:r>
            <a:rPr lang="en-US" sz="1100" b="0" i="0" kern="1200"/>
            <a:t> The method by which the order is delivered (e.g., Express, Standard).</a:t>
          </a:r>
          <a:endParaRPr lang="en-US" sz="1100" kern="1200"/>
        </a:p>
      </dsp:txBody>
      <dsp:txXfrm>
        <a:off x="3391218" y="1968068"/>
        <a:ext cx="1403880" cy="842328"/>
      </dsp:txXfrm>
    </dsp:sp>
    <dsp:sp modelId="{032D97AA-416D-41A9-8F0C-8A406708B49D}">
      <dsp:nvSpPr>
        <dsp:cNvPr id="0" name=""/>
        <dsp:cNvSpPr/>
      </dsp:nvSpPr>
      <dsp:spPr>
        <a:xfrm>
          <a:off x="1846949" y="2950784"/>
          <a:ext cx="1403880" cy="84232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i="0" kern="1200"/>
            <a:t>Product Category:</a:t>
          </a:r>
          <a:r>
            <a:rPr lang="en-US" sz="1100" b="0" i="0" kern="1200"/>
            <a:t> The broad category to which the product belongs.</a:t>
          </a:r>
          <a:endParaRPr lang="en-US" sz="1100" kern="1200"/>
        </a:p>
      </dsp:txBody>
      <dsp:txXfrm>
        <a:off x="1846949" y="2950784"/>
        <a:ext cx="1403880" cy="8423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F2A984-46EB-4A5D-98DE-F8CE6AE6DC26}">
      <dsp:nvSpPr>
        <dsp:cNvPr id="0" name=""/>
        <dsp:cNvSpPr/>
      </dsp:nvSpPr>
      <dsp:spPr>
        <a:xfrm>
          <a:off x="0" y="646"/>
          <a:ext cx="696786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A03075-E34F-46D1-B393-F8F3BE9E0EF5}">
      <dsp:nvSpPr>
        <dsp:cNvPr id="0" name=""/>
        <dsp:cNvSpPr/>
      </dsp:nvSpPr>
      <dsp:spPr>
        <a:xfrm>
          <a:off x="0" y="646"/>
          <a:ext cx="1393572" cy="1058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a:t>1.) Market Segmentation Analysis: Targeted Marketing for Higher Conversion Rates</a:t>
          </a:r>
          <a:endParaRPr lang="en-US" sz="1100" kern="1200"/>
        </a:p>
      </dsp:txBody>
      <dsp:txXfrm>
        <a:off x="0" y="646"/>
        <a:ext cx="1393572" cy="1058937"/>
      </dsp:txXfrm>
    </dsp:sp>
    <dsp:sp modelId="{C6D027BC-237F-4E20-B281-6C90CE09FE49}">
      <dsp:nvSpPr>
        <dsp:cNvPr id="0" name=""/>
        <dsp:cNvSpPr/>
      </dsp:nvSpPr>
      <dsp:spPr>
        <a:xfrm>
          <a:off x="1498089" y="17192"/>
          <a:ext cx="5469770" cy="330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IN" sz="1000" kern="1200"/>
            <a:t>Customize marketing strategies to align with regional demands and cultural preferences.</a:t>
          </a:r>
          <a:endParaRPr lang="en-US" sz="1000" kern="1200"/>
        </a:p>
      </dsp:txBody>
      <dsp:txXfrm>
        <a:off x="1498089" y="17192"/>
        <a:ext cx="5469770" cy="330917"/>
      </dsp:txXfrm>
    </dsp:sp>
    <dsp:sp modelId="{D0AA5B6F-DB04-40CF-9A76-6066786D9F7A}">
      <dsp:nvSpPr>
        <dsp:cNvPr id="0" name=""/>
        <dsp:cNvSpPr/>
      </dsp:nvSpPr>
      <dsp:spPr>
        <a:xfrm>
          <a:off x="1393572" y="348110"/>
          <a:ext cx="557428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C55212-7E54-4A77-B648-D0B0229C20DF}">
      <dsp:nvSpPr>
        <dsp:cNvPr id="0" name=""/>
        <dsp:cNvSpPr/>
      </dsp:nvSpPr>
      <dsp:spPr>
        <a:xfrm>
          <a:off x="1498089" y="364656"/>
          <a:ext cx="5469770" cy="330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IN" sz="1000" kern="1200"/>
            <a:t>Develop personalized advertising campaigns that resonate with different customer segments.</a:t>
          </a:r>
          <a:endParaRPr lang="en-US" sz="1000" kern="1200"/>
        </a:p>
      </dsp:txBody>
      <dsp:txXfrm>
        <a:off x="1498089" y="364656"/>
        <a:ext cx="5469770" cy="330917"/>
      </dsp:txXfrm>
    </dsp:sp>
    <dsp:sp modelId="{CC365B1D-A7B1-479F-9116-5EC6B4B1A952}">
      <dsp:nvSpPr>
        <dsp:cNvPr id="0" name=""/>
        <dsp:cNvSpPr/>
      </dsp:nvSpPr>
      <dsp:spPr>
        <a:xfrm>
          <a:off x="1393572" y="695574"/>
          <a:ext cx="557428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B41BFA8-1EC9-4D10-954C-7187A3E7200C}">
      <dsp:nvSpPr>
        <dsp:cNvPr id="0" name=""/>
        <dsp:cNvSpPr/>
      </dsp:nvSpPr>
      <dsp:spPr>
        <a:xfrm>
          <a:off x="1498089" y="712120"/>
          <a:ext cx="5469770" cy="330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IN" sz="1000" kern="1200"/>
            <a:t>Optimize product offerings based on demographic insights to enhance sales performance.</a:t>
          </a:r>
          <a:endParaRPr lang="en-US" sz="1000" kern="1200"/>
        </a:p>
      </dsp:txBody>
      <dsp:txXfrm>
        <a:off x="1498089" y="712120"/>
        <a:ext cx="5469770" cy="330917"/>
      </dsp:txXfrm>
    </dsp:sp>
    <dsp:sp modelId="{8D3CCB08-A81B-48B1-887E-F69B14B1E153}">
      <dsp:nvSpPr>
        <dsp:cNvPr id="0" name=""/>
        <dsp:cNvSpPr/>
      </dsp:nvSpPr>
      <dsp:spPr>
        <a:xfrm>
          <a:off x="1393572" y="1043037"/>
          <a:ext cx="557428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E539DD-9F33-42DB-8201-F669B6C9A37A}">
      <dsp:nvSpPr>
        <dsp:cNvPr id="0" name=""/>
        <dsp:cNvSpPr/>
      </dsp:nvSpPr>
      <dsp:spPr>
        <a:xfrm>
          <a:off x="0" y="1059583"/>
          <a:ext cx="696786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F40447-5C0E-4852-B971-9A67E583D5BE}">
      <dsp:nvSpPr>
        <dsp:cNvPr id="0" name=""/>
        <dsp:cNvSpPr/>
      </dsp:nvSpPr>
      <dsp:spPr>
        <a:xfrm>
          <a:off x="0" y="1059583"/>
          <a:ext cx="1393572" cy="1058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a:t>2.) Reducing Waiting Time: Enhancing Customer Satisfaction and Delivery Efficiency</a:t>
          </a:r>
          <a:endParaRPr lang="en-US" sz="1100" kern="1200"/>
        </a:p>
      </dsp:txBody>
      <dsp:txXfrm>
        <a:off x="0" y="1059583"/>
        <a:ext cx="1393572" cy="1058937"/>
      </dsp:txXfrm>
    </dsp:sp>
    <dsp:sp modelId="{195813B2-C203-4433-81CC-C42F8E5351C8}">
      <dsp:nvSpPr>
        <dsp:cNvPr id="0" name=""/>
        <dsp:cNvSpPr/>
      </dsp:nvSpPr>
      <dsp:spPr>
        <a:xfrm>
          <a:off x="1498089" y="1076129"/>
          <a:ext cx="5469770" cy="330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US" sz="1000" kern="1200"/>
            <a:t>Streamline logistics and supply chain management to optimize shipping times.</a:t>
          </a:r>
        </a:p>
      </dsp:txBody>
      <dsp:txXfrm>
        <a:off x="1498089" y="1076129"/>
        <a:ext cx="5469770" cy="330917"/>
      </dsp:txXfrm>
    </dsp:sp>
    <dsp:sp modelId="{D56B285A-5AD3-41EC-8414-F593D8AAC347}">
      <dsp:nvSpPr>
        <dsp:cNvPr id="0" name=""/>
        <dsp:cNvSpPr/>
      </dsp:nvSpPr>
      <dsp:spPr>
        <a:xfrm>
          <a:off x="1393572" y="1407047"/>
          <a:ext cx="557428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9FEAD8A-9530-43CE-87E0-2296F2D7965F}">
      <dsp:nvSpPr>
        <dsp:cNvPr id="0" name=""/>
        <dsp:cNvSpPr/>
      </dsp:nvSpPr>
      <dsp:spPr>
        <a:xfrm>
          <a:off x="1498089" y="1423593"/>
          <a:ext cx="5469770" cy="330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US" sz="1000" kern="1200"/>
            <a:t>Partner with multiple shipping providers to offer customers flexible delivery options.</a:t>
          </a:r>
        </a:p>
      </dsp:txBody>
      <dsp:txXfrm>
        <a:off x="1498089" y="1423593"/>
        <a:ext cx="5469770" cy="330917"/>
      </dsp:txXfrm>
    </dsp:sp>
    <dsp:sp modelId="{91703A5E-6AE0-430B-B7AC-D150765ACEAD}">
      <dsp:nvSpPr>
        <dsp:cNvPr id="0" name=""/>
        <dsp:cNvSpPr/>
      </dsp:nvSpPr>
      <dsp:spPr>
        <a:xfrm>
          <a:off x="1393572" y="1754511"/>
          <a:ext cx="557428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C9C178D-B589-447B-8BEE-CEDB0045C307}">
      <dsp:nvSpPr>
        <dsp:cNvPr id="0" name=""/>
        <dsp:cNvSpPr/>
      </dsp:nvSpPr>
      <dsp:spPr>
        <a:xfrm>
          <a:off x="1498089" y="1771057"/>
          <a:ext cx="5469770" cy="330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US" sz="1000" kern="1200"/>
            <a:t>Introduce express delivery services for high-demand products to enhance customer convenience.</a:t>
          </a:r>
        </a:p>
      </dsp:txBody>
      <dsp:txXfrm>
        <a:off x="1498089" y="1771057"/>
        <a:ext cx="5469770" cy="330917"/>
      </dsp:txXfrm>
    </dsp:sp>
    <dsp:sp modelId="{75214900-3CC6-46EA-BAED-CAE0AA6FDAF3}">
      <dsp:nvSpPr>
        <dsp:cNvPr id="0" name=""/>
        <dsp:cNvSpPr/>
      </dsp:nvSpPr>
      <dsp:spPr>
        <a:xfrm>
          <a:off x="1393572" y="2101975"/>
          <a:ext cx="557428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2CBD00D-CE00-4E70-9F26-CD2FFA4E0695}">
      <dsp:nvSpPr>
        <dsp:cNvPr id="0" name=""/>
        <dsp:cNvSpPr/>
      </dsp:nvSpPr>
      <dsp:spPr>
        <a:xfrm>
          <a:off x="0" y="2118521"/>
          <a:ext cx="696786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717883-EC4C-451F-80D2-792E2B08A4A3}">
      <dsp:nvSpPr>
        <dsp:cNvPr id="0" name=""/>
        <dsp:cNvSpPr/>
      </dsp:nvSpPr>
      <dsp:spPr>
        <a:xfrm>
          <a:off x="0" y="2118521"/>
          <a:ext cx="1393572" cy="1058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a:t>3.) Regular Performance Evaluation: Continuous Improvement for Business Excellence</a:t>
          </a:r>
          <a:endParaRPr lang="en-US" sz="1100" kern="1200"/>
        </a:p>
      </dsp:txBody>
      <dsp:txXfrm>
        <a:off x="0" y="2118521"/>
        <a:ext cx="1393572" cy="1058937"/>
      </dsp:txXfrm>
    </dsp:sp>
    <dsp:sp modelId="{90F57562-7B77-495E-A91C-7CB56EEF421F}">
      <dsp:nvSpPr>
        <dsp:cNvPr id="0" name=""/>
        <dsp:cNvSpPr/>
      </dsp:nvSpPr>
      <dsp:spPr>
        <a:xfrm>
          <a:off x="1498089" y="2143133"/>
          <a:ext cx="5469770" cy="492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US" sz="1000" kern="1200"/>
            <a:t>Evaluate customer complaints and suggestions to improve service quality.</a:t>
          </a:r>
        </a:p>
      </dsp:txBody>
      <dsp:txXfrm>
        <a:off x="1498089" y="2143133"/>
        <a:ext cx="5469770" cy="492240"/>
      </dsp:txXfrm>
    </dsp:sp>
    <dsp:sp modelId="{24D943D4-D2A0-4DB5-B7FB-FCD0B19381D2}">
      <dsp:nvSpPr>
        <dsp:cNvPr id="0" name=""/>
        <dsp:cNvSpPr/>
      </dsp:nvSpPr>
      <dsp:spPr>
        <a:xfrm>
          <a:off x="1393572" y="2635373"/>
          <a:ext cx="557428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5C2BA5C-8142-438D-BED9-B5FED66307C9}">
      <dsp:nvSpPr>
        <dsp:cNvPr id="0" name=""/>
        <dsp:cNvSpPr/>
      </dsp:nvSpPr>
      <dsp:spPr>
        <a:xfrm>
          <a:off x="1498089" y="2659985"/>
          <a:ext cx="5469770" cy="492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US" sz="1000" kern="1200"/>
            <a:t>Track key performance indicators (KPIs) such as average delivery time, order accuracy, and customer satisfaction ratings.</a:t>
          </a:r>
        </a:p>
      </dsp:txBody>
      <dsp:txXfrm>
        <a:off x="1498089" y="2659985"/>
        <a:ext cx="5469770" cy="492240"/>
      </dsp:txXfrm>
    </dsp:sp>
    <dsp:sp modelId="{760BCE61-C612-4EE1-8F02-0BB5FC19B2AE}">
      <dsp:nvSpPr>
        <dsp:cNvPr id="0" name=""/>
        <dsp:cNvSpPr/>
      </dsp:nvSpPr>
      <dsp:spPr>
        <a:xfrm>
          <a:off x="1393572" y="3152226"/>
          <a:ext cx="557428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638D2F-2C03-43CF-8D05-1F4165518484}">
      <dsp:nvSpPr>
        <dsp:cNvPr id="0" name=""/>
        <dsp:cNvSpPr/>
      </dsp:nvSpPr>
      <dsp:spPr>
        <a:xfrm>
          <a:off x="0" y="3177458"/>
          <a:ext cx="696786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FB8058-4973-4465-BD8F-4DB1E0BA591B}">
      <dsp:nvSpPr>
        <dsp:cNvPr id="0" name=""/>
        <dsp:cNvSpPr/>
      </dsp:nvSpPr>
      <dsp:spPr>
        <a:xfrm>
          <a:off x="0" y="3177458"/>
          <a:ext cx="1393572" cy="1058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IN" sz="1100" b="1" kern="1200"/>
            <a:t>4.)</a:t>
          </a:r>
          <a:r>
            <a:rPr lang="en-US" sz="1100" b="1" kern="1200"/>
            <a:t> Customer Loyalty Program: Driving Repeat Purchases and Long-Term Retention</a:t>
          </a:r>
          <a:endParaRPr lang="en-US" sz="1100" kern="1200"/>
        </a:p>
      </dsp:txBody>
      <dsp:txXfrm>
        <a:off x="0" y="3177458"/>
        <a:ext cx="1393572" cy="1058937"/>
      </dsp:txXfrm>
    </dsp:sp>
    <dsp:sp modelId="{9C0F01CB-A42C-4F49-993B-C65503358C60}">
      <dsp:nvSpPr>
        <dsp:cNvPr id="0" name=""/>
        <dsp:cNvSpPr/>
      </dsp:nvSpPr>
      <dsp:spPr>
        <a:xfrm>
          <a:off x="1498089" y="3194004"/>
          <a:ext cx="5469770" cy="330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US" sz="1000" kern="1200"/>
            <a:t>Offer personalized discounts, reward points, and exclusive benefits to loyal customers.</a:t>
          </a:r>
        </a:p>
      </dsp:txBody>
      <dsp:txXfrm>
        <a:off x="1498089" y="3194004"/>
        <a:ext cx="5469770" cy="330917"/>
      </dsp:txXfrm>
    </dsp:sp>
    <dsp:sp modelId="{ED644DEC-9660-4725-9034-3196372F96B7}">
      <dsp:nvSpPr>
        <dsp:cNvPr id="0" name=""/>
        <dsp:cNvSpPr/>
      </dsp:nvSpPr>
      <dsp:spPr>
        <a:xfrm>
          <a:off x="1393572" y="3524922"/>
          <a:ext cx="557428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EBE7BC1-38AB-4367-8683-32B08269348A}">
      <dsp:nvSpPr>
        <dsp:cNvPr id="0" name=""/>
        <dsp:cNvSpPr/>
      </dsp:nvSpPr>
      <dsp:spPr>
        <a:xfrm>
          <a:off x="1498089" y="3541468"/>
          <a:ext cx="5469770" cy="330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US" sz="1000" kern="1200"/>
            <a:t>Provide early access to new product launches, seasonal promotions, and premium services.</a:t>
          </a:r>
        </a:p>
      </dsp:txBody>
      <dsp:txXfrm>
        <a:off x="1498089" y="3541468"/>
        <a:ext cx="5469770" cy="330917"/>
      </dsp:txXfrm>
    </dsp:sp>
    <dsp:sp modelId="{7B208B7E-6870-448D-B274-1C657EF142B4}">
      <dsp:nvSpPr>
        <dsp:cNvPr id="0" name=""/>
        <dsp:cNvSpPr/>
      </dsp:nvSpPr>
      <dsp:spPr>
        <a:xfrm>
          <a:off x="1393572" y="3872386"/>
          <a:ext cx="557428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275D35-5A46-44F4-9DE9-207B17F23469}">
      <dsp:nvSpPr>
        <dsp:cNvPr id="0" name=""/>
        <dsp:cNvSpPr/>
      </dsp:nvSpPr>
      <dsp:spPr>
        <a:xfrm>
          <a:off x="1498089" y="3888932"/>
          <a:ext cx="5469770" cy="330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US" sz="1000" kern="1200"/>
            <a:t>Encourage customer referrals through incentive-based referral programs.</a:t>
          </a:r>
        </a:p>
      </dsp:txBody>
      <dsp:txXfrm>
        <a:off x="1498089" y="3888932"/>
        <a:ext cx="5469770" cy="330917"/>
      </dsp:txXfrm>
    </dsp:sp>
    <dsp:sp modelId="{80BE4B86-4618-451D-AD42-F51894FF3D9C}">
      <dsp:nvSpPr>
        <dsp:cNvPr id="0" name=""/>
        <dsp:cNvSpPr/>
      </dsp:nvSpPr>
      <dsp:spPr>
        <a:xfrm>
          <a:off x="1393572" y="4219850"/>
          <a:ext cx="557428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772A719-1220-4B57-9E05-33C8CDF5DE7C}">
      <dsp:nvSpPr>
        <dsp:cNvPr id="0" name=""/>
        <dsp:cNvSpPr/>
      </dsp:nvSpPr>
      <dsp:spPr>
        <a:xfrm>
          <a:off x="0" y="4236396"/>
          <a:ext cx="696786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76E8AC-EF24-4027-B1EE-4304B32D9F94}">
      <dsp:nvSpPr>
        <dsp:cNvPr id="0" name=""/>
        <dsp:cNvSpPr/>
      </dsp:nvSpPr>
      <dsp:spPr>
        <a:xfrm>
          <a:off x="0" y="4236396"/>
          <a:ext cx="1393572" cy="1058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a:t>5.) Promotional Strategy Optimization: Maximizing Sales Through Data-Driven Insights</a:t>
          </a:r>
          <a:endParaRPr lang="en-US" sz="1100" kern="1200"/>
        </a:p>
      </dsp:txBody>
      <dsp:txXfrm>
        <a:off x="0" y="4236396"/>
        <a:ext cx="1393572" cy="1058937"/>
      </dsp:txXfrm>
    </dsp:sp>
    <dsp:sp modelId="{BD17DDC4-C9B6-4819-9457-1FD0B69DEFF5}">
      <dsp:nvSpPr>
        <dsp:cNvPr id="0" name=""/>
        <dsp:cNvSpPr/>
      </dsp:nvSpPr>
      <dsp:spPr>
        <a:xfrm>
          <a:off x="1498089" y="4252942"/>
          <a:ext cx="5469770" cy="330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US" sz="1000" kern="1200"/>
            <a:t>Launch promotional campaigns around high-demand months to maximize revenue.</a:t>
          </a:r>
        </a:p>
      </dsp:txBody>
      <dsp:txXfrm>
        <a:off x="1498089" y="4252942"/>
        <a:ext cx="5469770" cy="330917"/>
      </dsp:txXfrm>
    </dsp:sp>
    <dsp:sp modelId="{554146D5-010C-46C0-885D-540B6AF8F3C3}">
      <dsp:nvSpPr>
        <dsp:cNvPr id="0" name=""/>
        <dsp:cNvSpPr/>
      </dsp:nvSpPr>
      <dsp:spPr>
        <a:xfrm>
          <a:off x="1393572" y="4583859"/>
          <a:ext cx="557428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95BF79-128B-44D4-B677-59F23D8AA157}">
      <dsp:nvSpPr>
        <dsp:cNvPr id="0" name=""/>
        <dsp:cNvSpPr/>
      </dsp:nvSpPr>
      <dsp:spPr>
        <a:xfrm>
          <a:off x="1498089" y="4600405"/>
          <a:ext cx="5469770" cy="330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US" sz="1000" kern="1200"/>
            <a:t>Offer discounts and limited-time offers during slow sales periods to attract customers.</a:t>
          </a:r>
        </a:p>
      </dsp:txBody>
      <dsp:txXfrm>
        <a:off x="1498089" y="4600405"/>
        <a:ext cx="5469770" cy="330917"/>
      </dsp:txXfrm>
    </dsp:sp>
    <dsp:sp modelId="{4BE108FC-03D0-40D5-A429-921394945BEF}">
      <dsp:nvSpPr>
        <dsp:cNvPr id="0" name=""/>
        <dsp:cNvSpPr/>
      </dsp:nvSpPr>
      <dsp:spPr>
        <a:xfrm>
          <a:off x="1393572" y="4931323"/>
          <a:ext cx="557428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EB24328-221C-4C61-BE55-0005996BDA35}">
      <dsp:nvSpPr>
        <dsp:cNvPr id="0" name=""/>
        <dsp:cNvSpPr/>
      </dsp:nvSpPr>
      <dsp:spPr>
        <a:xfrm>
          <a:off x="1498089" y="4947869"/>
          <a:ext cx="5469770" cy="330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US" sz="1000" kern="1200"/>
            <a:t>Utilize social media and digital marketing to create buzz around key product categories.</a:t>
          </a:r>
        </a:p>
      </dsp:txBody>
      <dsp:txXfrm>
        <a:off x="1498089" y="4947869"/>
        <a:ext cx="5469770" cy="330917"/>
      </dsp:txXfrm>
    </dsp:sp>
    <dsp:sp modelId="{AC5D6E71-78CF-49A6-AE5A-418741BEB653}">
      <dsp:nvSpPr>
        <dsp:cNvPr id="0" name=""/>
        <dsp:cNvSpPr/>
      </dsp:nvSpPr>
      <dsp:spPr>
        <a:xfrm>
          <a:off x="1393572" y="5278787"/>
          <a:ext cx="557428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xmlns="">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2D5409-CF30-41CE-9447-82E81C20B3F4}" type="datetimeFigureOut">
              <a:rPr lang="en-IN" smtClean="0"/>
              <a:t>14-07-2025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AE5691-7D8F-4930-BD04-035019FAD20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482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2D5409-CF30-41CE-9447-82E81C20B3F4}" type="datetimeFigureOut">
              <a:rPr lang="en-IN" smtClean="0"/>
              <a:t>14-07-2025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AE5691-7D8F-4930-BD04-035019FAD20D}" type="slidenum">
              <a:rPr lang="en-IN" smtClean="0"/>
              <a:t>‹#›</a:t>
            </a:fld>
            <a:endParaRPr lang="en-IN"/>
          </a:p>
        </p:txBody>
      </p:sp>
    </p:spTree>
    <p:extLst>
      <p:ext uri="{BB962C8B-B14F-4D97-AF65-F5344CB8AC3E}">
        <p14:creationId xmlns:p14="http://schemas.microsoft.com/office/powerpoint/2010/main" val="4179559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2D5409-CF30-41CE-9447-82E81C20B3F4}" type="datetimeFigureOut">
              <a:rPr lang="en-IN" smtClean="0"/>
              <a:t>14-07-2025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AE5691-7D8F-4930-BD04-035019FAD20D}" type="slidenum">
              <a:rPr lang="en-IN" smtClean="0"/>
              <a:t>‹#›</a:t>
            </a:fld>
            <a:endParaRPr lang="en-IN"/>
          </a:p>
        </p:txBody>
      </p:sp>
    </p:spTree>
    <p:extLst>
      <p:ext uri="{BB962C8B-B14F-4D97-AF65-F5344CB8AC3E}">
        <p14:creationId xmlns:p14="http://schemas.microsoft.com/office/powerpoint/2010/main" val="1640771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2D5409-CF30-41CE-9447-82E81C20B3F4}" type="datetimeFigureOut">
              <a:rPr lang="en-IN" smtClean="0"/>
              <a:t>14-07-2025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AE5691-7D8F-4930-BD04-035019FAD20D}" type="slidenum">
              <a:rPr lang="en-IN" smtClean="0"/>
              <a:t>‹#›</a:t>
            </a:fld>
            <a:endParaRPr lang="en-IN"/>
          </a:p>
        </p:txBody>
      </p:sp>
    </p:spTree>
    <p:extLst>
      <p:ext uri="{BB962C8B-B14F-4D97-AF65-F5344CB8AC3E}">
        <p14:creationId xmlns:p14="http://schemas.microsoft.com/office/powerpoint/2010/main" val="1698529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2D5409-CF30-41CE-9447-82E81C20B3F4}" type="datetimeFigureOut">
              <a:rPr lang="en-IN" smtClean="0"/>
              <a:t>14-07-2025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AE5691-7D8F-4930-BD04-035019FAD20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291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2D5409-CF30-41CE-9447-82E81C20B3F4}" type="datetimeFigureOut">
              <a:rPr lang="en-IN" smtClean="0"/>
              <a:t>14-07-2025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AE5691-7D8F-4930-BD04-035019FAD20D}" type="slidenum">
              <a:rPr lang="en-IN" smtClean="0"/>
              <a:t>‹#›</a:t>
            </a:fld>
            <a:endParaRPr lang="en-IN"/>
          </a:p>
        </p:txBody>
      </p:sp>
    </p:spTree>
    <p:extLst>
      <p:ext uri="{BB962C8B-B14F-4D97-AF65-F5344CB8AC3E}">
        <p14:creationId xmlns:p14="http://schemas.microsoft.com/office/powerpoint/2010/main" val="942510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2D5409-CF30-41CE-9447-82E81C20B3F4}" type="datetimeFigureOut">
              <a:rPr lang="en-IN" smtClean="0"/>
              <a:t>14-07-2025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AE5691-7D8F-4930-BD04-035019FAD20D}" type="slidenum">
              <a:rPr lang="en-IN" smtClean="0"/>
              <a:t>‹#›</a:t>
            </a:fld>
            <a:endParaRPr lang="en-IN"/>
          </a:p>
        </p:txBody>
      </p:sp>
    </p:spTree>
    <p:extLst>
      <p:ext uri="{BB962C8B-B14F-4D97-AF65-F5344CB8AC3E}">
        <p14:creationId xmlns:p14="http://schemas.microsoft.com/office/powerpoint/2010/main" val="1630252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2D5409-CF30-41CE-9447-82E81C20B3F4}" type="datetimeFigureOut">
              <a:rPr lang="en-IN" smtClean="0"/>
              <a:t>14-07-2025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AE5691-7D8F-4930-BD04-035019FAD20D}" type="slidenum">
              <a:rPr lang="en-IN" smtClean="0"/>
              <a:t>‹#›</a:t>
            </a:fld>
            <a:endParaRPr lang="en-IN"/>
          </a:p>
        </p:txBody>
      </p:sp>
    </p:spTree>
    <p:extLst>
      <p:ext uri="{BB962C8B-B14F-4D97-AF65-F5344CB8AC3E}">
        <p14:creationId xmlns:p14="http://schemas.microsoft.com/office/powerpoint/2010/main" val="3725766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52D5409-CF30-41CE-9447-82E81C20B3F4}" type="datetimeFigureOut">
              <a:rPr lang="en-IN" smtClean="0"/>
              <a:t>14-07-2025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2AE5691-7D8F-4930-BD04-035019FAD20D}" type="slidenum">
              <a:rPr lang="en-IN" smtClean="0"/>
              <a:t>‹#›</a:t>
            </a:fld>
            <a:endParaRPr lang="en-IN"/>
          </a:p>
        </p:txBody>
      </p:sp>
    </p:spTree>
    <p:extLst>
      <p:ext uri="{BB962C8B-B14F-4D97-AF65-F5344CB8AC3E}">
        <p14:creationId xmlns:p14="http://schemas.microsoft.com/office/powerpoint/2010/main" val="2398345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52D5409-CF30-41CE-9447-82E81C20B3F4}" type="datetimeFigureOut">
              <a:rPr lang="en-IN" smtClean="0"/>
              <a:t>14-07-2025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2AE5691-7D8F-4930-BD04-035019FAD20D}" type="slidenum">
              <a:rPr lang="en-IN" smtClean="0"/>
              <a:t>‹#›</a:t>
            </a:fld>
            <a:endParaRPr lang="en-IN"/>
          </a:p>
        </p:txBody>
      </p:sp>
    </p:spTree>
    <p:extLst>
      <p:ext uri="{BB962C8B-B14F-4D97-AF65-F5344CB8AC3E}">
        <p14:creationId xmlns:p14="http://schemas.microsoft.com/office/powerpoint/2010/main" val="189882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2D5409-CF30-41CE-9447-82E81C20B3F4}" type="datetimeFigureOut">
              <a:rPr lang="en-IN" smtClean="0"/>
              <a:t>14-07-2025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AE5691-7D8F-4930-BD04-035019FAD20D}" type="slidenum">
              <a:rPr lang="en-IN" smtClean="0"/>
              <a:t>‹#›</a:t>
            </a:fld>
            <a:endParaRPr lang="en-IN"/>
          </a:p>
        </p:txBody>
      </p:sp>
    </p:spTree>
    <p:extLst>
      <p:ext uri="{BB962C8B-B14F-4D97-AF65-F5344CB8AC3E}">
        <p14:creationId xmlns:p14="http://schemas.microsoft.com/office/powerpoint/2010/main" val="1616553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52D5409-CF30-41CE-9447-82E81C20B3F4}" type="datetimeFigureOut">
              <a:rPr lang="en-IN" smtClean="0"/>
              <a:t>14-07-2025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2AE5691-7D8F-4930-BD04-035019FAD20D}"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562879"/>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8.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jpe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1029">
            <a:extLst>
              <a:ext uri="{FF2B5EF4-FFF2-40B4-BE49-F238E27FC236}">
                <a16:creationId xmlns:a16="http://schemas.microsoft.com/office/drawing/2014/main" xmlns="" id="{600B5AE2-C5CC-499C-8F2D-249888BE22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x-none"/>
          </a:p>
        </p:txBody>
      </p:sp>
      <p:sp>
        <p:nvSpPr>
          <p:cNvPr id="1031" name="Rectangle 1030">
            <a:extLst>
              <a:ext uri="{FF2B5EF4-FFF2-40B4-BE49-F238E27FC236}">
                <a16:creationId xmlns:a16="http://schemas.microsoft.com/office/drawing/2014/main" xmlns="" id="{BA7A3698-B350-40E5-8475-9BCC41A089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x-none"/>
          </a:p>
        </p:txBody>
      </p:sp>
      <p:cxnSp>
        <p:nvCxnSpPr>
          <p:cNvPr id="1037" name="Straight Connector 1036">
            <a:extLst>
              <a:ext uri="{FF2B5EF4-FFF2-40B4-BE49-F238E27FC236}">
                <a16:creationId xmlns:a16="http://schemas.microsoft.com/office/drawing/2014/main" xmlns="" id="{0AC655C7-EC94-4BE6-84C8-2F9EFBBB278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039" name="Rectangle 1038">
            <a:extLst>
              <a:ext uri="{FF2B5EF4-FFF2-40B4-BE49-F238E27FC236}">
                <a16:creationId xmlns:a16="http://schemas.microsoft.com/office/drawing/2014/main" xmlns="" id="{990D0034-F768-41E7-85D4-F38C4DE857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xmlns="" id="{C4F7E42D-8B5A-4FC8-81CD-9E60171F7F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x-none"/>
          </a:p>
        </p:txBody>
      </p:sp>
      <p:sp>
        <p:nvSpPr>
          <p:cNvPr id="4" name="Title 3">
            <a:extLst>
              <a:ext uri="{FF2B5EF4-FFF2-40B4-BE49-F238E27FC236}">
                <a16:creationId xmlns:a16="http://schemas.microsoft.com/office/drawing/2014/main" xmlns="" id="{75996941-4D39-EDE7-AD31-96E99F86E8B1}"/>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b="1" u="sng" kern="1200" spc="-50" baseline="0" dirty="0">
                <a:latin typeface="+mj-lt"/>
                <a:ea typeface="+mj-ea"/>
                <a:cs typeface="+mj-cs"/>
              </a:rPr>
              <a:t>AMAZON SALES ANALYSIS</a:t>
            </a:r>
            <a:r>
              <a:rPr lang="en-US" kern="1200" spc="-50" baseline="0" dirty="0">
                <a:latin typeface="+mj-lt"/>
                <a:ea typeface="+mj-ea"/>
                <a:cs typeface="+mj-cs"/>
              </a:rPr>
              <a:t/>
            </a:r>
            <a:br>
              <a:rPr lang="en-US" kern="1200" spc="-50" baseline="0" dirty="0">
                <a:latin typeface="+mj-lt"/>
                <a:ea typeface="+mj-ea"/>
                <a:cs typeface="+mj-cs"/>
              </a:rPr>
            </a:br>
            <a:endParaRPr lang="en-US" kern="1200" spc="-50" baseline="0" dirty="0">
              <a:latin typeface="+mj-lt"/>
              <a:ea typeface="+mj-ea"/>
              <a:cs typeface="+mj-cs"/>
            </a:endParaRPr>
          </a:p>
        </p:txBody>
      </p:sp>
      <p:sp>
        <p:nvSpPr>
          <p:cNvPr id="6" name="Text Placeholder 5">
            <a:extLst>
              <a:ext uri="{FF2B5EF4-FFF2-40B4-BE49-F238E27FC236}">
                <a16:creationId xmlns:a16="http://schemas.microsoft.com/office/drawing/2014/main" xmlns="" id="{50003D11-E1D0-61CD-C1C5-D41085452D3E}"/>
              </a:ext>
            </a:extLst>
          </p:cNvPr>
          <p:cNvSpPr>
            <a:spLocks noGrp="1"/>
          </p:cNvSpPr>
          <p:nvPr>
            <p:ph type="body" sz="half" idx="2"/>
          </p:nvPr>
        </p:nvSpPr>
        <p:spPr>
          <a:xfrm>
            <a:off x="492371" y="2653800"/>
            <a:ext cx="3084844" cy="3335519"/>
          </a:xfrm>
        </p:spPr>
        <p:txBody>
          <a:bodyPr vert="horz" lIns="0" tIns="45720" rIns="0" bIns="45720" rtlCol="0">
            <a:normAutofit/>
          </a:bodyPr>
          <a:lstStyle/>
          <a:p>
            <a:pPr indent="-228600">
              <a:buFont typeface="Calibri" panose="020F0502020204030204" pitchFamily="34" charset="0"/>
              <a:buChar char="•"/>
            </a:pPr>
            <a:r>
              <a:rPr lang="en-US" b="1" dirty="0"/>
              <a:t>Submitted By: </a:t>
            </a:r>
            <a:r>
              <a:rPr lang="en-US" b="1" dirty="0" err="1" smtClean="0"/>
              <a:t>Braja</a:t>
            </a:r>
            <a:r>
              <a:rPr lang="en-US" b="1" dirty="0" smtClean="0"/>
              <a:t> </a:t>
            </a:r>
            <a:r>
              <a:rPr lang="en-US" b="1" dirty="0" err="1" smtClean="0"/>
              <a:t>Gopal</a:t>
            </a:r>
            <a:r>
              <a:rPr lang="en-US" b="1" dirty="0" smtClean="0"/>
              <a:t> Das</a:t>
            </a:r>
            <a:endParaRPr lang="en-US" b="1" dirty="0"/>
          </a:p>
          <a:p>
            <a:pPr indent="-228600">
              <a:buFont typeface="Calibri" panose="020F0502020204030204" pitchFamily="34" charset="0"/>
              <a:buChar char="•"/>
            </a:pPr>
            <a:r>
              <a:rPr lang="en-US" b="1" dirty="0"/>
              <a:t>Date </a:t>
            </a:r>
            <a:r>
              <a:rPr lang="en-US" b="1" dirty="0" smtClean="0"/>
              <a:t>: 14-07-2025</a:t>
            </a:r>
            <a:endParaRPr lang="en-US" b="1" dirty="0"/>
          </a:p>
        </p:txBody>
      </p:sp>
      <p:pic>
        <p:nvPicPr>
          <p:cNvPr id="1028" name="Picture 4" descr="How to Become an Amazon Vendor and Succeed - Analytic Index">
            <a:extLst>
              <a:ext uri="{FF2B5EF4-FFF2-40B4-BE49-F238E27FC236}">
                <a16:creationId xmlns:a16="http://schemas.microsoft.com/office/drawing/2014/main" xmlns="" id="{EA1184BB-CB38-A26C-DF0A-EFC71FE05B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333" r="13379" b="-1"/>
          <a:stretch>
            <a:fillRect/>
          </a:stretch>
        </p:blipFill>
        <p:spPr bwMode="auto">
          <a:xfrm>
            <a:off x="4075043" y="10"/>
            <a:ext cx="811127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43" name="Rectangle 1042">
            <a:extLst>
              <a:ext uri="{FF2B5EF4-FFF2-40B4-BE49-F238E27FC236}">
                <a16:creationId xmlns:a16="http://schemas.microsoft.com/office/drawing/2014/main" xmlns="" id="{8C04651D-B9F4-4935-A02D-364153FBDF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x-none"/>
          </a:p>
        </p:txBody>
      </p:sp>
    </p:spTree>
    <p:extLst>
      <p:ext uri="{BB962C8B-B14F-4D97-AF65-F5344CB8AC3E}">
        <p14:creationId xmlns:p14="http://schemas.microsoft.com/office/powerpoint/2010/main" val="2038084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xmlns="" id="{7D379150-F6B4-45C8-BE10-6B278AD400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x-none"/>
          </a:p>
        </p:txBody>
      </p:sp>
      <p:sp>
        <p:nvSpPr>
          <p:cNvPr id="27" name="Rectangle 26">
            <a:extLst>
              <a:ext uri="{FF2B5EF4-FFF2-40B4-BE49-F238E27FC236}">
                <a16:creationId xmlns:a16="http://schemas.microsoft.com/office/drawing/2014/main" xmlns="" id="{5FFCF544-A370-4A5D-A95F-CA6E0E7191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x-none"/>
          </a:p>
        </p:txBody>
      </p:sp>
      <p:cxnSp>
        <p:nvCxnSpPr>
          <p:cNvPr id="28" name="Straight Connector 27">
            <a:extLst>
              <a:ext uri="{FF2B5EF4-FFF2-40B4-BE49-F238E27FC236}">
                <a16:creationId xmlns:a16="http://schemas.microsoft.com/office/drawing/2014/main" xmlns="" id="{6EEB3B97-A638-498B-8083-54191CE71E0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xmlns="" id="{C33BF9DD-8A45-4EEE-B231-0A14D322E5F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4938692-DD74-1D6B-B8BD-D711756A3DB0}"/>
              </a:ext>
            </a:extLst>
          </p:cNvPr>
          <p:cNvSpPr>
            <a:spLocks noGrp="1"/>
          </p:cNvSpPr>
          <p:nvPr>
            <p:ph type="title"/>
          </p:nvPr>
        </p:nvSpPr>
        <p:spPr>
          <a:xfrm>
            <a:off x="4974771" y="634946"/>
            <a:ext cx="6574972" cy="1450757"/>
          </a:xfrm>
        </p:spPr>
        <p:txBody>
          <a:bodyPr vert="horz" lIns="91440" tIns="45720" rIns="91440" bIns="45720" rtlCol="0" anchor="b">
            <a:normAutofit/>
          </a:bodyPr>
          <a:lstStyle/>
          <a:p>
            <a:r>
              <a:rPr lang="en-US" sz="4400" b="1" u="sng"/>
              <a:t>Total Sales And Total Revenue By Product Category</a:t>
            </a:r>
          </a:p>
        </p:txBody>
      </p:sp>
      <p:pic>
        <p:nvPicPr>
          <p:cNvPr id="6" name="Content Placeholder 5" descr="A graph of blue bars&#10;&#10;AI-generated content may be incorrect.">
            <a:extLst>
              <a:ext uri="{FF2B5EF4-FFF2-40B4-BE49-F238E27FC236}">
                <a16:creationId xmlns:a16="http://schemas.microsoft.com/office/drawing/2014/main" xmlns="" id="{477A254D-F10B-54E4-FF0E-F8067F59D07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33999" y="2173225"/>
            <a:ext cx="4001315" cy="2248118"/>
          </a:xfrm>
          <a:prstGeom prst="rect">
            <a:avLst/>
          </a:prstGeom>
        </p:spPr>
      </p:pic>
      <p:cxnSp>
        <p:nvCxnSpPr>
          <p:cNvPr id="30" name="Straight Connector 29">
            <a:extLst>
              <a:ext uri="{FF2B5EF4-FFF2-40B4-BE49-F238E27FC236}">
                <a16:creationId xmlns:a16="http://schemas.microsoft.com/office/drawing/2014/main" xmlns="" id="{9020DCC9-F851-4562-BB20-1AB3C51BFD0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7" name="Rectangle 1">
            <a:extLst>
              <a:ext uri="{FF2B5EF4-FFF2-40B4-BE49-F238E27FC236}">
                <a16:creationId xmlns:a16="http://schemas.microsoft.com/office/drawing/2014/main" xmlns="" id="{2C518A69-BFE1-3AB4-B6CB-1A2E0750F826}"/>
              </a:ext>
            </a:extLst>
          </p:cNvPr>
          <p:cNvSpPr>
            <a:spLocks noGrp="1" noChangeArrowheads="1"/>
          </p:cNvSpPr>
          <p:nvPr>
            <p:ph sz="half" idx="2"/>
          </p:nvPr>
        </p:nvSpPr>
        <p:spPr bwMode="auto">
          <a:xfrm>
            <a:off x="4974769" y="2198914"/>
            <a:ext cx="6574973" cy="367018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45720" rIns="0" bIns="45720" numCol="1" rtlCol="0" anchorCtr="0" compatLnSpc="1">
            <a:prstTxWarp prst="textNoShape">
              <a:avLst/>
            </a:prstTxWarp>
            <a:normAutofit/>
          </a:bodyPr>
          <a:lstStyle/>
          <a:p>
            <a:pPr marL="0" marR="0" lvl="0" indent="0" fontAlgn="base">
              <a:spcBef>
                <a:spcPct val="0"/>
              </a:spcBef>
              <a:spcAft>
                <a:spcPts val="600"/>
              </a:spcAft>
              <a:buSzTx/>
              <a:buFont typeface="Calibri" panose="020F0502020204030204" pitchFamily="34" charset="0"/>
              <a:buChar char="•"/>
              <a:tabLst/>
            </a:pPr>
            <a:r>
              <a:rPr kumimoji="0" lang="en-US" altLang="en-US" sz="1600" i="0" u="none" strike="noStrike" cap="none" normalizeH="0" baseline="0">
                <a:ln>
                  <a:noFill/>
                </a:ln>
                <a:effectLst/>
              </a:rPr>
              <a:t>Phones &amp; Tablets &amp; Electronics dominate </a:t>
            </a:r>
          </a:p>
          <a:p>
            <a:pPr marL="0" marR="0" lvl="0" indent="0" fontAlgn="base">
              <a:spcBef>
                <a:spcPct val="0"/>
              </a:spcBef>
              <a:spcAft>
                <a:spcPts val="600"/>
              </a:spcAft>
              <a:buSzTx/>
              <a:buFont typeface="Calibri" panose="020F0502020204030204" pitchFamily="34" charset="0"/>
              <a:buNone/>
              <a:tabLst/>
            </a:pPr>
            <a:r>
              <a:rPr kumimoji="0" lang="en-US" altLang="en-US" sz="1600" i="0" u="none" strike="noStrike" cap="none" normalizeH="0" baseline="0">
                <a:ln>
                  <a:noFill/>
                </a:ln>
                <a:effectLst/>
              </a:rPr>
              <a:t>total revenue, Amazon should continue promoting </a:t>
            </a:r>
          </a:p>
          <a:p>
            <a:pPr marL="0" marR="0" lvl="0" indent="0" fontAlgn="base">
              <a:spcBef>
                <a:spcPct val="0"/>
              </a:spcBef>
              <a:spcAft>
                <a:spcPts val="600"/>
              </a:spcAft>
              <a:buSzTx/>
              <a:buFont typeface="Calibri" panose="020F0502020204030204" pitchFamily="34" charset="0"/>
              <a:buNone/>
              <a:tabLst/>
            </a:pPr>
            <a:r>
              <a:rPr kumimoji="0" lang="en-US" altLang="en-US" sz="1600" i="0" u="none" strike="noStrike" cap="none" normalizeH="0" baseline="0">
                <a:ln>
                  <a:noFill/>
                </a:ln>
                <a:effectLst/>
              </a:rPr>
              <a:t>these categories with exclusive deals.</a:t>
            </a:r>
          </a:p>
          <a:p>
            <a:pPr marL="0" marR="0" lvl="0" indent="0" fontAlgn="base">
              <a:spcBef>
                <a:spcPct val="0"/>
              </a:spcBef>
              <a:spcAft>
                <a:spcPts val="600"/>
              </a:spcAft>
              <a:buSzTx/>
              <a:buFont typeface="Calibri" panose="020F0502020204030204" pitchFamily="34" charset="0"/>
              <a:buNone/>
              <a:tabLst/>
            </a:pPr>
            <a:endParaRPr kumimoji="0" lang="en-US" altLang="en-US" sz="1600" i="0" u="none" strike="noStrike" cap="none" normalizeH="0" baseline="0">
              <a:ln>
                <a:noFill/>
              </a:ln>
              <a:effectLst/>
            </a:endParaRPr>
          </a:p>
          <a:p>
            <a:pPr marL="0" marR="0" lvl="0" indent="0" fontAlgn="base">
              <a:spcBef>
                <a:spcPct val="0"/>
              </a:spcBef>
              <a:spcAft>
                <a:spcPts val="600"/>
              </a:spcAft>
              <a:buSzTx/>
              <a:buFont typeface="Calibri" panose="020F0502020204030204" pitchFamily="34" charset="0"/>
              <a:buNone/>
              <a:tabLst/>
            </a:pPr>
            <a:endParaRPr kumimoji="0" lang="en-US" altLang="en-US" sz="1600" i="0" u="none" strike="noStrike" cap="none" normalizeH="0" baseline="0">
              <a:ln>
                <a:noFill/>
              </a:ln>
              <a:effectLst/>
            </a:endParaRPr>
          </a:p>
          <a:p>
            <a:pPr marL="0" marR="0" lvl="0" indent="0" fontAlgn="base">
              <a:spcBef>
                <a:spcPct val="0"/>
              </a:spcBef>
              <a:spcAft>
                <a:spcPts val="600"/>
              </a:spcAft>
              <a:buSzTx/>
              <a:buFont typeface="Calibri" panose="020F0502020204030204" pitchFamily="34" charset="0"/>
              <a:buChar char="•"/>
              <a:tabLst/>
            </a:pPr>
            <a:r>
              <a:rPr kumimoji="0" lang="en-US" altLang="en-US" sz="1600" i="0" u="none" strike="noStrike" cap="none" normalizeH="0" baseline="0">
                <a:ln>
                  <a:noFill/>
                </a:ln>
                <a:effectLst/>
              </a:rPr>
              <a:t>Fashion, Home &amp; Office, and Health &amp; Beauty need </a:t>
            </a:r>
          </a:p>
          <a:p>
            <a:pPr marL="0" marR="0" lvl="0" indent="0" fontAlgn="base">
              <a:spcBef>
                <a:spcPct val="0"/>
              </a:spcBef>
              <a:spcAft>
                <a:spcPts val="600"/>
              </a:spcAft>
              <a:buSzTx/>
              <a:buFont typeface="Calibri" panose="020F0502020204030204" pitchFamily="34" charset="0"/>
              <a:buNone/>
              <a:tabLst/>
            </a:pPr>
            <a:r>
              <a:rPr kumimoji="0" lang="en-US" altLang="en-US" sz="1600" i="0" u="none" strike="noStrike" cap="none" normalizeH="0" baseline="0">
                <a:ln>
                  <a:noFill/>
                </a:ln>
                <a:effectLst/>
              </a:rPr>
              <a:t>better marketing &amp; engagement strategies to boost sales.</a:t>
            </a:r>
          </a:p>
          <a:p>
            <a:pPr marL="0" marR="0" lvl="0" indent="0" fontAlgn="base">
              <a:spcBef>
                <a:spcPct val="0"/>
              </a:spcBef>
              <a:spcAft>
                <a:spcPts val="600"/>
              </a:spcAft>
              <a:buSzTx/>
              <a:buFont typeface="Calibri" panose="020F0502020204030204" pitchFamily="34" charset="0"/>
              <a:buNone/>
              <a:tabLst/>
            </a:pPr>
            <a:endParaRPr lang="en-US" altLang="en-US" sz="1600"/>
          </a:p>
          <a:p>
            <a:pPr marL="0" marR="0" lvl="0" indent="0" fontAlgn="base">
              <a:spcBef>
                <a:spcPct val="0"/>
              </a:spcBef>
              <a:spcAft>
                <a:spcPts val="600"/>
              </a:spcAft>
              <a:buSzTx/>
              <a:buFont typeface="Calibri" panose="020F0502020204030204" pitchFamily="34" charset="0"/>
              <a:buNone/>
              <a:tabLst/>
            </a:pPr>
            <a:endParaRPr kumimoji="0" lang="en-US" altLang="en-US" sz="1600" i="0" u="none" strike="noStrike" cap="none" normalizeH="0" baseline="0">
              <a:ln>
                <a:noFill/>
              </a:ln>
              <a:effectLst/>
            </a:endParaRPr>
          </a:p>
          <a:p>
            <a:pPr marL="0" marR="0" lvl="0" indent="0" fontAlgn="base">
              <a:spcBef>
                <a:spcPct val="0"/>
              </a:spcBef>
              <a:spcAft>
                <a:spcPts val="600"/>
              </a:spcAft>
              <a:buSzTx/>
              <a:buFont typeface="Calibri" panose="020F0502020204030204" pitchFamily="34" charset="0"/>
              <a:buChar char="•"/>
              <a:tabLst/>
            </a:pPr>
            <a:r>
              <a:rPr kumimoji="0" lang="en-US" altLang="en-US" sz="1600" i="0" u="none" strike="noStrike" cap="none" normalizeH="0" baseline="0">
                <a:ln>
                  <a:noFill/>
                </a:ln>
                <a:effectLst/>
              </a:rPr>
              <a:t>Health &amp; Beauty has low revenue and low ratings,</a:t>
            </a:r>
          </a:p>
          <a:p>
            <a:pPr marL="0" marR="0" lvl="0" indent="0" fontAlgn="base">
              <a:spcBef>
                <a:spcPct val="0"/>
              </a:spcBef>
              <a:spcAft>
                <a:spcPts val="600"/>
              </a:spcAft>
              <a:buSzTx/>
              <a:buFont typeface="Calibri" panose="020F0502020204030204" pitchFamily="34" charset="0"/>
              <a:buNone/>
              <a:tabLst/>
            </a:pPr>
            <a:r>
              <a:rPr kumimoji="0" lang="en-US" altLang="en-US" sz="1600" i="0" u="none" strike="noStrike" cap="none" normalizeH="0" baseline="0">
                <a:ln>
                  <a:noFill/>
                </a:ln>
                <a:effectLst/>
              </a:rPr>
              <a:t>suggesting a need for product quality improvements or </a:t>
            </a:r>
          </a:p>
          <a:p>
            <a:pPr marL="0" marR="0" lvl="0" indent="0" fontAlgn="base">
              <a:spcBef>
                <a:spcPct val="0"/>
              </a:spcBef>
              <a:spcAft>
                <a:spcPts val="600"/>
              </a:spcAft>
              <a:buSzTx/>
              <a:buFont typeface="Calibri" panose="020F0502020204030204" pitchFamily="34" charset="0"/>
              <a:buNone/>
              <a:tabLst/>
            </a:pPr>
            <a:r>
              <a:rPr kumimoji="0" lang="en-US" altLang="en-US" sz="1600" i="0" u="none" strike="noStrike" cap="none" normalizeH="0" baseline="0">
                <a:ln>
                  <a:noFill/>
                </a:ln>
                <a:effectLst/>
              </a:rPr>
              <a:t>better branding. </a:t>
            </a:r>
          </a:p>
        </p:txBody>
      </p:sp>
      <p:sp>
        <p:nvSpPr>
          <p:cNvPr id="31" name="Rectangle 30">
            <a:extLst>
              <a:ext uri="{FF2B5EF4-FFF2-40B4-BE49-F238E27FC236}">
                <a16:creationId xmlns:a16="http://schemas.microsoft.com/office/drawing/2014/main" xmlns="" id="{D5FBCAC9-BD8B-4F3B-AD74-EF37D42113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x-none"/>
          </a:p>
        </p:txBody>
      </p:sp>
      <p:sp>
        <p:nvSpPr>
          <p:cNvPr id="32" name="Rectangle 31">
            <a:extLst>
              <a:ext uri="{FF2B5EF4-FFF2-40B4-BE49-F238E27FC236}">
                <a16:creationId xmlns:a16="http://schemas.microsoft.com/office/drawing/2014/main" xmlns="" id="{9556C5A8-AD7E-4CE7-87BE-9EA3B5E1786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x-none"/>
          </a:p>
        </p:txBody>
      </p:sp>
    </p:spTree>
    <p:extLst>
      <p:ext uri="{BB962C8B-B14F-4D97-AF65-F5344CB8AC3E}">
        <p14:creationId xmlns:p14="http://schemas.microsoft.com/office/powerpoint/2010/main" val="2178467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7D379150-F6B4-45C8-BE10-6B278AD400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x-none"/>
          </a:p>
        </p:txBody>
      </p:sp>
      <p:sp>
        <p:nvSpPr>
          <p:cNvPr id="13" name="Rectangle 12">
            <a:extLst>
              <a:ext uri="{FF2B5EF4-FFF2-40B4-BE49-F238E27FC236}">
                <a16:creationId xmlns:a16="http://schemas.microsoft.com/office/drawing/2014/main" xmlns="" id="{5FFCF544-A370-4A5D-A95F-CA6E0E7191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x-none"/>
          </a:p>
        </p:txBody>
      </p:sp>
      <p:cxnSp>
        <p:nvCxnSpPr>
          <p:cNvPr id="15" name="Straight Connector 14">
            <a:extLst>
              <a:ext uri="{FF2B5EF4-FFF2-40B4-BE49-F238E27FC236}">
                <a16:creationId xmlns:a16="http://schemas.microsoft.com/office/drawing/2014/main" xmlns="" id="{6EEB3B97-A638-498B-8083-54191CE71E0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xmlns="" id="{52ABB703-2B0E-4C3B-B4A2-F3973548E5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D63D1C0-20A9-6F52-0817-0BBB01BE4B46}"/>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en-US" b="1" u="sng"/>
              <a:t>Total Sales by Product</a:t>
            </a:r>
            <a:endParaRPr lang="en-US" u="sng"/>
          </a:p>
        </p:txBody>
      </p:sp>
      <p:pic>
        <p:nvPicPr>
          <p:cNvPr id="6" name="Content Placeholder 5" descr="A graph of blue bars with white text&#10;&#10;Description automatically generated">
            <a:extLst>
              <a:ext uri="{FF2B5EF4-FFF2-40B4-BE49-F238E27FC236}">
                <a16:creationId xmlns:a16="http://schemas.microsoft.com/office/drawing/2014/main" xmlns="" id="{1DA82505-4B69-EF94-A243-21F88195C97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43192" y="1969515"/>
            <a:ext cx="5451627" cy="2598929"/>
          </a:xfrm>
          <a:prstGeom prst="rect">
            <a:avLst/>
          </a:prstGeom>
        </p:spPr>
      </p:pic>
      <p:cxnSp>
        <p:nvCxnSpPr>
          <p:cNvPr id="19" name="Straight Connector 18">
            <a:extLst>
              <a:ext uri="{FF2B5EF4-FFF2-40B4-BE49-F238E27FC236}">
                <a16:creationId xmlns:a16="http://schemas.microsoft.com/office/drawing/2014/main" xmlns="" id="{9C21570E-E159-49A6-9891-FA397B7A92D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xmlns="" id="{BADCF010-0F0B-05A2-2FE1-69FF4C45D28F}"/>
              </a:ext>
            </a:extLst>
          </p:cNvPr>
          <p:cNvSpPr>
            <a:spLocks noGrp="1"/>
          </p:cNvSpPr>
          <p:nvPr>
            <p:ph sz="half" idx="2"/>
          </p:nvPr>
        </p:nvSpPr>
        <p:spPr>
          <a:xfrm>
            <a:off x="6411684" y="2198914"/>
            <a:ext cx="5127172" cy="3670180"/>
          </a:xfrm>
        </p:spPr>
        <p:txBody>
          <a:bodyPr vert="horz" lIns="0" tIns="45720" rIns="0" bIns="45720" rtlCol="0">
            <a:normAutofit/>
          </a:bodyPr>
          <a:lstStyle/>
          <a:p>
            <a:r>
              <a:rPr lang="en-US" sz="1400"/>
              <a:t>The </a:t>
            </a:r>
            <a:r>
              <a:rPr lang="en-US" sz="1400" b="1"/>
              <a:t>Canon EOS 600D and Canon EOS 60D DSLR cameras</a:t>
            </a:r>
            <a:r>
              <a:rPr lang="en-US" sz="1400"/>
              <a:t> have recorded the highest sales figures, underscoring a strong demand for high-quality photography equipment.</a:t>
            </a:r>
          </a:p>
          <a:p>
            <a:r>
              <a:rPr lang="en-US" sz="1400"/>
              <a:t>The </a:t>
            </a:r>
            <a:r>
              <a:rPr lang="en-US" sz="1400" b="1"/>
              <a:t>Amazon Fire HD 8 Kids Tablet </a:t>
            </a:r>
            <a:r>
              <a:rPr lang="en-US" sz="1400"/>
              <a:t>and the </a:t>
            </a:r>
            <a:r>
              <a:rPr lang="en-US" sz="1400" b="1"/>
              <a:t>Samsung Galaxy A02 smartphone</a:t>
            </a:r>
            <a:r>
              <a:rPr lang="en-US" sz="1400"/>
              <a:t> have shown strong sales performance, indicating a high level of customer interest in budget-friendly and family-oriented technology. </a:t>
            </a:r>
          </a:p>
          <a:p>
            <a:r>
              <a:rPr lang="en-US" sz="1400"/>
              <a:t>Products with sales figures closer to the 1M or 2M mark may have a more niche audience but still hold substantial potential for growth. These products can benefit from enhanced visibility through data-driven marketing strategies, targeted advertisements, or strategic partnerships. </a:t>
            </a:r>
          </a:p>
          <a:p>
            <a:r>
              <a:rPr lang="en-US" sz="1400"/>
              <a:t>Implementing </a:t>
            </a:r>
            <a:r>
              <a:rPr lang="en-US" sz="1400" b="1"/>
              <a:t>seasonal discounts, influencer collaborations, or product bundling strategies</a:t>
            </a:r>
            <a:r>
              <a:rPr lang="en-US" sz="1400"/>
              <a:t> can help these products gain more traction in the market and drive overall revenue growth.</a:t>
            </a:r>
          </a:p>
        </p:txBody>
      </p:sp>
      <p:sp>
        <p:nvSpPr>
          <p:cNvPr id="21" name="Rectangle 20">
            <a:extLst>
              <a:ext uri="{FF2B5EF4-FFF2-40B4-BE49-F238E27FC236}">
                <a16:creationId xmlns:a16="http://schemas.microsoft.com/office/drawing/2014/main" xmlns="" id="{E95DA498-D9A2-4DA9-B9DA-B3776E08CF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x-none"/>
          </a:p>
        </p:txBody>
      </p:sp>
      <p:sp>
        <p:nvSpPr>
          <p:cNvPr id="23" name="Rectangle 22">
            <a:extLst>
              <a:ext uri="{FF2B5EF4-FFF2-40B4-BE49-F238E27FC236}">
                <a16:creationId xmlns:a16="http://schemas.microsoft.com/office/drawing/2014/main" xmlns="" id="{82A73093-4B9D-420D-B17E-52293703A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x-none"/>
          </a:p>
        </p:txBody>
      </p:sp>
    </p:spTree>
    <p:extLst>
      <p:ext uri="{BB962C8B-B14F-4D97-AF65-F5344CB8AC3E}">
        <p14:creationId xmlns:p14="http://schemas.microsoft.com/office/powerpoint/2010/main" val="3005709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xmlns="" id="{7D379150-F6B4-45C8-BE10-6B278AD400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x-none"/>
          </a:p>
        </p:txBody>
      </p:sp>
      <p:sp>
        <p:nvSpPr>
          <p:cNvPr id="29" name="Rectangle 28">
            <a:extLst>
              <a:ext uri="{FF2B5EF4-FFF2-40B4-BE49-F238E27FC236}">
                <a16:creationId xmlns:a16="http://schemas.microsoft.com/office/drawing/2014/main" xmlns="" id="{5FFCF544-A370-4A5D-A95F-CA6E0E7191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x-none"/>
          </a:p>
        </p:txBody>
      </p:sp>
      <p:cxnSp>
        <p:nvCxnSpPr>
          <p:cNvPr id="31" name="Straight Connector 30">
            <a:extLst>
              <a:ext uri="{FF2B5EF4-FFF2-40B4-BE49-F238E27FC236}">
                <a16:creationId xmlns:a16="http://schemas.microsoft.com/office/drawing/2014/main" xmlns="" id="{6EEB3B97-A638-498B-8083-54191CE71E0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xmlns="" id="{44CC594A-A820-450F-B363-C19201FCFE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xmlns="" id="{59FAB3DA-E9ED-4574-ABCC-378BC0FF1B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x-none"/>
          </a:p>
        </p:txBody>
      </p:sp>
      <p:sp>
        <p:nvSpPr>
          <p:cNvPr id="7" name="Title 6">
            <a:extLst>
              <a:ext uri="{FF2B5EF4-FFF2-40B4-BE49-F238E27FC236}">
                <a16:creationId xmlns:a16="http://schemas.microsoft.com/office/drawing/2014/main" xmlns="" id="{956AA3D5-426B-8A1E-19A3-89A48E715DD8}"/>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sz="3600" b="1" u="sng">
                <a:solidFill>
                  <a:srgbClr val="FFFFFF"/>
                </a:solidFill>
              </a:rPr>
              <a:t>Average Rating By Product Category</a:t>
            </a:r>
          </a:p>
        </p:txBody>
      </p:sp>
      <p:sp>
        <p:nvSpPr>
          <p:cNvPr id="13" name="Rectangle 2">
            <a:extLst>
              <a:ext uri="{FF2B5EF4-FFF2-40B4-BE49-F238E27FC236}">
                <a16:creationId xmlns:a16="http://schemas.microsoft.com/office/drawing/2014/main" xmlns="" id="{2FFB7C72-2B47-229C-37CB-98BC8521F57B}"/>
              </a:ext>
            </a:extLst>
          </p:cNvPr>
          <p:cNvSpPr>
            <a:spLocks noGrp="1" noChangeArrowheads="1"/>
          </p:cNvSpPr>
          <p:nvPr>
            <p:ph sz="half" idx="2"/>
          </p:nvPr>
        </p:nvSpPr>
        <p:spPr bwMode="auto">
          <a:xfrm>
            <a:off x="492371" y="2653800"/>
            <a:ext cx="3084844" cy="33355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45720" rIns="0" bIns="45720" numCol="1" rtlCol="0" anchorCtr="0" compatLnSpc="1">
            <a:prstTxWarp prst="textNoShape">
              <a:avLst/>
            </a:prstTxWarp>
            <a:normAutofit/>
          </a:bodyPr>
          <a:lstStyle/>
          <a:p>
            <a:pPr marL="0" marR="0" lvl="0" indent="0" fontAlgn="base">
              <a:spcBef>
                <a:spcPct val="0"/>
              </a:spcBef>
              <a:spcAft>
                <a:spcPts val="600"/>
              </a:spcAft>
              <a:buSzTx/>
              <a:buFont typeface="Calibri" panose="020F0502020204030204" pitchFamily="34" charset="0"/>
              <a:buChar char="•"/>
              <a:tabLst/>
            </a:pPr>
            <a:r>
              <a:rPr kumimoji="0" lang="en-US" altLang="en-US" sz="1100" i="0" u="none" strike="noStrike" cap="none" normalizeH="0" baseline="0">
                <a:ln>
                  <a:noFill/>
                </a:ln>
                <a:solidFill>
                  <a:srgbClr val="FFFFFF"/>
                </a:solidFill>
                <a:effectLst/>
              </a:rPr>
              <a:t>No category has an exceptional rating, meaning Amazon should</a:t>
            </a:r>
          </a:p>
          <a:p>
            <a:pPr marL="0" marR="0" lvl="0" indent="0" fontAlgn="base">
              <a:spcBef>
                <a:spcPct val="0"/>
              </a:spcBef>
              <a:spcAft>
                <a:spcPts val="600"/>
              </a:spcAft>
              <a:buSzTx/>
              <a:buFont typeface="Calibri" panose="020F0502020204030204" pitchFamily="34" charset="0"/>
              <a:buNone/>
              <a:tabLst/>
            </a:pPr>
            <a:r>
              <a:rPr kumimoji="0" lang="en-US" altLang="en-US" sz="1100" i="0" u="none" strike="noStrike" cap="none" normalizeH="0" baseline="0">
                <a:ln>
                  <a:noFill/>
                </a:ln>
                <a:solidFill>
                  <a:srgbClr val="FFFFFF"/>
                </a:solidFill>
                <a:effectLst/>
              </a:rPr>
              <a:t> focus on improving customer experience.</a:t>
            </a:r>
          </a:p>
          <a:p>
            <a:pPr marL="0" marR="0" lvl="0" indent="0" fontAlgn="base">
              <a:spcBef>
                <a:spcPct val="0"/>
              </a:spcBef>
              <a:spcAft>
                <a:spcPts val="600"/>
              </a:spcAft>
              <a:buSzTx/>
              <a:buFont typeface="Calibri" panose="020F0502020204030204" pitchFamily="34" charset="0"/>
              <a:buNone/>
              <a:tabLst/>
            </a:pPr>
            <a:endParaRPr kumimoji="0" lang="en-US" altLang="en-US" sz="1100" i="0" u="none" strike="noStrike" cap="none" normalizeH="0" baseline="0">
              <a:ln>
                <a:noFill/>
              </a:ln>
              <a:solidFill>
                <a:srgbClr val="FFFFFF"/>
              </a:solidFill>
              <a:effectLst/>
            </a:endParaRPr>
          </a:p>
          <a:p>
            <a:pPr marL="0" marR="0" lvl="0" indent="0" fontAlgn="base">
              <a:spcBef>
                <a:spcPct val="0"/>
              </a:spcBef>
              <a:spcAft>
                <a:spcPts val="600"/>
              </a:spcAft>
              <a:buSzTx/>
              <a:buFont typeface="Calibri" panose="020F0502020204030204" pitchFamily="34" charset="0"/>
              <a:buNone/>
              <a:tabLst/>
            </a:pPr>
            <a:endParaRPr kumimoji="0" lang="en-US" altLang="en-US" sz="1100" i="0" u="none" strike="noStrike" cap="none" normalizeH="0" baseline="0">
              <a:ln>
                <a:noFill/>
              </a:ln>
              <a:solidFill>
                <a:srgbClr val="FFFFFF"/>
              </a:solidFill>
              <a:effectLst/>
            </a:endParaRPr>
          </a:p>
          <a:p>
            <a:pPr marL="0" marR="0" lvl="0" indent="0" fontAlgn="base">
              <a:spcBef>
                <a:spcPct val="0"/>
              </a:spcBef>
              <a:spcAft>
                <a:spcPts val="600"/>
              </a:spcAft>
              <a:buSzTx/>
              <a:buFont typeface="Calibri" panose="020F0502020204030204" pitchFamily="34" charset="0"/>
              <a:buChar char="•"/>
              <a:tabLst/>
            </a:pPr>
            <a:r>
              <a:rPr kumimoji="0" lang="en-US" altLang="en-US" sz="1100" i="0" u="none" strike="noStrike" cap="none" normalizeH="0" baseline="0">
                <a:ln>
                  <a:noFill/>
                </a:ln>
                <a:solidFill>
                  <a:srgbClr val="FFFFFF"/>
                </a:solidFill>
                <a:effectLst/>
              </a:rPr>
              <a:t>Phones &amp; Tablets lead in ratings, indicating higher customer </a:t>
            </a:r>
          </a:p>
          <a:p>
            <a:pPr marL="0" marR="0" lvl="0" indent="0" fontAlgn="base">
              <a:spcBef>
                <a:spcPct val="0"/>
              </a:spcBef>
              <a:spcAft>
                <a:spcPts val="600"/>
              </a:spcAft>
              <a:buSzTx/>
              <a:buFont typeface="Calibri" panose="020F0502020204030204" pitchFamily="34" charset="0"/>
              <a:buNone/>
              <a:tabLst/>
            </a:pPr>
            <a:r>
              <a:rPr kumimoji="0" lang="en-US" altLang="en-US" sz="1100" i="0" u="none" strike="noStrike" cap="none" normalizeH="0" baseline="0">
                <a:ln>
                  <a:noFill/>
                </a:ln>
                <a:solidFill>
                  <a:srgbClr val="FFFFFF"/>
                </a:solidFill>
                <a:effectLst/>
              </a:rPr>
              <a:t>satisfaction compared to other categories.</a:t>
            </a:r>
          </a:p>
          <a:p>
            <a:pPr marL="0" marR="0" lvl="0" indent="0" fontAlgn="base">
              <a:spcBef>
                <a:spcPct val="0"/>
              </a:spcBef>
              <a:spcAft>
                <a:spcPts val="600"/>
              </a:spcAft>
              <a:buSzTx/>
              <a:buFont typeface="Calibri" panose="020F0502020204030204" pitchFamily="34" charset="0"/>
              <a:buNone/>
              <a:tabLst/>
            </a:pPr>
            <a:endParaRPr kumimoji="0" lang="en-US" altLang="en-US" sz="1100" i="0" u="none" strike="noStrike" cap="none" normalizeH="0" baseline="0">
              <a:ln>
                <a:noFill/>
              </a:ln>
              <a:solidFill>
                <a:srgbClr val="FFFFFF"/>
              </a:solidFill>
              <a:effectLst/>
            </a:endParaRPr>
          </a:p>
          <a:p>
            <a:pPr marL="0" marR="0" lvl="0" indent="0" fontAlgn="base">
              <a:spcBef>
                <a:spcPct val="0"/>
              </a:spcBef>
              <a:spcAft>
                <a:spcPts val="600"/>
              </a:spcAft>
              <a:buSzTx/>
              <a:buFont typeface="Calibri" panose="020F0502020204030204" pitchFamily="34" charset="0"/>
              <a:buNone/>
              <a:tabLst/>
            </a:pPr>
            <a:endParaRPr kumimoji="0" lang="en-US" altLang="en-US" sz="1100" i="0" u="none" strike="noStrike" cap="none" normalizeH="0" baseline="0">
              <a:ln>
                <a:noFill/>
              </a:ln>
              <a:solidFill>
                <a:srgbClr val="FFFFFF"/>
              </a:solidFill>
              <a:effectLst/>
            </a:endParaRPr>
          </a:p>
          <a:p>
            <a:pPr marL="0" marR="0" lvl="0" indent="0" fontAlgn="base">
              <a:spcBef>
                <a:spcPct val="0"/>
              </a:spcBef>
              <a:spcAft>
                <a:spcPts val="600"/>
              </a:spcAft>
              <a:buSzTx/>
              <a:buFont typeface="Calibri" panose="020F0502020204030204" pitchFamily="34" charset="0"/>
              <a:buChar char="•"/>
              <a:tabLst/>
            </a:pPr>
            <a:r>
              <a:rPr kumimoji="0" lang="en-US" altLang="en-US" sz="1100" i="0" u="none" strike="noStrike" cap="none" normalizeH="0" baseline="0">
                <a:ln>
                  <a:noFill/>
                </a:ln>
                <a:solidFill>
                  <a:srgbClr val="FFFFFF"/>
                </a:solidFill>
                <a:effectLst/>
              </a:rPr>
              <a:t>Health &amp; Beauty scores lowest, Amazon may need to </a:t>
            </a:r>
          </a:p>
          <a:p>
            <a:pPr marL="0" marR="0" lvl="0" indent="0" fontAlgn="base">
              <a:spcBef>
                <a:spcPct val="0"/>
              </a:spcBef>
              <a:spcAft>
                <a:spcPts val="600"/>
              </a:spcAft>
              <a:buSzTx/>
              <a:buFont typeface="Calibri" panose="020F0502020204030204" pitchFamily="34" charset="0"/>
              <a:buNone/>
              <a:tabLst/>
            </a:pPr>
            <a:r>
              <a:rPr kumimoji="0" lang="en-US" altLang="en-US" sz="1100" i="0" u="none" strike="noStrike" cap="none" normalizeH="0" baseline="0">
                <a:ln>
                  <a:noFill/>
                </a:ln>
                <a:solidFill>
                  <a:srgbClr val="FFFFFF"/>
                </a:solidFill>
                <a:effectLst/>
              </a:rPr>
              <a:t>reassess the quality or marketing of these products.</a:t>
            </a:r>
          </a:p>
          <a:p>
            <a:pPr marL="0" marR="0" lvl="0" indent="0" fontAlgn="base">
              <a:spcBef>
                <a:spcPct val="0"/>
              </a:spcBef>
              <a:spcAft>
                <a:spcPts val="600"/>
              </a:spcAft>
              <a:buSzTx/>
              <a:buFont typeface="Calibri" panose="020F0502020204030204" pitchFamily="34" charset="0"/>
              <a:buNone/>
              <a:tabLst/>
            </a:pPr>
            <a:endParaRPr lang="en-US" altLang="en-US" sz="1100">
              <a:solidFill>
                <a:srgbClr val="FFFFFF"/>
              </a:solidFill>
            </a:endParaRPr>
          </a:p>
          <a:p>
            <a:pPr marL="0" marR="0" lvl="0" indent="0" fontAlgn="base">
              <a:spcBef>
                <a:spcPct val="0"/>
              </a:spcBef>
              <a:spcAft>
                <a:spcPts val="600"/>
              </a:spcAft>
              <a:buSzTx/>
              <a:buFont typeface="Calibri" panose="020F0502020204030204" pitchFamily="34" charset="0"/>
              <a:buNone/>
              <a:tabLst/>
            </a:pPr>
            <a:endParaRPr kumimoji="0" lang="en-US" altLang="en-US" sz="1100" i="0" u="none" strike="noStrike" cap="none" normalizeH="0" baseline="0">
              <a:ln>
                <a:noFill/>
              </a:ln>
              <a:solidFill>
                <a:srgbClr val="FFFFFF"/>
              </a:solidFill>
              <a:effectLst/>
            </a:endParaRPr>
          </a:p>
          <a:p>
            <a:pPr marL="0" marR="0" lvl="0" indent="0" fontAlgn="base">
              <a:spcBef>
                <a:spcPct val="0"/>
              </a:spcBef>
              <a:spcAft>
                <a:spcPts val="600"/>
              </a:spcAft>
              <a:buSzTx/>
              <a:buFont typeface="Calibri" panose="020F0502020204030204" pitchFamily="34" charset="0"/>
              <a:buNone/>
              <a:tabLst/>
            </a:pPr>
            <a:r>
              <a:rPr kumimoji="0" lang="en-US" altLang="en-US" sz="1100" i="0" u="none" strike="noStrike" cap="none" normalizeH="0" baseline="0">
                <a:ln>
                  <a:noFill/>
                </a:ln>
                <a:solidFill>
                  <a:srgbClr val="FFFFFF"/>
                </a:solidFill>
                <a:effectLst/>
              </a:rPr>
              <a:t> </a:t>
            </a:r>
          </a:p>
        </p:txBody>
      </p:sp>
      <p:sp>
        <p:nvSpPr>
          <p:cNvPr id="37" name="Rectangle 36">
            <a:extLst>
              <a:ext uri="{FF2B5EF4-FFF2-40B4-BE49-F238E27FC236}">
                <a16:creationId xmlns:a16="http://schemas.microsoft.com/office/drawing/2014/main" xmlns="" id="{53B8D6B0-55D6-48DC-86D8-FD95D5F118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x-none"/>
          </a:p>
        </p:txBody>
      </p:sp>
      <p:pic>
        <p:nvPicPr>
          <p:cNvPr id="11" name="Content Placeholder 10" descr="A graph showing the average of rating&#10;&#10;AI-generated content may be incorrect.">
            <a:extLst>
              <a:ext uri="{FF2B5EF4-FFF2-40B4-BE49-F238E27FC236}">
                <a16:creationId xmlns:a16="http://schemas.microsoft.com/office/drawing/2014/main" xmlns="" id="{93BCF028-76CC-47BE-C07A-94D5BC5CFBE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742017" y="1890934"/>
            <a:ext cx="6798082" cy="3076132"/>
          </a:xfrm>
          <a:prstGeom prst="rect">
            <a:avLst/>
          </a:prstGeom>
        </p:spPr>
      </p:pic>
    </p:spTree>
    <p:extLst>
      <p:ext uri="{BB962C8B-B14F-4D97-AF65-F5344CB8AC3E}">
        <p14:creationId xmlns:p14="http://schemas.microsoft.com/office/powerpoint/2010/main" val="539406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7D379150-F6B4-45C8-BE10-6B278AD400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x-none"/>
          </a:p>
        </p:txBody>
      </p:sp>
      <p:sp>
        <p:nvSpPr>
          <p:cNvPr id="18" name="Rectangle 17">
            <a:extLst>
              <a:ext uri="{FF2B5EF4-FFF2-40B4-BE49-F238E27FC236}">
                <a16:creationId xmlns:a16="http://schemas.microsoft.com/office/drawing/2014/main" xmlns="" id="{5FFCF544-A370-4A5D-A95F-CA6E0E7191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x-none"/>
          </a:p>
        </p:txBody>
      </p:sp>
      <p:cxnSp>
        <p:nvCxnSpPr>
          <p:cNvPr id="20" name="Straight Connector 19">
            <a:extLst>
              <a:ext uri="{FF2B5EF4-FFF2-40B4-BE49-F238E27FC236}">
                <a16:creationId xmlns:a16="http://schemas.microsoft.com/office/drawing/2014/main" xmlns="" id="{6EEB3B97-A638-498B-8083-54191CE71E0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xmlns="" id="{44CC594A-A820-450F-B363-C19201FCFE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xmlns="" id="{59FAB3DA-E9ED-4574-ABCC-378BC0FF1B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x-none"/>
          </a:p>
        </p:txBody>
      </p:sp>
      <p:sp>
        <p:nvSpPr>
          <p:cNvPr id="2" name="Title 1">
            <a:extLst>
              <a:ext uri="{FF2B5EF4-FFF2-40B4-BE49-F238E27FC236}">
                <a16:creationId xmlns:a16="http://schemas.microsoft.com/office/drawing/2014/main" xmlns="" id="{66949CC4-62EA-37FD-8845-710232874D62}"/>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sz="3600" b="1" u="sng">
                <a:solidFill>
                  <a:srgbClr val="FFFFFF"/>
                </a:solidFill>
              </a:rPr>
              <a:t>Unique Customers Per Year</a:t>
            </a:r>
            <a:endParaRPr lang="en-US" sz="3600" u="sng">
              <a:solidFill>
                <a:srgbClr val="FFFFFF"/>
              </a:solidFill>
            </a:endParaRPr>
          </a:p>
        </p:txBody>
      </p:sp>
      <p:sp>
        <p:nvSpPr>
          <p:cNvPr id="5" name="Content Placeholder 4">
            <a:extLst>
              <a:ext uri="{FF2B5EF4-FFF2-40B4-BE49-F238E27FC236}">
                <a16:creationId xmlns:a16="http://schemas.microsoft.com/office/drawing/2014/main" xmlns="" id="{E02F9B0A-22D9-F4BE-C2A3-C0E7675CF85C}"/>
              </a:ext>
            </a:extLst>
          </p:cNvPr>
          <p:cNvSpPr>
            <a:spLocks noGrp="1"/>
          </p:cNvSpPr>
          <p:nvPr>
            <p:ph sz="half" idx="2"/>
          </p:nvPr>
        </p:nvSpPr>
        <p:spPr>
          <a:xfrm>
            <a:off x="492371" y="2653800"/>
            <a:ext cx="3084844" cy="3335519"/>
          </a:xfrm>
        </p:spPr>
        <p:txBody>
          <a:bodyPr vert="horz" lIns="0" tIns="45720" rIns="0" bIns="45720" rtlCol="0">
            <a:normAutofit/>
          </a:bodyPr>
          <a:lstStyle/>
          <a:p>
            <a:r>
              <a:rPr lang="en-US" sz="1100">
                <a:solidFill>
                  <a:srgbClr val="FFFFFF"/>
                </a:solidFill>
              </a:rPr>
              <a:t>Between the years </a:t>
            </a:r>
            <a:r>
              <a:rPr lang="en-US" sz="1100" b="1">
                <a:solidFill>
                  <a:srgbClr val="FFFFFF"/>
                </a:solidFill>
              </a:rPr>
              <a:t>2015 and 2019</a:t>
            </a:r>
            <a:r>
              <a:rPr lang="en-US" sz="1100">
                <a:solidFill>
                  <a:srgbClr val="FFFFFF"/>
                </a:solidFill>
              </a:rPr>
              <a:t>, the number of unique customers exhibited a relatively stable trend, with fluctuations occurring within a narrow range. This consistency suggests that the business maintained a </a:t>
            </a:r>
            <a:r>
              <a:rPr lang="en-US" sz="1100" b="1">
                <a:solidFill>
                  <a:srgbClr val="FFFFFF"/>
                </a:solidFill>
              </a:rPr>
              <a:t>steady and loyal customer base</a:t>
            </a:r>
            <a:r>
              <a:rPr lang="en-US" sz="1100">
                <a:solidFill>
                  <a:srgbClr val="FFFFFF"/>
                </a:solidFill>
              </a:rPr>
              <a:t> throughout these years, with no significant spikes or drops in customer acquisition. </a:t>
            </a:r>
          </a:p>
          <a:p>
            <a:r>
              <a:rPr lang="en-US" sz="1100" b="1">
                <a:solidFill>
                  <a:srgbClr val="FFFFFF"/>
                </a:solidFill>
              </a:rPr>
              <a:t>Notable shift</a:t>
            </a:r>
            <a:r>
              <a:rPr lang="en-US" sz="1100">
                <a:solidFill>
                  <a:srgbClr val="FFFFFF"/>
                </a:solidFill>
              </a:rPr>
              <a:t> occurred in </a:t>
            </a:r>
            <a:r>
              <a:rPr lang="en-US" sz="1100" b="1">
                <a:solidFill>
                  <a:srgbClr val="FFFFFF"/>
                </a:solidFill>
              </a:rPr>
              <a:t>2020</a:t>
            </a:r>
            <a:r>
              <a:rPr lang="en-US" sz="1100">
                <a:solidFill>
                  <a:srgbClr val="FFFFFF"/>
                </a:solidFill>
              </a:rPr>
              <a:t>, as the number of unique customers experienced a </a:t>
            </a:r>
            <a:r>
              <a:rPr lang="en-US" sz="1100" b="1">
                <a:solidFill>
                  <a:srgbClr val="FFFFFF"/>
                </a:solidFill>
              </a:rPr>
              <a:t>significant surge</a:t>
            </a:r>
            <a:r>
              <a:rPr lang="en-US" sz="1100">
                <a:solidFill>
                  <a:srgbClr val="FFFFFF"/>
                </a:solidFill>
              </a:rPr>
              <a:t>, rising sharply .This marked increase suggests that the business successfully </a:t>
            </a:r>
            <a:r>
              <a:rPr lang="en-US" sz="1100" b="1">
                <a:solidFill>
                  <a:srgbClr val="FFFFFF"/>
                </a:solidFill>
              </a:rPr>
              <a:t>expanded its reach and attracted a substantial number of new customers</a:t>
            </a:r>
            <a:r>
              <a:rPr lang="en-US" sz="1100">
                <a:solidFill>
                  <a:srgbClr val="FFFFFF"/>
                </a:solidFill>
              </a:rPr>
              <a:t> within a short timeframe.</a:t>
            </a:r>
          </a:p>
          <a:p>
            <a:r>
              <a:rPr lang="en-US" sz="1100">
                <a:solidFill>
                  <a:srgbClr val="FFFFFF"/>
                </a:solidFill>
              </a:rPr>
              <a:t>Several factors may have contributed to this growth, including targeted marketing campaigns, changes in consumer behavior, increased demand for specific products, or broader industry trends influencing purchasing decisions.</a:t>
            </a:r>
          </a:p>
          <a:p>
            <a:endParaRPr lang="en-US" sz="1100">
              <a:solidFill>
                <a:srgbClr val="FFFFFF"/>
              </a:solidFill>
            </a:endParaRPr>
          </a:p>
        </p:txBody>
      </p:sp>
      <p:sp>
        <p:nvSpPr>
          <p:cNvPr id="26" name="Rectangle 25">
            <a:extLst>
              <a:ext uri="{FF2B5EF4-FFF2-40B4-BE49-F238E27FC236}">
                <a16:creationId xmlns:a16="http://schemas.microsoft.com/office/drawing/2014/main" xmlns="" id="{53B8D6B0-55D6-48DC-86D8-FD95D5F118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x-none"/>
          </a:p>
        </p:txBody>
      </p:sp>
      <p:pic>
        <p:nvPicPr>
          <p:cNvPr id="11" name="Content Placeholder 10" descr="A graph with numbers and a line&#10;&#10;Description automatically generated">
            <a:extLst>
              <a:ext uri="{FF2B5EF4-FFF2-40B4-BE49-F238E27FC236}">
                <a16:creationId xmlns:a16="http://schemas.microsoft.com/office/drawing/2014/main" xmlns="" id="{5210115C-0C91-AE51-8AD9-20FF43C4802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742017" y="2298819"/>
            <a:ext cx="6798082" cy="2260362"/>
          </a:xfrm>
          <a:prstGeom prst="rect">
            <a:avLst/>
          </a:prstGeom>
        </p:spPr>
      </p:pic>
    </p:spTree>
    <p:extLst>
      <p:ext uri="{BB962C8B-B14F-4D97-AF65-F5344CB8AC3E}">
        <p14:creationId xmlns:p14="http://schemas.microsoft.com/office/powerpoint/2010/main" val="3886812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7D379150-F6B4-45C8-BE10-6B278AD400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x-none"/>
          </a:p>
        </p:txBody>
      </p:sp>
      <p:sp>
        <p:nvSpPr>
          <p:cNvPr id="17" name="Rectangle 16">
            <a:extLst>
              <a:ext uri="{FF2B5EF4-FFF2-40B4-BE49-F238E27FC236}">
                <a16:creationId xmlns:a16="http://schemas.microsoft.com/office/drawing/2014/main" xmlns="" id="{5FFCF544-A370-4A5D-A95F-CA6E0E7191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x-none"/>
          </a:p>
        </p:txBody>
      </p:sp>
      <p:cxnSp>
        <p:nvCxnSpPr>
          <p:cNvPr id="19" name="Straight Connector 18">
            <a:extLst>
              <a:ext uri="{FF2B5EF4-FFF2-40B4-BE49-F238E27FC236}">
                <a16:creationId xmlns:a16="http://schemas.microsoft.com/office/drawing/2014/main" xmlns="" id="{6EEB3B97-A638-498B-8083-54191CE71E0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xmlns="" id="{52ABB703-2B0E-4C3B-B4A2-F3973548E5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4A9D96D-B075-2598-4B51-128C4108771F}"/>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en-US" sz="4400" b="1" u="sng"/>
              <a:t>Average of Wait times by Delivery Type</a:t>
            </a:r>
            <a:endParaRPr lang="en-US" sz="4400" u="sng"/>
          </a:p>
        </p:txBody>
      </p:sp>
      <p:pic>
        <p:nvPicPr>
          <p:cNvPr id="10" name="Content Placeholder 9" descr="A graph of blue bars&#10;&#10;Description automatically generated with medium confidence">
            <a:extLst>
              <a:ext uri="{FF2B5EF4-FFF2-40B4-BE49-F238E27FC236}">
                <a16:creationId xmlns:a16="http://schemas.microsoft.com/office/drawing/2014/main" xmlns="" id="{DB0FE9ED-FE89-3288-2FF7-544C0DFBFBE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0322" y="645106"/>
            <a:ext cx="5077366" cy="5247747"/>
          </a:xfrm>
          <a:prstGeom prst="rect">
            <a:avLst/>
          </a:prstGeom>
        </p:spPr>
      </p:pic>
      <p:cxnSp>
        <p:nvCxnSpPr>
          <p:cNvPr id="23" name="Straight Connector 22">
            <a:extLst>
              <a:ext uri="{FF2B5EF4-FFF2-40B4-BE49-F238E27FC236}">
                <a16:creationId xmlns:a16="http://schemas.microsoft.com/office/drawing/2014/main" xmlns="" id="{9C21570E-E159-49A6-9891-FA397B7A92D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xmlns="" id="{91699F43-E3DD-CEC6-A692-48881F408B30}"/>
              </a:ext>
            </a:extLst>
          </p:cNvPr>
          <p:cNvSpPr>
            <a:spLocks noGrp="1"/>
          </p:cNvSpPr>
          <p:nvPr>
            <p:ph sz="half" idx="2"/>
          </p:nvPr>
        </p:nvSpPr>
        <p:spPr>
          <a:xfrm>
            <a:off x="6411684" y="2198914"/>
            <a:ext cx="5127172" cy="3670180"/>
          </a:xfrm>
        </p:spPr>
        <p:txBody>
          <a:bodyPr vert="horz" lIns="0" tIns="45720" rIns="0" bIns="45720" rtlCol="0">
            <a:normAutofit/>
          </a:bodyPr>
          <a:lstStyle/>
          <a:p>
            <a:r>
              <a:rPr lang="en-US" sz="1400"/>
              <a:t>The analysis of average wait times across different delivery methods reveals a strong correlation between the chosen shipping option and the time taken for customers to receive their orders.</a:t>
            </a:r>
          </a:p>
          <a:p>
            <a:r>
              <a:rPr lang="en-US" sz="1400"/>
              <a:t>Among the different delivery types, Shipped from Abroad has the longest average wait time of approximately 15 days, indicating that international shipping processes, customs clearance, and extended transit durations contribute to delays.</a:t>
            </a:r>
          </a:p>
          <a:p>
            <a:r>
              <a:rPr lang="en-US" sz="1400"/>
              <a:t> Implementing real-time tracking updates, estimated delivery timelines, and better communication regarding international shipments can help mitigate concerns.</a:t>
            </a:r>
          </a:p>
          <a:p>
            <a:r>
              <a:rPr lang="en-US" sz="1400"/>
              <a:t>Express Delivery stands out as the fastest option, with an average wait time of only 3.5 days. This highlights the efficiency of expedited logistics, prioritization of orders, and optimized supply chain processes to ensure quicker delivery</a:t>
            </a:r>
          </a:p>
          <a:p>
            <a:endParaRPr lang="en-US" sz="1400"/>
          </a:p>
        </p:txBody>
      </p:sp>
      <p:sp>
        <p:nvSpPr>
          <p:cNvPr id="25" name="Rectangle 24">
            <a:extLst>
              <a:ext uri="{FF2B5EF4-FFF2-40B4-BE49-F238E27FC236}">
                <a16:creationId xmlns:a16="http://schemas.microsoft.com/office/drawing/2014/main" xmlns="" id="{E95DA498-D9A2-4DA9-B9DA-B3776E08CF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x-none"/>
          </a:p>
        </p:txBody>
      </p:sp>
      <p:sp>
        <p:nvSpPr>
          <p:cNvPr id="27" name="Rectangle 26">
            <a:extLst>
              <a:ext uri="{FF2B5EF4-FFF2-40B4-BE49-F238E27FC236}">
                <a16:creationId xmlns:a16="http://schemas.microsoft.com/office/drawing/2014/main" xmlns="" id="{82A73093-4B9D-420D-B17E-52293703A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x-none"/>
          </a:p>
        </p:txBody>
      </p:sp>
    </p:spTree>
    <p:extLst>
      <p:ext uri="{BB962C8B-B14F-4D97-AF65-F5344CB8AC3E}">
        <p14:creationId xmlns:p14="http://schemas.microsoft.com/office/powerpoint/2010/main" val="1225464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7D379150-F6B4-45C8-BE10-6B278AD400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x-none"/>
          </a:p>
        </p:txBody>
      </p:sp>
      <p:sp>
        <p:nvSpPr>
          <p:cNvPr id="13" name="Rectangle 12">
            <a:extLst>
              <a:ext uri="{FF2B5EF4-FFF2-40B4-BE49-F238E27FC236}">
                <a16:creationId xmlns:a16="http://schemas.microsoft.com/office/drawing/2014/main" xmlns="" id="{5FFCF544-A370-4A5D-A95F-CA6E0E7191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x-none"/>
          </a:p>
        </p:txBody>
      </p:sp>
      <p:cxnSp>
        <p:nvCxnSpPr>
          <p:cNvPr id="15" name="Straight Connector 14">
            <a:extLst>
              <a:ext uri="{FF2B5EF4-FFF2-40B4-BE49-F238E27FC236}">
                <a16:creationId xmlns:a16="http://schemas.microsoft.com/office/drawing/2014/main" xmlns="" id="{6EEB3B97-A638-498B-8083-54191CE71E0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xmlns="" id="{52ABB703-2B0E-4C3B-B4A2-F3973548E5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4E0F6EF-95AE-C6E9-8F56-75D21DE8DDAC}"/>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en-US" b="1" u="sng"/>
              <a:t>Total Order Count And Delivery Status</a:t>
            </a:r>
          </a:p>
        </p:txBody>
      </p:sp>
      <p:pic>
        <p:nvPicPr>
          <p:cNvPr id="6" name="Content Placeholder 5" descr="A blue pie chart with text&#10;&#10;AI-generated content may be incorrect.">
            <a:extLst>
              <a:ext uri="{FF2B5EF4-FFF2-40B4-BE49-F238E27FC236}">
                <a16:creationId xmlns:a16="http://schemas.microsoft.com/office/drawing/2014/main" xmlns="" id="{E934CD33-CDCD-F2FB-2677-725E8E8BC87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43192" y="749953"/>
            <a:ext cx="5451627" cy="5038053"/>
          </a:xfrm>
          <a:prstGeom prst="rect">
            <a:avLst/>
          </a:prstGeom>
        </p:spPr>
      </p:pic>
      <p:cxnSp>
        <p:nvCxnSpPr>
          <p:cNvPr id="19" name="Straight Connector 18">
            <a:extLst>
              <a:ext uri="{FF2B5EF4-FFF2-40B4-BE49-F238E27FC236}">
                <a16:creationId xmlns:a16="http://schemas.microsoft.com/office/drawing/2014/main" xmlns="" id="{9C21570E-E159-49A6-9891-FA397B7A92D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xmlns="" id="{BB2AF2F1-73C7-26D3-57AB-0A9F53340FBC}"/>
              </a:ext>
            </a:extLst>
          </p:cNvPr>
          <p:cNvSpPr>
            <a:spLocks noGrp="1"/>
          </p:cNvSpPr>
          <p:nvPr>
            <p:ph sz="half" idx="2"/>
          </p:nvPr>
        </p:nvSpPr>
        <p:spPr>
          <a:xfrm>
            <a:off x="6411684" y="2198914"/>
            <a:ext cx="5127172" cy="3670180"/>
          </a:xfrm>
        </p:spPr>
        <p:txBody>
          <a:bodyPr vert="horz" lIns="0" tIns="45720" rIns="0" bIns="45720" rtlCol="0">
            <a:normAutofit/>
          </a:bodyPr>
          <a:lstStyle/>
          <a:p>
            <a:r>
              <a:rPr lang="en-US" sz="1900" b="1"/>
              <a:t>Delivered Orders:</a:t>
            </a:r>
            <a:r>
              <a:rPr lang="en-US" sz="1900"/>
              <a:t> </a:t>
            </a:r>
            <a:r>
              <a:rPr lang="en-US" sz="1900" b="1"/>
              <a:t>82.47K</a:t>
            </a:r>
            <a:r>
              <a:rPr lang="en-US" sz="1900"/>
              <a:t> (</a:t>
            </a:r>
            <a:r>
              <a:rPr lang="en-US" sz="1900" b="1"/>
              <a:t>72.99%</a:t>
            </a:r>
            <a:r>
              <a:rPr lang="en-US" sz="1900"/>
              <a:t>) – Majority of orders were successfully delivered.</a:t>
            </a:r>
          </a:p>
          <a:p>
            <a:r>
              <a:rPr lang="en-US" sz="1900" b="1"/>
              <a:t>Returned Orders:</a:t>
            </a:r>
            <a:r>
              <a:rPr lang="en-US" sz="1900"/>
              <a:t> </a:t>
            </a:r>
            <a:r>
              <a:rPr lang="en-US" sz="1900" b="1"/>
              <a:t>30.52K</a:t>
            </a:r>
            <a:r>
              <a:rPr lang="en-US" sz="1900"/>
              <a:t> (</a:t>
            </a:r>
            <a:r>
              <a:rPr lang="en-US" sz="1900" b="1"/>
              <a:t>27.01%</a:t>
            </a:r>
            <a:r>
              <a:rPr lang="en-US" sz="1900"/>
              <a:t>) – A significant portion of orders were returned.</a:t>
            </a:r>
          </a:p>
          <a:p>
            <a:r>
              <a:rPr lang="en-US" sz="1900"/>
              <a:t>Almost 1 in 4 orders is being returned, which is a high return rate, and it impacts revenue and logistics costs, reducing profitability.</a:t>
            </a:r>
          </a:p>
          <a:p>
            <a:r>
              <a:rPr lang="en-US" sz="1900"/>
              <a:t>Need to analyze which categories have the highest return rates and address the underlying causes.</a:t>
            </a:r>
          </a:p>
          <a:p>
            <a:r>
              <a:rPr lang="en-US" sz="1900"/>
              <a:t>Improving product listings, quality checks, and delivery experience can help lower returns.</a:t>
            </a:r>
          </a:p>
        </p:txBody>
      </p:sp>
      <p:sp>
        <p:nvSpPr>
          <p:cNvPr id="21" name="Rectangle 20">
            <a:extLst>
              <a:ext uri="{FF2B5EF4-FFF2-40B4-BE49-F238E27FC236}">
                <a16:creationId xmlns:a16="http://schemas.microsoft.com/office/drawing/2014/main" xmlns="" id="{E95DA498-D9A2-4DA9-B9DA-B3776E08CF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x-none"/>
          </a:p>
        </p:txBody>
      </p:sp>
      <p:sp>
        <p:nvSpPr>
          <p:cNvPr id="23" name="Rectangle 22">
            <a:extLst>
              <a:ext uri="{FF2B5EF4-FFF2-40B4-BE49-F238E27FC236}">
                <a16:creationId xmlns:a16="http://schemas.microsoft.com/office/drawing/2014/main" xmlns="" id="{82A73093-4B9D-420D-B17E-52293703A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x-none"/>
          </a:p>
        </p:txBody>
      </p:sp>
    </p:spTree>
    <p:extLst>
      <p:ext uri="{BB962C8B-B14F-4D97-AF65-F5344CB8AC3E}">
        <p14:creationId xmlns:p14="http://schemas.microsoft.com/office/powerpoint/2010/main" val="1208453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7D379150-F6B4-45C8-BE10-6B278AD400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x-none"/>
          </a:p>
        </p:txBody>
      </p:sp>
      <p:sp>
        <p:nvSpPr>
          <p:cNvPr id="13" name="Rectangle 12">
            <a:extLst>
              <a:ext uri="{FF2B5EF4-FFF2-40B4-BE49-F238E27FC236}">
                <a16:creationId xmlns:a16="http://schemas.microsoft.com/office/drawing/2014/main" xmlns="" id="{5FFCF544-A370-4A5D-A95F-CA6E0E7191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x-none"/>
          </a:p>
        </p:txBody>
      </p:sp>
      <p:cxnSp>
        <p:nvCxnSpPr>
          <p:cNvPr id="15" name="Straight Connector 14">
            <a:extLst>
              <a:ext uri="{FF2B5EF4-FFF2-40B4-BE49-F238E27FC236}">
                <a16:creationId xmlns:a16="http://schemas.microsoft.com/office/drawing/2014/main" xmlns="" id="{6EEB3B97-A638-498B-8083-54191CE71E0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xmlns="" id="{3DE3B93A-6105-4E0D-ABE7-1711117A80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1BFED17-5526-5AB7-4A71-70B70B9CA224}"/>
              </a:ext>
            </a:extLst>
          </p:cNvPr>
          <p:cNvSpPr>
            <a:spLocks noGrp="1"/>
          </p:cNvSpPr>
          <p:nvPr>
            <p:ph type="title"/>
          </p:nvPr>
        </p:nvSpPr>
        <p:spPr>
          <a:xfrm>
            <a:off x="642256" y="642257"/>
            <a:ext cx="3417677" cy="5226837"/>
          </a:xfrm>
        </p:spPr>
        <p:txBody>
          <a:bodyPr vert="horz" lIns="91440" tIns="45720" rIns="91440" bIns="45720" rtlCol="0" anchor="t">
            <a:normAutofit/>
          </a:bodyPr>
          <a:lstStyle/>
          <a:p>
            <a:r>
              <a:rPr lang="en-US" b="1" u="sng"/>
              <a:t>Revenue Distribution</a:t>
            </a:r>
            <a:endParaRPr lang="en-US" u="sng"/>
          </a:p>
        </p:txBody>
      </p:sp>
      <p:sp>
        <p:nvSpPr>
          <p:cNvPr id="4" name="Content Placeholder 3">
            <a:extLst>
              <a:ext uri="{FF2B5EF4-FFF2-40B4-BE49-F238E27FC236}">
                <a16:creationId xmlns:a16="http://schemas.microsoft.com/office/drawing/2014/main" xmlns="" id="{A0A72D5B-9120-0AD5-7BD4-9B28D32A3C84}"/>
              </a:ext>
            </a:extLst>
          </p:cNvPr>
          <p:cNvSpPr>
            <a:spLocks noGrp="1"/>
          </p:cNvSpPr>
          <p:nvPr>
            <p:ph sz="half" idx="2"/>
          </p:nvPr>
        </p:nvSpPr>
        <p:spPr>
          <a:xfrm>
            <a:off x="4713512" y="642258"/>
            <a:ext cx="6847117" cy="3091682"/>
          </a:xfrm>
        </p:spPr>
        <p:txBody>
          <a:bodyPr vert="horz" lIns="0" tIns="45720" rIns="0" bIns="45720" rtlCol="0">
            <a:normAutofit/>
          </a:bodyPr>
          <a:lstStyle/>
          <a:p>
            <a:r>
              <a:rPr lang="en-US" sz="1400"/>
              <a:t>Regions such as Greater Accra, Ashanti, and Western exhibit strong demand for products, making them crucial markets for business growth and strategic marketing efforts. </a:t>
            </a:r>
          </a:p>
          <a:p>
            <a:r>
              <a:rPr lang="en-US" sz="1400"/>
              <a:t>Regions like Prampram, Savannah, and North East present significant opportunities for market expansion. Although current sales levels may be lower, these regions hold potential for increased market penetration if businesses tailor their strategies to local consumer preferences, cultural influences, and economic conditions.</a:t>
            </a:r>
          </a:p>
          <a:p>
            <a:r>
              <a:rPr lang="en-US" sz="1400"/>
              <a:t>Regions such as Amasaman, Bono East, and Dawhenya exhibit lower sales volumes, which may be attributed to smaller populations, lower purchasing power, or limited commercial development. While these areas may not currently be strong revenue contributors, businesses can explore strategic interventions to improve sales performance.</a:t>
            </a:r>
          </a:p>
        </p:txBody>
      </p:sp>
      <p:pic>
        <p:nvPicPr>
          <p:cNvPr id="6" name="Content Placeholder 5" descr="A screenshot of a computer&#10;&#10;Description automatically generated">
            <a:extLst>
              <a:ext uri="{FF2B5EF4-FFF2-40B4-BE49-F238E27FC236}">
                <a16:creationId xmlns:a16="http://schemas.microsoft.com/office/drawing/2014/main" xmlns="" id="{C059585F-A039-EE61-38BA-133F910C5C7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862928" y="3994485"/>
            <a:ext cx="6548284" cy="1882632"/>
          </a:xfrm>
          <a:prstGeom prst="rect">
            <a:avLst/>
          </a:prstGeom>
        </p:spPr>
      </p:pic>
      <p:sp>
        <p:nvSpPr>
          <p:cNvPr id="19" name="Rectangle 18">
            <a:extLst>
              <a:ext uri="{FF2B5EF4-FFF2-40B4-BE49-F238E27FC236}">
                <a16:creationId xmlns:a16="http://schemas.microsoft.com/office/drawing/2014/main" xmlns="" id="{1924D57B-FEC9-4779-B514-732685B876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x-none"/>
          </a:p>
        </p:txBody>
      </p:sp>
      <p:sp>
        <p:nvSpPr>
          <p:cNvPr id="21" name="Rectangle 20">
            <a:extLst>
              <a:ext uri="{FF2B5EF4-FFF2-40B4-BE49-F238E27FC236}">
                <a16:creationId xmlns:a16="http://schemas.microsoft.com/office/drawing/2014/main" xmlns="" id="{55EFD2BD-6E0E-4450-A3FF-5D1EA322A3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x-none"/>
          </a:p>
        </p:txBody>
      </p:sp>
    </p:spTree>
    <p:extLst>
      <p:ext uri="{BB962C8B-B14F-4D97-AF65-F5344CB8AC3E}">
        <p14:creationId xmlns:p14="http://schemas.microsoft.com/office/powerpoint/2010/main" val="2944342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7D379150-F6B4-45C8-BE10-6B278AD400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x-none"/>
          </a:p>
        </p:txBody>
      </p:sp>
      <p:sp>
        <p:nvSpPr>
          <p:cNvPr id="13" name="Rectangle 12">
            <a:extLst>
              <a:ext uri="{FF2B5EF4-FFF2-40B4-BE49-F238E27FC236}">
                <a16:creationId xmlns:a16="http://schemas.microsoft.com/office/drawing/2014/main" xmlns="" id="{5FFCF544-A370-4A5D-A95F-CA6E0E7191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x-none"/>
          </a:p>
        </p:txBody>
      </p:sp>
      <p:cxnSp>
        <p:nvCxnSpPr>
          <p:cNvPr id="15" name="Straight Connector 14">
            <a:extLst>
              <a:ext uri="{FF2B5EF4-FFF2-40B4-BE49-F238E27FC236}">
                <a16:creationId xmlns:a16="http://schemas.microsoft.com/office/drawing/2014/main" xmlns="" id="{6EEB3B97-A638-498B-8083-54191CE71E0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xmlns="" id="{C33BF9DD-8A45-4EEE-B231-0A14D322E5F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1928F2B-AD85-EA01-9425-2B23AAE7BC33}"/>
              </a:ext>
            </a:extLst>
          </p:cNvPr>
          <p:cNvSpPr>
            <a:spLocks noGrp="1"/>
          </p:cNvSpPr>
          <p:nvPr>
            <p:ph type="title"/>
          </p:nvPr>
        </p:nvSpPr>
        <p:spPr>
          <a:xfrm>
            <a:off x="4974771" y="634946"/>
            <a:ext cx="6574972" cy="1450757"/>
          </a:xfrm>
        </p:spPr>
        <p:txBody>
          <a:bodyPr vert="horz" lIns="91440" tIns="45720" rIns="91440" bIns="45720" rtlCol="0" anchor="b">
            <a:normAutofit/>
          </a:bodyPr>
          <a:lstStyle/>
          <a:p>
            <a:r>
              <a:rPr lang="en-US" b="1" u="sng"/>
              <a:t>Monthly Sales: Current Year vs Previous Year</a:t>
            </a:r>
            <a:endParaRPr lang="en-US" u="sng"/>
          </a:p>
        </p:txBody>
      </p:sp>
      <p:pic>
        <p:nvPicPr>
          <p:cNvPr id="6" name="Content Placeholder 5" descr="A screenshot of a data&#10;&#10;Description automatically generated">
            <a:extLst>
              <a:ext uri="{FF2B5EF4-FFF2-40B4-BE49-F238E27FC236}">
                <a16:creationId xmlns:a16="http://schemas.microsoft.com/office/drawing/2014/main" xmlns="" id="{1AAEB08B-724F-A155-FB54-840E7B7D1E3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33999" y="1612520"/>
            <a:ext cx="4001315" cy="3369528"/>
          </a:xfrm>
          <a:prstGeom prst="rect">
            <a:avLst/>
          </a:prstGeom>
        </p:spPr>
      </p:pic>
      <p:cxnSp>
        <p:nvCxnSpPr>
          <p:cNvPr id="19" name="Straight Connector 18">
            <a:extLst>
              <a:ext uri="{FF2B5EF4-FFF2-40B4-BE49-F238E27FC236}">
                <a16:creationId xmlns:a16="http://schemas.microsoft.com/office/drawing/2014/main" xmlns="" id="{9020DCC9-F851-4562-BB20-1AB3C51BFD0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xmlns="" id="{8FC71BD8-CAA0-A1E6-8DAD-2072844C3F4F}"/>
              </a:ext>
            </a:extLst>
          </p:cNvPr>
          <p:cNvSpPr>
            <a:spLocks noGrp="1"/>
          </p:cNvSpPr>
          <p:nvPr>
            <p:ph sz="half" idx="2"/>
          </p:nvPr>
        </p:nvSpPr>
        <p:spPr>
          <a:xfrm>
            <a:off x="4974769" y="2198914"/>
            <a:ext cx="6574973" cy="3670180"/>
          </a:xfrm>
        </p:spPr>
        <p:txBody>
          <a:bodyPr vert="horz" lIns="0" tIns="45720" rIns="0" bIns="45720" rtlCol="0">
            <a:normAutofit/>
          </a:bodyPr>
          <a:lstStyle/>
          <a:p>
            <a:r>
              <a:rPr lang="en-US" sz="1400"/>
              <a:t>The initial months of 2020 witnessed a surge in sales, which may have been influenced by seasonal shopping trends, strategic product launches, or increased consumer interest in specific product categories.</a:t>
            </a:r>
          </a:p>
          <a:p>
            <a:r>
              <a:rPr lang="en-US" sz="1400"/>
              <a:t>February recorded a noticeable dip in sales, suggesting a period of lower consumer activity. This decline presents a valuable opportunity for businesses to implement targeted marketing strategies, such as Offering discounts, bundled deals, Enhancing customer engagement through social media and personalized recommendations to boost conversion rates.</a:t>
            </a:r>
          </a:p>
          <a:p>
            <a:r>
              <a:rPr lang="en-US" sz="1400"/>
              <a:t>Months like May and October demonstrated strong sales performance, indicating potential high-demand seasons. These months may correlate with festive periods, back-to-school shopping, or mid-year and holiday sales promotions, leading to increased consumer spending.</a:t>
            </a:r>
          </a:p>
          <a:p>
            <a:r>
              <a:rPr lang="en-US" sz="1400"/>
              <a:t>A closer examination of sales data highlights significant sales growth in July and March, which may be attributed to effective marketing efforts, product-specific promotions, or improved consumer sentiment.</a:t>
            </a:r>
          </a:p>
        </p:txBody>
      </p:sp>
      <p:sp>
        <p:nvSpPr>
          <p:cNvPr id="21" name="Rectangle 20">
            <a:extLst>
              <a:ext uri="{FF2B5EF4-FFF2-40B4-BE49-F238E27FC236}">
                <a16:creationId xmlns:a16="http://schemas.microsoft.com/office/drawing/2014/main" xmlns="" id="{D5FBCAC9-BD8B-4F3B-AD74-EF37D42113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x-none"/>
          </a:p>
        </p:txBody>
      </p:sp>
      <p:sp>
        <p:nvSpPr>
          <p:cNvPr id="23" name="Rectangle 22">
            <a:extLst>
              <a:ext uri="{FF2B5EF4-FFF2-40B4-BE49-F238E27FC236}">
                <a16:creationId xmlns:a16="http://schemas.microsoft.com/office/drawing/2014/main" xmlns="" id="{9556C5A8-AD7E-4CE7-87BE-9EA3B5E1786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x-none"/>
          </a:p>
        </p:txBody>
      </p:sp>
    </p:spTree>
    <p:extLst>
      <p:ext uri="{BB962C8B-B14F-4D97-AF65-F5344CB8AC3E}">
        <p14:creationId xmlns:p14="http://schemas.microsoft.com/office/powerpoint/2010/main" val="419640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311973C2-EB8B-452A-A698-4A252FD3AE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xmlns="" id="{10162E77-11AD-44A7-84EC-40C59EEFBD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694F5C6-7BC7-46F9-B4EA-699CF1CCF7B1}"/>
              </a:ext>
            </a:extLst>
          </p:cNvPr>
          <p:cNvSpPr>
            <a:spLocks noGrp="1"/>
          </p:cNvSpPr>
          <p:nvPr>
            <p:ph type="title"/>
          </p:nvPr>
        </p:nvSpPr>
        <p:spPr>
          <a:xfrm>
            <a:off x="5090161" y="-280624"/>
            <a:ext cx="6368142" cy="1450757"/>
          </a:xfrm>
        </p:spPr>
        <p:txBody>
          <a:bodyPr>
            <a:normAutofit/>
          </a:bodyPr>
          <a:lstStyle/>
          <a:p>
            <a:r>
              <a:rPr lang="en-US" b="1" u="sng" dirty="0"/>
              <a:t>Recommendations</a:t>
            </a:r>
            <a:endParaRPr lang="en-IN" u="sng" dirty="0"/>
          </a:p>
        </p:txBody>
      </p:sp>
      <p:pic>
        <p:nvPicPr>
          <p:cNvPr id="7" name="Picture 6" descr="Magnifying glass showing decling performance">
            <a:extLst>
              <a:ext uri="{FF2B5EF4-FFF2-40B4-BE49-F238E27FC236}">
                <a16:creationId xmlns:a16="http://schemas.microsoft.com/office/drawing/2014/main" xmlns="" id="{648A978D-34B0-80E6-A688-426B261EA2AE}"/>
              </a:ext>
            </a:extLst>
          </p:cNvPr>
          <p:cNvPicPr>
            <a:picLocks noChangeAspect="1"/>
          </p:cNvPicPr>
          <p:nvPr/>
        </p:nvPicPr>
        <p:blipFill>
          <a:blip r:embed="rId2"/>
          <a:srcRect l="12107" r="42672" b="1"/>
          <a:stretch>
            <a:fillRect/>
          </a:stretch>
        </p:blipFill>
        <p:spPr>
          <a:xfrm>
            <a:off x="20" y="-12128"/>
            <a:ext cx="4654276" cy="6870127"/>
          </a:xfrm>
          <a:prstGeom prst="rect">
            <a:avLst/>
          </a:prstGeom>
        </p:spPr>
      </p:pic>
      <p:cxnSp>
        <p:nvCxnSpPr>
          <p:cNvPr id="15" name="Straight Connector 14">
            <a:extLst>
              <a:ext uri="{FF2B5EF4-FFF2-40B4-BE49-F238E27FC236}">
                <a16:creationId xmlns:a16="http://schemas.microsoft.com/office/drawing/2014/main" xmlns="" id="{5AB158E9-1B40-4CD6-95F0-95CA11DF7B7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3" name="Content Placeholder 4">
            <a:extLst>
              <a:ext uri="{FF2B5EF4-FFF2-40B4-BE49-F238E27FC236}">
                <a16:creationId xmlns:a16="http://schemas.microsoft.com/office/drawing/2014/main" xmlns="" id="{F5D43F8F-6BA5-0144-27ED-A91B93B566BC}"/>
              </a:ext>
            </a:extLst>
          </p:cNvPr>
          <p:cNvGraphicFramePr>
            <a:graphicFrameLocks noGrp="1"/>
          </p:cNvGraphicFramePr>
          <p:nvPr>
            <p:ph idx="1"/>
            <p:extLst>
              <p:ext uri="{D42A27DB-BD31-4B8C-83A1-F6EECF244321}">
                <p14:modId xmlns:p14="http://schemas.microsoft.com/office/powerpoint/2010/main" val="3004030890"/>
              </p:ext>
            </p:extLst>
          </p:nvPr>
        </p:nvGraphicFramePr>
        <p:xfrm>
          <a:off x="5090161" y="1300178"/>
          <a:ext cx="6967860" cy="52959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18489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311973C2-EB8B-452A-A698-4A252FD3AE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xmlns="" id="{10162E77-11AD-44A7-84EC-40C59EEFBD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1E3C967-8B81-1351-AA51-1196BC2D5B25}"/>
              </a:ext>
            </a:extLst>
          </p:cNvPr>
          <p:cNvSpPr>
            <a:spLocks noGrp="1"/>
          </p:cNvSpPr>
          <p:nvPr>
            <p:ph type="title"/>
          </p:nvPr>
        </p:nvSpPr>
        <p:spPr>
          <a:xfrm>
            <a:off x="5181601" y="634946"/>
            <a:ext cx="6368142" cy="1450757"/>
          </a:xfrm>
        </p:spPr>
        <p:txBody>
          <a:bodyPr>
            <a:normAutofit/>
          </a:bodyPr>
          <a:lstStyle/>
          <a:p>
            <a:r>
              <a:rPr lang="en-IN" b="1" u="sng" dirty="0"/>
              <a:t>Conclusion</a:t>
            </a:r>
          </a:p>
        </p:txBody>
      </p:sp>
      <p:pic>
        <p:nvPicPr>
          <p:cNvPr id="5" name="Picture 4" descr="3D Hologram from iPad">
            <a:extLst>
              <a:ext uri="{FF2B5EF4-FFF2-40B4-BE49-F238E27FC236}">
                <a16:creationId xmlns:a16="http://schemas.microsoft.com/office/drawing/2014/main" xmlns="" id="{D5F70574-E071-6128-F541-8043B6655AAC}"/>
              </a:ext>
            </a:extLst>
          </p:cNvPr>
          <p:cNvPicPr>
            <a:picLocks noChangeAspect="1"/>
          </p:cNvPicPr>
          <p:nvPr/>
        </p:nvPicPr>
        <p:blipFill>
          <a:blip r:embed="rId2"/>
          <a:srcRect l="18736" r="36043" b="1"/>
          <a:stretch>
            <a:fillRect/>
          </a:stretch>
        </p:blipFill>
        <p:spPr>
          <a:xfrm>
            <a:off x="20" y="-12128"/>
            <a:ext cx="4654276" cy="6870127"/>
          </a:xfrm>
          <a:prstGeom prst="rect">
            <a:avLst/>
          </a:prstGeom>
        </p:spPr>
      </p:pic>
      <p:cxnSp>
        <p:nvCxnSpPr>
          <p:cNvPr id="13" name="Straight Connector 12">
            <a:extLst>
              <a:ext uri="{FF2B5EF4-FFF2-40B4-BE49-F238E27FC236}">
                <a16:creationId xmlns:a16="http://schemas.microsoft.com/office/drawing/2014/main" xmlns="" id="{5AB158E9-1B40-4CD6-95F0-95CA11DF7B7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7A8D05C1-D404-20A0-9545-C4A790A9751F}"/>
              </a:ext>
            </a:extLst>
          </p:cNvPr>
          <p:cNvSpPr>
            <a:spLocks noGrp="1"/>
          </p:cNvSpPr>
          <p:nvPr>
            <p:ph idx="1"/>
          </p:nvPr>
        </p:nvSpPr>
        <p:spPr>
          <a:xfrm>
            <a:off x="5188889" y="2279300"/>
            <a:ext cx="6368142" cy="4221979"/>
          </a:xfrm>
        </p:spPr>
        <p:txBody>
          <a:bodyPr>
            <a:normAutofit fontScale="92500" lnSpcReduction="10000"/>
          </a:bodyPr>
          <a:lstStyle/>
          <a:p>
            <a:pPr>
              <a:buFont typeface="Wingdings" panose="05000000000000000000" pitchFamily="2" charset="2"/>
              <a:buChar char="q"/>
            </a:pPr>
            <a:r>
              <a:rPr lang="en-US" sz="1500" dirty="0"/>
              <a:t>Revenue Growth Over the Years -  A significant increase in 2020 suggests business expansion, market trends, or pandemic-driven online shopping surge.</a:t>
            </a:r>
          </a:p>
          <a:p>
            <a:pPr>
              <a:buFont typeface="Wingdings" panose="05000000000000000000" pitchFamily="2" charset="2"/>
              <a:buChar char="q"/>
            </a:pPr>
            <a:r>
              <a:rPr lang="en-US" sz="1500" dirty="0"/>
              <a:t>Impact of Ratings on Revenue - Surprisingly, low-rated products (1 &amp; 2 stars) contribute the most revenue, highlighting the need to improve quality and customer satisfaction.</a:t>
            </a:r>
          </a:p>
          <a:p>
            <a:pPr>
              <a:buFont typeface="Wingdings" panose="05000000000000000000" pitchFamily="2" charset="2"/>
              <a:buChar char="q"/>
            </a:pPr>
            <a:r>
              <a:rPr lang="en-US" sz="1500" dirty="0"/>
              <a:t>Sales Trends by Month &amp; Product Category - Seasonal trends influence sales, with Phones &amp; Tablets and Electronics being the top revenue generators, while Fashion, Home &amp; Office and Health &amp; Beauty require better marketing strategies.</a:t>
            </a:r>
          </a:p>
          <a:p>
            <a:pPr>
              <a:buFont typeface="Wingdings" panose="05000000000000000000" pitchFamily="2" charset="2"/>
              <a:buChar char="q"/>
            </a:pPr>
            <a:r>
              <a:rPr lang="en-US" sz="1500" dirty="0"/>
              <a:t>Customer Growth &amp; Engagement - Unique customers per year show steady growth, emphasizing customer retention strategies like loyalty programs &amp; targeted discounts.</a:t>
            </a:r>
          </a:p>
          <a:p>
            <a:pPr>
              <a:buFont typeface="Wingdings" panose="05000000000000000000" pitchFamily="2" charset="2"/>
              <a:buChar char="q"/>
            </a:pPr>
            <a:r>
              <a:rPr lang="en-US" sz="1500" dirty="0"/>
              <a:t> Delivery Performance &amp; Customer Satisfaction - Order return rate is 27%, which is quite high. Fast delivery options improve customer experience but long wait times may affect ratings.</a:t>
            </a:r>
          </a:p>
          <a:p>
            <a:pPr>
              <a:buFont typeface="Wingdings" panose="05000000000000000000" pitchFamily="2" charset="2"/>
              <a:buChar char="q"/>
            </a:pPr>
            <a:r>
              <a:rPr lang="en-US" sz="1500" dirty="0"/>
              <a:t> Revenue Distribution &amp; Market Segmentation - Revenue distribution across locations can help optimize marketing efforts &amp; logistics for better regional targeting.</a:t>
            </a:r>
          </a:p>
          <a:p>
            <a:pPr>
              <a:buFont typeface="Wingdings" panose="05000000000000000000" pitchFamily="2" charset="2"/>
              <a:buChar char="q"/>
            </a:pPr>
            <a:r>
              <a:rPr lang="en-US" sz="1500" dirty="0"/>
              <a:t>Year-over-Year Monthly Sales Comparison - The company shows an upward trend, but some months see fluctuations, requiring strategic sales planning.</a:t>
            </a:r>
          </a:p>
          <a:p>
            <a:endParaRPr lang="en-IN" sz="1100" dirty="0"/>
          </a:p>
        </p:txBody>
      </p:sp>
    </p:spTree>
    <p:extLst>
      <p:ext uri="{BB962C8B-B14F-4D97-AF65-F5344CB8AC3E}">
        <p14:creationId xmlns:p14="http://schemas.microsoft.com/office/powerpoint/2010/main" val="25513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alculator and folders">
            <a:extLst>
              <a:ext uri="{FF2B5EF4-FFF2-40B4-BE49-F238E27FC236}">
                <a16:creationId xmlns:a16="http://schemas.microsoft.com/office/drawing/2014/main" xmlns="" id="{EBE85FD8-F9CF-642A-D9CE-B53E9559047D}"/>
              </a:ext>
            </a:extLst>
          </p:cNvPr>
          <p:cNvPicPr>
            <a:picLocks noChangeAspect="1"/>
          </p:cNvPicPr>
          <p:nvPr/>
        </p:nvPicPr>
        <p:blipFill>
          <a:blip r:embed="rId2">
            <a:duotone>
              <a:schemeClr val="bg2">
                <a:shade val="45000"/>
                <a:satMod val="135000"/>
              </a:schemeClr>
              <a:prstClr val="white"/>
            </a:duotone>
            <a:alphaModFix amt="35000"/>
          </a:blip>
          <a:srcRect t="8942" b="8942"/>
          <a:stretch>
            <a:fillRect/>
          </a:stretch>
        </p:blipFill>
        <p:spPr>
          <a:xfrm>
            <a:off x="20" y="10"/>
            <a:ext cx="12191980" cy="6857990"/>
          </a:xfrm>
          <a:prstGeom prst="rect">
            <a:avLst/>
          </a:prstGeom>
        </p:spPr>
      </p:pic>
      <p:cxnSp>
        <p:nvCxnSpPr>
          <p:cNvPr id="18" name="Straight Connector 17">
            <a:extLst>
              <a:ext uri="{FF2B5EF4-FFF2-40B4-BE49-F238E27FC236}">
                <a16:creationId xmlns:a16="http://schemas.microsoft.com/office/drawing/2014/main" xmlns="" id="{E9F7CBA9-9D9B-479F-AAB5-BF785971CD8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93532" y="1737845"/>
            <a:ext cx="99669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55687706-5A11-2FA5-DDEF-DC1C1613A370}"/>
              </a:ext>
            </a:extLst>
          </p:cNvPr>
          <p:cNvSpPr>
            <a:spLocks noGrp="1"/>
          </p:cNvSpPr>
          <p:nvPr>
            <p:ph type="title"/>
          </p:nvPr>
        </p:nvSpPr>
        <p:spPr>
          <a:xfrm>
            <a:off x="1097280" y="286603"/>
            <a:ext cx="10058400" cy="1450757"/>
          </a:xfrm>
        </p:spPr>
        <p:txBody>
          <a:bodyPr>
            <a:normAutofit/>
          </a:bodyPr>
          <a:lstStyle/>
          <a:p>
            <a:r>
              <a:rPr lang="en-IN" b="1" u="sng"/>
              <a:t>AGENDA</a:t>
            </a:r>
          </a:p>
        </p:txBody>
      </p:sp>
      <p:sp>
        <p:nvSpPr>
          <p:cNvPr id="3" name="Content Placeholder 2">
            <a:extLst>
              <a:ext uri="{FF2B5EF4-FFF2-40B4-BE49-F238E27FC236}">
                <a16:creationId xmlns:a16="http://schemas.microsoft.com/office/drawing/2014/main" xmlns="" id="{195299C0-D7EC-D320-94B5-379414E626D5}"/>
              </a:ext>
            </a:extLst>
          </p:cNvPr>
          <p:cNvSpPr>
            <a:spLocks noGrp="1"/>
          </p:cNvSpPr>
          <p:nvPr>
            <p:ph idx="1"/>
          </p:nvPr>
        </p:nvSpPr>
        <p:spPr>
          <a:xfrm>
            <a:off x="1097280" y="1845734"/>
            <a:ext cx="10058400" cy="4023360"/>
          </a:xfrm>
        </p:spPr>
        <p:txBody>
          <a:bodyPr>
            <a:normAutofit/>
          </a:bodyPr>
          <a:lstStyle/>
          <a:p>
            <a:pPr>
              <a:buFont typeface="Wingdings" panose="05000000000000000000" pitchFamily="2" charset="2"/>
              <a:buChar char="Ø"/>
            </a:pPr>
            <a:r>
              <a:rPr lang="en-US" sz="1600">
                <a:latin typeface="Arial" panose="020B0604020202020204" pitchFamily="34" charset="0"/>
                <a:cs typeface="Arial" panose="020B0604020202020204" pitchFamily="34" charset="0"/>
              </a:rPr>
              <a:t>Problem Statement</a:t>
            </a:r>
          </a:p>
          <a:p>
            <a:pPr>
              <a:buFont typeface="Wingdings" panose="05000000000000000000" pitchFamily="2" charset="2"/>
              <a:buChar char="Ø"/>
            </a:pPr>
            <a:r>
              <a:rPr lang="en-US" sz="1600">
                <a:latin typeface="Arial" panose="020B0604020202020204" pitchFamily="34" charset="0"/>
                <a:cs typeface="Arial" panose="020B0604020202020204" pitchFamily="34" charset="0"/>
              </a:rPr>
              <a:t>Data Descriptions</a:t>
            </a:r>
          </a:p>
          <a:p>
            <a:pPr>
              <a:buFont typeface="Wingdings" panose="05000000000000000000" pitchFamily="2" charset="2"/>
              <a:buChar char="Ø"/>
            </a:pPr>
            <a:r>
              <a:rPr lang="en-US" sz="1600">
                <a:latin typeface="Arial" panose="020B0604020202020204" pitchFamily="34" charset="0"/>
                <a:cs typeface="Arial" panose="020B0604020202020204" pitchFamily="34" charset="0"/>
              </a:rPr>
              <a:t>Key Metrics</a:t>
            </a:r>
          </a:p>
          <a:p>
            <a:pPr>
              <a:buFont typeface="Wingdings" panose="05000000000000000000" pitchFamily="2" charset="2"/>
              <a:buChar char="Ø"/>
            </a:pPr>
            <a:r>
              <a:rPr lang="en-US" sz="1600">
                <a:latin typeface="Arial" panose="020B0604020202020204" pitchFamily="34" charset="0"/>
                <a:cs typeface="Arial" panose="020B0604020202020204" pitchFamily="34" charset="0"/>
              </a:rPr>
              <a:t>Total Sales by Product Category</a:t>
            </a:r>
          </a:p>
          <a:p>
            <a:pPr>
              <a:buFont typeface="Wingdings" panose="05000000000000000000" pitchFamily="2" charset="2"/>
              <a:buChar char="Ø"/>
            </a:pPr>
            <a:r>
              <a:rPr lang="en-US" sz="1600">
                <a:latin typeface="Arial" panose="020B0604020202020204" pitchFamily="34" charset="0"/>
                <a:cs typeface="Arial" panose="020B0604020202020204" pitchFamily="34" charset="0"/>
              </a:rPr>
              <a:t>Unique Customers by Year</a:t>
            </a:r>
          </a:p>
          <a:p>
            <a:pPr>
              <a:buFont typeface="Wingdings" panose="05000000000000000000" pitchFamily="2" charset="2"/>
              <a:buChar char="Ø"/>
            </a:pPr>
            <a:r>
              <a:rPr lang="en-US" sz="1600">
                <a:latin typeface="Arial" panose="020B0604020202020204" pitchFamily="34" charset="0"/>
                <a:cs typeface="Arial" panose="020B0604020202020204" pitchFamily="34" charset="0"/>
              </a:rPr>
              <a:t>Total Sales by Product</a:t>
            </a:r>
          </a:p>
          <a:p>
            <a:pPr>
              <a:buFont typeface="Wingdings" panose="05000000000000000000" pitchFamily="2" charset="2"/>
              <a:buChar char="Ø"/>
            </a:pPr>
            <a:r>
              <a:rPr lang="en-US" sz="1600">
                <a:latin typeface="Arial" panose="020B0604020202020204" pitchFamily="34" charset="0"/>
                <a:cs typeface="Arial" panose="020B0604020202020204" pitchFamily="34" charset="0"/>
              </a:rPr>
              <a:t>Average of Wait times by Delivery Type</a:t>
            </a:r>
          </a:p>
          <a:p>
            <a:pPr>
              <a:buFont typeface="Wingdings" panose="05000000000000000000" pitchFamily="2" charset="2"/>
              <a:buChar char="Ø"/>
            </a:pPr>
            <a:r>
              <a:rPr lang="en-US" sz="1600">
                <a:latin typeface="Arial" panose="020B0604020202020204" pitchFamily="34" charset="0"/>
                <a:cs typeface="Arial" panose="020B0604020202020204" pitchFamily="34" charset="0"/>
              </a:rPr>
              <a:t>Revenue Distribution</a:t>
            </a:r>
          </a:p>
          <a:p>
            <a:pPr>
              <a:buFont typeface="Wingdings" panose="05000000000000000000" pitchFamily="2" charset="2"/>
              <a:buChar char="Ø"/>
            </a:pPr>
            <a:r>
              <a:rPr lang="en-US" sz="1600">
                <a:latin typeface="Arial" panose="020B0604020202020204" pitchFamily="34" charset="0"/>
                <a:cs typeface="Arial" panose="020B0604020202020204" pitchFamily="34" charset="0"/>
              </a:rPr>
              <a:t>Monthly Sales: Current Year vs Previous Year</a:t>
            </a:r>
          </a:p>
          <a:p>
            <a:pPr>
              <a:buFont typeface="Wingdings" panose="05000000000000000000" pitchFamily="2" charset="2"/>
              <a:buChar char="Ø"/>
            </a:pPr>
            <a:r>
              <a:rPr lang="en-US" sz="1600">
                <a:latin typeface="Arial" panose="020B0604020202020204" pitchFamily="34" charset="0"/>
                <a:cs typeface="Arial" panose="020B0604020202020204" pitchFamily="34" charset="0"/>
              </a:rPr>
              <a:t>Reports</a:t>
            </a:r>
          </a:p>
          <a:p>
            <a:endParaRPr lang="en-IN" sz="1600"/>
          </a:p>
        </p:txBody>
      </p:sp>
      <p:sp>
        <p:nvSpPr>
          <p:cNvPr id="19" name="Rectangle 18">
            <a:extLst>
              <a:ext uri="{FF2B5EF4-FFF2-40B4-BE49-F238E27FC236}">
                <a16:creationId xmlns:a16="http://schemas.microsoft.com/office/drawing/2014/main" xmlns="" id="{154480E5-678B-478F-9170-46502C5FB3E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x-none"/>
          </a:p>
        </p:txBody>
      </p:sp>
      <p:sp>
        <p:nvSpPr>
          <p:cNvPr id="20" name="Rectangle 19">
            <a:extLst>
              <a:ext uri="{FF2B5EF4-FFF2-40B4-BE49-F238E27FC236}">
                <a16:creationId xmlns:a16="http://schemas.microsoft.com/office/drawing/2014/main" xmlns="" id="{B598D875-841B-47A7-B4C8-237DBCE2FB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x-none"/>
          </a:p>
        </p:txBody>
      </p:sp>
    </p:spTree>
    <p:extLst>
      <p:ext uri="{BB962C8B-B14F-4D97-AF65-F5344CB8AC3E}">
        <p14:creationId xmlns:p14="http://schemas.microsoft.com/office/powerpoint/2010/main" val="23476666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E07902C-BCC3-A347-8CDC-258179ED7168}"/>
              </a:ext>
            </a:extLst>
          </p:cNvPr>
          <p:cNvSpPr>
            <a:spLocks noGrp="1"/>
          </p:cNvSpPr>
          <p:nvPr>
            <p:ph idx="4294967295"/>
          </p:nvPr>
        </p:nvSpPr>
        <p:spPr>
          <a:xfrm>
            <a:off x="1277815" y="2630156"/>
            <a:ext cx="9636369" cy="1597688"/>
          </a:xfrm>
        </p:spPr>
        <p:txBody>
          <a:bodyPr>
            <a:normAutofit/>
          </a:bodyPr>
          <a:lstStyle/>
          <a:p>
            <a:pPr marL="0" indent="0" algn="ctr">
              <a:buNone/>
            </a:pPr>
            <a:r>
              <a:rPr lang="en-IN" sz="4800" b="1" u="sng" dirty="0"/>
              <a:t>REPORTS</a:t>
            </a:r>
          </a:p>
        </p:txBody>
      </p:sp>
    </p:spTree>
    <p:extLst>
      <p:ext uri="{BB962C8B-B14F-4D97-AF65-F5344CB8AC3E}">
        <p14:creationId xmlns:p14="http://schemas.microsoft.com/office/powerpoint/2010/main" val="3388519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83DCE2-C19B-E099-C77B-3ABF0E86FE57}"/>
              </a:ext>
            </a:extLst>
          </p:cNvPr>
          <p:cNvSpPr>
            <a:spLocks noGrp="1"/>
          </p:cNvSpPr>
          <p:nvPr>
            <p:ph type="title"/>
          </p:nvPr>
        </p:nvSpPr>
        <p:spPr>
          <a:xfrm>
            <a:off x="582561" y="0"/>
            <a:ext cx="10515600" cy="315912"/>
          </a:xfrm>
        </p:spPr>
        <p:txBody>
          <a:bodyPr>
            <a:normAutofit fontScale="90000"/>
          </a:bodyPr>
          <a:lstStyle/>
          <a:p>
            <a:pPr algn="ctr"/>
            <a:r>
              <a:rPr lang="en-IN" sz="1800" b="1" u="sng" dirty="0"/>
              <a:t>Amazon Sales Analysis</a:t>
            </a:r>
            <a:endParaRPr lang="en-IN" sz="1800" u="sng" dirty="0"/>
          </a:p>
        </p:txBody>
      </p:sp>
      <p:pic>
        <p:nvPicPr>
          <p:cNvPr id="5" name="Content Placeholder 4" descr="A screenshot of a graph&#10;&#10;Description automatically generated">
            <a:extLst>
              <a:ext uri="{FF2B5EF4-FFF2-40B4-BE49-F238E27FC236}">
                <a16:creationId xmlns:a16="http://schemas.microsoft.com/office/drawing/2014/main" xmlns="" id="{E255EE44-11B9-5E8F-EE34-ABF1B7B103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208" y="315913"/>
            <a:ext cx="11757584" cy="6542087"/>
          </a:xfrm>
        </p:spPr>
      </p:pic>
    </p:spTree>
    <p:extLst>
      <p:ext uri="{BB962C8B-B14F-4D97-AF65-F5344CB8AC3E}">
        <p14:creationId xmlns:p14="http://schemas.microsoft.com/office/powerpoint/2010/main" val="3925829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DCD2C9-5057-D884-ED47-F7BE6159FE7A}"/>
              </a:ext>
            </a:extLst>
          </p:cNvPr>
          <p:cNvSpPr>
            <a:spLocks noGrp="1"/>
          </p:cNvSpPr>
          <p:nvPr>
            <p:ph type="title"/>
          </p:nvPr>
        </p:nvSpPr>
        <p:spPr>
          <a:xfrm>
            <a:off x="838200" y="0"/>
            <a:ext cx="10515600" cy="315912"/>
          </a:xfrm>
        </p:spPr>
        <p:txBody>
          <a:bodyPr>
            <a:normAutofit fontScale="90000"/>
          </a:bodyPr>
          <a:lstStyle/>
          <a:p>
            <a:pPr algn="ctr"/>
            <a:r>
              <a:rPr lang="en-IN" sz="2400" b="1" u="sng" dirty="0"/>
              <a:t>Product Category Analysis</a:t>
            </a:r>
            <a:endParaRPr lang="en-IN" sz="2400" u="sng" dirty="0"/>
          </a:p>
        </p:txBody>
      </p:sp>
      <p:pic>
        <p:nvPicPr>
          <p:cNvPr id="5" name="Content Placeholder 4" descr="A screenshot of a computer&#10;&#10;Description automatically generated">
            <a:extLst>
              <a:ext uri="{FF2B5EF4-FFF2-40B4-BE49-F238E27FC236}">
                <a16:creationId xmlns:a16="http://schemas.microsoft.com/office/drawing/2014/main" xmlns="" id="{C1E5971D-8BE8-12C5-DDD7-38BD8B0DF9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347" y="393700"/>
            <a:ext cx="11690095" cy="6464300"/>
          </a:xfrm>
        </p:spPr>
      </p:pic>
    </p:spTree>
    <p:extLst>
      <p:ext uri="{BB962C8B-B14F-4D97-AF65-F5344CB8AC3E}">
        <p14:creationId xmlns:p14="http://schemas.microsoft.com/office/powerpoint/2010/main" val="3021990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535098-F36A-B869-A6DC-C384A7360CAD}"/>
              </a:ext>
            </a:extLst>
          </p:cNvPr>
          <p:cNvSpPr>
            <a:spLocks noGrp="1"/>
          </p:cNvSpPr>
          <p:nvPr>
            <p:ph type="title"/>
          </p:nvPr>
        </p:nvSpPr>
        <p:spPr>
          <a:xfrm>
            <a:off x="700549" y="0"/>
            <a:ext cx="10515600" cy="315912"/>
          </a:xfrm>
        </p:spPr>
        <p:txBody>
          <a:bodyPr>
            <a:normAutofit fontScale="90000"/>
          </a:bodyPr>
          <a:lstStyle/>
          <a:p>
            <a:pPr algn="ctr"/>
            <a:r>
              <a:rPr lang="en-IN" sz="2400" b="1" u="sng" dirty="0"/>
              <a:t>Individual Product Analysis</a:t>
            </a:r>
            <a:endParaRPr lang="en-IN" sz="2400" u="sng" dirty="0"/>
          </a:p>
        </p:txBody>
      </p:sp>
      <p:pic>
        <p:nvPicPr>
          <p:cNvPr id="5" name="Content Placeholder 4" descr="A screenshot of a computer&#10;&#10;Description automatically generated">
            <a:extLst>
              <a:ext uri="{FF2B5EF4-FFF2-40B4-BE49-F238E27FC236}">
                <a16:creationId xmlns:a16="http://schemas.microsoft.com/office/drawing/2014/main" xmlns="" id="{391D006B-CC9B-6E79-0FA5-810CBE4B53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873" y="412750"/>
            <a:ext cx="11546254" cy="6445250"/>
          </a:xfrm>
        </p:spPr>
      </p:pic>
    </p:spTree>
    <p:extLst>
      <p:ext uri="{BB962C8B-B14F-4D97-AF65-F5344CB8AC3E}">
        <p14:creationId xmlns:p14="http://schemas.microsoft.com/office/powerpoint/2010/main" val="2064192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5BE4F5-874F-CBAD-BB4C-ACA05BE27D19}"/>
              </a:ext>
            </a:extLst>
          </p:cNvPr>
          <p:cNvSpPr>
            <a:spLocks noGrp="1"/>
          </p:cNvSpPr>
          <p:nvPr>
            <p:ph type="title"/>
          </p:nvPr>
        </p:nvSpPr>
        <p:spPr>
          <a:xfrm>
            <a:off x="1097280" y="286603"/>
            <a:ext cx="10058400" cy="1450757"/>
          </a:xfrm>
        </p:spPr>
        <p:txBody>
          <a:bodyPr>
            <a:normAutofit/>
          </a:bodyPr>
          <a:lstStyle/>
          <a:p>
            <a:r>
              <a:rPr lang="en-US" b="1" u="sng"/>
              <a:t>Problem Statement</a:t>
            </a:r>
            <a:endParaRPr lang="en-IN" u="sng"/>
          </a:p>
        </p:txBody>
      </p:sp>
      <p:graphicFrame>
        <p:nvGraphicFramePr>
          <p:cNvPr id="5" name="Content Placeholder 2">
            <a:extLst>
              <a:ext uri="{FF2B5EF4-FFF2-40B4-BE49-F238E27FC236}">
                <a16:creationId xmlns:a16="http://schemas.microsoft.com/office/drawing/2014/main" xmlns="" id="{DBBFFEE7-BA06-CCFE-D599-11FB9438D982}"/>
              </a:ext>
            </a:extLst>
          </p:cNvPr>
          <p:cNvGraphicFramePr>
            <a:graphicFrameLocks noGrp="1"/>
          </p:cNvGraphicFramePr>
          <p:nvPr>
            <p:ph idx="1"/>
            <p:extLst>
              <p:ext uri="{D42A27DB-BD31-4B8C-83A1-F6EECF244321}">
                <p14:modId xmlns:p14="http://schemas.microsoft.com/office/powerpoint/2010/main" val="1154023591"/>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3188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305622-F3E1-AC7D-1B8F-C07E3FF79F2E}"/>
              </a:ext>
            </a:extLst>
          </p:cNvPr>
          <p:cNvSpPr>
            <a:spLocks noGrp="1"/>
          </p:cNvSpPr>
          <p:nvPr>
            <p:ph type="title"/>
          </p:nvPr>
        </p:nvSpPr>
        <p:spPr>
          <a:xfrm>
            <a:off x="998220" y="222014"/>
            <a:ext cx="10515600" cy="1325563"/>
          </a:xfrm>
        </p:spPr>
        <p:txBody>
          <a:bodyPr>
            <a:normAutofit/>
          </a:bodyPr>
          <a:lstStyle/>
          <a:p>
            <a:r>
              <a:rPr lang="en-IN" b="1" u="sng" dirty="0"/>
              <a:t>DATA DESCRIPTION</a:t>
            </a:r>
          </a:p>
        </p:txBody>
      </p:sp>
      <p:graphicFrame>
        <p:nvGraphicFramePr>
          <p:cNvPr id="9" name="Content Placeholder 3">
            <a:extLst>
              <a:ext uri="{FF2B5EF4-FFF2-40B4-BE49-F238E27FC236}">
                <a16:creationId xmlns:a16="http://schemas.microsoft.com/office/drawing/2014/main" xmlns="" id="{887F576C-1A1C-DC88-99E4-5978C1BE2894}"/>
              </a:ext>
            </a:extLst>
          </p:cNvPr>
          <p:cNvGraphicFramePr>
            <a:graphicFrameLocks noGrp="1"/>
          </p:cNvGraphicFramePr>
          <p:nvPr>
            <p:ph sz="half" idx="1"/>
          </p:nvPr>
        </p:nvGraphicFramePr>
        <p:xfrm>
          <a:off x="838200" y="2177456"/>
          <a:ext cx="5097780" cy="3795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a:extLst>
              <a:ext uri="{FF2B5EF4-FFF2-40B4-BE49-F238E27FC236}">
                <a16:creationId xmlns:a16="http://schemas.microsoft.com/office/drawing/2014/main" xmlns="" id="{CD253695-10D2-AD65-79E2-B663B89A6DCE}"/>
              </a:ext>
            </a:extLst>
          </p:cNvPr>
          <p:cNvSpPr>
            <a:spLocks noGrp="1"/>
          </p:cNvSpPr>
          <p:nvPr>
            <p:ph sz="half" idx="2"/>
          </p:nvPr>
        </p:nvSpPr>
        <p:spPr>
          <a:xfrm>
            <a:off x="6256020" y="2177456"/>
            <a:ext cx="5097780" cy="3795748"/>
          </a:xfrm>
        </p:spPr>
        <p:txBody>
          <a:bodyPr>
            <a:normAutofit/>
          </a:bodyPr>
          <a:lstStyle/>
          <a:p>
            <a:pPr rtl="0" fontAlgn="base">
              <a:spcBef>
                <a:spcPts val="1200"/>
              </a:spcBef>
              <a:buFont typeface="Arial" panose="020B0604020202020204" pitchFamily="34" charset="0"/>
              <a:buChar char="•"/>
            </a:pPr>
            <a:r>
              <a:rPr lang="en-US" sz="1300" b="1" i="0" u="none" strike="noStrike">
                <a:effectLst/>
                <a:latin typeface="Lato" panose="020F0502020204030203" pitchFamily="34" charset="0"/>
              </a:rPr>
              <a:t>SubCategory:</a:t>
            </a:r>
            <a:r>
              <a:rPr lang="en-US" sz="1300" b="0" i="0" u="none" strike="noStrike">
                <a:effectLst/>
                <a:latin typeface="Lato" panose="020F0502020204030203" pitchFamily="34" charset="0"/>
              </a:rPr>
              <a:t> A more specific classification within the product category.</a:t>
            </a:r>
            <a:endParaRPr lang="en-US" sz="1300" b="1" i="0" u="none" strike="noStrike">
              <a:effectLst/>
              <a:latin typeface="Lato" panose="020F0502020204030203" pitchFamily="34" charset="0"/>
            </a:endParaRPr>
          </a:p>
          <a:p>
            <a:pPr rtl="0" fontAlgn="base">
              <a:spcBef>
                <a:spcPts val="1200"/>
              </a:spcBef>
              <a:buFont typeface="Arial" panose="020B0604020202020204" pitchFamily="34" charset="0"/>
              <a:buChar char="•"/>
            </a:pPr>
            <a:r>
              <a:rPr lang="en-US" sz="1300" b="1" i="0" u="none" strike="noStrike">
                <a:effectLst/>
                <a:latin typeface="Lato" panose="020F0502020204030203" pitchFamily="34" charset="0"/>
              </a:rPr>
              <a:t>Product:</a:t>
            </a:r>
            <a:r>
              <a:rPr lang="en-US" sz="1300" b="0" i="0" u="none" strike="noStrike">
                <a:effectLst/>
                <a:latin typeface="Lato" panose="020F0502020204030203" pitchFamily="34" charset="0"/>
              </a:rPr>
              <a:t> The name or description of the product ordered.</a:t>
            </a:r>
            <a:endParaRPr lang="en-US" sz="1300" b="1" i="0" u="none" strike="noStrike">
              <a:effectLst/>
              <a:latin typeface="Lato" panose="020F0502020204030203" pitchFamily="34" charset="0"/>
            </a:endParaRPr>
          </a:p>
          <a:p>
            <a:pPr rtl="0" fontAlgn="base">
              <a:spcBef>
                <a:spcPts val="1200"/>
              </a:spcBef>
              <a:buFont typeface="Arial" panose="020B0604020202020204" pitchFamily="34" charset="0"/>
              <a:buChar char="•"/>
            </a:pPr>
            <a:r>
              <a:rPr lang="en-US" sz="1300" b="1" i="0" u="none" strike="noStrike">
                <a:effectLst/>
                <a:latin typeface="Lato" panose="020F0502020204030203" pitchFamily="34" charset="0"/>
              </a:rPr>
              <a:t>Unit Price:</a:t>
            </a:r>
            <a:r>
              <a:rPr lang="en-US" sz="1300" b="0" i="0" u="none" strike="noStrike">
                <a:effectLst/>
                <a:latin typeface="Lato" panose="020F0502020204030203" pitchFamily="34" charset="0"/>
              </a:rPr>
              <a:t> The price per unit of the product.</a:t>
            </a:r>
            <a:endParaRPr lang="en-US" sz="1300" b="1" i="0" u="none" strike="noStrike">
              <a:effectLst/>
              <a:latin typeface="Lato" panose="020F0502020204030203" pitchFamily="34" charset="0"/>
            </a:endParaRPr>
          </a:p>
          <a:p>
            <a:pPr rtl="0" fontAlgn="base">
              <a:spcBef>
                <a:spcPts val="1200"/>
              </a:spcBef>
              <a:buFont typeface="Arial" panose="020B0604020202020204" pitchFamily="34" charset="0"/>
              <a:buChar char="•"/>
            </a:pPr>
            <a:r>
              <a:rPr lang="en-US" sz="1300" b="1" i="0" u="none" strike="noStrike">
                <a:effectLst/>
                <a:latin typeface="Lato" panose="020F0502020204030203" pitchFamily="34" charset="0"/>
              </a:rPr>
              <a:t>Shipping Fee:</a:t>
            </a:r>
            <a:r>
              <a:rPr lang="en-US" sz="1300" b="0" i="0" u="none" strike="noStrike">
                <a:effectLst/>
                <a:latin typeface="Lato" panose="020F0502020204030203" pitchFamily="34" charset="0"/>
              </a:rPr>
              <a:t> The fee charged for shipping the product.</a:t>
            </a:r>
            <a:endParaRPr lang="en-US" sz="1300" b="1" i="0" u="none" strike="noStrike">
              <a:effectLst/>
              <a:latin typeface="Lato" panose="020F0502020204030203" pitchFamily="34" charset="0"/>
            </a:endParaRPr>
          </a:p>
          <a:p>
            <a:pPr rtl="0" fontAlgn="base">
              <a:spcBef>
                <a:spcPts val="1200"/>
              </a:spcBef>
              <a:buFont typeface="Arial" panose="020B0604020202020204" pitchFamily="34" charset="0"/>
              <a:buChar char="•"/>
            </a:pPr>
            <a:r>
              <a:rPr lang="en-US" sz="1300" b="1" i="0" u="none" strike="noStrike">
                <a:effectLst/>
                <a:latin typeface="Lato" panose="020F0502020204030203" pitchFamily="34" charset="0"/>
              </a:rPr>
              <a:t>Order Quantity:</a:t>
            </a:r>
            <a:r>
              <a:rPr lang="en-US" sz="1300" b="0" i="0" u="none" strike="noStrike">
                <a:effectLst/>
                <a:latin typeface="Lato" panose="020F0502020204030203" pitchFamily="34" charset="0"/>
              </a:rPr>
              <a:t> The quantity of the product ordered.</a:t>
            </a:r>
            <a:endParaRPr lang="en-US" sz="1300" b="1" i="0" u="none" strike="noStrike">
              <a:effectLst/>
              <a:latin typeface="Lato" panose="020F0502020204030203" pitchFamily="34" charset="0"/>
            </a:endParaRPr>
          </a:p>
          <a:p>
            <a:pPr rtl="0" fontAlgn="base">
              <a:spcBef>
                <a:spcPts val="1200"/>
              </a:spcBef>
              <a:buFont typeface="Arial" panose="020B0604020202020204" pitchFamily="34" charset="0"/>
              <a:buChar char="•"/>
            </a:pPr>
            <a:r>
              <a:rPr lang="en-US" sz="1300" b="1" i="0" u="none" strike="noStrike">
                <a:effectLst/>
                <a:latin typeface="Lato" panose="020F0502020204030203" pitchFamily="34" charset="0"/>
              </a:rPr>
              <a:t>Sale Price:</a:t>
            </a:r>
            <a:r>
              <a:rPr lang="en-US" sz="1300" b="0" i="0" u="none" strike="noStrike">
                <a:effectLst/>
                <a:latin typeface="Lato" panose="020F0502020204030203" pitchFamily="34" charset="0"/>
              </a:rPr>
              <a:t> The total sale price of the order.</a:t>
            </a:r>
            <a:endParaRPr lang="en-US" sz="1300" b="1" i="0" u="none" strike="noStrike">
              <a:effectLst/>
              <a:latin typeface="Lato" panose="020F0502020204030203" pitchFamily="34" charset="0"/>
            </a:endParaRPr>
          </a:p>
          <a:p>
            <a:pPr rtl="0" fontAlgn="base">
              <a:spcBef>
                <a:spcPts val="1200"/>
              </a:spcBef>
              <a:buFont typeface="Arial" panose="020B0604020202020204" pitchFamily="34" charset="0"/>
              <a:buChar char="•"/>
            </a:pPr>
            <a:r>
              <a:rPr lang="en-US" sz="1300" b="1" i="0" u="none" strike="noStrike">
                <a:effectLst/>
                <a:latin typeface="Lato" panose="020F0502020204030203" pitchFamily="34" charset="0"/>
              </a:rPr>
              <a:t>Status:</a:t>
            </a:r>
            <a:r>
              <a:rPr lang="en-US" sz="1300" b="0" i="0" u="none" strike="noStrike">
                <a:effectLst/>
                <a:latin typeface="Lato" panose="020F0502020204030203" pitchFamily="34" charset="0"/>
              </a:rPr>
              <a:t> Current status of the order (e.g., Delivered, Returned).</a:t>
            </a:r>
            <a:endParaRPr lang="en-US" sz="1300" b="1" i="0" u="none" strike="noStrike">
              <a:effectLst/>
              <a:latin typeface="Lato" panose="020F0502020204030203" pitchFamily="34" charset="0"/>
            </a:endParaRPr>
          </a:p>
          <a:p>
            <a:pPr rtl="0" fontAlgn="base">
              <a:spcBef>
                <a:spcPts val="1200"/>
              </a:spcBef>
              <a:buFont typeface="Arial" panose="020B0604020202020204" pitchFamily="34" charset="0"/>
              <a:buChar char="•"/>
            </a:pPr>
            <a:r>
              <a:rPr lang="en-US" sz="1300" b="1" i="0" u="none" strike="noStrike">
                <a:effectLst/>
                <a:latin typeface="Lato" panose="020F0502020204030203" pitchFamily="34" charset="0"/>
              </a:rPr>
              <a:t>Reason: </a:t>
            </a:r>
            <a:r>
              <a:rPr lang="en-US" sz="1300" b="0" i="0" u="none" strike="noStrike">
                <a:effectLst/>
                <a:latin typeface="Lato" panose="020F0502020204030203" pitchFamily="34" charset="0"/>
              </a:rPr>
              <a:t>The reason for the return or an empty field if delivered.</a:t>
            </a:r>
            <a:endParaRPr lang="en-US" sz="1300" b="1" i="0" u="none" strike="noStrike">
              <a:effectLst/>
              <a:latin typeface="Lato" panose="020F0502020204030203" pitchFamily="34" charset="0"/>
            </a:endParaRPr>
          </a:p>
          <a:p>
            <a:pPr rtl="0" fontAlgn="base">
              <a:spcBef>
                <a:spcPts val="1200"/>
              </a:spcBef>
              <a:spcAft>
                <a:spcPts val="1000"/>
              </a:spcAft>
              <a:buFont typeface="Arial" panose="020B0604020202020204" pitchFamily="34" charset="0"/>
              <a:buChar char="•"/>
            </a:pPr>
            <a:r>
              <a:rPr lang="en-US" sz="1300" b="1" i="0" u="none" strike="noStrike">
                <a:effectLst/>
                <a:latin typeface="Lato" panose="020F0502020204030203" pitchFamily="34" charset="0"/>
              </a:rPr>
              <a:t>Rating:</a:t>
            </a:r>
            <a:r>
              <a:rPr lang="en-US" sz="1300" b="0" i="0" u="none" strike="noStrike">
                <a:effectLst/>
                <a:latin typeface="Lato" panose="020F0502020204030203" pitchFamily="34" charset="0"/>
              </a:rPr>
              <a:t> Customer rating for the order on a scale (e.g., 1 to 5).</a:t>
            </a:r>
            <a:endParaRPr lang="en-US" sz="1300" b="1" i="0" u="none" strike="noStrike">
              <a:effectLst/>
              <a:latin typeface="Lato" panose="020F0502020204030203" pitchFamily="34" charset="0"/>
            </a:endParaRPr>
          </a:p>
          <a:p>
            <a:endParaRPr lang="en-IN" sz="1300"/>
          </a:p>
        </p:txBody>
      </p:sp>
    </p:spTree>
    <p:extLst>
      <p:ext uri="{BB962C8B-B14F-4D97-AF65-F5344CB8AC3E}">
        <p14:creationId xmlns:p14="http://schemas.microsoft.com/office/powerpoint/2010/main" val="1697590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E323C0-C02A-04A0-769F-03B6760B7584}"/>
              </a:ext>
            </a:extLst>
          </p:cNvPr>
          <p:cNvSpPr>
            <a:spLocks noGrp="1"/>
          </p:cNvSpPr>
          <p:nvPr>
            <p:ph type="title"/>
          </p:nvPr>
        </p:nvSpPr>
        <p:spPr>
          <a:xfrm>
            <a:off x="159774" y="119319"/>
            <a:ext cx="10515600" cy="647598"/>
          </a:xfrm>
        </p:spPr>
        <p:txBody>
          <a:bodyPr>
            <a:normAutofit/>
          </a:bodyPr>
          <a:lstStyle/>
          <a:p>
            <a:r>
              <a:rPr lang="en-US" sz="3200" b="1" u="sng" dirty="0"/>
              <a:t>Key Metrics</a:t>
            </a:r>
            <a:endParaRPr lang="en-IN" sz="3200" u="sng" dirty="0"/>
          </a:p>
        </p:txBody>
      </p:sp>
      <p:pic>
        <p:nvPicPr>
          <p:cNvPr id="6" name="Content Placeholder 5" descr="A close up of a sign&#10;&#10;AI-generated content may be incorrect.">
            <a:extLst>
              <a:ext uri="{FF2B5EF4-FFF2-40B4-BE49-F238E27FC236}">
                <a16:creationId xmlns:a16="http://schemas.microsoft.com/office/drawing/2014/main" xmlns="" id="{04F39821-9954-5C00-A678-072C5AAAD4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17037" y="1492955"/>
            <a:ext cx="2180491" cy="883983"/>
          </a:xfrm>
        </p:spPr>
      </p:pic>
      <p:pic>
        <p:nvPicPr>
          <p:cNvPr id="8" name="Picture 7" descr="A black text on a white background&#10;&#10;AI-generated content may be incorrect.">
            <a:extLst>
              <a:ext uri="{FF2B5EF4-FFF2-40B4-BE49-F238E27FC236}">
                <a16:creationId xmlns:a16="http://schemas.microsoft.com/office/drawing/2014/main" xmlns="" id="{7FAECB99-46EC-2602-1241-437A3CFD07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3754" y="2563226"/>
            <a:ext cx="1962424" cy="847843"/>
          </a:xfrm>
          <a:prstGeom prst="rect">
            <a:avLst/>
          </a:prstGeom>
        </p:spPr>
      </p:pic>
      <p:pic>
        <p:nvPicPr>
          <p:cNvPr id="12" name="Picture 11" descr="A number on a white background&#10;&#10;AI-generated content may be incorrect.">
            <a:extLst>
              <a:ext uri="{FF2B5EF4-FFF2-40B4-BE49-F238E27FC236}">
                <a16:creationId xmlns:a16="http://schemas.microsoft.com/office/drawing/2014/main" xmlns="" id="{20E27C13-241F-CB8A-6055-8367E2C5FA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913" y="1077576"/>
            <a:ext cx="1933845" cy="857370"/>
          </a:xfrm>
          <a:prstGeom prst="rect">
            <a:avLst/>
          </a:prstGeom>
        </p:spPr>
      </p:pic>
      <p:pic>
        <p:nvPicPr>
          <p:cNvPr id="16" name="Picture 15" descr="A close up of numbers&#10;&#10;AI-generated content may be incorrect.">
            <a:extLst>
              <a:ext uri="{FF2B5EF4-FFF2-40B4-BE49-F238E27FC236}">
                <a16:creationId xmlns:a16="http://schemas.microsoft.com/office/drawing/2014/main" xmlns="" id="{C8F80D38-6D13-6CED-4BBA-8933849B89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1597" y="2563226"/>
            <a:ext cx="1867161" cy="866896"/>
          </a:xfrm>
          <a:prstGeom prst="rect">
            <a:avLst/>
          </a:prstGeom>
        </p:spPr>
      </p:pic>
      <p:pic>
        <p:nvPicPr>
          <p:cNvPr id="18" name="Picture 17" descr="A number with black text&#10;&#10;AI-generated content may be incorrect.">
            <a:extLst>
              <a:ext uri="{FF2B5EF4-FFF2-40B4-BE49-F238E27FC236}">
                <a16:creationId xmlns:a16="http://schemas.microsoft.com/office/drawing/2014/main" xmlns="" id="{E054A091-4F13-3143-DCF1-47CA595CF9C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2045" y="5502588"/>
            <a:ext cx="2010056" cy="857370"/>
          </a:xfrm>
          <a:prstGeom prst="rect">
            <a:avLst/>
          </a:prstGeom>
        </p:spPr>
      </p:pic>
      <p:pic>
        <p:nvPicPr>
          <p:cNvPr id="20" name="Picture 19" descr="A close up of a number&#10;&#10;AI-generated content may be incorrect.">
            <a:extLst>
              <a:ext uri="{FF2B5EF4-FFF2-40B4-BE49-F238E27FC236}">
                <a16:creationId xmlns:a16="http://schemas.microsoft.com/office/drawing/2014/main" xmlns="" id="{F05C0E0B-CDB5-7633-E40D-F66ECAE5618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8256" y="4013854"/>
            <a:ext cx="1933845" cy="943107"/>
          </a:xfrm>
          <a:prstGeom prst="rect">
            <a:avLst/>
          </a:prstGeom>
        </p:spPr>
      </p:pic>
      <p:pic>
        <p:nvPicPr>
          <p:cNvPr id="22" name="Picture 21" descr="A close up of a number&#10;&#10;AI-generated content may be incorrect.">
            <a:extLst>
              <a:ext uri="{FF2B5EF4-FFF2-40B4-BE49-F238E27FC236}">
                <a16:creationId xmlns:a16="http://schemas.microsoft.com/office/drawing/2014/main" xmlns="" id="{FA47B1CA-597E-134D-8589-FB5944482CB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13754" y="1077499"/>
            <a:ext cx="2044361" cy="885949"/>
          </a:xfrm>
          <a:prstGeom prst="rect">
            <a:avLst/>
          </a:prstGeom>
        </p:spPr>
      </p:pic>
      <p:pic>
        <p:nvPicPr>
          <p:cNvPr id="26" name="Picture 25" descr="A number on a white background&#10;&#10;AI-generated content may be incorrect.">
            <a:extLst>
              <a:ext uri="{FF2B5EF4-FFF2-40B4-BE49-F238E27FC236}">
                <a16:creationId xmlns:a16="http://schemas.microsoft.com/office/drawing/2014/main" xmlns="" id="{C5699C5A-D7B7-2040-704F-1073525016E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72000" y="5496575"/>
            <a:ext cx="2067213" cy="1000265"/>
          </a:xfrm>
          <a:prstGeom prst="rect">
            <a:avLst/>
          </a:prstGeom>
        </p:spPr>
      </p:pic>
      <p:pic>
        <p:nvPicPr>
          <p:cNvPr id="32" name="Picture 31" descr="A number with black text&#10;&#10;AI-generated content may be incorrect.">
            <a:extLst>
              <a:ext uri="{FF2B5EF4-FFF2-40B4-BE49-F238E27FC236}">
                <a16:creationId xmlns:a16="http://schemas.microsoft.com/office/drawing/2014/main" xmlns="" id="{CC33683E-B148-060A-C95A-4EB440561CA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94347" y="4013854"/>
            <a:ext cx="1848108" cy="1028844"/>
          </a:xfrm>
          <a:prstGeom prst="rect">
            <a:avLst/>
          </a:prstGeom>
        </p:spPr>
      </p:pic>
      <p:sp>
        <p:nvSpPr>
          <p:cNvPr id="33" name="AutoShape 2" descr="Amazon Sales Estimator - Zonbase">
            <a:extLst>
              <a:ext uri="{FF2B5EF4-FFF2-40B4-BE49-F238E27FC236}">
                <a16:creationId xmlns:a16="http://schemas.microsoft.com/office/drawing/2014/main" xmlns="" id="{CD7233E2-1A65-0CDD-8256-2970449010EA}"/>
              </a:ext>
            </a:extLst>
          </p:cNvPr>
          <p:cNvSpPr>
            <a:spLocks noChangeAspect="1" noChangeArrowheads="1"/>
          </p:cNvSpPr>
          <p:nvPr/>
        </p:nvSpPr>
        <p:spPr bwMode="auto">
          <a:xfrm>
            <a:off x="5953399" y="2277223"/>
            <a:ext cx="7108051" cy="36124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4" name="AutoShape 4" descr="Amazon Sales Estimator - Zonbase">
            <a:extLst>
              <a:ext uri="{FF2B5EF4-FFF2-40B4-BE49-F238E27FC236}">
                <a16:creationId xmlns:a16="http://schemas.microsoft.com/office/drawing/2014/main" xmlns="" id="{8C2A35E7-2F11-A239-3CE1-0E6949E2FEE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0" name="Picture 6" descr="Best Amazon Sales Estimator for FBA Sellers">
            <a:extLst>
              <a:ext uri="{FF2B5EF4-FFF2-40B4-BE49-F238E27FC236}">
                <a16:creationId xmlns:a16="http://schemas.microsoft.com/office/drawing/2014/main" xmlns="" id="{E92ADE26-68E4-E20E-FA20-71E89F7C623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17037" y="2899452"/>
            <a:ext cx="3120987" cy="2793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69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7D379150-F6B4-45C8-BE10-6B278AD400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x-none"/>
          </a:p>
        </p:txBody>
      </p:sp>
      <p:sp>
        <p:nvSpPr>
          <p:cNvPr id="13" name="Rectangle 12">
            <a:extLst>
              <a:ext uri="{FF2B5EF4-FFF2-40B4-BE49-F238E27FC236}">
                <a16:creationId xmlns:a16="http://schemas.microsoft.com/office/drawing/2014/main" xmlns="" id="{5FFCF544-A370-4A5D-A95F-CA6E0E7191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x-none"/>
          </a:p>
        </p:txBody>
      </p:sp>
      <p:cxnSp>
        <p:nvCxnSpPr>
          <p:cNvPr id="15" name="Straight Connector 14">
            <a:extLst>
              <a:ext uri="{FF2B5EF4-FFF2-40B4-BE49-F238E27FC236}">
                <a16:creationId xmlns:a16="http://schemas.microsoft.com/office/drawing/2014/main" xmlns="" id="{6EEB3B97-A638-498B-8083-54191CE71E0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xmlns="" id="{52ABB703-2B0E-4C3B-B4A2-F3973548E5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A50762E-2ADD-FDA5-40CC-83657F76961F}"/>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en-US" b="1" u="sng"/>
              <a:t>Total Revenue By  Year</a:t>
            </a:r>
          </a:p>
        </p:txBody>
      </p:sp>
      <p:pic>
        <p:nvPicPr>
          <p:cNvPr id="6" name="Content Placeholder 5" descr="A graph showing the number of the year&#10;&#10;AI-generated content may be incorrect.">
            <a:extLst>
              <a:ext uri="{FF2B5EF4-FFF2-40B4-BE49-F238E27FC236}">
                <a16:creationId xmlns:a16="http://schemas.microsoft.com/office/drawing/2014/main" xmlns="" id="{6B2A64BD-5CCF-7584-C054-893AE35052E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43192" y="2049178"/>
            <a:ext cx="5451627" cy="2439602"/>
          </a:xfrm>
          <a:prstGeom prst="rect">
            <a:avLst/>
          </a:prstGeom>
        </p:spPr>
      </p:pic>
      <p:cxnSp>
        <p:nvCxnSpPr>
          <p:cNvPr id="19" name="Straight Connector 18">
            <a:extLst>
              <a:ext uri="{FF2B5EF4-FFF2-40B4-BE49-F238E27FC236}">
                <a16:creationId xmlns:a16="http://schemas.microsoft.com/office/drawing/2014/main" xmlns="" id="{9C21570E-E159-49A6-9891-FA397B7A92D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xmlns="" id="{F3CF24AD-2AE6-650A-E69C-F25712569CBD}"/>
              </a:ext>
            </a:extLst>
          </p:cNvPr>
          <p:cNvSpPr>
            <a:spLocks noGrp="1"/>
          </p:cNvSpPr>
          <p:nvPr>
            <p:ph sz="half" idx="2"/>
          </p:nvPr>
        </p:nvSpPr>
        <p:spPr>
          <a:xfrm>
            <a:off x="6411684" y="2198914"/>
            <a:ext cx="5127172" cy="3670180"/>
          </a:xfrm>
        </p:spPr>
        <p:txBody>
          <a:bodyPr vert="horz" lIns="0" tIns="45720" rIns="0" bIns="45720" rtlCol="0">
            <a:normAutofit/>
          </a:bodyPr>
          <a:lstStyle/>
          <a:p>
            <a:pPr>
              <a:buFont typeface="Calibri" panose="020F0502020204030204" pitchFamily="34" charset="0"/>
              <a:buNone/>
            </a:pPr>
            <a:r>
              <a:rPr lang="en-US" sz="1600" b="1" u="sng"/>
              <a:t>Revenue Fluctuations (2015-2019):</a:t>
            </a:r>
          </a:p>
          <a:p>
            <a:r>
              <a:rPr lang="en-US" sz="1600" dirty="0"/>
              <a:t>Total revenue remained relatively stable from 2015 to 2019, fluctuating slightly between 16.3M and 17M, </a:t>
            </a:r>
            <a:r>
              <a:rPr lang="en-US" sz="1600"/>
              <a:t>showing no major growth.</a:t>
            </a:r>
          </a:p>
          <a:p>
            <a:r>
              <a:rPr lang="en-US" sz="1600" dirty="0"/>
              <a:t>Minor ups and downs (e.g., 2016 revenue dropped slightly to 16.4M, 2018 lowest at 16.3M).</a:t>
            </a:r>
          </a:p>
          <a:p>
            <a:pPr marL="0" indent="0">
              <a:buFont typeface="Calibri" panose="020F0502020204030204" pitchFamily="34" charset="0"/>
              <a:buNone/>
            </a:pPr>
            <a:endParaRPr lang="en-US" sz="1600"/>
          </a:p>
          <a:p>
            <a:pPr marL="0" indent="0">
              <a:buFont typeface="Calibri" panose="020F0502020204030204" pitchFamily="34" charset="0"/>
              <a:buNone/>
            </a:pPr>
            <a:r>
              <a:rPr lang="en-US" sz="1600" b="1" u="sng"/>
              <a:t>2020 Revenue Surge to 24M (+42.8% Growth from 2019):</a:t>
            </a:r>
          </a:p>
          <a:p>
            <a:r>
              <a:rPr lang="en-US" sz="1600" dirty="0"/>
              <a:t>Massive jump in sales compared to previous years.</a:t>
            </a:r>
          </a:p>
          <a:p>
            <a:r>
              <a:rPr lang="en-US" sz="1600" dirty="0"/>
              <a:t>Indicates a major shift in consumer behavior or company strategy.</a:t>
            </a:r>
            <a:endParaRPr lang="en-US" sz="1600"/>
          </a:p>
        </p:txBody>
      </p:sp>
      <p:sp>
        <p:nvSpPr>
          <p:cNvPr id="21" name="Rectangle 20">
            <a:extLst>
              <a:ext uri="{FF2B5EF4-FFF2-40B4-BE49-F238E27FC236}">
                <a16:creationId xmlns:a16="http://schemas.microsoft.com/office/drawing/2014/main" xmlns="" id="{E95DA498-D9A2-4DA9-B9DA-B3776E08CF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x-none"/>
          </a:p>
        </p:txBody>
      </p:sp>
      <p:sp>
        <p:nvSpPr>
          <p:cNvPr id="23" name="Rectangle 22">
            <a:extLst>
              <a:ext uri="{FF2B5EF4-FFF2-40B4-BE49-F238E27FC236}">
                <a16:creationId xmlns:a16="http://schemas.microsoft.com/office/drawing/2014/main" xmlns="" id="{82A73093-4B9D-420D-B17E-52293703A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x-none"/>
          </a:p>
        </p:txBody>
      </p:sp>
    </p:spTree>
    <p:extLst>
      <p:ext uri="{BB962C8B-B14F-4D97-AF65-F5344CB8AC3E}">
        <p14:creationId xmlns:p14="http://schemas.microsoft.com/office/powerpoint/2010/main" val="2425759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7D379150-F6B4-45C8-BE10-6B278AD400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x-none"/>
          </a:p>
        </p:txBody>
      </p:sp>
      <p:sp>
        <p:nvSpPr>
          <p:cNvPr id="13" name="Rectangle 12">
            <a:extLst>
              <a:ext uri="{FF2B5EF4-FFF2-40B4-BE49-F238E27FC236}">
                <a16:creationId xmlns:a16="http://schemas.microsoft.com/office/drawing/2014/main" xmlns="" id="{5FFCF544-A370-4A5D-A95F-CA6E0E7191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x-none"/>
          </a:p>
        </p:txBody>
      </p:sp>
      <p:cxnSp>
        <p:nvCxnSpPr>
          <p:cNvPr id="15" name="Straight Connector 14">
            <a:extLst>
              <a:ext uri="{FF2B5EF4-FFF2-40B4-BE49-F238E27FC236}">
                <a16:creationId xmlns:a16="http://schemas.microsoft.com/office/drawing/2014/main" xmlns="" id="{6EEB3B97-A638-498B-8083-54191CE71E0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xmlns="" id="{284B70D5-875B-433D-BDBD-1522A85D6C1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6344CBC-4B21-9645-4CD7-9A7F2D84E795}"/>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b="1" u="sng"/>
              <a:t>Total Revenue By Rating</a:t>
            </a:r>
          </a:p>
        </p:txBody>
      </p:sp>
      <p:pic>
        <p:nvPicPr>
          <p:cNvPr id="6" name="Content Placeholder 5">
            <a:extLst>
              <a:ext uri="{FF2B5EF4-FFF2-40B4-BE49-F238E27FC236}">
                <a16:creationId xmlns:a16="http://schemas.microsoft.com/office/drawing/2014/main" xmlns="" id="{82D5DB2B-A29D-9113-517F-15AAECE52DAE}"/>
              </a:ext>
            </a:extLst>
          </p:cNvPr>
          <p:cNvPicPr>
            <a:picLocks noGrp="1" noChangeAspect="1"/>
          </p:cNvPicPr>
          <p:nvPr>
            <p:ph sz="half" idx="1"/>
          </p:nvPr>
        </p:nvPicPr>
        <p:blipFill>
          <a:blip r:embed="rId2"/>
          <a:stretch>
            <a:fillRect/>
          </a:stretch>
        </p:blipFill>
        <p:spPr>
          <a:xfrm>
            <a:off x="633999" y="780052"/>
            <a:ext cx="6909801" cy="5034463"/>
          </a:xfrm>
          <a:prstGeom prst="rect">
            <a:avLst/>
          </a:prstGeom>
        </p:spPr>
      </p:pic>
      <p:cxnSp>
        <p:nvCxnSpPr>
          <p:cNvPr id="19" name="Straight Connector 18">
            <a:extLst>
              <a:ext uri="{FF2B5EF4-FFF2-40B4-BE49-F238E27FC236}">
                <a16:creationId xmlns:a16="http://schemas.microsoft.com/office/drawing/2014/main" xmlns="" id="{C947DF4A-614C-4B4C-8B80-E5B9D8E8CFE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xmlns="" id="{CE3DE719-A36B-58DB-8B86-49E92631D77B}"/>
              </a:ext>
            </a:extLst>
          </p:cNvPr>
          <p:cNvSpPr>
            <a:spLocks noGrp="1"/>
          </p:cNvSpPr>
          <p:nvPr>
            <p:ph sz="half" idx="2"/>
          </p:nvPr>
        </p:nvSpPr>
        <p:spPr>
          <a:xfrm>
            <a:off x="7859485" y="2198914"/>
            <a:ext cx="3690257" cy="3670180"/>
          </a:xfrm>
        </p:spPr>
        <p:txBody>
          <a:bodyPr vert="horz" lIns="0" tIns="45720" rIns="0" bIns="45720" rtlCol="0">
            <a:normAutofit/>
          </a:bodyPr>
          <a:lstStyle/>
          <a:p>
            <a:r>
              <a:rPr lang="en-US" sz="1600" dirty="0"/>
              <a:t>Surprisingly, the highest revenue comes from low-rated products (ratings 1 &amp; 2) rather than highly rated ones (4 &amp; 5).</a:t>
            </a:r>
          </a:p>
          <a:p>
            <a:r>
              <a:rPr lang="en-US" sz="1600" dirty="0"/>
              <a:t>High revenue from poorly rated products suggests a need for quality improvement – Customers are buying but are not satisfied.</a:t>
            </a:r>
          </a:p>
          <a:p>
            <a:r>
              <a:rPr lang="en-US" sz="1600" dirty="0"/>
              <a:t>Lower revenue from top-rated products (4 &amp; 5 ) might mean these products are priced higher or have less demand.</a:t>
            </a:r>
          </a:p>
          <a:p>
            <a:r>
              <a:rPr lang="en-US" sz="1600" dirty="0"/>
              <a:t>Identify &amp; Improve Low-Rated , high-revenue products into high-rated ones to improve customer loyalty. Enhance quality, descriptions, and pricing.</a:t>
            </a:r>
          </a:p>
        </p:txBody>
      </p:sp>
      <p:sp>
        <p:nvSpPr>
          <p:cNvPr id="21" name="Rectangle 20">
            <a:extLst>
              <a:ext uri="{FF2B5EF4-FFF2-40B4-BE49-F238E27FC236}">
                <a16:creationId xmlns:a16="http://schemas.microsoft.com/office/drawing/2014/main" xmlns="" id="{1E299956-A9E7-4FC1-A0B1-D590CA9730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x-none"/>
          </a:p>
        </p:txBody>
      </p:sp>
      <p:sp>
        <p:nvSpPr>
          <p:cNvPr id="23" name="Rectangle 22">
            <a:extLst>
              <a:ext uri="{FF2B5EF4-FFF2-40B4-BE49-F238E27FC236}">
                <a16:creationId xmlns:a16="http://schemas.microsoft.com/office/drawing/2014/main" xmlns="" id="{17FC539C-B783-4B03-9F9E-D13430F3F6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x-none"/>
          </a:p>
        </p:txBody>
      </p:sp>
    </p:spTree>
    <p:extLst>
      <p:ext uri="{BB962C8B-B14F-4D97-AF65-F5344CB8AC3E}">
        <p14:creationId xmlns:p14="http://schemas.microsoft.com/office/powerpoint/2010/main" val="433293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7D379150-F6B4-45C8-BE10-6B278AD400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x-none"/>
          </a:p>
        </p:txBody>
      </p:sp>
      <p:sp>
        <p:nvSpPr>
          <p:cNvPr id="12" name="Rectangle 11">
            <a:extLst>
              <a:ext uri="{FF2B5EF4-FFF2-40B4-BE49-F238E27FC236}">
                <a16:creationId xmlns:a16="http://schemas.microsoft.com/office/drawing/2014/main" xmlns="" id="{5FFCF544-A370-4A5D-A95F-CA6E0E7191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x-none"/>
          </a:p>
        </p:txBody>
      </p:sp>
      <p:cxnSp>
        <p:nvCxnSpPr>
          <p:cNvPr id="14" name="Straight Connector 13">
            <a:extLst>
              <a:ext uri="{FF2B5EF4-FFF2-40B4-BE49-F238E27FC236}">
                <a16:creationId xmlns:a16="http://schemas.microsoft.com/office/drawing/2014/main" xmlns="" id="{6EEB3B97-A638-498B-8083-54191CE71E0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xmlns="" id="{284B70D5-875B-433D-BDBD-1522A85D6C1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2B8C104-CDFD-667D-790A-CE083EBA6E02}"/>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b="1" u="sng"/>
              <a:t>Total Sales By Month</a:t>
            </a:r>
          </a:p>
        </p:txBody>
      </p:sp>
      <p:pic>
        <p:nvPicPr>
          <p:cNvPr id="4" name="Content Placeholder 3">
            <a:extLst>
              <a:ext uri="{FF2B5EF4-FFF2-40B4-BE49-F238E27FC236}">
                <a16:creationId xmlns:a16="http://schemas.microsoft.com/office/drawing/2014/main" xmlns="" id="{5CAEF3C0-F047-94D3-B901-FA374AECD59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633999" y="1664844"/>
            <a:ext cx="6909801" cy="3264880"/>
          </a:xfrm>
          <a:prstGeom prst="rect">
            <a:avLst/>
          </a:prstGeom>
          <a:noFill/>
        </p:spPr>
      </p:pic>
      <p:cxnSp>
        <p:nvCxnSpPr>
          <p:cNvPr id="18" name="Straight Connector 17">
            <a:extLst>
              <a:ext uri="{FF2B5EF4-FFF2-40B4-BE49-F238E27FC236}">
                <a16:creationId xmlns:a16="http://schemas.microsoft.com/office/drawing/2014/main" xmlns="" id="{C947DF4A-614C-4B4C-8B80-E5B9D8E8CFE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xmlns="" id="{F8101D4D-0733-91C4-7A12-1C0134DEE17A}"/>
              </a:ext>
            </a:extLst>
          </p:cNvPr>
          <p:cNvSpPr>
            <a:spLocks noGrp="1"/>
          </p:cNvSpPr>
          <p:nvPr>
            <p:ph sz="half" idx="2"/>
          </p:nvPr>
        </p:nvSpPr>
        <p:spPr>
          <a:xfrm>
            <a:off x="7859485" y="2198914"/>
            <a:ext cx="3690257" cy="3670180"/>
          </a:xfrm>
        </p:spPr>
        <p:txBody>
          <a:bodyPr vert="horz" lIns="0" tIns="45720" rIns="0" bIns="45720" rtlCol="0">
            <a:normAutofit/>
          </a:bodyPr>
          <a:lstStyle/>
          <a:p>
            <a:pPr marL="342900" lvl="0" indent="-342900">
              <a:spcAft>
                <a:spcPts val="800"/>
              </a:spcAft>
              <a:buFont typeface="Calibri" panose="020F0502020204030204" pitchFamily="34" charset="0"/>
              <a:buChar char=""/>
            </a:pPr>
            <a:r>
              <a:rPr lang="en-US" sz="1700">
                <a:effectLst/>
              </a:rPr>
              <a:t>January (10.1M) has the highest sales and doesn't require boosting.</a:t>
            </a:r>
          </a:p>
          <a:p>
            <a:pPr marL="342900" lvl="0" indent="-342900">
              <a:spcAft>
                <a:spcPts val="800"/>
              </a:spcAft>
              <a:buFont typeface="Calibri" panose="020F0502020204030204" pitchFamily="34" charset="0"/>
              <a:buChar char=""/>
            </a:pPr>
            <a:r>
              <a:rPr lang="en-US" sz="1700">
                <a:effectLst/>
              </a:rPr>
              <a:t>June(8.1M), September(8.1M) and November(8.3M) represent sales dip below the average(9M) and should be targeted for enhanced promotions.</a:t>
            </a:r>
          </a:p>
          <a:p>
            <a:pPr marL="342900" lvl="0" indent="-342900">
              <a:spcAft>
                <a:spcPts val="800"/>
              </a:spcAft>
              <a:buFont typeface="Calibri" panose="020F0502020204030204" pitchFamily="34" charset="0"/>
              <a:buChar char=""/>
            </a:pPr>
            <a:r>
              <a:rPr lang="en-US" sz="1700">
                <a:effectLst/>
              </a:rPr>
              <a:t>July, August, October, and December show consistent but lower-than-ideal sales that can benefit from specific seasonal promotions.</a:t>
            </a:r>
          </a:p>
          <a:p>
            <a:pPr marL="0" indent="0">
              <a:buFont typeface="Calibri" panose="020F0502020204030204" pitchFamily="34" charset="0"/>
              <a:buNone/>
            </a:pPr>
            <a:endParaRPr lang="en-US" sz="1700"/>
          </a:p>
        </p:txBody>
      </p:sp>
      <p:sp>
        <p:nvSpPr>
          <p:cNvPr id="20" name="Rectangle 19">
            <a:extLst>
              <a:ext uri="{FF2B5EF4-FFF2-40B4-BE49-F238E27FC236}">
                <a16:creationId xmlns:a16="http://schemas.microsoft.com/office/drawing/2014/main" xmlns="" id="{1E299956-A9E7-4FC1-A0B1-D590CA9730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x-none"/>
          </a:p>
        </p:txBody>
      </p:sp>
      <p:sp>
        <p:nvSpPr>
          <p:cNvPr id="22" name="Rectangle 21">
            <a:extLst>
              <a:ext uri="{FF2B5EF4-FFF2-40B4-BE49-F238E27FC236}">
                <a16:creationId xmlns:a16="http://schemas.microsoft.com/office/drawing/2014/main" xmlns="" id="{17FC539C-B783-4B03-9F9E-D13430F3F6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x-none"/>
          </a:p>
        </p:txBody>
      </p:sp>
    </p:spTree>
    <p:extLst>
      <p:ext uri="{BB962C8B-B14F-4D97-AF65-F5344CB8AC3E}">
        <p14:creationId xmlns:p14="http://schemas.microsoft.com/office/powerpoint/2010/main" val="3256588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xmlns="" id="{7D379150-F6B4-45C8-BE10-6B278AD400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x-none"/>
          </a:p>
        </p:txBody>
      </p:sp>
      <p:sp>
        <p:nvSpPr>
          <p:cNvPr id="26" name="Rectangle 25">
            <a:extLst>
              <a:ext uri="{FF2B5EF4-FFF2-40B4-BE49-F238E27FC236}">
                <a16:creationId xmlns:a16="http://schemas.microsoft.com/office/drawing/2014/main" xmlns="" id="{5FFCF544-A370-4A5D-A95F-CA6E0E7191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x-none"/>
          </a:p>
        </p:txBody>
      </p:sp>
      <p:cxnSp>
        <p:nvCxnSpPr>
          <p:cNvPr id="27" name="Straight Connector 26">
            <a:extLst>
              <a:ext uri="{FF2B5EF4-FFF2-40B4-BE49-F238E27FC236}">
                <a16:creationId xmlns:a16="http://schemas.microsoft.com/office/drawing/2014/main" xmlns="" id="{6EEB3B97-A638-498B-8083-54191CE71E0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xmlns="" id="{C33BF9DD-8A45-4EEE-B231-0A14D322E5F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3429E39-76F9-9CE7-02C2-233C239ECD16}"/>
              </a:ext>
            </a:extLst>
          </p:cNvPr>
          <p:cNvSpPr>
            <a:spLocks noGrp="1"/>
          </p:cNvSpPr>
          <p:nvPr>
            <p:ph type="title"/>
          </p:nvPr>
        </p:nvSpPr>
        <p:spPr>
          <a:xfrm>
            <a:off x="4974771" y="634946"/>
            <a:ext cx="6574972" cy="1450757"/>
          </a:xfrm>
        </p:spPr>
        <p:txBody>
          <a:bodyPr vert="horz" lIns="91440" tIns="45720" rIns="91440" bIns="45720" rtlCol="0" anchor="b">
            <a:normAutofit/>
          </a:bodyPr>
          <a:lstStyle/>
          <a:p>
            <a:r>
              <a:rPr lang="en-US" b="1" u="sng"/>
              <a:t>Total Sales By Product Category</a:t>
            </a:r>
          </a:p>
        </p:txBody>
      </p:sp>
      <p:pic>
        <p:nvPicPr>
          <p:cNvPr id="5" name="Content Placeholder 4" descr="A pie chart with numbers and text&#10;&#10;Description automatically generated">
            <a:extLst>
              <a:ext uri="{FF2B5EF4-FFF2-40B4-BE49-F238E27FC236}">
                <a16:creationId xmlns:a16="http://schemas.microsoft.com/office/drawing/2014/main" xmlns="" id="{9D8A6189-7E13-EC05-5131-CF38C2DE5D9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33999" y="2320679"/>
            <a:ext cx="4001315" cy="1953210"/>
          </a:xfrm>
          <a:prstGeom prst="rect">
            <a:avLst/>
          </a:prstGeom>
        </p:spPr>
      </p:pic>
      <p:cxnSp>
        <p:nvCxnSpPr>
          <p:cNvPr id="29" name="Straight Connector 28">
            <a:extLst>
              <a:ext uri="{FF2B5EF4-FFF2-40B4-BE49-F238E27FC236}">
                <a16:creationId xmlns:a16="http://schemas.microsoft.com/office/drawing/2014/main" xmlns="" id="{9020DCC9-F851-4562-BB20-1AB3C51BFD0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xmlns="" id="{B502599C-55A1-D897-3022-27660752D783}"/>
              </a:ext>
            </a:extLst>
          </p:cNvPr>
          <p:cNvSpPr>
            <a:spLocks noGrp="1"/>
          </p:cNvSpPr>
          <p:nvPr>
            <p:ph sz="half" idx="2"/>
          </p:nvPr>
        </p:nvSpPr>
        <p:spPr>
          <a:xfrm>
            <a:off x="4974769" y="2198914"/>
            <a:ext cx="6574973" cy="3670180"/>
          </a:xfrm>
        </p:spPr>
        <p:txBody>
          <a:bodyPr vert="horz" lIns="0" tIns="45720" rIns="0" bIns="45720" rtlCol="0">
            <a:normAutofit/>
          </a:bodyPr>
          <a:lstStyle/>
          <a:p>
            <a:r>
              <a:rPr lang="en-US" sz="1700" b="1"/>
              <a:t>Electronics(30.61%) </a:t>
            </a:r>
            <a:r>
              <a:rPr lang="en-US" sz="1700"/>
              <a:t>and </a:t>
            </a:r>
            <a:r>
              <a:rPr lang="en-US" sz="1700" b="1"/>
              <a:t>Phones &amp; Tablet(35.93%)</a:t>
            </a:r>
            <a:r>
              <a:rPr lang="en-US" sz="1700"/>
              <a:t> together contribute </a:t>
            </a:r>
            <a:r>
              <a:rPr lang="en-US" sz="1700" b="1"/>
              <a:t>66.54% of the total sales</a:t>
            </a:r>
            <a:r>
              <a:rPr lang="en-US" sz="1700"/>
              <a:t>, making them the dominant categories. A well-executed marketing campaign focused on this category has the potential to drive additional sales growth.</a:t>
            </a:r>
          </a:p>
          <a:p>
            <a:r>
              <a:rPr lang="en-US" sz="1700" b="1"/>
              <a:t>Fashion(11.57%) </a:t>
            </a:r>
            <a:r>
              <a:rPr lang="en-US" sz="1700"/>
              <a:t>and </a:t>
            </a:r>
            <a:r>
              <a:rPr lang="en-US" sz="1700" b="1"/>
              <a:t>Health and beauty(11.13%) </a:t>
            </a:r>
            <a:r>
              <a:rPr lang="en-US" sz="1700"/>
              <a:t>show moderate sales. Growth potential exists in these categories, which can be increased by introducing new products and executing focused campaigns. Offer discounts during major shopping seasons, Leverage video content to showcase product benefits, skincare routines, and beauty tips.</a:t>
            </a:r>
          </a:p>
          <a:p>
            <a:r>
              <a:rPr lang="en-US" sz="1700" b="1"/>
              <a:t>Home and Office(10.75%) </a:t>
            </a:r>
            <a:r>
              <a:rPr lang="en-US" sz="1700"/>
              <a:t>products show lowest sales among the categories indicating reduced demand or lower visibility. Offer bundle deals</a:t>
            </a:r>
            <a:r>
              <a:rPr lang="en-US" sz="1700" b="1"/>
              <a:t>,</a:t>
            </a:r>
            <a:r>
              <a:rPr lang="en-US" sz="1700"/>
              <a:t> extra loyalty points , need better marketing and promotions.</a:t>
            </a:r>
          </a:p>
        </p:txBody>
      </p:sp>
      <p:sp>
        <p:nvSpPr>
          <p:cNvPr id="30" name="Rectangle 29">
            <a:extLst>
              <a:ext uri="{FF2B5EF4-FFF2-40B4-BE49-F238E27FC236}">
                <a16:creationId xmlns:a16="http://schemas.microsoft.com/office/drawing/2014/main" xmlns="" id="{D5FBCAC9-BD8B-4F3B-AD74-EF37D42113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x-none"/>
          </a:p>
        </p:txBody>
      </p:sp>
      <p:sp>
        <p:nvSpPr>
          <p:cNvPr id="31" name="Rectangle 30">
            <a:extLst>
              <a:ext uri="{FF2B5EF4-FFF2-40B4-BE49-F238E27FC236}">
                <a16:creationId xmlns:a16="http://schemas.microsoft.com/office/drawing/2014/main" xmlns="" id="{9556C5A8-AD7E-4CE7-87BE-9EA3B5E1786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x-none"/>
          </a:p>
        </p:txBody>
      </p:sp>
    </p:spTree>
    <p:extLst>
      <p:ext uri="{BB962C8B-B14F-4D97-AF65-F5344CB8AC3E}">
        <p14:creationId xmlns:p14="http://schemas.microsoft.com/office/powerpoint/2010/main" val="128546026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859</TotalTime>
  <Words>2093</Words>
  <Application>Microsoft Office PowerPoint</Application>
  <PresentationFormat>Custom</PresentationFormat>
  <Paragraphs>147</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Retrospect</vt:lpstr>
      <vt:lpstr>AMAZON SALES ANALYSIS </vt:lpstr>
      <vt:lpstr>AGENDA</vt:lpstr>
      <vt:lpstr>Problem Statement</vt:lpstr>
      <vt:lpstr>DATA DESCRIPTION</vt:lpstr>
      <vt:lpstr>Key Metrics</vt:lpstr>
      <vt:lpstr>Total Revenue By  Year</vt:lpstr>
      <vt:lpstr>Total Revenue By Rating</vt:lpstr>
      <vt:lpstr>Total Sales By Month</vt:lpstr>
      <vt:lpstr>Total Sales By Product Category</vt:lpstr>
      <vt:lpstr>Total Sales And Total Revenue By Product Category</vt:lpstr>
      <vt:lpstr>Total Sales by Product</vt:lpstr>
      <vt:lpstr>Average Rating By Product Category</vt:lpstr>
      <vt:lpstr>Unique Customers Per Year</vt:lpstr>
      <vt:lpstr>Average of Wait times by Delivery Type</vt:lpstr>
      <vt:lpstr>Total Order Count And Delivery Status</vt:lpstr>
      <vt:lpstr>Revenue Distribution</vt:lpstr>
      <vt:lpstr>Monthly Sales: Current Year vs Previous Year</vt:lpstr>
      <vt:lpstr>Recommendations</vt:lpstr>
      <vt:lpstr>Conclusion</vt:lpstr>
      <vt:lpstr>PowerPoint Presentation</vt:lpstr>
      <vt:lpstr>Amazon Sales Analysis</vt:lpstr>
      <vt:lpstr>Product Category Analysis</vt:lpstr>
      <vt:lpstr>Individual Product Analysis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ANALYSIS </dc:title>
  <dc:creator>shivani tiwari</dc:creator>
  <cp:lastModifiedBy>USER</cp:lastModifiedBy>
  <cp:revision>5</cp:revision>
  <dcterms:created xsi:type="dcterms:W3CDTF">2025-02-03T06:57:36Z</dcterms:created>
  <dcterms:modified xsi:type="dcterms:W3CDTF">2025-07-14T14:54:28Z</dcterms:modified>
</cp:coreProperties>
</file>