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2" r:id="rId3"/>
    <p:sldId id="292" r:id="rId4"/>
    <p:sldId id="278" r:id="rId5"/>
    <p:sldId id="262" r:id="rId6"/>
    <p:sldId id="291" r:id="rId7"/>
    <p:sldId id="288" r:id="rId8"/>
    <p:sldId id="289" r:id="rId9"/>
    <p:sldId id="290" r:id="rId10"/>
    <p:sldId id="270" r:id="rId11"/>
  </p:sldIdLst>
  <p:sldSz cx="9144000" cy="6858000" type="letter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3099"/>
    <a:srgbClr val="BC204B"/>
    <a:srgbClr val="F68D2E"/>
    <a:srgbClr val="EAAA00"/>
    <a:srgbClr val="43B02A"/>
    <a:srgbClr val="009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6433" autoAdjust="0"/>
  </p:normalViewPr>
  <p:slideViewPr>
    <p:cSldViewPr snapToGrid="0" showGuides="1">
      <p:cViewPr varScale="1">
        <p:scale>
          <a:sx n="88" d="100"/>
          <a:sy n="88" d="100"/>
        </p:scale>
        <p:origin x="60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0" tIns="0" rIns="228600" bIns="228600" rtlCol="0" anchor="ctr"/>
          <a:lstStyle>
            <a:lvl1pPr algn="r">
              <a:defRPr sz="1000"/>
            </a:lvl1pPr>
          </a:lstStyle>
          <a:p>
            <a:fld id="{86CB4B4D-7CA3-9044-876B-883B54F8677D}" type="slidenum">
              <a:rPr lang="en-US" smtClean="0">
                <a:solidFill>
                  <a:srgbClr val="00338D"/>
                </a:solidFill>
                <a:latin typeface="Arial"/>
                <a:ea typeface="Arial"/>
                <a:cs typeface="Arial" panose="020B0604020202020204" pitchFamily="34" charset="0"/>
              </a:rPr>
              <a:pPr/>
              <a:t>‹#›</a:t>
            </a:fld>
            <a:endParaRPr lang="en-GB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48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34950" marR="0" indent="-2349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Arial" panose="020B0604020202020204" pitchFamily="34" charset="0"/>
      <a:buChar char="—"/>
      <a:tabLst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57200" marR="0" indent="-2222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Arial" panose="020B0604020202020204" pitchFamily="34" charset="0"/>
      <a:buChar char="-"/>
      <a:tabLst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92150" marR="0" indent="-2349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Arial" panose="020B0604020202020204" pitchFamily="34" charset="0"/>
      <a:buChar char="—"/>
      <a:tabLst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914400" marR="0" indent="-2222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Arial" panose="020B0604020202020204" pitchFamily="34" charset="0"/>
      <a:buChar char="-"/>
      <a:tabLst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>
                <a:solidFill>
                  <a:srgbClr val="00338D"/>
                </a:solidFill>
                <a:latin typeface="Arial"/>
                <a:ea typeface="Arial"/>
                <a:cs typeface="Arial" panose="020B0604020202020204" pitchFamily="34" charset="0"/>
              </a:rPr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93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>
                <a:solidFill>
                  <a:srgbClr val="00338D"/>
                </a:solidFill>
                <a:latin typeface="Arial"/>
                <a:ea typeface="Arial"/>
                <a:cs typeface="Arial" panose="020B0604020202020204" pitchFamily="34" charset="0"/>
              </a:rPr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34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>
                <a:solidFill>
                  <a:srgbClr val="00338D"/>
                </a:solidFill>
                <a:latin typeface="Arial"/>
                <a:ea typeface="Arial"/>
                <a:cs typeface="Arial" panose="020B0604020202020204" pitchFamily="34" charset="0"/>
              </a:rPr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47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- Right light 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Freeform 19"/>
          <p:cNvSpPr>
            <a:spLocks noEditPoints="1"/>
          </p:cNvSpPr>
          <p:nvPr userDrawn="1"/>
        </p:nvSpPr>
        <p:spPr bwMode="auto">
          <a:xfrm>
            <a:off x="727200" y="777991"/>
            <a:ext cx="777600" cy="316312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27200" y="1372452"/>
            <a:ext cx="5639733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 smtClean="0"/>
              <a:t>Title Slide 1 – </a:t>
            </a:r>
            <a:br>
              <a:rPr lang="en-US" noProof="0" dirty="0" smtClean="0"/>
            </a:br>
            <a:r>
              <a:rPr lang="en-US" noProof="0" dirty="0" smtClean="0"/>
              <a:t>light right </a:t>
            </a:r>
            <a:br>
              <a:rPr lang="en-US" noProof="0" dirty="0" smtClean="0"/>
            </a:br>
            <a:r>
              <a:rPr lang="en-US" noProof="0" dirty="0" smtClean="0"/>
              <a:t>vertical image</a:t>
            </a:r>
            <a:endParaRPr lang="en-US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7200" y="5069652"/>
            <a:ext cx="5613502" cy="216000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27200" y="5535527"/>
            <a:ext cx="1889125" cy="487363"/>
          </a:xfrm>
        </p:spPr>
        <p:txBody>
          <a:bodyPr/>
          <a:lstStyle>
            <a:lvl1pPr>
              <a:defRPr sz="1100" b="0">
                <a:solidFill>
                  <a:srgbClr val="00338D"/>
                </a:solidFill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92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426660"/>
            <a:ext cx="3726000" cy="458106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2400" y="677326"/>
            <a:ext cx="7639200" cy="518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665600" y="1426660"/>
            <a:ext cx="3726000" cy="4579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00" y="354993"/>
            <a:ext cx="76392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46885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3815359"/>
            <a:ext cx="7639200" cy="2196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752400" y="1426659"/>
            <a:ext cx="76392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2400" y="354993"/>
            <a:ext cx="76392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77866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412800" y="1426659"/>
            <a:ext cx="2354400" cy="2185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752400" y="1426659"/>
            <a:ext cx="2390400" cy="2185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3815359"/>
            <a:ext cx="2390400" cy="2196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6037200" y="1426659"/>
            <a:ext cx="2354400" cy="2185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76800" y="3815359"/>
            <a:ext cx="2390400" cy="2196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001200" y="3815359"/>
            <a:ext cx="2390400" cy="2196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52400" y="354993"/>
            <a:ext cx="7647063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3441336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2316484"/>
            <a:ext cx="1407600" cy="3690616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10300" y="2316484"/>
            <a:ext cx="1407600" cy="3690616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868200" y="2316484"/>
            <a:ext cx="1407600" cy="3690616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26100" y="2316484"/>
            <a:ext cx="1407600" cy="3690616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46125" y="1426659"/>
            <a:ext cx="1407600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05594" y="1426659"/>
            <a:ext cx="14076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865063" y="1426659"/>
            <a:ext cx="14076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24532" y="1426659"/>
            <a:ext cx="14076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984000" y="1426659"/>
            <a:ext cx="14076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984000" y="2316484"/>
            <a:ext cx="1407600" cy="3690616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752400" y="354993"/>
            <a:ext cx="7647063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2877598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2316484"/>
            <a:ext cx="1760400" cy="3690616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712000" y="2316484"/>
            <a:ext cx="1760400" cy="3690616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71600" y="2316484"/>
            <a:ext cx="1760400" cy="3690616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631200" y="2316484"/>
            <a:ext cx="1760400" cy="3690616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46125" y="1426659"/>
            <a:ext cx="1760400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707817" y="1426659"/>
            <a:ext cx="17604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669509" y="1426659"/>
            <a:ext cx="17604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631200" y="1426659"/>
            <a:ext cx="17604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52400" y="354993"/>
            <a:ext cx="7647063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268386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504400" y="4562077"/>
            <a:ext cx="2887200" cy="1451298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504400" y="1809570"/>
            <a:ext cx="2887200" cy="1451298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976201" y="3191933"/>
            <a:ext cx="1191600" cy="1191600"/>
          </a:xfrm>
          <a:prstGeom prst="ellipse">
            <a:avLst/>
          </a:prstGeom>
          <a:solidFill>
            <a:schemeClr val="accent1"/>
          </a:solidFill>
        </p:spPr>
        <p:txBody>
          <a:bodyPr lIns="54000" tIns="54000" rIns="54000" bIns="54000" anchor="ctr"/>
          <a:lstStyle>
            <a:lvl1pPr algn="ctr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5504400" y="1428430"/>
            <a:ext cx="2887200" cy="3888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504400" y="4173277"/>
            <a:ext cx="2887200" cy="3888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52400" y="4562077"/>
            <a:ext cx="2887200" cy="1451298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2400" y="4173277"/>
            <a:ext cx="2887200" cy="3888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2400" y="1809570"/>
            <a:ext cx="2887200" cy="1451298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2400" y="1428430"/>
            <a:ext cx="2887200" cy="3888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Right Arrow 2"/>
          <p:cNvSpPr/>
          <p:nvPr userDrawn="1"/>
        </p:nvSpPr>
        <p:spPr>
          <a:xfrm rot="2655894">
            <a:off x="3785399" y="2812312"/>
            <a:ext cx="3816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 userDrawn="1"/>
        </p:nvSpPr>
        <p:spPr>
          <a:xfrm rot="18944106" flipH="1">
            <a:off x="4977002" y="2812312"/>
            <a:ext cx="3816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 userDrawn="1"/>
        </p:nvSpPr>
        <p:spPr>
          <a:xfrm rot="18944106" flipV="1">
            <a:off x="3785399" y="4385153"/>
            <a:ext cx="3816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 userDrawn="1"/>
        </p:nvSpPr>
        <p:spPr>
          <a:xfrm rot="2655894" flipH="1" flipV="1">
            <a:off x="4977002" y="4385153"/>
            <a:ext cx="3816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noProof="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00" y="354993"/>
            <a:ext cx="7647063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69571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2400" y="1809570"/>
            <a:ext cx="3726000" cy="4218461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2400" y="1428430"/>
            <a:ext cx="3726000" cy="3888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65600" y="1809570"/>
            <a:ext cx="3726000" cy="4218461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65600" y="1428430"/>
            <a:ext cx="3726000" cy="3888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00" y="354993"/>
            <a:ext cx="7647063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38553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2400" y="1809570"/>
            <a:ext cx="3726000" cy="1790728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2400" y="1428430"/>
            <a:ext cx="3726000" cy="3888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65600" y="1809570"/>
            <a:ext cx="3726000" cy="1790728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65600" y="1428430"/>
            <a:ext cx="3726000" cy="3888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752400" y="4235284"/>
            <a:ext cx="3726000" cy="17856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752400" y="3844605"/>
            <a:ext cx="3726000" cy="3888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4665600" y="4235284"/>
            <a:ext cx="3726000" cy="17856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4665600" y="3844605"/>
            <a:ext cx="3726000" cy="3888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695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4800" y="1423374"/>
            <a:ext cx="6192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object 3"/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044800" y="784800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44800" y="5113374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983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412904"/>
            <a:ext cx="6192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Section divider one title style</a:t>
            </a:r>
            <a:endParaRPr lang="en-US" noProof="0" dirty="0"/>
          </a:p>
        </p:txBody>
      </p:sp>
      <p:sp>
        <p:nvSpPr>
          <p:cNvPr id="4" name="object 3"/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044800" y="784800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44800" y="5102904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961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- Right light 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Freeform 19"/>
          <p:cNvSpPr>
            <a:spLocks noEditPoints="1"/>
          </p:cNvSpPr>
          <p:nvPr userDrawn="1"/>
        </p:nvSpPr>
        <p:spPr bwMode="auto">
          <a:xfrm>
            <a:off x="727200" y="777991"/>
            <a:ext cx="777600" cy="316312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27200" y="1372452"/>
            <a:ext cx="49624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 smtClean="0"/>
              <a:t>Title Slide 2 – </a:t>
            </a:r>
            <a:br>
              <a:rPr lang="en-US" noProof="0" dirty="0" smtClean="0"/>
            </a:br>
            <a:r>
              <a:rPr lang="en-US" noProof="0" dirty="0" smtClean="0"/>
              <a:t>light right </a:t>
            </a:r>
            <a:br>
              <a:rPr lang="en-US" noProof="0" dirty="0" smtClean="0"/>
            </a:br>
            <a:r>
              <a:rPr lang="en-US" noProof="0" dirty="0" smtClean="0"/>
              <a:t>vertical image</a:t>
            </a:r>
            <a:endParaRPr lang="en-US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7200" y="5069652"/>
            <a:ext cx="4953933" cy="216000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27200" y="5535527"/>
            <a:ext cx="1889125" cy="487363"/>
          </a:xfrm>
        </p:spPr>
        <p:txBody>
          <a:bodyPr/>
          <a:lstStyle>
            <a:lvl1pPr>
              <a:defRPr sz="1100" b="0">
                <a:solidFill>
                  <a:srgbClr val="00338D"/>
                </a:solidFill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3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rgbClr val="6D2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96278"/>
            <a:ext cx="6192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Section divider two title style</a:t>
            </a:r>
            <a:endParaRPr lang="en-US" noProof="0" dirty="0"/>
          </a:p>
        </p:txBody>
      </p:sp>
      <p:sp>
        <p:nvSpPr>
          <p:cNvPr id="4" name="object 3"/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A3A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044800" y="784800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44800" y="5086278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2771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404591"/>
            <a:ext cx="6192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Section divider three title style</a:t>
            </a:r>
            <a:endParaRPr lang="en-US" noProof="0" dirty="0"/>
          </a:p>
        </p:txBody>
      </p:sp>
      <p:sp>
        <p:nvSpPr>
          <p:cNvPr id="4" name="object 3"/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044800" y="784800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44800" y="5094591"/>
            <a:ext cx="6172700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8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2" y="0"/>
            <a:ext cx="747713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Freeform 19"/>
          <p:cNvSpPr>
            <a:spLocks noEditPoints="1"/>
          </p:cNvSpPr>
          <p:nvPr userDrawn="1"/>
        </p:nvSpPr>
        <p:spPr bwMode="auto">
          <a:xfrm>
            <a:off x="1584000" y="784800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84000" y="4417567"/>
            <a:ext cx="6815463" cy="398273"/>
          </a:xfrm>
        </p:spPr>
        <p:txBody>
          <a:bodyPr/>
          <a:lstStyle>
            <a:lvl1pPr>
              <a:buFontTx/>
              <a:buNone/>
              <a:defRPr sz="10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10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84000" y="5002369"/>
            <a:ext cx="6815463" cy="169277"/>
          </a:xfrm>
        </p:spPr>
        <p:txBody>
          <a:bodyPr>
            <a:noAutofit/>
          </a:bodyPr>
          <a:lstStyle>
            <a:lvl1pPr>
              <a:buFontTx/>
              <a:buNone/>
              <a:defRPr sz="10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84000" y="3676859"/>
            <a:ext cx="6815463" cy="613917"/>
          </a:xfrm>
        </p:spPr>
        <p:txBody>
          <a:bodyPr/>
          <a:lstStyle>
            <a:lvl1pPr>
              <a:buFontTx/>
              <a:buNone/>
              <a:defRPr sz="10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10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584000" y="3190574"/>
            <a:ext cx="2411738" cy="119064"/>
          </a:xfrm>
        </p:spPr>
        <p:txBody>
          <a:bodyPr/>
          <a:lstStyle>
            <a:lvl1pPr>
              <a:buFontTx/>
              <a:buNone/>
              <a:defRPr sz="1100" b="1">
                <a:solidFill>
                  <a:schemeClr val="tx2"/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1584000" y="2685017"/>
            <a:ext cx="2523749" cy="384049"/>
            <a:chOff x="1584000" y="2682350"/>
            <a:chExt cx="2523749" cy="384049"/>
          </a:xfrm>
        </p:grpSpPr>
        <p:grpSp>
          <p:nvGrpSpPr>
            <p:cNvPr id="32" name="Group 31"/>
            <p:cNvGrpSpPr/>
            <p:nvPr userDrawn="1"/>
          </p:nvGrpSpPr>
          <p:grpSpPr>
            <a:xfrm>
              <a:off x="1584000" y="2682350"/>
              <a:ext cx="2523749" cy="384049"/>
              <a:chOff x="1584000" y="2682350"/>
              <a:chExt cx="2523749" cy="384049"/>
            </a:xfrm>
          </p:grpSpPr>
          <p:pic>
            <p:nvPicPr>
              <p:cNvPr id="37" name="Picture 36"/>
              <p:cNvPicPr>
                <a:picLocks noChangeAspect="1"/>
              </p:cNvPicPr>
              <p:nvPr userDrawn="1"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584000" y="2682350"/>
                <a:ext cx="1683075" cy="384049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705225" y="2682350"/>
                <a:ext cx="402524" cy="384049"/>
              </a:xfrm>
              <a:prstGeom prst="rect">
                <a:avLst/>
              </a:prstGeom>
            </p:spPr>
          </p:pic>
        </p:grpSp>
        <p:grpSp>
          <p:nvGrpSpPr>
            <p:cNvPr id="33" name="Group 4"/>
            <p:cNvGrpSpPr>
              <a:grpSpLocks noChangeAspect="1"/>
            </p:cNvGrpSpPr>
            <p:nvPr userDrawn="1"/>
          </p:nvGrpSpPr>
          <p:grpSpPr bwMode="auto">
            <a:xfrm>
              <a:off x="3296507" y="2682351"/>
              <a:ext cx="383774" cy="383774"/>
              <a:chOff x="493" y="-227"/>
              <a:chExt cx="4770" cy="4770"/>
            </a:xfrm>
            <a:solidFill>
              <a:srgbClr val="00338D"/>
            </a:solidFill>
          </p:grpSpPr>
          <p:sp>
            <p:nvSpPr>
              <p:cNvPr id="34" name="Freeform 5"/>
              <p:cNvSpPr>
                <a:spLocks noEditPoints="1"/>
              </p:cNvSpPr>
              <p:nvPr userDrawn="1"/>
            </p:nvSpPr>
            <p:spPr bwMode="auto">
              <a:xfrm>
                <a:off x="493" y="-227"/>
                <a:ext cx="4770" cy="4770"/>
              </a:xfrm>
              <a:custGeom>
                <a:avLst/>
                <a:gdLst>
                  <a:gd name="T0" fmla="*/ 1008 w 2016"/>
                  <a:gd name="T1" fmla="*/ 182 h 2016"/>
                  <a:gd name="T2" fmla="*/ 1415 w 2016"/>
                  <a:gd name="T3" fmla="*/ 188 h 2016"/>
                  <a:gd name="T4" fmla="*/ 1602 w 2016"/>
                  <a:gd name="T5" fmla="*/ 222 h 2016"/>
                  <a:gd name="T6" fmla="*/ 1718 w 2016"/>
                  <a:gd name="T7" fmla="*/ 298 h 2016"/>
                  <a:gd name="T8" fmla="*/ 1794 w 2016"/>
                  <a:gd name="T9" fmla="*/ 414 h 2016"/>
                  <a:gd name="T10" fmla="*/ 1828 w 2016"/>
                  <a:gd name="T11" fmla="*/ 601 h 2016"/>
                  <a:gd name="T12" fmla="*/ 1834 w 2016"/>
                  <a:gd name="T13" fmla="*/ 1008 h 2016"/>
                  <a:gd name="T14" fmla="*/ 1828 w 2016"/>
                  <a:gd name="T15" fmla="*/ 1415 h 2016"/>
                  <a:gd name="T16" fmla="*/ 1794 w 2016"/>
                  <a:gd name="T17" fmla="*/ 1602 h 2016"/>
                  <a:gd name="T18" fmla="*/ 1718 w 2016"/>
                  <a:gd name="T19" fmla="*/ 1718 h 2016"/>
                  <a:gd name="T20" fmla="*/ 1602 w 2016"/>
                  <a:gd name="T21" fmla="*/ 1794 h 2016"/>
                  <a:gd name="T22" fmla="*/ 1415 w 2016"/>
                  <a:gd name="T23" fmla="*/ 1828 h 2016"/>
                  <a:gd name="T24" fmla="*/ 1008 w 2016"/>
                  <a:gd name="T25" fmla="*/ 1834 h 2016"/>
                  <a:gd name="T26" fmla="*/ 601 w 2016"/>
                  <a:gd name="T27" fmla="*/ 1828 h 2016"/>
                  <a:gd name="T28" fmla="*/ 414 w 2016"/>
                  <a:gd name="T29" fmla="*/ 1794 h 2016"/>
                  <a:gd name="T30" fmla="*/ 298 w 2016"/>
                  <a:gd name="T31" fmla="*/ 1718 h 2016"/>
                  <a:gd name="T32" fmla="*/ 222 w 2016"/>
                  <a:gd name="T33" fmla="*/ 1602 h 2016"/>
                  <a:gd name="T34" fmla="*/ 188 w 2016"/>
                  <a:gd name="T35" fmla="*/ 1415 h 2016"/>
                  <a:gd name="T36" fmla="*/ 182 w 2016"/>
                  <a:gd name="T37" fmla="*/ 1008 h 2016"/>
                  <a:gd name="T38" fmla="*/ 188 w 2016"/>
                  <a:gd name="T39" fmla="*/ 601 h 2016"/>
                  <a:gd name="T40" fmla="*/ 222 w 2016"/>
                  <a:gd name="T41" fmla="*/ 414 h 2016"/>
                  <a:gd name="T42" fmla="*/ 298 w 2016"/>
                  <a:gd name="T43" fmla="*/ 298 h 2016"/>
                  <a:gd name="T44" fmla="*/ 414 w 2016"/>
                  <a:gd name="T45" fmla="*/ 222 h 2016"/>
                  <a:gd name="T46" fmla="*/ 601 w 2016"/>
                  <a:gd name="T47" fmla="*/ 188 h 2016"/>
                  <a:gd name="T48" fmla="*/ 1008 w 2016"/>
                  <a:gd name="T49" fmla="*/ 182 h 2016"/>
                  <a:gd name="T50" fmla="*/ 1008 w 2016"/>
                  <a:gd name="T51" fmla="*/ 0 h 2016"/>
                  <a:gd name="T52" fmla="*/ 593 w 2016"/>
                  <a:gd name="T53" fmla="*/ 6 h 2016"/>
                  <a:gd name="T54" fmla="*/ 348 w 2016"/>
                  <a:gd name="T55" fmla="*/ 53 h 2016"/>
                  <a:gd name="T56" fmla="*/ 169 w 2016"/>
                  <a:gd name="T57" fmla="*/ 169 h 2016"/>
                  <a:gd name="T58" fmla="*/ 53 w 2016"/>
                  <a:gd name="T59" fmla="*/ 348 h 2016"/>
                  <a:gd name="T60" fmla="*/ 6 w 2016"/>
                  <a:gd name="T61" fmla="*/ 593 h 2016"/>
                  <a:gd name="T62" fmla="*/ 0 w 2016"/>
                  <a:gd name="T63" fmla="*/ 1008 h 2016"/>
                  <a:gd name="T64" fmla="*/ 6 w 2016"/>
                  <a:gd name="T65" fmla="*/ 1423 h 2016"/>
                  <a:gd name="T66" fmla="*/ 53 w 2016"/>
                  <a:gd name="T67" fmla="*/ 1668 h 2016"/>
                  <a:gd name="T68" fmla="*/ 169 w 2016"/>
                  <a:gd name="T69" fmla="*/ 1847 h 2016"/>
                  <a:gd name="T70" fmla="*/ 348 w 2016"/>
                  <a:gd name="T71" fmla="*/ 1963 h 2016"/>
                  <a:gd name="T72" fmla="*/ 593 w 2016"/>
                  <a:gd name="T73" fmla="*/ 2010 h 2016"/>
                  <a:gd name="T74" fmla="*/ 1008 w 2016"/>
                  <a:gd name="T75" fmla="*/ 2016 h 2016"/>
                  <a:gd name="T76" fmla="*/ 1423 w 2016"/>
                  <a:gd name="T77" fmla="*/ 2010 h 2016"/>
                  <a:gd name="T78" fmla="*/ 1668 w 2016"/>
                  <a:gd name="T79" fmla="*/ 1963 h 2016"/>
                  <a:gd name="T80" fmla="*/ 1847 w 2016"/>
                  <a:gd name="T81" fmla="*/ 1847 h 2016"/>
                  <a:gd name="T82" fmla="*/ 1963 w 2016"/>
                  <a:gd name="T83" fmla="*/ 1668 h 2016"/>
                  <a:gd name="T84" fmla="*/ 2010 w 2016"/>
                  <a:gd name="T85" fmla="*/ 1423 h 2016"/>
                  <a:gd name="T86" fmla="*/ 2016 w 2016"/>
                  <a:gd name="T87" fmla="*/ 1008 h 2016"/>
                  <a:gd name="T88" fmla="*/ 2010 w 2016"/>
                  <a:gd name="T89" fmla="*/ 593 h 2016"/>
                  <a:gd name="T90" fmla="*/ 1963 w 2016"/>
                  <a:gd name="T91" fmla="*/ 348 h 2016"/>
                  <a:gd name="T92" fmla="*/ 1847 w 2016"/>
                  <a:gd name="T93" fmla="*/ 169 h 2016"/>
                  <a:gd name="T94" fmla="*/ 1668 w 2016"/>
                  <a:gd name="T95" fmla="*/ 53 h 2016"/>
                  <a:gd name="T96" fmla="*/ 1423 w 2016"/>
                  <a:gd name="T97" fmla="*/ 6 h 2016"/>
                  <a:gd name="T98" fmla="*/ 1008 w 2016"/>
                  <a:gd name="T99" fmla="*/ 0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16" h="2016">
                    <a:moveTo>
                      <a:pt x="1008" y="182"/>
                    </a:moveTo>
                    <a:cubicBezTo>
                      <a:pt x="1277" y="182"/>
                      <a:pt x="1309" y="183"/>
                      <a:pt x="1415" y="188"/>
                    </a:cubicBezTo>
                    <a:cubicBezTo>
                      <a:pt x="1513" y="192"/>
                      <a:pt x="1567" y="209"/>
                      <a:pt x="1602" y="222"/>
                    </a:cubicBezTo>
                    <a:cubicBezTo>
                      <a:pt x="1649" y="241"/>
                      <a:pt x="1683" y="263"/>
                      <a:pt x="1718" y="298"/>
                    </a:cubicBezTo>
                    <a:cubicBezTo>
                      <a:pt x="1753" y="333"/>
                      <a:pt x="1775" y="367"/>
                      <a:pt x="1794" y="414"/>
                    </a:cubicBezTo>
                    <a:cubicBezTo>
                      <a:pt x="1807" y="449"/>
                      <a:pt x="1824" y="503"/>
                      <a:pt x="1828" y="601"/>
                    </a:cubicBezTo>
                    <a:cubicBezTo>
                      <a:pt x="1833" y="707"/>
                      <a:pt x="1834" y="739"/>
                      <a:pt x="1834" y="1008"/>
                    </a:cubicBezTo>
                    <a:cubicBezTo>
                      <a:pt x="1834" y="1277"/>
                      <a:pt x="1833" y="1309"/>
                      <a:pt x="1828" y="1415"/>
                    </a:cubicBezTo>
                    <a:cubicBezTo>
                      <a:pt x="1824" y="1513"/>
                      <a:pt x="1807" y="1567"/>
                      <a:pt x="1794" y="1602"/>
                    </a:cubicBezTo>
                    <a:cubicBezTo>
                      <a:pt x="1775" y="1649"/>
                      <a:pt x="1753" y="1683"/>
                      <a:pt x="1718" y="1718"/>
                    </a:cubicBezTo>
                    <a:cubicBezTo>
                      <a:pt x="1683" y="1753"/>
                      <a:pt x="1649" y="1775"/>
                      <a:pt x="1602" y="1794"/>
                    </a:cubicBezTo>
                    <a:cubicBezTo>
                      <a:pt x="1567" y="1807"/>
                      <a:pt x="1513" y="1824"/>
                      <a:pt x="1415" y="1828"/>
                    </a:cubicBezTo>
                    <a:cubicBezTo>
                      <a:pt x="1309" y="1833"/>
                      <a:pt x="1277" y="1834"/>
                      <a:pt x="1008" y="1834"/>
                    </a:cubicBezTo>
                    <a:cubicBezTo>
                      <a:pt x="739" y="1834"/>
                      <a:pt x="707" y="1833"/>
                      <a:pt x="601" y="1828"/>
                    </a:cubicBezTo>
                    <a:cubicBezTo>
                      <a:pt x="503" y="1824"/>
                      <a:pt x="449" y="1807"/>
                      <a:pt x="414" y="1794"/>
                    </a:cubicBezTo>
                    <a:cubicBezTo>
                      <a:pt x="367" y="1775"/>
                      <a:pt x="333" y="1753"/>
                      <a:pt x="298" y="1718"/>
                    </a:cubicBezTo>
                    <a:cubicBezTo>
                      <a:pt x="263" y="1683"/>
                      <a:pt x="241" y="1649"/>
                      <a:pt x="222" y="1602"/>
                    </a:cubicBezTo>
                    <a:cubicBezTo>
                      <a:pt x="209" y="1567"/>
                      <a:pt x="192" y="1513"/>
                      <a:pt x="188" y="1415"/>
                    </a:cubicBezTo>
                    <a:cubicBezTo>
                      <a:pt x="183" y="1309"/>
                      <a:pt x="182" y="1277"/>
                      <a:pt x="182" y="1008"/>
                    </a:cubicBezTo>
                    <a:cubicBezTo>
                      <a:pt x="182" y="739"/>
                      <a:pt x="183" y="707"/>
                      <a:pt x="188" y="601"/>
                    </a:cubicBezTo>
                    <a:cubicBezTo>
                      <a:pt x="192" y="503"/>
                      <a:pt x="209" y="449"/>
                      <a:pt x="222" y="414"/>
                    </a:cubicBezTo>
                    <a:cubicBezTo>
                      <a:pt x="241" y="367"/>
                      <a:pt x="263" y="333"/>
                      <a:pt x="298" y="298"/>
                    </a:cubicBezTo>
                    <a:cubicBezTo>
                      <a:pt x="333" y="263"/>
                      <a:pt x="367" y="241"/>
                      <a:pt x="414" y="222"/>
                    </a:cubicBezTo>
                    <a:cubicBezTo>
                      <a:pt x="449" y="209"/>
                      <a:pt x="503" y="192"/>
                      <a:pt x="601" y="188"/>
                    </a:cubicBezTo>
                    <a:cubicBezTo>
                      <a:pt x="707" y="183"/>
                      <a:pt x="739" y="182"/>
                      <a:pt x="1008" y="182"/>
                    </a:cubicBezTo>
                    <a:moveTo>
                      <a:pt x="1008" y="0"/>
                    </a:moveTo>
                    <a:cubicBezTo>
                      <a:pt x="734" y="0"/>
                      <a:pt x="700" y="1"/>
                      <a:pt x="593" y="6"/>
                    </a:cubicBezTo>
                    <a:cubicBezTo>
                      <a:pt x="485" y="11"/>
                      <a:pt x="412" y="28"/>
                      <a:pt x="348" y="53"/>
                    </a:cubicBezTo>
                    <a:cubicBezTo>
                      <a:pt x="282" y="79"/>
                      <a:pt x="225" y="113"/>
                      <a:pt x="169" y="169"/>
                    </a:cubicBezTo>
                    <a:cubicBezTo>
                      <a:pt x="113" y="225"/>
                      <a:pt x="79" y="282"/>
                      <a:pt x="53" y="348"/>
                    </a:cubicBezTo>
                    <a:cubicBezTo>
                      <a:pt x="28" y="412"/>
                      <a:pt x="11" y="485"/>
                      <a:pt x="6" y="593"/>
                    </a:cubicBezTo>
                    <a:cubicBezTo>
                      <a:pt x="1" y="700"/>
                      <a:pt x="0" y="734"/>
                      <a:pt x="0" y="1008"/>
                    </a:cubicBezTo>
                    <a:cubicBezTo>
                      <a:pt x="0" y="1282"/>
                      <a:pt x="1" y="1316"/>
                      <a:pt x="6" y="1423"/>
                    </a:cubicBezTo>
                    <a:cubicBezTo>
                      <a:pt x="11" y="1531"/>
                      <a:pt x="28" y="1604"/>
                      <a:pt x="53" y="1668"/>
                    </a:cubicBezTo>
                    <a:cubicBezTo>
                      <a:pt x="79" y="1734"/>
                      <a:pt x="113" y="1791"/>
                      <a:pt x="169" y="1847"/>
                    </a:cubicBezTo>
                    <a:cubicBezTo>
                      <a:pt x="225" y="1903"/>
                      <a:pt x="282" y="1937"/>
                      <a:pt x="348" y="1963"/>
                    </a:cubicBezTo>
                    <a:cubicBezTo>
                      <a:pt x="412" y="1988"/>
                      <a:pt x="485" y="2005"/>
                      <a:pt x="593" y="2010"/>
                    </a:cubicBezTo>
                    <a:cubicBezTo>
                      <a:pt x="700" y="2015"/>
                      <a:pt x="734" y="2016"/>
                      <a:pt x="1008" y="2016"/>
                    </a:cubicBezTo>
                    <a:cubicBezTo>
                      <a:pt x="1282" y="2016"/>
                      <a:pt x="1316" y="2015"/>
                      <a:pt x="1423" y="2010"/>
                    </a:cubicBezTo>
                    <a:cubicBezTo>
                      <a:pt x="1531" y="2005"/>
                      <a:pt x="1604" y="1988"/>
                      <a:pt x="1668" y="1963"/>
                    </a:cubicBezTo>
                    <a:cubicBezTo>
                      <a:pt x="1734" y="1937"/>
                      <a:pt x="1791" y="1903"/>
                      <a:pt x="1847" y="1847"/>
                    </a:cubicBezTo>
                    <a:cubicBezTo>
                      <a:pt x="1903" y="1791"/>
                      <a:pt x="1937" y="1734"/>
                      <a:pt x="1963" y="1668"/>
                    </a:cubicBezTo>
                    <a:cubicBezTo>
                      <a:pt x="1988" y="1604"/>
                      <a:pt x="2005" y="1531"/>
                      <a:pt x="2010" y="1423"/>
                    </a:cubicBezTo>
                    <a:cubicBezTo>
                      <a:pt x="2015" y="1316"/>
                      <a:pt x="2016" y="1282"/>
                      <a:pt x="2016" y="1008"/>
                    </a:cubicBezTo>
                    <a:cubicBezTo>
                      <a:pt x="2016" y="734"/>
                      <a:pt x="2015" y="700"/>
                      <a:pt x="2010" y="593"/>
                    </a:cubicBezTo>
                    <a:cubicBezTo>
                      <a:pt x="2005" y="485"/>
                      <a:pt x="1988" y="412"/>
                      <a:pt x="1963" y="348"/>
                    </a:cubicBezTo>
                    <a:cubicBezTo>
                      <a:pt x="1937" y="282"/>
                      <a:pt x="1903" y="225"/>
                      <a:pt x="1847" y="169"/>
                    </a:cubicBezTo>
                    <a:cubicBezTo>
                      <a:pt x="1791" y="113"/>
                      <a:pt x="1734" y="79"/>
                      <a:pt x="1668" y="53"/>
                    </a:cubicBezTo>
                    <a:cubicBezTo>
                      <a:pt x="1604" y="28"/>
                      <a:pt x="1531" y="11"/>
                      <a:pt x="1423" y="6"/>
                    </a:cubicBezTo>
                    <a:cubicBezTo>
                      <a:pt x="1316" y="1"/>
                      <a:pt x="1282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"/>
              <p:cNvSpPr>
                <a:spLocks noEditPoints="1"/>
              </p:cNvSpPr>
              <p:nvPr userDrawn="1"/>
            </p:nvSpPr>
            <p:spPr bwMode="auto">
              <a:xfrm>
                <a:off x="1654" y="934"/>
                <a:ext cx="2447" cy="2447"/>
              </a:xfrm>
              <a:custGeom>
                <a:avLst/>
                <a:gdLst>
                  <a:gd name="T0" fmla="*/ 517 w 1034"/>
                  <a:gd name="T1" fmla="*/ 0 h 1034"/>
                  <a:gd name="T2" fmla="*/ 0 w 1034"/>
                  <a:gd name="T3" fmla="*/ 517 h 1034"/>
                  <a:gd name="T4" fmla="*/ 517 w 1034"/>
                  <a:gd name="T5" fmla="*/ 1034 h 1034"/>
                  <a:gd name="T6" fmla="*/ 1034 w 1034"/>
                  <a:gd name="T7" fmla="*/ 517 h 1034"/>
                  <a:gd name="T8" fmla="*/ 517 w 1034"/>
                  <a:gd name="T9" fmla="*/ 0 h 1034"/>
                  <a:gd name="T10" fmla="*/ 517 w 1034"/>
                  <a:gd name="T11" fmla="*/ 853 h 1034"/>
                  <a:gd name="T12" fmla="*/ 181 w 1034"/>
                  <a:gd name="T13" fmla="*/ 517 h 1034"/>
                  <a:gd name="T14" fmla="*/ 517 w 1034"/>
                  <a:gd name="T15" fmla="*/ 181 h 1034"/>
                  <a:gd name="T16" fmla="*/ 853 w 1034"/>
                  <a:gd name="T17" fmla="*/ 517 h 1034"/>
                  <a:gd name="T18" fmla="*/ 517 w 1034"/>
                  <a:gd name="T19" fmla="*/ 853 h 1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4" h="1034">
                    <a:moveTo>
                      <a:pt x="517" y="0"/>
                    </a:moveTo>
                    <a:cubicBezTo>
                      <a:pt x="231" y="0"/>
                      <a:pt x="0" y="231"/>
                      <a:pt x="0" y="517"/>
                    </a:cubicBezTo>
                    <a:cubicBezTo>
                      <a:pt x="0" y="803"/>
                      <a:pt x="231" y="1034"/>
                      <a:pt x="517" y="1034"/>
                    </a:cubicBezTo>
                    <a:cubicBezTo>
                      <a:pt x="803" y="1034"/>
                      <a:pt x="1034" y="803"/>
                      <a:pt x="1034" y="517"/>
                    </a:cubicBezTo>
                    <a:cubicBezTo>
                      <a:pt x="1034" y="231"/>
                      <a:pt x="803" y="0"/>
                      <a:pt x="517" y="0"/>
                    </a:cubicBezTo>
                    <a:close/>
                    <a:moveTo>
                      <a:pt x="517" y="853"/>
                    </a:moveTo>
                    <a:cubicBezTo>
                      <a:pt x="331" y="853"/>
                      <a:pt x="181" y="703"/>
                      <a:pt x="181" y="517"/>
                    </a:cubicBezTo>
                    <a:cubicBezTo>
                      <a:pt x="181" y="331"/>
                      <a:pt x="331" y="181"/>
                      <a:pt x="517" y="181"/>
                    </a:cubicBezTo>
                    <a:cubicBezTo>
                      <a:pt x="703" y="181"/>
                      <a:pt x="853" y="331"/>
                      <a:pt x="853" y="517"/>
                    </a:cubicBezTo>
                    <a:cubicBezTo>
                      <a:pt x="853" y="703"/>
                      <a:pt x="703" y="853"/>
                      <a:pt x="517" y="8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Oval 7"/>
              <p:cNvSpPr>
                <a:spLocks noChangeArrowheads="1"/>
              </p:cNvSpPr>
              <p:nvPr userDrawn="1"/>
            </p:nvSpPr>
            <p:spPr bwMode="auto">
              <a:xfrm>
                <a:off x="3864" y="598"/>
                <a:ext cx="573" cy="57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727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- Si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" r="4523"/>
          <a:stretch/>
        </p:blipFill>
        <p:spPr>
          <a:xfrm flipH="1">
            <a:off x="0" y="0"/>
            <a:ext cx="9143108" cy="6858000"/>
          </a:xfrm>
          <a:custGeom>
            <a:avLst/>
            <a:gdLst>
              <a:gd name="connsiteX0" fmla="*/ 9143108 w 9143108"/>
              <a:gd name="connsiteY0" fmla="*/ 0 h 6858000"/>
              <a:gd name="connsiteX1" fmla="*/ 0 w 9143108"/>
              <a:gd name="connsiteY1" fmla="*/ 0 h 6858000"/>
              <a:gd name="connsiteX2" fmla="*/ 0 w 9143108"/>
              <a:gd name="connsiteY2" fmla="*/ 6858000 h 6858000"/>
              <a:gd name="connsiteX3" fmla="*/ 9143108 w 914310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3108" h="6858000">
                <a:moveTo>
                  <a:pt x="9143108" y="0"/>
                </a:moveTo>
                <a:lnTo>
                  <a:pt x="0" y="0"/>
                </a:lnTo>
                <a:lnTo>
                  <a:pt x="0" y="6858000"/>
                </a:lnTo>
                <a:lnTo>
                  <a:pt x="9143108" y="6858000"/>
                </a:lnTo>
                <a:close/>
              </a:path>
            </a:pathLst>
          </a:custGeom>
        </p:spPr>
      </p:pic>
      <p:sp>
        <p:nvSpPr>
          <p:cNvPr id="11" name="Freeform 19"/>
          <p:cNvSpPr>
            <a:spLocks noEditPoints="1"/>
          </p:cNvSpPr>
          <p:nvPr userDrawn="1"/>
        </p:nvSpPr>
        <p:spPr bwMode="auto">
          <a:xfrm>
            <a:off x="2044800" y="784800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71332"/>
            <a:ext cx="4948667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Title slide 3</a:t>
            </a:r>
            <a:br>
              <a:rPr lang="en-US" noProof="0" dirty="0" smtClean="0"/>
            </a:br>
            <a:r>
              <a:rPr lang="en-US" noProof="0" dirty="0" smtClean="0"/>
              <a:t>dark singular </a:t>
            </a:r>
            <a:br>
              <a:rPr lang="en-US" noProof="0" dirty="0" smtClean="0"/>
            </a:br>
            <a:r>
              <a:rPr lang="en-US" noProof="0" dirty="0" smtClean="0"/>
              <a:t>image</a:t>
            </a:r>
            <a:endParaRPr lang="en-US" noProof="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044800" y="5061332"/>
            <a:ext cx="4933242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44800" y="5527207"/>
            <a:ext cx="1889125" cy="487363"/>
          </a:xfrm>
        </p:spPr>
        <p:txBody>
          <a:bodyPr/>
          <a:lstStyle>
            <a:lvl1pPr>
              <a:defRPr sz="11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9" name="object 3"/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 - No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044800" y="1396278"/>
            <a:ext cx="6192000" cy="351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 smtClean="0"/>
              <a:t>Title slide 4 – </a:t>
            </a:r>
            <a:br>
              <a:rPr lang="en-US" noProof="0" dirty="0" smtClean="0"/>
            </a:br>
            <a:r>
              <a:rPr lang="en-US" noProof="0" dirty="0" smtClean="0"/>
              <a:t>no image</a:t>
            </a:r>
            <a:endParaRPr lang="en-US" noProof="0" dirty="0"/>
          </a:p>
        </p:txBody>
      </p:sp>
      <p:sp>
        <p:nvSpPr>
          <p:cNvPr id="9" name="object 3"/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10" name="Freeform 19"/>
          <p:cNvSpPr>
            <a:spLocks noEditPoints="1"/>
          </p:cNvSpPr>
          <p:nvPr userDrawn="1"/>
        </p:nvSpPr>
        <p:spPr bwMode="auto">
          <a:xfrm>
            <a:off x="2044800" y="784800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044800" y="5086278"/>
            <a:ext cx="6172700" cy="216000"/>
          </a:xfrm>
        </p:spPr>
        <p:txBody>
          <a:bodyPr/>
          <a:lstStyle>
            <a:lvl1pPr>
              <a:defRPr sz="1100" baseline="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44800" y="5552153"/>
            <a:ext cx="1889125" cy="487363"/>
          </a:xfrm>
        </p:spPr>
        <p:txBody>
          <a:bodyPr/>
          <a:lstStyle>
            <a:lvl1pPr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2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671752" y="302982"/>
            <a:ext cx="3726000" cy="365356"/>
          </a:xfrm>
        </p:spPr>
        <p:txBody>
          <a:bodyPr lIns="144000"/>
          <a:lstStyle>
            <a:lvl1pPr>
              <a:spcAft>
                <a:spcPts val="300"/>
              </a:spcAft>
              <a:defRPr sz="900"/>
            </a:lvl1pPr>
            <a:lvl2pPr>
              <a:spcAft>
                <a:spcPts val="300"/>
              </a:spcAft>
              <a:defRPr sz="900"/>
            </a:lvl2pPr>
            <a:lvl3pPr>
              <a:spcAft>
                <a:spcPts val="300"/>
              </a:spcAft>
              <a:defRPr sz="800"/>
            </a:lvl3pPr>
            <a:lvl4pPr>
              <a:spcAft>
                <a:spcPts val="300"/>
              </a:spcAft>
              <a:defRPr sz="800"/>
            </a:lvl4pPr>
            <a:lvl5pPr>
              <a:spcAft>
                <a:spcPts val="300"/>
              </a:spcAft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752400" y="302982"/>
            <a:ext cx="3726000" cy="365356"/>
          </a:xfrm>
        </p:spPr>
        <p:txBody>
          <a:bodyPr/>
          <a:lstStyle>
            <a:lvl1pPr>
              <a:spcAft>
                <a:spcPts val="300"/>
              </a:spcAft>
              <a:defRPr sz="900"/>
            </a:lvl1pPr>
            <a:lvl2pPr>
              <a:spcAft>
                <a:spcPts val="300"/>
              </a:spcAft>
              <a:defRPr sz="900"/>
            </a:lvl2pPr>
            <a:lvl3pPr>
              <a:spcAft>
                <a:spcPts val="300"/>
              </a:spcAft>
              <a:defRPr sz="900"/>
            </a:lvl3pPr>
            <a:lvl4pPr>
              <a:spcAft>
                <a:spcPts val="300"/>
              </a:spcAft>
              <a:defRPr sz="900"/>
            </a:lvl4pPr>
            <a:lvl5pPr>
              <a:spcAft>
                <a:spcPts val="300"/>
              </a:spcAft>
              <a:defRPr sz="9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130531"/>
            <a:ext cx="3726000" cy="4878928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71752" y="1130531"/>
            <a:ext cx="3719847" cy="4878928"/>
          </a:xfrm>
          <a:ln w="6350">
            <a:solidFill>
              <a:schemeClr val="tx2"/>
            </a:solidFill>
          </a:ln>
        </p:spPr>
        <p:txBody>
          <a:bodyPr lIns="144000" tIns="72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671752" y="1130531"/>
            <a:ext cx="84075" cy="4878928"/>
          </a:xfrm>
          <a:prstGeom prst="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l"/>
            <a:endParaRPr lang="en-US" sz="1500" noProof="0" dirty="0">
              <a:solidFill>
                <a:schemeClr val="bg1"/>
              </a:solidFill>
            </a:endParaRPr>
          </a:p>
        </p:txBody>
      </p:sp>
      <p:sp>
        <p:nvSpPr>
          <p:cNvPr id="15" name="Freeform 19"/>
          <p:cNvSpPr>
            <a:spLocks noEditPoints="1"/>
          </p:cNvSpPr>
          <p:nvPr userDrawn="1"/>
        </p:nvSpPr>
        <p:spPr bwMode="auto">
          <a:xfrm>
            <a:off x="747238" y="6320118"/>
            <a:ext cx="4248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Shape 8"/>
          <p:cNvSpPr txBox="1">
            <a:spLocks/>
          </p:cNvSpPr>
          <p:nvPr userDrawn="1"/>
        </p:nvSpPr>
        <p:spPr>
          <a:xfrm>
            <a:off x="7929562" y="6320118"/>
            <a:ext cx="462257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000" noProof="0" smtClean="0">
                <a:solidFill>
                  <a:schemeClr val="tx2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US" sz="1000" noProof="0" dirty="0">
              <a:solidFill>
                <a:schemeClr val="tx2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731600" y="6320118"/>
            <a:ext cx="5941047" cy="370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© 2017 KPMG LLP, a Delaware limited liability partnership and the U.S. member firm of the KPMG network of independent member firms affiliated with KPMG International Cooperative (“KPMG International”), a Swiss entity.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48663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etter 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130531"/>
            <a:ext cx="3726000" cy="4878928"/>
          </a:xfrm>
        </p:spPr>
        <p:txBody>
          <a:bodyPr/>
          <a:lstStyle>
            <a:lvl1pPr>
              <a:defRPr sz="9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71752" y="1130531"/>
            <a:ext cx="3719847" cy="4878928"/>
          </a:xfrm>
          <a:ln w="6350">
            <a:noFill/>
          </a:ln>
        </p:spPr>
        <p:txBody>
          <a:bodyPr lIns="0" tIns="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9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752400" y="302982"/>
            <a:ext cx="3726000" cy="365356"/>
          </a:xfrm>
        </p:spPr>
        <p:txBody>
          <a:bodyPr/>
          <a:lstStyle>
            <a:lvl1pPr>
              <a:spcAft>
                <a:spcPts val="300"/>
              </a:spcAft>
              <a:defRPr sz="900"/>
            </a:lvl1pPr>
            <a:lvl2pPr>
              <a:spcAft>
                <a:spcPts val="300"/>
              </a:spcAft>
              <a:defRPr sz="900"/>
            </a:lvl2pPr>
            <a:lvl3pPr>
              <a:spcAft>
                <a:spcPts val="300"/>
              </a:spcAft>
              <a:defRPr sz="900"/>
            </a:lvl3pPr>
            <a:lvl4pPr>
              <a:spcAft>
                <a:spcPts val="300"/>
              </a:spcAft>
              <a:defRPr sz="900"/>
            </a:lvl4pPr>
            <a:lvl5pPr>
              <a:spcAft>
                <a:spcPts val="300"/>
              </a:spcAft>
              <a:defRPr sz="9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671752" y="302982"/>
            <a:ext cx="3726000" cy="365356"/>
          </a:xfrm>
        </p:spPr>
        <p:txBody>
          <a:bodyPr/>
          <a:lstStyle>
            <a:lvl1pPr>
              <a:spcAft>
                <a:spcPts val="300"/>
              </a:spcAft>
              <a:defRPr sz="900"/>
            </a:lvl1pPr>
            <a:lvl2pPr>
              <a:spcAft>
                <a:spcPts val="300"/>
              </a:spcAft>
              <a:defRPr sz="900"/>
            </a:lvl2pPr>
            <a:lvl3pPr>
              <a:spcAft>
                <a:spcPts val="300"/>
              </a:spcAft>
              <a:defRPr sz="900"/>
            </a:lvl3pPr>
            <a:lvl4pPr>
              <a:spcAft>
                <a:spcPts val="300"/>
              </a:spcAft>
              <a:defRPr sz="900"/>
            </a:lvl4pPr>
            <a:lvl5pPr>
              <a:spcAft>
                <a:spcPts val="300"/>
              </a:spcAft>
              <a:defRPr sz="9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Freeform 19"/>
          <p:cNvSpPr>
            <a:spLocks noEditPoints="1"/>
          </p:cNvSpPr>
          <p:nvPr userDrawn="1"/>
        </p:nvSpPr>
        <p:spPr bwMode="auto">
          <a:xfrm>
            <a:off x="747238" y="6320118"/>
            <a:ext cx="4248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7" name="Shape 8"/>
          <p:cNvSpPr txBox="1">
            <a:spLocks/>
          </p:cNvSpPr>
          <p:nvPr userDrawn="1"/>
        </p:nvSpPr>
        <p:spPr>
          <a:xfrm>
            <a:off x="7929562" y="6320118"/>
            <a:ext cx="462257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000" noProof="0" smtClean="0">
                <a:solidFill>
                  <a:schemeClr val="tx2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US" sz="1000" noProof="0" dirty="0">
              <a:solidFill>
                <a:schemeClr val="tx2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31600" y="6320118"/>
            <a:ext cx="5941047" cy="370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© 2017 KPMG LLP, a Delaware limited liability partnership and the U.S. member firm of the KPMG network of independent member firms affiliated with KPMG International Cooperative (“KPMG International”), a Swiss entity.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735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00" y="677326"/>
            <a:ext cx="7639200" cy="518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00" y="354993"/>
            <a:ext cx="76392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086707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426659"/>
            <a:ext cx="7639200" cy="459422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00" y="354993"/>
            <a:ext cx="76392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2604358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2400" y="1426659"/>
            <a:ext cx="3726000" cy="45828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65600" y="1426659"/>
            <a:ext cx="3726000" cy="45828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2400" y="354993"/>
            <a:ext cx="76392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 smtClean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760996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2400" y="677326"/>
            <a:ext cx="7639200" cy="518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426659"/>
            <a:ext cx="7639200" cy="458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28" name="Freeform 19"/>
          <p:cNvSpPr>
            <a:spLocks noEditPoints="1"/>
          </p:cNvSpPr>
          <p:nvPr userDrawn="1"/>
        </p:nvSpPr>
        <p:spPr bwMode="auto">
          <a:xfrm>
            <a:off x="747238" y="6320118"/>
            <a:ext cx="4248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9" name="Shape 8"/>
          <p:cNvSpPr txBox="1">
            <a:spLocks/>
          </p:cNvSpPr>
          <p:nvPr userDrawn="1"/>
        </p:nvSpPr>
        <p:spPr>
          <a:xfrm>
            <a:off x="7190610" y="6320118"/>
            <a:ext cx="1201210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000" noProof="0" smtClean="0">
                <a:solidFill>
                  <a:schemeClr val="tx2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US" sz="1000" noProof="0" dirty="0">
              <a:solidFill>
                <a:schemeClr val="tx2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731600" y="6320118"/>
            <a:ext cx="5941047" cy="370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© 2017 KPMG LLP, a Delaware limited liability partnership and the U.S. member firm of the KPMG network of independent member firms affiliated with KPMG International Cooperative (“KPMG International”), a Swiss entity.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2144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  <p:sldLayoutId id="2147483709" r:id="rId3"/>
    <p:sldLayoutId id="2147483680" r:id="rId4"/>
    <p:sldLayoutId id="2147483707" r:id="rId5"/>
    <p:sldLayoutId id="2147483708" r:id="rId6"/>
    <p:sldLayoutId id="2147483666" r:id="rId7"/>
    <p:sldLayoutId id="2147483664" r:id="rId8"/>
    <p:sldLayoutId id="2147483689" r:id="rId9"/>
    <p:sldLayoutId id="2147483690" r:id="rId10"/>
    <p:sldLayoutId id="2147483692" r:id="rId11"/>
    <p:sldLayoutId id="2147483693" r:id="rId12"/>
    <p:sldLayoutId id="2147483701" r:id="rId13"/>
    <p:sldLayoutId id="2147483697" r:id="rId14"/>
    <p:sldLayoutId id="2147483698" r:id="rId15"/>
    <p:sldLayoutId id="2147483699" r:id="rId16"/>
    <p:sldLayoutId id="2147483700" r:id="rId17"/>
    <p:sldLayoutId id="2147483706" r:id="rId18"/>
    <p:sldLayoutId id="2147483682" r:id="rId19"/>
    <p:sldLayoutId id="2147483683" r:id="rId20"/>
    <p:sldLayoutId id="2147483684" r:id="rId21"/>
    <p:sldLayoutId id="2147483667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0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57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93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08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84" userDrawn="1">
          <p15:clr>
            <a:srgbClr val="F26B43"/>
          </p15:clr>
        </p15:guide>
        <p15:guide id="2" pos="470" userDrawn="1">
          <p15:clr>
            <a:srgbClr val="F26B43"/>
          </p15:clr>
        </p15:guide>
        <p15:guide id="3" pos="5291" userDrawn="1">
          <p15:clr>
            <a:srgbClr val="F26B43"/>
          </p15:clr>
        </p15:guide>
        <p15:guide id="4" orient="horz" pos="754" userDrawn="1">
          <p15:clr>
            <a:srgbClr val="F26B43"/>
          </p15:clr>
        </p15:guide>
        <p15:guide id="6" orient="horz" pos="421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27200" y="1372452"/>
            <a:ext cx="5826000" cy="3510000"/>
          </a:xfrm>
        </p:spPr>
        <p:txBody>
          <a:bodyPr/>
          <a:lstStyle/>
          <a:p>
            <a:r>
              <a:rPr lang="en-US" dirty="0" smtClean="0"/>
              <a:t>Mid Server File </a:t>
            </a:r>
            <a:r>
              <a:rPr lang="en-US" dirty="0" smtClean="0"/>
              <a:t>Transfer(</a:t>
            </a:r>
            <a:r>
              <a:rPr lang="en-US" dirty="0" err="1" smtClean="0"/>
              <a:t>MSFTx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ServiceNow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November XX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4382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Mid </a:t>
            </a:r>
            <a:r>
              <a:rPr lang="en-US" dirty="0"/>
              <a:t>S</a:t>
            </a:r>
            <a:r>
              <a:rPr lang="en-US" dirty="0" smtClean="0"/>
              <a:t>erver </a:t>
            </a:r>
            <a:r>
              <a:rPr lang="en-US" dirty="0"/>
              <a:t>F</a:t>
            </a:r>
            <a:r>
              <a:rPr lang="en-US" dirty="0" smtClean="0"/>
              <a:t>ile </a:t>
            </a:r>
            <a:r>
              <a:rPr lang="en-US" dirty="0"/>
              <a:t>T</a:t>
            </a:r>
            <a:r>
              <a:rPr lang="en-US" dirty="0" smtClean="0"/>
              <a:t>ransfer (</a:t>
            </a:r>
            <a:r>
              <a:rPr lang="en-US" dirty="0" err="1" smtClean="0"/>
              <a:t>MSFTx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err="1" smtClean="0"/>
              <a:t>MSFTx</a:t>
            </a:r>
            <a:r>
              <a:rPr lang="en-US" sz="2000" dirty="0" smtClean="0"/>
              <a:t> is custom ServiceNow scoped app </a:t>
            </a:r>
            <a:r>
              <a:rPr lang="en-US" sz="2000" dirty="0" smtClean="0"/>
              <a:t>which can </a:t>
            </a:r>
            <a:r>
              <a:rPr lang="en-US" sz="2000" dirty="0" smtClean="0"/>
              <a:t>transfer files from mid server to ServiceNow</a:t>
            </a:r>
            <a:r>
              <a:rPr lang="en-US" sz="2000" dirty="0" smtClean="0"/>
              <a:t>.</a:t>
            </a:r>
          </a:p>
          <a:p>
            <a:endParaRPr lang="en-US" sz="1800" dirty="0" smtClean="0"/>
          </a:p>
          <a:p>
            <a:r>
              <a:rPr lang="en-US" sz="2000" dirty="0" smtClean="0"/>
              <a:t>App can be used for following: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attach </a:t>
            </a:r>
            <a:r>
              <a:rPr lang="en-US" sz="2000" dirty="0"/>
              <a:t>a file to specific </a:t>
            </a:r>
            <a:r>
              <a:rPr lang="en-US" sz="2000" dirty="0" smtClean="0"/>
              <a:t>record</a:t>
            </a:r>
          </a:p>
          <a:p>
            <a:r>
              <a:rPr lang="en-US" sz="1800" b="0" dirty="0" smtClean="0"/>
              <a:t>Ex</a:t>
            </a:r>
            <a:r>
              <a:rPr lang="en-US" sz="1800" b="0" dirty="0"/>
              <a:t>. Pick a file from mid server and attach it to incident record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load data file </a:t>
            </a:r>
            <a:r>
              <a:rPr lang="en-US" sz="2000" dirty="0"/>
              <a:t>into ServiceNow</a:t>
            </a:r>
          </a:p>
          <a:p>
            <a:r>
              <a:rPr lang="en-US" sz="1800" b="0" dirty="0"/>
              <a:t>Ex. Pick a user file from mid server and load it into ServiceNow Users table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Plug and Play App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Supports All file types </a:t>
            </a:r>
            <a:r>
              <a:rPr lang="en-US" sz="1600" b="0" dirty="0" smtClean="0"/>
              <a:t>(PDF,CSV,EXCEL,XML,ZIP, All Image file types etc...)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Supports large files transfers </a:t>
            </a:r>
            <a:r>
              <a:rPr lang="en-US" sz="1600" b="0" dirty="0" smtClean="0"/>
              <a:t>(</a:t>
            </a:r>
            <a:r>
              <a:rPr lang="en-US" sz="1600" b="0" dirty="0"/>
              <a:t>Uses multipart REST </a:t>
            </a:r>
            <a:r>
              <a:rPr lang="en-US" sz="1600" b="0" dirty="0" smtClean="0"/>
              <a:t>API)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Reusable &amp; Scalable </a:t>
            </a:r>
            <a:r>
              <a:rPr lang="en-US" sz="1600" b="0" dirty="0" smtClean="0"/>
              <a:t>(Can be used in other apps or scripts)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Scoped App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Debug mode available for troubleshooting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Mid Server Logs are printed in ServiceNow logs (No need to login to mid server to fetch logs)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Block Arc 4"/>
          <p:cNvSpPr/>
          <p:nvPr/>
        </p:nvSpPr>
        <p:spPr>
          <a:xfrm>
            <a:off x="3551440" y="1826680"/>
            <a:ext cx="2194560" cy="2194560"/>
          </a:xfrm>
          <a:prstGeom prst="blockArc">
            <a:avLst>
              <a:gd name="adj1" fmla="val 10800000"/>
              <a:gd name="adj2" fmla="val 21378525"/>
              <a:gd name="adj3" fmla="val 6040"/>
            </a:avLst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000" dirty="0" err="1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6143" y="5592928"/>
            <a:ext cx="1117144" cy="320304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Execute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Job</a:t>
            </a:r>
            <a:endParaRPr lang="en-US" sz="1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6143" y="4085064"/>
            <a:ext cx="1119635" cy="847920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Send Command to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MidServer</a:t>
            </a:r>
            <a:endParaRPr lang="en-US" sz="1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96143" y="2915131"/>
            <a:ext cx="1190939" cy="50998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Mid Server Magic</a:t>
            </a:r>
            <a:endParaRPr lang="en-US" sz="1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4574" y="1076646"/>
            <a:ext cx="1940873" cy="556142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dirty="0"/>
              <a:t>Transfer file </a:t>
            </a:r>
            <a:r>
              <a:rPr lang="en-US" dirty="0" smtClean="0"/>
              <a:t>to </a:t>
            </a:r>
            <a:r>
              <a:rPr lang="en-US" dirty="0"/>
              <a:t>destination record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62430" y="2901289"/>
            <a:ext cx="1531741" cy="320304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File loaded into import set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62430" y="4159892"/>
            <a:ext cx="1531741" cy="320304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Transform Map Executed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62430" y="5646806"/>
            <a:ext cx="1531741" cy="320304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Data loaded into target table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33134" y="2955422"/>
            <a:ext cx="182880" cy="35038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000" dirty="0" err="1" smtClean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00673" y="6485953"/>
            <a:ext cx="914400" cy="299943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Start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3217640" y="5341600"/>
            <a:ext cx="822960" cy="82296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42" name="Flowchart: Connector 41"/>
          <p:cNvSpPr/>
          <p:nvPr/>
        </p:nvSpPr>
        <p:spPr>
          <a:xfrm>
            <a:off x="3213094" y="2795937"/>
            <a:ext cx="822960" cy="82296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000" dirty="0" err="1" smtClean="0">
              <a:solidFill>
                <a:schemeClr val="bg1"/>
              </a:solidFill>
            </a:endParaRPr>
          </a:p>
        </p:txBody>
      </p:sp>
      <p:sp>
        <p:nvSpPr>
          <p:cNvPr id="55" name="Flowchart: Connector 54"/>
          <p:cNvSpPr/>
          <p:nvPr/>
        </p:nvSpPr>
        <p:spPr>
          <a:xfrm>
            <a:off x="3213094" y="4068716"/>
            <a:ext cx="822960" cy="82296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590805" y="2955422"/>
            <a:ext cx="182880" cy="35038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000" dirty="0" err="1" smtClean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58344" y="6485953"/>
            <a:ext cx="914400" cy="299943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End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Flowchart: Connector 58"/>
          <p:cNvSpPr/>
          <p:nvPr/>
        </p:nvSpPr>
        <p:spPr>
          <a:xfrm>
            <a:off x="5275311" y="5341600"/>
            <a:ext cx="822960" cy="82296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60" name="Flowchart: Connector 59"/>
          <p:cNvSpPr/>
          <p:nvPr/>
        </p:nvSpPr>
        <p:spPr>
          <a:xfrm>
            <a:off x="5270765" y="2795937"/>
            <a:ext cx="822960" cy="82296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000" dirty="0" err="1" smtClean="0">
              <a:solidFill>
                <a:schemeClr val="bg1"/>
              </a:solidFill>
            </a:endParaRPr>
          </a:p>
        </p:txBody>
      </p:sp>
      <p:sp>
        <p:nvSpPr>
          <p:cNvPr id="61" name="Flowchart: Connector 60"/>
          <p:cNvSpPr/>
          <p:nvPr/>
        </p:nvSpPr>
        <p:spPr>
          <a:xfrm>
            <a:off x="5270765" y="4068716"/>
            <a:ext cx="822960" cy="82296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62" name="Flowchart: Connector 61"/>
          <p:cNvSpPr/>
          <p:nvPr/>
        </p:nvSpPr>
        <p:spPr>
          <a:xfrm>
            <a:off x="4236722" y="1536607"/>
            <a:ext cx="822960" cy="82296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US" sz="1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/>
              <a:t>Use Case 1: </a:t>
            </a:r>
          </a:p>
          <a:p>
            <a:r>
              <a:rPr lang="en-US" sz="1600" b="0" dirty="0" smtClean="0"/>
              <a:t>Transfer file(s) from mid server to a target record</a:t>
            </a:r>
          </a:p>
          <a:p>
            <a:endParaRPr lang="en-US" sz="1600" b="0" dirty="0" smtClean="0"/>
          </a:p>
          <a:p>
            <a:r>
              <a:rPr lang="en-US" sz="1600" b="0" dirty="0" smtClean="0"/>
              <a:t>File(s) Location:</a:t>
            </a:r>
          </a:p>
          <a:p>
            <a:r>
              <a:rPr lang="en-US" sz="1600" b="0" dirty="0" smtClean="0"/>
              <a:t>Target Record:</a:t>
            </a:r>
          </a:p>
          <a:p>
            <a:endParaRPr lang="en-US" b="0" dirty="0"/>
          </a:p>
          <a:p>
            <a:r>
              <a:rPr lang="en-US" sz="1800" dirty="0" smtClean="0"/>
              <a:t>Use Case 2: </a:t>
            </a:r>
          </a:p>
          <a:p>
            <a:r>
              <a:rPr lang="en-US" sz="1600" b="0" dirty="0" smtClean="0"/>
              <a:t>Load user data file from mid server folder and load into users table</a:t>
            </a:r>
          </a:p>
          <a:p>
            <a:endParaRPr lang="en-US" sz="1600" b="0" dirty="0" smtClean="0"/>
          </a:p>
          <a:p>
            <a:r>
              <a:rPr lang="en-US" sz="1600" b="0" dirty="0" smtClean="0"/>
              <a:t>File Location:</a:t>
            </a:r>
          </a:p>
          <a:p>
            <a:r>
              <a:rPr lang="en-US" sz="1600" b="0" dirty="0" smtClean="0"/>
              <a:t>Target: User table:</a:t>
            </a:r>
          </a:p>
          <a:p>
            <a:r>
              <a:rPr lang="en-US" sz="1600" b="0" dirty="0" smtClean="0"/>
              <a:t>Number of records in file: 13</a:t>
            </a:r>
            <a:endParaRPr lang="en-US" sz="16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1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smtClean="0"/>
              <a:t>Only file import functionality, file export is not available at this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 smtClean="0"/>
              <a:t>App is not fully scoped, 1 script is global (due to ServiceNow </a:t>
            </a:r>
            <a:r>
              <a:rPr lang="en-US" sz="1800" b="0" dirty="0" smtClean="0"/>
              <a:t>limitation)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7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in this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smtClean="0"/>
              <a:t>Enhancements: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Notification on success failure of file import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Batch Job to archive files on mid server successful transfer/processing</a:t>
            </a:r>
          </a:p>
          <a:p>
            <a:endParaRPr lang="en-US" sz="2000" dirty="0"/>
          </a:p>
          <a:p>
            <a:r>
              <a:rPr lang="en-US" sz="2000" dirty="0" smtClean="0"/>
              <a:t>New Features: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Export </a:t>
            </a:r>
            <a:r>
              <a:rPr lang="en-US" sz="1600" dirty="0">
                <a:solidFill>
                  <a:schemeClr val="tx2"/>
                </a:solidFill>
              </a:rPr>
              <a:t>Attachment(pdf, image </a:t>
            </a:r>
            <a:r>
              <a:rPr lang="en-US" sz="1600" dirty="0" smtClean="0">
                <a:solidFill>
                  <a:schemeClr val="tx2"/>
                </a:solidFill>
              </a:rPr>
              <a:t>etc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  <a:r>
              <a:rPr lang="en-US" sz="1600" dirty="0" smtClean="0">
                <a:solidFill>
                  <a:schemeClr val="tx2"/>
                </a:solidFill>
              </a:rPr>
              <a:t>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Export </a:t>
            </a:r>
            <a:r>
              <a:rPr lang="en-US" sz="1600" dirty="0">
                <a:solidFill>
                  <a:schemeClr val="tx2"/>
                </a:solidFill>
              </a:rPr>
              <a:t>Table </a:t>
            </a:r>
            <a:r>
              <a:rPr lang="en-US" sz="1600" dirty="0" smtClean="0">
                <a:solidFill>
                  <a:schemeClr val="tx2"/>
                </a:solidFill>
              </a:rPr>
              <a:t>content</a:t>
            </a:r>
            <a:endParaRPr lang="en-US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3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Features - Planned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Export 1 Record (Generate via SNC Processor)</a:t>
            </a:r>
          </a:p>
          <a:p>
            <a:pPr marL="558900" lvl="2" indent="-342900">
              <a:buFont typeface="+mj-lt"/>
              <a:buAutoNum type="alphaLcPeriod"/>
            </a:pPr>
            <a:r>
              <a:rPr lang="en-US" sz="1400" dirty="0" smtClean="0"/>
              <a:t>PDF</a:t>
            </a:r>
          </a:p>
          <a:p>
            <a:pPr marL="558900" lvl="2" indent="-342900">
              <a:buFont typeface="+mj-lt"/>
              <a:buAutoNum type="alphaLcPeriod"/>
            </a:pPr>
            <a:r>
              <a:rPr lang="en-US" sz="1400" dirty="0" smtClean="0"/>
              <a:t>CSV</a:t>
            </a:r>
          </a:p>
          <a:p>
            <a:pPr marL="558900" lvl="2" indent="-342900">
              <a:buFont typeface="+mj-lt"/>
              <a:buAutoNum type="alphaLcPeriod"/>
            </a:pPr>
            <a:r>
              <a:rPr lang="en-US" sz="1400" dirty="0" smtClean="0"/>
              <a:t>JSON</a:t>
            </a:r>
          </a:p>
          <a:p>
            <a:pPr marL="558900" lvl="2" indent="-342900">
              <a:buFont typeface="+mj-lt"/>
              <a:buAutoNum type="alphaLcPeriod"/>
            </a:pPr>
            <a:r>
              <a:rPr lang="en-US" sz="1400" dirty="0" smtClean="0"/>
              <a:t>XML</a:t>
            </a:r>
          </a:p>
          <a:p>
            <a:pPr marL="558900" lvl="2" indent="-342900">
              <a:buFont typeface="+mj-lt"/>
              <a:buAutoNum type="alphaLcPeriod"/>
            </a:pPr>
            <a:r>
              <a:rPr lang="en-US" sz="1400" dirty="0" smtClean="0"/>
              <a:t>Excel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Export Multiple Records /list (Generate via SNC Processor)</a:t>
            </a:r>
          </a:p>
          <a:p>
            <a:pPr marL="558900" lvl="2" indent="-342900">
              <a:buFont typeface="+mj-lt"/>
              <a:buAutoNum type="alphaLcPeriod"/>
            </a:pPr>
            <a:r>
              <a:rPr lang="en-US" sz="1400" dirty="0" smtClean="0"/>
              <a:t>JSON</a:t>
            </a:r>
          </a:p>
          <a:p>
            <a:pPr marL="558900" lvl="2" indent="-342900">
              <a:buFont typeface="+mj-lt"/>
              <a:buAutoNum type="alphaLcPeriod"/>
            </a:pPr>
            <a:r>
              <a:rPr lang="en-US" sz="1400" dirty="0" smtClean="0"/>
              <a:t>XML</a:t>
            </a:r>
          </a:p>
          <a:p>
            <a:pPr marL="558900" lvl="2" indent="-342900">
              <a:buFont typeface="+mj-lt"/>
              <a:buAutoNum type="alphaLcPeriod"/>
            </a:pPr>
            <a:r>
              <a:rPr lang="en-US" sz="1400" dirty="0" smtClean="0"/>
              <a:t>CSV</a:t>
            </a:r>
          </a:p>
          <a:p>
            <a:pPr marL="558900" lvl="2" indent="-342900">
              <a:buFont typeface="+mj-lt"/>
              <a:buAutoNum type="alphaLcPeriod"/>
            </a:pPr>
            <a:r>
              <a:rPr lang="en-US" sz="1400" dirty="0" smtClean="0"/>
              <a:t>Excel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Export Attachments (Transfer via REST API)</a:t>
            </a:r>
          </a:p>
          <a:p>
            <a:pPr marL="558900" lvl="2" indent="-342900">
              <a:buFont typeface="+mj-lt"/>
              <a:buAutoNum type="alphaLcPeriod"/>
            </a:pPr>
            <a:r>
              <a:rPr lang="en-US" sz="1400" dirty="0" smtClean="0"/>
              <a:t>Any kind of file type (Can be used for custom file export – create custom file using script and attach to a record)</a:t>
            </a:r>
          </a:p>
          <a:p>
            <a:pPr lvl="1"/>
            <a:endParaRPr lang="en-US" sz="1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25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EDBY" val="Global PowerPoint Toolbar"/>
  <p:tag name="TOOLBARVERSION" val="5.1"/>
  <p:tag name="TYPE" val="FullPage"/>
  <p:tag name="KEYWORD" val="FULL-PAGE"/>
  <p:tag name="TEMPLATEVERSION" val="12/02/2016 01:52:06"/>
</p:tagLst>
</file>

<file path=ppt/theme/theme1.xml><?xml version="1.0" encoding="utf-8"?>
<a:theme xmlns:a="http://schemas.openxmlformats.org/drawingml/2006/main" name="KPMG_Talkbook_4x3_1021_2015">
  <a:themeElements>
    <a:clrScheme name="New KPMG Colours">
      <a:dk1>
        <a:srgbClr val="000000"/>
      </a:dk1>
      <a:lt1>
        <a:sysClr val="window" lastClr="FFFFFF"/>
      </a:lt1>
      <a:dk2>
        <a:srgbClr val="00338D"/>
      </a:dk2>
      <a:lt2>
        <a:srgbClr val="F0F0F0"/>
      </a:lt2>
      <a:accent1>
        <a:srgbClr val="0091DA"/>
      </a:accent1>
      <a:accent2>
        <a:srgbClr val="6D2077"/>
      </a:accent2>
      <a:accent3>
        <a:srgbClr val="005EB8"/>
      </a:accent3>
      <a:accent4>
        <a:srgbClr val="00A3A1"/>
      </a:accent4>
      <a:accent5>
        <a:srgbClr val="EAAA00"/>
      </a:accent5>
      <a:accent6>
        <a:srgbClr val="43B02A"/>
      </a:accent6>
      <a:hlink>
        <a:srgbClr val="0091DA"/>
      </a:hlink>
      <a:folHlink>
        <a:srgbClr val="0091DA"/>
      </a:folHlink>
    </a:clrScheme>
    <a:fontScheme name="KPMG">
      <a:majorFont>
        <a:latin typeface="KPMG Extra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54610" tIns="54610" rIns="54610" bIns="54610" rtlCol="0" anchor="ctr"/>
      <a:lstStyle>
        <a:defPPr algn="l">
          <a:defRPr sz="1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54610" tIns="54610" rIns="54610" bIns="54610" rtlCol="0">
        <a:noAutofit/>
      </a:bodyPr>
      <a:lstStyle>
        <a:defPPr>
          <a:spcAft>
            <a:spcPts val="600"/>
          </a:spcAft>
          <a:defRPr sz="1000" dirty="0" err="1" smtClean="0"/>
        </a:defPPr>
      </a:lstStyle>
    </a:txDef>
  </a:objectDefaults>
  <a:extraClrSchemeLst/>
  <a:custClrLst>
    <a:custClr name="KPMG Blue">
      <a:srgbClr val="00338D"/>
    </a:custClr>
    <a:custClr name="Medium Blue">
      <a:srgbClr val="005EB8"/>
    </a:custClr>
    <a:custClr name="Light Blue">
      <a:srgbClr val="0091DA"/>
    </a:custClr>
    <a:custClr name="Violet">
      <a:srgbClr val="483698"/>
    </a:custClr>
    <a:custClr name="Purple">
      <a:srgbClr val="470A68"/>
    </a:custClr>
    <a:custClr name="Light Purple">
      <a:srgbClr val="6D2077"/>
    </a:custClr>
    <a:custClr name="Green">
      <a:srgbClr val="00A3A1"/>
    </a:custClr>
    <a:custClr name="Dark Green">
      <a:srgbClr val="009A44"/>
    </a:custClr>
    <a:custClr name="Light Green">
      <a:srgbClr val="43B02A"/>
    </a:custClr>
    <a:custClr name="Yellow">
      <a:srgbClr val="EAAA00"/>
    </a:custClr>
    <a:custClr name="Orange">
      <a:srgbClr val="F68D2E"/>
    </a:custClr>
    <a:custClr name="Red ">
      <a:srgbClr val="BC204B"/>
    </a:custClr>
    <a:custClr name="Pink">
      <a:srgbClr val="C6007E"/>
    </a:custClr>
    <a:custClr name="Dark Brown">
      <a:srgbClr val="753F19"/>
    </a:custClr>
    <a:custClr name="Light Brown">
      <a:srgbClr val="9B642E"/>
    </a:custClr>
    <a:custClr name="Olive">
      <a:srgbClr val="9D9375"/>
    </a:custClr>
    <a:custClr name="Beige">
      <a:srgbClr val="E3BC9F"/>
    </a:custClr>
    <a:custClr name="Light Pink">
      <a:srgbClr val="E36877"/>
    </a:custClr>
  </a:custClrLst>
  <a:extLst>
    <a:ext uri="{05A4C25C-085E-4340-85A3-A5531E510DB2}">
      <thm15:themeFamily xmlns:thm15="http://schemas.microsoft.com/office/thememl/2012/main" name="Presentation2" id="{0C922F13-759E-4775-927F-985836160F6F}" vid="{25223C83-78C1-41FC-BB4B-19BA51F27D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KPMG Talkbook Full-page Template</Template>
  <TotalTime>694</TotalTime>
  <Words>380</Words>
  <Application>Microsoft Office PowerPoint</Application>
  <PresentationFormat>Letter Paper (8.5x11 in)</PresentationFormat>
  <Paragraphs>78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KPMG_Talkbook_4x3_1021_2015</vt:lpstr>
      <vt:lpstr>Mid Server File Transfer(MSFTx)</vt:lpstr>
      <vt:lpstr>What is Mid Server File Transfer (MSFTx)</vt:lpstr>
      <vt:lpstr>Salient Features</vt:lpstr>
      <vt:lpstr>How it works</vt:lpstr>
      <vt:lpstr>Demo</vt:lpstr>
      <vt:lpstr>Use Cases</vt:lpstr>
      <vt:lpstr>Limitations:</vt:lpstr>
      <vt:lpstr>What’s next in this app</vt:lpstr>
      <vt:lpstr>Export Features - Planned</vt:lpstr>
      <vt:lpstr>Questions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Server File Transfer</dc:title>
  <dc:creator>Brajendra Gupta</dc:creator>
  <cp:lastModifiedBy>Brajendra Gupta</cp:lastModifiedBy>
  <cp:revision>35</cp:revision>
  <dcterms:created xsi:type="dcterms:W3CDTF">2017-11-01T23:29:19Z</dcterms:created>
  <dcterms:modified xsi:type="dcterms:W3CDTF">2017-11-09T23:02:59Z</dcterms:modified>
  <cp:category>KPMG Confidential</cp:category>
</cp:coreProperties>
</file>