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98" r:id="rId10"/>
    <p:sldId id="265" r:id="rId11"/>
    <p:sldId id="266" r:id="rId12"/>
    <p:sldId id="267" r:id="rId13"/>
    <p:sldId id="268" r:id="rId14"/>
    <p:sldId id="269" r:id="rId15"/>
    <p:sldId id="270" r:id="rId16"/>
    <p:sldId id="299" r:id="rId17"/>
    <p:sldId id="300" r:id="rId18"/>
    <p:sldId id="271" r:id="rId19"/>
    <p:sldId id="301" r:id="rId20"/>
    <p:sldId id="272" r:id="rId21"/>
    <p:sldId id="302" r:id="rId22"/>
    <p:sldId id="273" r:id="rId23"/>
    <p:sldId id="303" r:id="rId24"/>
    <p:sldId id="274" r:id="rId25"/>
    <p:sldId id="275" r:id="rId26"/>
    <p:sldId id="276" r:id="rId27"/>
    <p:sldId id="277" r:id="rId28"/>
    <p:sldId id="278" r:id="rId29"/>
    <p:sldId id="281" r:id="rId30"/>
    <p:sldId id="282" r:id="rId31"/>
    <p:sldId id="279" r:id="rId32"/>
    <p:sldId id="280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7" r:id="rId42"/>
    <p:sldId id="291" r:id="rId43"/>
    <p:sldId id="293" r:id="rId44"/>
    <p:sldId id="292" r:id="rId45"/>
    <p:sldId id="294" r:id="rId46"/>
    <p:sldId id="295" r:id="rId47"/>
    <p:sldId id="296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Logistic Regression</c:v>
                </c:pt>
                <c:pt idx="1">
                  <c:v>Linear SVM</c:v>
                </c:pt>
                <c:pt idx="2">
                  <c:v>Random Forest</c:v>
                </c:pt>
                <c:pt idx="3">
                  <c:v>Naïve Bayes</c:v>
                </c:pt>
                <c:pt idx="4">
                  <c:v>RNN-LSTM</c:v>
                </c:pt>
                <c:pt idx="5">
                  <c:v>RNN-LSTM with Genim Embedding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0.78</c:v>
                </c:pt>
                <c:pt idx="1">
                  <c:v>0.77</c:v>
                </c:pt>
                <c:pt idx="2">
                  <c:v>0.69</c:v>
                </c:pt>
                <c:pt idx="3">
                  <c:v>0.76</c:v>
                </c:pt>
                <c:pt idx="4">
                  <c:v>0.8</c:v>
                </c:pt>
                <c:pt idx="5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5-460D-9A12-F2F420532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2531295"/>
        <c:axId val="722530047"/>
      </c:barChart>
      <c:catAx>
        <c:axId val="7225312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530047"/>
        <c:crosses val="autoZero"/>
        <c:auto val="1"/>
        <c:lblAlgn val="ctr"/>
        <c:lblOffset val="100"/>
        <c:noMultiLvlLbl val="0"/>
      </c:catAx>
      <c:valAx>
        <c:axId val="722530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531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8344" y="556306"/>
            <a:ext cx="8791575" cy="2387600"/>
          </a:xfrm>
        </p:spPr>
        <p:txBody>
          <a:bodyPr/>
          <a:lstStyle/>
          <a:p>
            <a:r>
              <a:rPr lang="en-US" b="1" dirty="0" smtClean="0"/>
              <a:t>Real-Time twitter sentiment analysis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4104" y="3892731"/>
            <a:ext cx="8791575" cy="280415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 Member –</a:t>
            </a:r>
          </a:p>
          <a:p>
            <a:r>
              <a:rPr lang="en-US" dirty="0" smtClean="0"/>
              <a:t>Aditya </a:t>
            </a:r>
            <a:r>
              <a:rPr lang="en-US" dirty="0" err="1" smtClean="0"/>
              <a:t>Ambadkar</a:t>
            </a:r>
            <a:endParaRPr lang="en-US" dirty="0" smtClean="0"/>
          </a:p>
          <a:p>
            <a:r>
              <a:rPr lang="en-US" dirty="0" err="1" smtClean="0"/>
              <a:t>Brajendra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r>
              <a:rPr lang="en-US" dirty="0" smtClean="0"/>
              <a:t> Pathak</a:t>
            </a:r>
          </a:p>
          <a:p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Goyal</a:t>
            </a:r>
            <a:endParaRPr lang="en-US" dirty="0" smtClean="0"/>
          </a:p>
          <a:p>
            <a:r>
              <a:rPr lang="en-US" dirty="0" err="1" smtClean="0"/>
              <a:t>Pravin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r>
              <a:rPr lang="en-US" dirty="0" smtClean="0"/>
              <a:t> </a:t>
            </a:r>
            <a:r>
              <a:rPr lang="en-US" dirty="0" err="1" smtClean="0"/>
              <a:t>prajapati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Cleaned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9058190" cy="4175375"/>
          </a:xfrm>
        </p:spPr>
      </p:pic>
    </p:spTree>
    <p:extLst>
      <p:ext uri="{BB962C8B-B14F-4D97-AF65-F5344CB8AC3E}">
        <p14:creationId xmlns:p14="http://schemas.microsoft.com/office/powerpoint/2010/main" val="12472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</a:t>
            </a:r>
            <a:r>
              <a:rPr lang="en-US" dirty="0" err="1" smtClean="0"/>
              <a:t>WordCloud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" t="1713" r="601" b="4529"/>
          <a:stretch/>
        </p:blipFill>
        <p:spPr>
          <a:xfrm>
            <a:off x="1143001" y="2097088"/>
            <a:ext cx="10038346" cy="4271628"/>
          </a:xfrm>
        </p:spPr>
      </p:pic>
    </p:spTree>
    <p:extLst>
      <p:ext uri="{BB962C8B-B14F-4D97-AF65-F5344CB8AC3E}">
        <p14:creationId xmlns:p14="http://schemas.microsoft.com/office/powerpoint/2010/main" val="1228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</a:t>
            </a:r>
            <a:r>
              <a:rPr lang="en-US" dirty="0" err="1" smtClean="0"/>
              <a:t>Wordcloud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" t="2163" r="1011" b="5436"/>
          <a:stretch/>
        </p:blipFill>
        <p:spPr>
          <a:xfrm>
            <a:off x="1141413" y="2097088"/>
            <a:ext cx="9905998" cy="4143291"/>
          </a:xfrm>
        </p:spPr>
      </p:pic>
    </p:spTree>
    <p:extLst>
      <p:ext uri="{BB962C8B-B14F-4D97-AF65-F5344CB8AC3E}">
        <p14:creationId xmlns:p14="http://schemas.microsoft.com/office/powerpoint/2010/main" val="363440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370" y="2415235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Model building and evaluation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8661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1137157"/>
          </a:xfrm>
        </p:spPr>
        <p:txBody>
          <a:bodyPr/>
          <a:lstStyle/>
          <a:p>
            <a:r>
              <a:rPr lang="en-US" dirty="0" smtClean="0"/>
              <a:t>TF-</a:t>
            </a:r>
            <a:r>
              <a:rPr lang="en-US" dirty="0" err="1" smtClean="0"/>
              <a:t>idf</a:t>
            </a:r>
            <a:r>
              <a:rPr lang="en-US" dirty="0" smtClean="0"/>
              <a:t> </a:t>
            </a:r>
            <a:r>
              <a:rPr lang="en-US" dirty="0" err="1" smtClean="0"/>
              <a:t>vectorizer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046" y="1137157"/>
            <a:ext cx="9905999" cy="5197642"/>
          </a:xfrm>
        </p:spPr>
        <p:txBody>
          <a:bodyPr>
            <a:normAutofit/>
          </a:bodyPr>
          <a:lstStyle/>
          <a:p>
            <a:r>
              <a:rPr lang="en-US" sz="2000" dirty="0"/>
              <a:t>TF-IDF: Term Frequency-Inverse Document Frequency.</a:t>
            </a:r>
          </a:p>
          <a:p>
            <a:r>
              <a:rPr lang="en-US" sz="2000" dirty="0"/>
              <a:t>Captures term importance in documents and corpus.</a:t>
            </a:r>
          </a:p>
          <a:p>
            <a:r>
              <a:rPr lang="en-US" sz="2000" dirty="0"/>
              <a:t>TF: Measures term occurrence in a document.</a:t>
            </a:r>
          </a:p>
          <a:p>
            <a:r>
              <a:rPr lang="en-US" sz="2000" dirty="0"/>
              <a:t>IDF: Measures term significance across the corpus.</a:t>
            </a:r>
          </a:p>
          <a:p>
            <a:r>
              <a:rPr lang="en-US" sz="2000" dirty="0"/>
              <a:t>TF-IDF = TF * IDF, balances term frequency and importance.</a:t>
            </a:r>
          </a:p>
          <a:p>
            <a:r>
              <a:rPr lang="en-US" sz="2000" dirty="0"/>
              <a:t>Benefits: Converts text to numerical vectors, aids in IR, classification, clustering.</a:t>
            </a:r>
          </a:p>
          <a:p>
            <a:r>
              <a:rPr lang="en-US" sz="2000" dirty="0"/>
              <a:t>Steps: Text preprocessing, initializing &amp; fitting </a:t>
            </a:r>
            <a:r>
              <a:rPr lang="en-US" sz="2000" dirty="0" err="1"/>
              <a:t>vectorizer</a:t>
            </a:r>
            <a:r>
              <a:rPr lang="en-US" sz="2000" dirty="0"/>
              <a:t>, transforming documents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"/>
          <a:stretch/>
        </p:blipFill>
        <p:spPr>
          <a:xfrm>
            <a:off x="1846215" y="4688880"/>
            <a:ext cx="8499566" cy="175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Linear SVM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Naïve Bayes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0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56" y="618518"/>
            <a:ext cx="9905998" cy="1478570"/>
          </a:xfrm>
        </p:spPr>
        <p:txBody>
          <a:bodyPr/>
          <a:lstStyle/>
          <a:p>
            <a:r>
              <a:rPr lang="en-US" smtClean="0"/>
              <a:t>Model building and evaluation function</a:t>
            </a:r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22" y="2097087"/>
            <a:ext cx="4878387" cy="388570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74" y="2560320"/>
            <a:ext cx="5218612" cy="2180964"/>
          </a:xfrm>
        </p:spPr>
      </p:pic>
    </p:spTree>
    <p:extLst>
      <p:ext uri="{BB962C8B-B14F-4D97-AF65-F5344CB8AC3E}">
        <p14:creationId xmlns:p14="http://schemas.microsoft.com/office/powerpoint/2010/main" val="25929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</a:t>
            </a:r>
            <a:r>
              <a:rPr lang="en-IN" dirty="0" smtClean="0"/>
              <a:t>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IN" b="1" dirty="0"/>
              <a:t>Model:</a:t>
            </a:r>
            <a:r>
              <a:rPr lang="en-IN" dirty="0"/>
              <a:t> Traditional statistical approach for binary classification.</a:t>
            </a:r>
          </a:p>
          <a:p>
            <a:r>
              <a:rPr lang="en-IN" b="1" dirty="0"/>
              <a:t>Feature Transformation:</a:t>
            </a:r>
            <a:r>
              <a:rPr lang="en-IN" dirty="0"/>
              <a:t> TF-IDF vectorization to convert text into numerical features.</a:t>
            </a:r>
          </a:p>
          <a:p>
            <a:r>
              <a:rPr lang="en-IN" b="1" dirty="0"/>
              <a:t>Evaluation:</a:t>
            </a:r>
            <a:r>
              <a:rPr lang="en-IN" dirty="0"/>
              <a:t> Accuracy, precision, recall, F1-score, and ROC-AUC metrics.</a:t>
            </a:r>
          </a:p>
          <a:p>
            <a:r>
              <a:rPr lang="en-IN" b="1" dirty="0"/>
              <a:t>Insights:</a:t>
            </a:r>
            <a:r>
              <a:rPr lang="en-IN" dirty="0"/>
              <a:t> Logistic Regression serves as a baseline for sentiment prediction.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8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22" y="2249488"/>
            <a:ext cx="4186169" cy="354171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557" y="2249488"/>
            <a:ext cx="4540498" cy="3541712"/>
          </a:xfrm>
        </p:spPr>
      </p:pic>
    </p:spTree>
    <p:extLst>
      <p:ext uri="{BB962C8B-B14F-4D97-AF65-F5344CB8AC3E}">
        <p14:creationId xmlns:p14="http://schemas.microsoft.com/office/powerpoint/2010/main" val="14389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Support Vector Machine (SVM</a:t>
            </a:r>
            <a:r>
              <a:rPr lang="en-US" smtClean="0"/>
              <a:t>)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Model:</a:t>
            </a:r>
            <a:r>
              <a:rPr lang="en-IN" dirty="0"/>
              <a:t> Linear SVM for binary classification.</a:t>
            </a:r>
          </a:p>
          <a:p>
            <a:r>
              <a:rPr lang="en-IN" b="1" dirty="0"/>
              <a:t>Feature Transformation:</a:t>
            </a:r>
            <a:r>
              <a:rPr lang="en-IN" dirty="0"/>
              <a:t> TF-IDF vectorization for text-to-numerical conversion.</a:t>
            </a:r>
          </a:p>
          <a:p>
            <a:r>
              <a:rPr lang="en-IN" b="1" dirty="0"/>
              <a:t>Strengths:</a:t>
            </a:r>
            <a:r>
              <a:rPr lang="en-IN" dirty="0"/>
              <a:t> Effective in high-dimensional spaces, works well for text data.</a:t>
            </a:r>
          </a:p>
          <a:p>
            <a:r>
              <a:rPr lang="en-IN" b="1" dirty="0"/>
              <a:t>Evaluation:</a:t>
            </a:r>
            <a:r>
              <a:rPr lang="en-IN" dirty="0"/>
              <a:t> Accuracy, precision, recall, F1-score, and ROC-AUC metrics.</a:t>
            </a:r>
          </a:p>
          <a:p>
            <a:r>
              <a:rPr lang="en-IN" b="1" dirty="0"/>
              <a:t>Performance:</a:t>
            </a:r>
            <a:r>
              <a:rPr lang="en-IN" dirty="0"/>
              <a:t> SVM offers robust classification for sentiment analysis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7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89809"/>
            <a:ext cx="9905998" cy="147857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427746"/>
            <a:ext cx="9905999" cy="527785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 an age driven by digital conversations, understanding the emotions and attitudes embedded within textual data has become paramount. Our project, "Real-Time Twitter Sentiment Analysis," embarks on a journey to decode the sentiments expressed in tweets and illuminate their significance.</a:t>
            </a:r>
          </a:p>
          <a:p>
            <a:r>
              <a:rPr lang="en-US" b="1" dirty="0"/>
              <a:t>Dataset Exploration:</a:t>
            </a:r>
            <a:r>
              <a:rPr lang="en-US" dirty="0"/>
              <a:t> Leveraging the Sentiment140 dataset, we delve into sentiment analysis—an essential tool to decipher the sentiments conveyed by individuals on Twitter.</a:t>
            </a:r>
          </a:p>
          <a:p>
            <a:r>
              <a:rPr lang="en-US" b="1" dirty="0"/>
              <a:t>Machine Learning Diversity:</a:t>
            </a:r>
            <a:r>
              <a:rPr lang="en-US" dirty="0"/>
              <a:t> Our endeavor spans the spectrum from traditional Logistic Regression and Naive Bayes to sophisticated Random Forest, SVM, and RNN-LSTM models.</a:t>
            </a:r>
          </a:p>
          <a:p>
            <a:r>
              <a:rPr lang="en-US" b="1" dirty="0"/>
              <a:t>Deep Learning Innovation:</a:t>
            </a:r>
            <a:r>
              <a:rPr lang="en-US" dirty="0"/>
              <a:t> We harness the prowess of deep learning through </a:t>
            </a:r>
            <a:r>
              <a:rPr lang="en-US" dirty="0" err="1" smtClean="0"/>
              <a:t>Keras</a:t>
            </a:r>
            <a:r>
              <a:rPr lang="en-US" dirty="0" smtClean="0"/>
              <a:t> and </a:t>
            </a:r>
            <a:r>
              <a:rPr lang="en-US" dirty="0" err="1"/>
              <a:t>Gensim's</a:t>
            </a:r>
            <a:r>
              <a:rPr lang="en-US" dirty="0"/>
              <a:t> </a:t>
            </a:r>
            <a:r>
              <a:rPr lang="en-US" dirty="0" err="1"/>
              <a:t>embeddings</a:t>
            </a:r>
            <a:r>
              <a:rPr lang="en-US" dirty="0"/>
              <a:t>, unraveling the impact of these techniques on sentiment classification.</a:t>
            </a:r>
          </a:p>
          <a:p>
            <a:r>
              <a:rPr lang="en-US" b="1" dirty="0"/>
              <a:t>Web Application Unveiled:</a:t>
            </a:r>
            <a:r>
              <a:rPr lang="en-US" dirty="0"/>
              <a:t> Taking our insights to the realm of accessibility, we introduce an interactive web application that empowers users to upload data, receive real-time sentiment analysis, and visualize results.</a:t>
            </a:r>
          </a:p>
        </p:txBody>
      </p:sp>
    </p:spTree>
    <p:extLst>
      <p:ext uri="{BB962C8B-B14F-4D97-AF65-F5344CB8AC3E}">
        <p14:creationId xmlns:p14="http://schemas.microsoft.com/office/powerpoint/2010/main" val="4400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svm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78" y="2249488"/>
            <a:ext cx="4451457" cy="354171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954" y="2249488"/>
            <a:ext cx="4859704" cy="3541712"/>
          </a:xfrm>
        </p:spPr>
      </p:pic>
    </p:spTree>
    <p:extLst>
      <p:ext uri="{BB962C8B-B14F-4D97-AF65-F5344CB8AC3E}">
        <p14:creationId xmlns:p14="http://schemas.microsoft.com/office/powerpoint/2010/main" val="37406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</a:t>
            </a:r>
            <a:r>
              <a:rPr lang="en-IN" dirty="0" smtClean="0"/>
              <a:t>Forest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Model:</a:t>
            </a:r>
            <a:r>
              <a:rPr lang="en-IN" dirty="0"/>
              <a:t> Ensemble learning technique using decision trees.</a:t>
            </a:r>
          </a:p>
          <a:p>
            <a:r>
              <a:rPr lang="en-IN" b="1" dirty="0"/>
              <a:t>Feature Transformation:</a:t>
            </a:r>
            <a:r>
              <a:rPr lang="en-IN" dirty="0"/>
              <a:t> TF-IDF vectorization for text-to-numerical conversion.</a:t>
            </a:r>
          </a:p>
          <a:p>
            <a:r>
              <a:rPr lang="en-IN" b="1" dirty="0"/>
              <a:t>Advantages:</a:t>
            </a:r>
            <a:r>
              <a:rPr lang="en-IN" dirty="0"/>
              <a:t> Handles complex relationships, reduces overfitting.</a:t>
            </a:r>
          </a:p>
          <a:p>
            <a:r>
              <a:rPr lang="en-IN" b="1" dirty="0"/>
              <a:t>Evaluation:</a:t>
            </a:r>
            <a:r>
              <a:rPr lang="en-IN" dirty="0"/>
              <a:t> Accuracy, precision, recall, F1-score, and ROC-AUC metrics.</a:t>
            </a:r>
          </a:p>
          <a:p>
            <a:r>
              <a:rPr lang="en-IN" b="1" dirty="0"/>
              <a:t>Robust Ensemble:</a:t>
            </a:r>
            <a:r>
              <a:rPr lang="en-IN" dirty="0"/>
              <a:t> Random Forest provides robust sentiment classification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4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46" y="2249488"/>
            <a:ext cx="4247720" cy="354171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074" y="2249488"/>
            <a:ext cx="4613464" cy="3541712"/>
          </a:xfrm>
        </p:spPr>
      </p:pic>
    </p:spTree>
    <p:extLst>
      <p:ext uri="{BB962C8B-B14F-4D97-AF65-F5344CB8AC3E}">
        <p14:creationId xmlns:p14="http://schemas.microsoft.com/office/powerpoint/2010/main" val="421240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Naïve 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Model:</a:t>
            </a:r>
            <a:r>
              <a:rPr lang="en-IN" dirty="0"/>
              <a:t> Probabilistic classifier based on Bayes' theorem with independence assumption.</a:t>
            </a:r>
          </a:p>
          <a:p>
            <a:r>
              <a:rPr lang="en-IN" b="1" dirty="0"/>
              <a:t>Feature Transformation:</a:t>
            </a:r>
            <a:r>
              <a:rPr lang="en-IN" dirty="0"/>
              <a:t> TF-IDF vectorization for text-to-numerical conversion.</a:t>
            </a:r>
          </a:p>
          <a:p>
            <a:r>
              <a:rPr lang="en-IN" b="1" dirty="0"/>
              <a:t>Advantages:</a:t>
            </a:r>
            <a:r>
              <a:rPr lang="en-IN" dirty="0"/>
              <a:t> Fast training, works well with text data, handles many features.</a:t>
            </a:r>
          </a:p>
          <a:p>
            <a:r>
              <a:rPr lang="en-IN" b="1" dirty="0"/>
              <a:t>Evaluation:</a:t>
            </a:r>
            <a:r>
              <a:rPr lang="en-IN" dirty="0"/>
              <a:t> Accuracy, precision, recall, F1-score, and ROC-AUC metrics.</a:t>
            </a:r>
          </a:p>
          <a:p>
            <a:r>
              <a:rPr lang="en-IN" b="1" dirty="0"/>
              <a:t>Probabilistic Insight:</a:t>
            </a:r>
            <a:r>
              <a:rPr lang="en-IN" dirty="0"/>
              <a:t> Naive Bayes offers efficient sentiment prediction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1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65" y="2249488"/>
            <a:ext cx="4145283" cy="354171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81" y="2249488"/>
            <a:ext cx="4691051" cy="3541712"/>
          </a:xfrm>
        </p:spPr>
      </p:pic>
    </p:spTree>
    <p:extLst>
      <p:ext uri="{BB962C8B-B14F-4D97-AF65-F5344CB8AC3E}">
        <p14:creationId xmlns:p14="http://schemas.microsoft.com/office/powerpoint/2010/main" val="41204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RNN-LSTM Model</a:t>
            </a:r>
          </a:p>
          <a:p>
            <a:r>
              <a:rPr lang="en-US" dirty="0" smtClean="0"/>
              <a:t>RNN-LSTM Model with </a:t>
            </a:r>
            <a:r>
              <a:rPr lang="en-US" dirty="0" err="1" smtClean="0"/>
              <a:t>Gensim</a:t>
            </a:r>
            <a:r>
              <a:rPr lang="en-US" dirty="0" smtClean="0"/>
              <a:t> Embedding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0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Rnn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758"/>
            <a:ext cx="9905999" cy="486075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Designed for Sequences</a:t>
            </a:r>
            <a:r>
              <a:rPr lang="en-IN" dirty="0"/>
              <a:t>: </a:t>
            </a:r>
            <a:r>
              <a:rPr lang="en-IN" dirty="0" err="1"/>
              <a:t>Analyze</a:t>
            </a:r>
            <a:r>
              <a:rPr lang="en-IN" dirty="0"/>
              <a:t> sequential data.</a:t>
            </a:r>
          </a:p>
          <a:p>
            <a:r>
              <a:rPr lang="en-IN" b="1" dirty="0"/>
              <a:t>Feedback Loops</a:t>
            </a:r>
            <a:r>
              <a:rPr lang="en-IN" dirty="0"/>
              <a:t>: Information retention across steps.</a:t>
            </a:r>
          </a:p>
          <a:p>
            <a:r>
              <a:rPr lang="en-IN" b="1" dirty="0"/>
              <a:t>Temporal Dependency</a:t>
            </a:r>
            <a:r>
              <a:rPr lang="en-IN" dirty="0"/>
              <a:t>: Context understanding in sequences.</a:t>
            </a:r>
          </a:p>
          <a:p>
            <a:r>
              <a:rPr lang="en-IN" b="1" dirty="0"/>
              <a:t>Variable Length</a:t>
            </a:r>
            <a:r>
              <a:rPr lang="en-IN" dirty="0"/>
              <a:t>: Handles sequences of different lengths.</a:t>
            </a:r>
          </a:p>
          <a:p>
            <a:r>
              <a:rPr lang="en-IN" b="1" dirty="0"/>
              <a:t>LSTM &amp; GRU</a:t>
            </a:r>
            <a:r>
              <a:rPr lang="en-IN" dirty="0"/>
              <a:t>: Improved memory and vanishing gradient solutions.</a:t>
            </a:r>
          </a:p>
          <a:p>
            <a:r>
              <a:rPr lang="en-IN" b="1" dirty="0"/>
              <a:t>Bidirectional RNNs</a:t>
            </a:r>
            <a:r>
              <a:rPr lang="en-IN" dirty="0"/>
              <a:t>: Utilizes past and future information.</a:t>
            </a:r>
          </a:p>
          <a:p>
            <a:r>
              <a:rPr lang="en-IN" b="1" dirty="0"/>
              <a:t>Applications</a:t>
            </a:r>
            <a:r>
              <a:rPr lang="en-IN" dirty="0"/>
              <a:t>: NLP, time series, speech recognition.</a:t>
            </a:r>
          </a:p>
          <a:p>
            <a:r>
              <a:rPr lang="en-IN" b="1" dirty="0"/>
              <a:t>Advantages</a:t>
            </a:r>
            <a:r>
              <a:rPr lang="en-IN" dirty="0"/>
              <a:t>: Sequential pattern recognition, </a:t>
            </a:r>
            <a:r>
              <a:rPr lang="en-IN" dirty="0" err="1"/>
              <a:t>stateful</a:t>
            </a:r>
            <a:r>
              <a:rPr lang="en-IN" dirty="0"/>
              <a:t> learning.</a:t>
            </a:r>
          </a:p>
          <a:p>
            <a:r>
              <a:rPr lang="en-IN" b="1" dirty="0"/>
              <a:t>Challenges</a:t>
            </a:r>
            <a:r>
              <a:rPr lang="en-IN" dirty="0"/>
              <a:t>: Computationally intensive, vanishing gradients.</a:t>
            </a:r>
          </a:p>
          <a:p>
            <a:r>
              <a:rPr lang="en-IN" b="1" dirty="0"/>
              <a:t>Key Role</a:t>
            </a:r>
            <a:r>
              <a:rPr lang="en-IN" dirty="0"/>
              <a:t>: Modern NLP and sequential data 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4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3976"/>
            <a:ext cx="9905998" cy="1478570"/>
          </a:xfrm>
        </p:spPr>
        <p:txBody>
          <a:bodyPr/>
          <a:lstStyle/>
          <a:p>
            <a:r>
              <a:rPr lang="en-US" dirty="0" err="1" smtClean="0"/>
              <a:t>lstm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749" y="1459833"/>
            <a:ext cx="9905999" cy="539816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Sequential Data Mastery</a:t>
            </a:r>
            <a:r>
              <a:rPr lang="en-US" dirty="0"/>
              <a:t>: Specifically designed for sequences.</a:t>
            </a:r>
          </a:p>
          <a:p>
            <a:r>
              <a:rPr lang="en-US" b="1" dirty="0"/>
              <a:t>Memory Retention</a:t>
            </a:r>
            <a:r>
              <a:rPr lang="en-US" dirty="0"/>
              <a:t>: Effectively captures long-range dependencies.</a:t>
            </a:r>
          </a:p>
          <a:p>
            <a:r>
              <a:rPr lang="en-US" b="1" dirty="0"/>
              <a:t>Gating Mechanisms</a:t>
            </a:r>
            <a:r>
              <a:rPr lang="en-US" dirty="0"/>
              <a:t>: Three gates control information flow:</a:t>
            </a:r>
          </a:p>
          <a:p>
            <a:pPr lvl="1"/>
            <a:r>
              <a:rPr lang="en-US" dirty="0"/>
              <a:t>Forget Gate: Determines what to forget from previous state.</a:t>
            </a:r>
          </a:p>
          <a:p>
            <a:pPr lvl="1"/>
            <a:r>
              <a:rPr lang="en-US" dirty="0"/>
              <a:t>Input Gate: Decides new information to store.</a:t>
            </a:r>
          </a:p>
          <a:p>
            <a:pPr lvl="1"/>
            <a:r>
              <a:rPr lang="en-US" dirty="0"/>
              <a:t>Output Gate: Filters the current step's output.</a:t>
            </a:r>
          </a:p>
          <a:p>
            <a:r>
              <a:rPr lang="en-US" b="1" dirty="0"/>
              <a:t>Constant Error Flow</a:t>
            </a:r>
            <a:r>
              <a:rPr lang="en-US" dirty="0"/>
              <a:t>: Overcomes vanishing gradient problem.</a:t>
            </a:r>
          </a:p>
          <a:p>
            <a:r>
              <a:rPr lang="en-US" b="1" dirty="0"/>
              <a:t>Applications</a:t>
            </a:r>
            <a:r>
              <a:rPr lang="en-US" dirty="0"/>
              <a:t>: Natural language processing, speech recognition.</a:t>
            </a:r>
          </a:p>
          <a:p>
            <a:r>
              <a:rPr lang="en-US" b="1" dirty="0"/>
              <a:t>Advantages</a:t>
            </a:r>
            <a:r>
              <a:rPr lang="en-US" dirty="0"/>
              <a:t>: Robust handling of sequences, reduced vanishing gradient.</a:t>
            </a:r>
          </a:p>
          <a:p>
            <a:r>
              <a:rPr lang="en-US" b="1" dirty="0"/>
              <a:t>Challenges</a:t>
            </a:r>
            <a:r>
              <a:rPr lang="en-US" dirty="0"/>
              <a:t>: Complex architecture, higher computational demands.</a:t>
            </a:r>
          </a:p>
          <a:p>
            <a:r>
              <a:rPr lang="en-US" b="1" dirty="0"/>
              <a:t>Key Role</a:t>
            </a:r>
            <a:r>
              <a:rPr lang="en-US" dirty="0"/>
              <a:t>: Dominant choice for sequential 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50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 smtClean="0"/>
              <a:t>Tokenization and pad sequencing</a:t>
            </a:r>
            <a:endParaRPr lang="en-IN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94" y="2076823"/>
            <a:ext cx="5643154" cy="2551953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1141410" y="1171074"/>
            <a:ext cx="4878389" cy="568692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Tokenization in </a:t>
            </a:r>
            <a:r>
              <a:rPr lang="en-US" b="1" dirty="0" err="1" smtClean="0"/>
              <a:t>Keras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Utilizes </a:t>
            </a:r>
            <a:r>
              <a:rPr lang="en-US" b="1" dirty="0"/>
              <a:t>Tokenizer class.</a:t>
            </a:r>
          </a:p>
          <a:p>
            <a:pPr lvl="1"/>
            <a:r>
              <a:rPr lang="en-US" b="1" dirty="0"/>
              <a:t>Converts text to sequences of integers.</a:t>
            </a:r>
          </a:p>
          <a:p>
            <a:pPr lvl="1"/>
            <a:r>
              <a:rPr lang="en-US" b="1" dirty="0"/>
              <a:t>Builds vocabulary and assigns unique IDs to words.</a:t>
            </a:r>
          </a:p>
          <a:p>
            <a:r>
              <a:rPr lang="en-US" b="1" dirty="0" smtClean="0"/>
              <a:t>Padded </a:t>
            </a:r>
            <a:r>
              <a:rPr lang="en-US" b="1" dirty="0"/>
              <a:t>Sequencing in </a:t>
            </a:r>
            <a:r>
              <a:rPr lang="en-US" b="1" dirty="0" err="1" smtClean="0"/>
              <a:t>Keras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Ensures </a:t>
            </a:r>
            <a:r>
              <a:rPr lang="en-US" dirty="0"/>
              <a:t>consistent input lengths.</a:t>
            </a:r>
          </a:p>
          <a:p>
            <a:pPr lvl="1"/>
            <a:r>
              <a:rPr lang="en-US" dirty="0"/>
              <a:t>Useful for neural networks requiring fixed input size</a:t>
            </a:r>
            <a:r>
              <a:rPr lang="en-US" dirty="0" smtClean="0"/>
              <a:t>.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smtClean="0"/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Seamless integration with </a:t>
            </a:r>
            <a:r>
              <a:rPr lang="en-US" dirty="0" err="1"/>
              <a:t>Keras</a:t>
            </a:r>
            <a:r>
              <a:rPr lang="en-US" dirty="0"/>
              <a:t> models.</a:t>
            </a:r>
          </a:p>
          <a:p>
            <a:pPr lvl="1"/>
            <a:r>
              <a:rPr lang="en-US" dirty="0"/>
              <a:t>Handles tokenization and padding in a unified manner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RNN-LSTM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10127478" cy="3526971"/>
          </a:xfrm>
        </p:spPr>
      </p:pic>
    </p:spTree>
    <p:extLst>
      <p:ext uri="{BB962C8B-B14F-4D97-AF65-F5344CB8AC3E}">
        <p14:creationId xmlns:p14="http://schemas.microsoft.com/office/powerpoint/2010/main" val="1185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367107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Dataset Analysis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6500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and loss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75" y="2249488"/>
            <a:ext cx="4744063" cy="354171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46" y="2249488"/>
            <a:ext cx="4692121" cy="3541712"/>
          </a:xfrm>
        </p:spPr>
      </p:pic>
    </p:spTree>
    <p:extLst>
      <p:ext uri="{BB962C8B-B14F-4D97-AF65-F5344CB8AC3E}">
        <p14:creationId xmlns:p14="http://schemas.microsoft.com/office/powerpoint/2010/main" val="38545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Gensim</a:t>
            </a:r>
            <a:r>
              <a:rPr lang="en-US" dirty="0" smtClean="0"/>
              <a:t> word embedding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407987"/>
          </a:xfrm>
        </p:spPr>
        <p:txBody>
          <a:bodyPr>
            <a:normAutofit/>
          </a:bodyPr>
          <a:lstStyle/>
          <a:p>
            <a:r>
              <a:rPr lang="en-US" b="1" dirty="0" err="1"/>
              <a:t>Gensim</a:t>
            </a:r>
            <a:r>
              <a:rPr lang="en-US" dirty="0"/>
              <a:t>: Python library for text modeling and word </a:t>
            </a:r>
            <a:r>
              <a:rPr lang="en-US" dirty="0" err="1"/>
              <a:t>embeddings</a:t>
            </a:r>
            <a:r>
              <a:rPr lang="en-US" dirty="0"/>
              <a:t>.</a:t>
            </a:r>
          </a:p>
          <a:p>
            <a:r>
              <a:rPr lang="en-US" b="1" dirty="0"/>
              <a:t>Word </a:t>
            </a:r>
            <a:r>
              <a:rPr lang="en-US" b="1" dirty="0" err="1"/>
              <a:t>Embeddings</a:t>
            </a:r>
            <a:r>
              <a:rPr lang="en-US" dirty="0"/>
              <a:t>: Numerical representations of words.</a:t>
            </a:r>
          </a:p>
          <a:p>
            <a:r>
              <a:rPr lang="en-US" b="1" dirty="0"/>
              <a:t>Importance</a:t>
            </a:r>
            <a:r>
              <a:rPr lang="en-US" dirty="0"/>
              <a:t>: Captures semantic relationships and context.</a:t>
            </a:r>
          </a:p>
          <a:p>
            <a:r>
              <a:rPr lang="en-US" b="1" dirty="0"/>
              <a:t>Word2Vec Model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Creates word vectors based on context.</a:t>
            </a:r>
          </a:p>
          <a:p>
            <a:pPr lvl="1"/>
            <a:r>
              <a:rPr lang="en-US" dirty="0"/>
              <a:t>Two Architectures: Skip-gram &amp; Continuous Bag of Words (CBOW).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637" y="5780294"/>
            <a:ext cx="6012701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 smtClean="0"/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918" y="1138990"/>
            <a:ext cx="9905999" cy="571901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Key Parameters</a:t>
            </a:r>
            <a:r>
              <a:rPr lang="en-IN" dirty="0" smtClean="0"/>
              <a:t>:</a:t>
            </a:r>
            <a:endParaRPr lang="en-IN" dirty="0"/>
          </a:p>
          <a:p>
            <a:pPr lvl="1"/>
            <a:r>
              <a:rPr lang="en-IN" dirty="0" err="1"/>
              <a:t>vector_size</a:t>
            </a:r>
            <a:r>
              <a:rPr lang="en-IN" dirty="0"/>
              <a:t>: Dimension of word vectors.</a:t>
            </a:r>
          </a:p>
          <a:p>
            <a:pPr lvl="1"/>
            <a:r>
              <a:rPr lang="en-IN" dirty="0"/>
              <a:t>window: Context window size.</a:t>
            </a:r>
          </a:p>
          <a:p>
            <a:pPr lvl="1"/>
            <a:r>
              <a:rPr lang="en-IN" dirty="0" err="1"/>
              <a:t>min_count</a:t>
            </a:r>
            <a:r>
              <a:rPr lang="en-IN" dirty="0"/>
              <a:t>: Minimum word frequency to consider.</a:t>
            </a:r>
          </a:p>
          <a:p>
            <a:r>
              <a:rPr lang="en-IN" dirty="0" smtClean="0"/>
              <a:t>Applications:</a:t>
            </a:r>
            <a:endParaRPr lang="en-IN" dirty="0"/>
          </a:p>
          <a:p>
            <a:pPr lvl="1"/>
            <a:r>
              <a:rPr lang="en-IN" dirty="0"/>
              <a:t>Natural language processing, information retrieval.</a:t>
            </a:r>
          </a:p>
          <a:p>
            <a:pPr lvl="1"/>
            <a:r>
              <a:rPr lang="en-IN" dirty="0"/>
              <a:t>Improves model input quality.</a:t>
            </a:r>
          </a:p>
          <a:p>
            <a:r>
              <a:rPr lang="en-IN" dirty="0"/>
              <a:t>Advantages</a:t>
            </a:r>
            <a:r>
              <a:rPr lang="en-IN" dirty="0" smtClean="0"/>
              <a:t>:</a:t>
            </a:r>
            <a:endParaRPr lang="en-IN" dirty="0"/>
          </a:p>
          <a:p>
            <a:pPr lvl="1"/>
            <a:r>
              <a:rPr lang="en-IN" dirty="0"/>
              <a:t>Captures semantic meaning.</a:t>
            </a:r>
          </a:p>
          <a:p>
            <a:pPr lvl="1"/>
            <a:r>
              <a:rPr lang="en-IN" dirty="0"/>
              <a:t>Enhances model understanding.</a:t>
            </a:r>
          </a:p>
          <a:p>
            <a:r>
              <a:rPr lang="en-IN" dirty="0"/>
              <a:t>Challenges</a:t>
            </a:r>
            <a:r>
              <a:rPr lang="en-IN" dirty="0" smtClean="0"/>
              <a:t>:</a:t>
            </a:r>
            <a:endParaRPr lang="en-IN" dirty="0"/>
          </a:p>
          <a:p>
            <a:pPr lvl="1"/>
            <a:r>
              <a:rPr lang="en-IN" dirty="0"/>
              <a:t>Requires substantial text data.</a:t>
            </a:r>
          </a:p>
          <a:p>
            <a:pPr lvl="1"/>
            <a:r>
              <a:rPr lang="en-IN" dirty="0"/>
              <a:t>Can struggle with rare words.</a:t>
            </a:r>
          </a:p>
          <a:p>
            <a:r>
              <a:rPr lang="en-IN" dirty="0"/>
              <a:t>Key Role</a:t>
            </a:r>
            <a:r>
              <a:rPr lang="en-IN" dirty="0" smtClean="0"/>
              <a:t>:</a:t>
            </a:r>
            <a:endParaRPr lang="en-IN" dirty="0"/>
          </a:p>
          <a:p>
            <a:pPr lvl="1"/>
            <a:r>
              <a:rPr lang="en-IN" dirty="0"/>
              <a:t>Empowers NLP tasks with semantic-rich inputs.</a:t>
            </a:r>
          </a:p>
        </p:txBody>
      </p:sp>
    </p:spTree>
    <p:extLst>
      <p:ext uri="{BB962C8B-B14F-4D97-AF65-F5344CB8AC3E}">
        <p14:creationId xmlns:p14="http://schemas.microsoft.com/office/powerpoint/2010/main" val="37749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Rnn-lstm</a:t>
            </a:r>
            <a:r>
              <a:rPr lang="en-US" dirty="0" smtClean="0"/>
              <a:t> using genism embedding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8" r="45951"/>
          <a:stretch/>
        </p:blipFill>
        <p:spPr>
          <a:xfrm>
            <a:off x="1393372" y="2538184"/>
            <a:ext cx="5181599" cy="35530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13"/>
          <a:stretch/>
        </p:blipFill>
        <p:spPr>
          <a:xfrm>
            <a:off x="1393372" y="2097088"/>
            <a:ext cx="9586791" cy="44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and loss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06" y="2249488"/>
            <a:ext cx="4674801" cy="354171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19" y="2249488"/>
            <a:ext cx="4694974" cy="3541712"/>
          </a:xfrm>
        </p:spPr>
      </p:pic>
    </p:spTree>
    <p:extLst>
      <p:ext uri="{BB962C8B-B14F-4D97-AF65-F5344CB8AC3E}">
        <p14:creationId xmlns:p14="http://schemas.microsoft.com/office/powerpoint/2010/main" val="31357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992" y="2431276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Web application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1307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Streamlit</a:t>
            </a:r>
            <a:r>
              <a:rPr lang="en-US" dirty="0"/>
              <a:t> Library for Web App </a:t>
            </a:r>
            <a:r>
              <a:rPr lang="en-US" dirty="0" smtClean="0"/>
              <a:t>Creation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Simplify Web App Development</a:t>
            </a:r>
            <a:endParaRPr lang="en-US" dirty="0"/>
          </a:p>
          <a:p>
            <a:r>
              <a:rPr lang="en-US" b="1" dirty="0" err="1"/>
              <a:t>Streamlit</a:t>
            </a:r>
            <a:r>
              <a:rPr lang="en-US" b="1" dirty="0"/>
              <a:t> Overview:</a:t>
            </a:r>
            <a:r>
              <a:rPr lang="en-US" dirty="0"/>
              <a:t> A Python library simplifying the conversion of data scripts into interactive web applications.</a:t>
            </a:r>
          </a:p>
          <a:p>
            <a:r>
              <a:rPr lang="en-US" b="1" dirty="0"/>
              <a:t>Front-End Simplification:</a:t>
            </a:r>
            <a:r>
              <a:rPr lang="en-US" dirty="0"/>
              <a:t> Eliminate the need for complex front-end development. Focus on functionality and analysis.</a:t>
            </a:r>
          </a:p>
          <a:p>
            <a:r>
              <a:rPr lang="en-US" b="1" dirty="0"/>
              <a:t>Interactive Elements:</a:t>
            </a:r>
            <a:r>
              <a:rPr lang="en-US" dirty="0"/>
              <a:t> Incorporate buttons, sliders, charts, and widgets with ease for a seamless user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1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User Interaction: Uploading CSV/JSON </a:t>
            </a:r>
            <a:r>
              <a:rPr lang="en-IN" dirty="0" smtClean="0"/>
              <a:t>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Seamless Data Ingestion</a:t>
            </a:r>
            <a:endParaRPr lang="en-IN" dirty="0"/>
          </a:p>
          <a:p>
            <a:r>
              <a:rPr lang="en-IN" b="1" dirty="0"/>
              <a:t>Data Ingestion:</a:t>
            </a:r>
            <a:r>
              <a:rPr lang="en-IN" dirty="0"/>
              <a:t> Enable users to upload CSV or JSON files directly.</a:t>
            </a:r>
          </a:p>
          <a:p>
            <a:r>
              <a:rPr lang="en-IN" b="1" dirty="0"/>
              <a:t>Seamless Integration:</a:t>
            </a:r>
            <a:r>
              <a:rPr lang="en-IN" dirty="0"/>
              <a:t> User-provided data seamlessly integrates into sentiment analysis process.</a:t>
            </a:r>
          </a:p>
          <a:p>
            <a:r>
              <a:rPr lang="en-IN" b="1" dirty="0"/>
              <a:t>Prompt Data Processing:</a:t>
            </a:r>
            <a:r>
              <a:rPr lang="en-IN" dirty="0"/>
              <a:t> Real-time sentiment classification, offering instant insights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4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Dashboard </a:t>
            </a:r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ALL Tab:</a:t>
            </a:r>
            <a:r>
              <a:rPr lang="en-US" dirty="0"/>
              <a:t> Comprehensive view of sentiment categories.</a:t>
            </a:r>
          </a:p>
          <a:p>
            <a:r>
              <a:rPr lang="en-US" b="1" dirty="0"/>
              <a:t>POSITIVE Tab:</a:t>
            </a:r>
            <a:r>
              <a:rPr lang="en-US" dirty="0"/>
              <a:t> Highlights of positive sentiment tweets.</a:t>
            </a:r>
          </a:p>
          <a:p>
            <a:r>
              <a:rPr lang="en-US" b="1" dirty="0"/>
              <a:t>NEGATIVE Tab:</a:t>
            </a:r>
            <a:r>
              <a:rPr lang="en-US" dirty="0"/>
              <a:t> Insights into negative sentiment tweets.</a:t>
            </a:r>
          </a:p>
          <a:p>
            <a:r>
              <a:rPr lang="en-US" b="1" dirty="0"/>
              <a:t>Tab Navigation:</a:t>
            </a:r>
            <a:r>
              <a:rPr lang="en-US" dirty="0"/>
              <a:t> Easy user navigation between sentiment views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6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950075"/>
            <a:ext cx="4878391" cy="823912"/>
          </a:xfrm>
        </p:spPr>
        <p:txBody>
          <a:bodyPr>
            <a:noAutofit/>
          </a:bodyPr>
          <a:lstStyle/>
          <a:p>
            <a:r>
              <a:rPr lang="en-IN" sz="3000" dirty="0"/>
              <a:t>Visual Insights: Word </a:t>
            </a:r>
            <a:r>
              <a:rPr lang="en-IN" sz="3000" dirty="0" smtClean="0"/>
              <a:t>Clouds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2213811"/>
            <a:ext cx="4878391" cy="3866145"/>
          </a:xfrm>
        </p:spPr>
        <p:txBody>
          <a:bodyPr/>
          <a:lstStyle/>
          <a:p>
            <a:r>
              <a:rPr lang="en-US" b="1" dirty="0"/>
              <a:t>Word Clouds:</a:t>
            </a:r>
            <a:r>
              <a:rPr lang="en-US" dirty="0"/>
              <a:t> Visual representation of frequent words.</a:t>
            </a:r>
          </a:p>
          <a:p>
            <a:r>
              <a:rPr lang="en-US" b="1" dirty="0"/>
              <a:t>Sentiment Focus:</a:t>
            </a:r>
            <a:r>
              <a:rPr lang="en-US" dirty="0"/>
              <a:t> Different word clouds for each sentiment category.</a:t>
            </a:r>
          </a:p>
          <a:p>
            <a:r>
              <a:rPr lang="en-US" b="1" dirty="0"/>
              <a:t>Uncover Themes:</a:t>
            </a:r>
            <a:r>
              <a:rPr lang="en-US" dirty="0"/>
              <a:t> Observe recurring terms in positive and negative sentiments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337" y="950075"/>
            <a:ext cx="4875210" cy="823912"/>
          </a:xfrm>
        </p:spPr>
        <p:txBody>
          <a:bodyPr>
            <a:noAutofit/>
          </a:bodyPr>
          <a:lstStyle/>
          <a:p>
            <a:r>
              <a:rPr lang="en-US" sz="3000" dirty="0"/>
              <a:t>Language Patterns: Most Used </a:t>
            </a:r>
            <a:r>
              <a:rPr lang="en-US" sz="3000" dirty="0" smtClean="0"/>
              <a:t>Words</a:t>
            </a:r>
            <a:endParaRPr lang="en-US" sz="3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37" y="2213810"/>
            <a:ext cx="4875210" cy="3866145"/>
          </a:xfrm>
        </p:spPr>
        <p:txBody>
          <a:bodyPr/>
          <a:lstStyle/>
          <a:p>
            <a:r>
              <a:rPr lang="en-US" b="1" dirty="0"/>
              <a:t>Frequent Expressions:</a:t>
            </a:r>
            <a:r>
              <a:rPr lang="en-US" dirty="0"/>
              <a:t> Most used words in tweets.</a:t>
            </a:r>
          </a:p>
          <a:p>
            <a:r>
              <a:rPr lang="en-US" b="1" dirty="0"/>
              <a:t>Contextual Understanding:</a:t>
            </a:r>
            <a:r>
              <a:rPr lang="en-US" dirty="0"/>
              <a:t> Bigrams provide deeper context.</a:t>
            </a:r>
          </a:p>
          <a:p>
            <a:r>
              <a:rPr lang="en-US" b="1" dirty="0"/>
              <a:t>Informative Visuals:</a:t>
            </a:r>
            <a:r>
              <a:rPr lang="en-US" dirty="0"/>
              <a:t> Charts showcasing common expressions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84" y="2097088"/>
            <a:ext cx="10395284" cy="3982870"/>
          </a:xfrm>
        </p:spPr>
      </p:pic>
    </p:spTree>
    <p:extLst>
      <p:ext uri="{BB962C8B-B14F-4D97-AF65-F5344CB8AC3E}">
        <p14:creationId xmlns:p14="http://schemas.microsoft.com/office/powerpoint/2010/main" val="29878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731520"/>
          </a:xfrm>
        </p:spPr>
        <p:txBody>
          <a:bodyPr/>
          <a:lstStyle/>
          <a:p>
            <a:r>
              <a:rPr lang="en-US" dirty="0" smtClean="0"/>
              <a:t>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67" y="731520"/>
            <a:ext cx="8897982" cy="35417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5" b="3279"/>
          <a:stretch/>
        </p:blipFill>
        <p:spPr>
          <a:xfrm>
            <a:off x="1412968" y="4197530"/>
            <a:ext cx="8897981" cy="230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651615"/>
            <a:ext cx="9905998" cy="1478570"/>
          </a:xfrm>
        </p:spPr>
        <p:txBody>
          <a:bodyPr/>
          <a:lstStyle/>
          <a:p>
            <a:pPr algn="ctr"/>
            <a:r>
              <a:rPr lang="en-US" smtClean="0"/>
              <a:t>Live demostration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68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739" y="2383149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Result and conclusion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5381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all models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8676464"/>
              </p:ext>
            </p:extLst>
          </p:nvPr>
        </p:nvGraphicFramePr>
        <p:xfrm>
          <a:off x="1141414" y="2249488"/>
          <a:ext cx="3125786" cy="35417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1184">
                  <a:extLst>
                    <a:ext uri="{9D8B030D-6E8A-4147-A177-3AD203B41FA5}">
                      <a16:colId xmlns:a16="http://schemas.microsoft.com/office/drawing/2014/main" val="2825193827"/>
                    </a:ext>
                  </a:extLst>
                </a:gridCol>
                <a:gridCol w="1084602">
                  <a:extLst>
                    <a:ext uri="{9D8B030D-6E8A-4147-A177-3AD203B41FA5}">
                      <a16:colId xmlns:a16="http://schemas.microsoft.com/office/drawing/2014/main" val="1822884853"/>
                    </a:ext>
                  </a:extLst>
                </a:gridCol>
              </a:tblGrid>
              <a:tr h="458413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23035"/>
                  </a:ext>
                </a:extLst>
              </a:tr>
              <a:tr h="458413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78%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80850"/>
                  </a:ext>
                </a:extLst>
              </a:tr>
              <a:tr h="458413">
                <a:tc>
                  <a:txBody>
                    <a:bodyPr/>
                    <a:lstStyle/>
                    <a:p>
                      <a:r>
                        <a:rPr lang="en-US" smtClean="0"/>
                        <a:t>Linear SVM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77%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57322"/>
                  </a:ext>
                </a:extLst>
              </a:tr>
              <a:tr h="458413">
                <a:tc>
                  <a:txBody>
                    <a:bodyPr/>
                    <a:lstStyle/>
                    <a:p>
                      <a:r>
                        <a:rPr lang="en-US" smtClean="0"/>
                        <a:t>Random Forest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37648"/>
                  </a:ext>
                </a:extLst>
              </a:tr>
              <a:tr h="458413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827985"/>
                  </a:ext>
                </a:extLst>
              </a:tr>
              <a:tr h="458413">
                <a:tc>
                  <a:txBody>
                    <a:bodyPr/>
                    <a:lstStyle/>
                    <a:p>
                      <a:r>
                        <a:rPr lang="en-US" smtClean="0"/>
                        <a:t>RNN-LSTM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8379"/>
                  </a:ext>
                </a:extLst>
              </a:tr>
              <a:tr h="7912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RNN-LSTM</a:t>
                      </a:r>
                      <a:r>
                        <a:rPr lang="en-IN" baseline="0" smtClean="0"/>
                        <a:t> with Gensim Embedding</a:t>
                      </a:r>
                      <a:endParaRPr lang="en-IN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664474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671710"/>
              </p:ext>
            </p:extLst>
          </p:nvPr>
        </p:nvGraphicFramePr>
        <p:xfrm>
          <a:off x="4459705" y="1780674"/>
          <a:ext cx="6930191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01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Reflection on </a:t>
            </a:r>
            <a:r>
              <a:rPr lang="en-IN" dirty="0" smtClean="0"/>
              <a:t>Significance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Business Insights:</a:t>
            </a:r>
            <a:r>
              <a:rPr lang="en-IN" dirty="0"/>
              <a:t> Decipher consumer sentiments for informed decisions.</a:t>
            </a:r>
          </a:p>
          <a:p>
            <a:r>
              <a:rPr lang="en-IN" b="1" dirty="0"/>
              <a:t>Social Trends:</a:t>
            </a:r>
            <a:r>
              <a:rPr lang="en-IN" dirty="0"/>
              <a:t> Unveil public reactions, emotions, and societal trends.</a:t>
            </a:r>
          </a:p>
          <a:p>
            <a:r>
              <a:rPr lang="en-IN" b="1" dirty="0"/>
              <a:t>Web App Impact:</a:t>
            </a:r>
            <a:r>
              <a:rPr lang="en-IN" dirty="0"/>
              <a:t> Practical application of sentiment analysis for users.</a:t>
            </a:r>
          </a:p>
          <a:p>
            <a:r>
              <a:rPr lang="en-IN" b="1" dirty="0"/>
              <a:t>Cross-Domain Relevance:</a:t>
            </a:r>
            <a:r>
              <a:rPr lang="en-IN" dirty="0"/>
              <a:t> Applicable to marketing, academia, and beyond.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57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Project Limitations and Future </a:t>
            </a:r>
            <a:r>
              <a:rPr lang="en-IN" dirty="0" smtClean="0"/>
              <a:t>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Diversity:</a:t>
            </a:r>
            <a:r>
              <a:rPr lang="en-US" dirty="0"/>
              <a:t> Adaptability to various contexts and languages.</a:t>
            </a:r>
          </a:p>
          <a:p>
            <a:r>
              <a:rPr lang="en-US" b="1" dirty="0"/>
              <a:t>Advanced Techniques:</a:t>
            </a:r>
            <a:r>
              <a:rPr lang="en-US" dirty="0"/>
              <a:t> Attention mechanisms, transfer learning, ensembles.</a:t>
            </a:r>
          </a:p>
          <a:p>
            <a:r>
              <a:rPr lang="en-US" b="1" dirty="0" smtClean="0"/>
              <a:t>Live-Time </a:t>
            </a:r>
            <a:r>
              <a:rPr lang="en-US" b="1" dirty="0"/>
              <a:t>Integration:</a:t>
            </a:r>
            <a:r>
              <a:rPr lang="en-US" dirty="0"/>
              <a:t> Incorporate live data scraping.</a:t>
            </a:r>
          </a:p>
          <a:p>
            <a:r>
              <a:rPr lang="en-US" b="1" dirty="0"/>
              <a:t>Multilingual Support:</a:t>
            </a:r>
            <a:r>
              <a:rPr lang="en-US" dirty="0"/>
              <a:t> Extend application to global languages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Power of Sentiment Analysis:</a:t>
            </a:r>
            <a:r>
              <a:rPr lang="en-US" dirty="0"/>
              <a:t> Unveiling emotions embedded in text data.</a:t>
            </a:r>
          </a:p>
          <a:p>
            <a:r>
              <a:rPr lang="en-US" b="1" dirty="0"/>
              <a:t>Bridging Data and Emotion:</a:t>
            </a:r>
            <a:r>
              <a:rPr lang="en-US" dirty="0"/>
              <a:t> Insights from human communication.</a:t>
            </a:r>
          </a:p>
          <a:p>
            <a:r>
              <a:rPr lang="en-US" b="1" dirty="0"/>
              <a:t>Business Relevance:</a:t>
            </a:r>
            <a:r>
              <a:rPr lang="en-US" dirty="0"/>
              <a:t> Informed decisions through sentiment understanding.</a:t>
            </a:r>
          </a:p>
          <a:p>
            <a:r>
              <a:rPr lang="en-US" b="1" dirty="0"/>
              <a:t>Ongoing Exploration:</a:t>
            </a:r>
            <a:r>
              <a:rPr lang="en-US" dirty="0"/>
              <a:t> Project lays groundwork for future research.</a:t>
            </a:r>
          </a:p>
          <a:p>
            <a:r>
              <a:rPr lang="en-US" b="1" dirty="0"/>
              <a:t>Impactful Applications:</a:t>
            </a:r>
            <a:r>
              <a:rPr lang="en-US" dirty="0"/>
              <a:t> Business strategies, social analysis, education, and more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9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Thank you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9718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Distribution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876926"/>
            <a:ext cx="9905998" cy="4283242"/>
          </a:xfrm>
        </p:spPr>
      </p:pic>
    </p:spTree>
    <p:extLst>
      <p:ext uri="{BB962C8B-B14F-4D97-AF65-F5344CB8AC3E}">
        <p14:creationId xmlns:p14="http://schemas.microsoft.com/office/powerpoint/2010/main" val="14161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27" y="1828800"/>
            <a:ext cx="9480884" cy="4555958"/>
          </a:xfrm>
        </p:spPr>
      </p:pic>
    </p:spTree>
    <p:extLst>
      <p:ext uri="{BB962C8B-B14F-4D97-AF65-F5344CB8AC3E}">
        <p14:creationId xmlns:p14="http://schemas.microsoft.com/office/powerpoint/2010/main" val="23338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97" y="2415234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Data cleaning and Preprocessing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7757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97088"/>
            <a:ext cx="9905999" cy="4443663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/>
              <a:t>Text Cleaning</a:t>
            </a:r>
            <a:r>
              <a:rPr lang="en-IN" dirty="0"/>
              <a:t>: Special characters, URLs, and mentions are stripped from the text to </a:t>
            </a:r>
            <a:r>
              <a:rPr lang="en-IN" dirty="0" err="1"/>
              <a:t>distill</a:t>
            </a:r>
            <a:r>
              <a:rPr lang="en-IN" dirty="0"/>
              <a:t> the meaningful content.</a:t>
            </a:r>
          </a:p>
          <a:p>
            <a:r>
              <a:rPr lang="en-IN" b="1" dirty="0"/>
              <a:t>Lowercasing:</a:t>
            </a:r>
            <a:r>
              <a:rPr lang="en-IN" dirty="0"/>
              <a:t> To ensure consistency, all text is converted to lowercase, mitigating potential discrepancies arising from letter casing.</a:t>
            </a:r>
          </a:p>
          <a:p>
            <a:r>
              <a:rPr lang="en-IN" dirty="0"/>
              <a:t>T</a:t>
            </a:r>
            <a:r>
              <a:rPr lang="en-IN" b="1" dirty="0"/>
              <a:t>okenization</a:t>
            </a:r>
            <a:r>
              <a:rPr lang="en-IN" dirty="0"/>
              <a:t>: Textual content is broken down into individual words, facilitating further analysis and processing.</a:t>
            </a:r>
          </a:p>
          <a:p>
            <a:r>
              <a:rPr lang="en-IN" b="1" dirty="0" err="1"/>
              <a:t>Stopword</a:t>
            </a:r>
            <a:r>
              <a:rPr lang="en-IN" b="1" dirty="0"/>
              <a:t> Removal: </a:t>
            </a:r>
            <a:r>
              <a:rPr lang="en-IN" dirty="0"/>
              <a:t>Common words such as articles, pronouns, and conjunctions, often devoid of significant sentiment cues, are removed to focus on words with stronger emotional connotations.</a:t>
            </a:r>
          </a:p>
          <a:p>
            <a:r>
              <a:rPr lang="en-IN" b="1" dirty="0"/>
              <a:t>Lemmatization:</a:t>
            </a:r>
            <a:r>
              <a:rPr lang="en-IN" dirty="0"/>
              <a:t> Words are transformed to their base or root form, maintaining semantic integrity and simplifying the dataset.</a:t>
            </a:r>
          </a:p>
          <a:p>
            <a:r>
              <a:rPr lang="en-IN" b="1" dirty="0"/>
              <a:t>Numerical and Special Character Removal: </a:t>
            </a:r>
            <a:r>
              <a:rPr lang="en-IN" dirty="0"/>
              <a:t>Any residual numeric values or special characters are eradicated, leaving behind a text corpus devoid of extraneous elements.</a:t>
            </a:r>
          </a:p>
          <a:p>
            <a:r>
              <a:rPr lang="en-IN" b="1" dirty="0"/>
              <a:t>Label Encoding</a:t>
            </a:r>
            <a:r>
              <a:rPr lang="en-IN" dirty="0"/>
              <a:t>: Polarity labels undergo transformation into binary labels ("0" for negative sentiments and "1" for positive sentiments), aligning them with the principles of sentiment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9370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8255"/>
            <a:ext cx="9905998" cy="1478570"/>
          </a:xfrm>
        </p:spPr>
        <p:txBody>
          <a:bodyPr/>
          <a:lstStyle/>
          <a:p>
            <a:r>
              <a:rPr lang="en-US" smtClean="0"/>
              <a:t>Data cleaning function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626825"/>
            <a:ext cx="9587547" cy="4547551"/>
          </a:xfrm>
        </p:spPr>
      </p:pic>
    </p:spTree>
    <p:extLst>
      <p:ext uri="{BB962C8B-B14F-4D97-AF65-F5344CB8AC3E}">
        <p14:creationId xmlns:p14="http://schemas.microsoft.com/office/powerpoint/2010/main" val="11926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223</TotalTime>
  <Words>1516</Words>
  <Application>Microsoft Office PowerPoint</Application>
  <PresentationFormat>Widescreen</PresentationFormat>
  <Paragraphs>196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Trebuchet MS</vt:lpstr>
      <vt:lpstr>Tw Cen MT</vt:lpstr>
      <vt:lpstr>Circuit</vt:lpstr>
      <vt:lpstr>Real-Time twitter sentiment analysis</vt:lpstr>
      <vt:lpstr>Introduction</vt:lpstr>
      <vt:lpstr>Dataset Analysis</vt:lpstr>
      <vt:lpstr>Dataset</vt:lpstr>
      <vt:lpstr>Sentiment Distribution</vt:lpstr>
      <vt:lpstr>Word Count</vt:lpstr>
      <vt:lpstr>Data cleaning and Preprocessing</vt:lpstr>
      <vt:lpstr>Data cleaning</vt:lpstr>
      <vt:lpstr>Data cleaning function</vt:lpstr>
      <vt:lpstr>Cleaned Data</vt:lpstr>
      <vt:lpstr>Negative WordCloud</vt:lpstr>
      <vt:lpstr>Positive Wordcloud</vt:lpstr>
      <vt:lpstr>Model building and evaluation</vt:lpstr>
      <vt:lpstr>TF-idf vectorizer</vt:lpstr>
      <vt:lpstr>Machine Learning models</vt:lpstr>
      <vt:lpstr>Model building and evaluation function</vt:lpstr>
      <vt:lpstr>Logistic Regression</vt:lpstr>
      <vt:lpstr>Logistic regression</vt:lpstr>
      <vt:lpstr>Linear Support Vector Machine (SVM)</vt:lpstr>
      <vt:lpstr>Linear svm</vt:lpstr>
      <vt:lpstr>Random Forest</vt:lpstr>
      <vt:lpstr>Random forest</vt:lpstr>
      <vt:lpstr>Naïve Bayes</vt:lpstr>
      <vt:lpstr>Naïve bayes</vt:lpstr>
      <vt:lpstr>Deep learning models</vt:lpstr>
      <vt:lpstr>Rnn</vt:lpstr>
      <vt:lpstr>lstm</vt:lpstr>
      <vt:lpstr>Tokenization and pad sequencing</vt:lpstr>
      <vt:lpstr>RNN-LSTM model</vt:lpstr>
      <vt:lpstr>Accuracy and loss</vt:lpstr>
      <vt:lpstr>Gensim word embedding</vt:lpstr>
      <vt:lpstr>Contd.</vt:lpstr>
      <vt:lpstr>Rnn-lstm using genism embedding</vt:lpstr>
      <vt:lpstr>Accuracy and loss</vt:lpstr>
      <vt:lpstr>Web application</vt:lpstr>
      <vt:lpstr>Streamlit Library for Web App Creation</vt:lpstr>
      <vt:lpstr>User Interaction: Uploading CSV/JSON Files</vt:lpstr>
      <vt:lpstr>Dashboard Overview</vt:lpstr>
      <vt:lpstr>PowerPoint Presentation</vt:lpstr>
      <vt:lpstr>dashboard</vt:lpstr>
      <vt:lpstr>Live demostration</vt:lpstr>
      <vt:lpstr>Result and conclusion</vt:lpstr>
      <vt:lpstr>Comparison of all models</vt:lpstr>
      <vt:lpstr>Reflection on Significance</vt:lpstr>
      <vt:lpstr>Project Limitations and Future Enhancements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twitter sentiment analysis</dc:title>
  <dc:creator>mayankgoyal1338@gmail.com</dc:creator>
  <cp:lastModifiedBy>mayankgoyal1338@gmail.com</cp:lastModifiedBy>
  <cp:revision>28</cp:revision>
  <dcterms:created xsi:type="dcterms:W3CDTF">2023-08-28T17:41:35Z</dcterms:created>
  <dcterms:modified xsi:type="dcterms:W3CDTF">2023-08-28T21:26:30Z</dcterms:modified>
</cp:coreProperties>
</file>