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229899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193315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0217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722875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6925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3166355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1148781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413570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265182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824D9-6F4D-4088-B165-A5BC6AF4207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183162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2824D9-6F4D-4088-B165-A5BC6AF4207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122236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824D9-6F4D-4088-B165-A5BC6AF42072}"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62948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2824D9-6F4D-4088-B165-A5BC6AF42072}"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62146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824D9-6F4D-4088-B165-A5BC6AF42072}"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297636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824D9-6F4D-4088-B165-A5BC6AF4207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412825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824D9-6F4D-4088-B165-A5BC6AF4207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0A027-E2BF-4E0C-B021-C79947D560B7}" type="slidenum">
              <a:rPr lang="en-IN" smtClean="0"/>
              <a:t>‹#›</a:t>
            </a:fld>
            <a:endParaRPr lang="en-IN"/>
          </a:p>
        </p:txBody>
      </p:sp>
    </p:spTree>
    <p:extLst>
      <p:ext uri="{BB962C8B-B14F-4D97-AF65-F5344CB8AC3E}">
        <p14:creationId xmlns:p14="http://schemas.microsoft.com/office/powerpoint/2010/main" val="36124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2824D9-6F4D-4088-B165-A5BC6AF42072}" type="datetimeFigureOut">
              <a:rPr lang="en-IN" smtClean="0"/>
              <a:t>08-05-2024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90A027-E2BF-4E0C-B021-C79947D560B7}" type="slidenum">
              <a:rPr lang="en-IN" smtClean="0"/>
              <a:t>‹#›</a:t>
            </a:fld>
            <a:endParaRPr lang="en-IN"/>
          </a:p>
        </p:txBody>
      </p:sp>
    </p:spTree>
    <p:extLst>
      <p:ext uri="{BB962C8B-B14F-4D97-AF65-F5344CB8AC3E}">
        <p14:creationId xmlns:p14="http://schemas.microsoft.com/office/powerpoint/2010/main" val="222006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103F-2EB2-1122-B672-396F68B025A9}"/>
              </a:ext>
            </a:extLst>
          </p:cNvPr>
          <p:cNvSpPr>
            <a:spLocks noGrp="1"/>
          </p:cNvSpPr>
          <p:nvPr>
            <p:ph type="ctrTitle"/>
          </p:nvPr>
        </p:nvSpPr>
        <p:spPr/>
        <p:txBody>
          <a:bodyPr>
            <a:normAutofit fontScale="90000"/>
          </a:bodyPr>
          <a:lstStyle/>
          <a:p>
            <a:pPr algn="ctr"/>
            <a:r>
              <a:rPr lang="en-IN" dirty="0">
                <a:solidFill>
                  <a:schemeClr val="tx1"/>
                </a:solidFill>
              </a:rPr>
              <a:t>User Engagement Analysis For</a:t>
            </a:r>
            <a:br>
              <a:rPr lang="en-IN" dirty="0">
                <a:solidFill>
                  <a:schemeClr val="tx1"/>
                </a:solidFill>
              </a:rPr>
            </a:br>
            <a:r>
              <a:rPr lang="en-IN" dirty="0">
                <a:solidFill>
                  <a:schemeClr val="tx1"/>
                </a:solidFill>
              </a:rPr>
              <a:t> RESTARANT SUCCESS</a:t>
            </a:r>
            <a:br>
              <a:rPr lang="en-IN" dirty="0"/>
            </a:br>
            <a:endParaRPr lang="en-IN" dirty="0"/>
          </a:p>
        </p:txBody>
      </p:sp>
      <p:sp>
        <p:nvSpPr>
          <p:cNvPr id="3" name="Subtitle 2">
            <a:extLst>
              <a:ext uri="{FF2B5EF4-FFF2-40B4-BE49-F238E27FC236}">
                <a16:creationId xmlns:a16="http://schemas.microsoft.com/office/drawing/2014/main" id="{84E6929E-500C-A41A-3ED7-95E6AD42D59A}"/>
              </a:ext>
            </a:extLst>
          </p:cNvPr>
          <p:cNvSpPr>
            <a:spLocks noGrp="1"/>
          </p:cNvSpPr>
          <p:nvPr>
            <p:ph type="subTitle" idx="1"/>
          </p:nvPr>
        </p:nvSpPr>
        <p:spPr/>
        <p:txBody>
          <a:bodyPr/>
          <a:lstStyle/>
          <a:p>
            <a:r>
              <a:rPr lang="en-IN" dirty="0"/>
              <a:t>By </a:t>
            </a:r>
            <a:r>
              <a:rPr lang="en-IN" dirty="0" err="1"/>
              <a:t>Brajendra</a:t>
            </a:r>
            <a:r>
              <a:rPr lang="en-IN" dirty="0"/>
              <a:t> Kumar Pathak</a:t>
            </a:r>
          </a:p>
        </p:txBody>
      </p:sp>
    </p:spTree>
    <p:extLst>
      <p:ext uri="{BB962C8B-B14F-4D97-AF65-F5344CB8AC3E}">
        <p14:creationId xmlns:p14="http://schemas.microsoft.com/office/powerpoint/2010/main" val="393906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C899-6F2A-A91F-8FA8-00876FD56D04}"/>
              </a:ext>
            </a:extLst>
          </p:cNvPr>
          <p:cNvSpPr>
            <a:spLocks noGrp="1"/>
          </p:cNvSpPr>
          <p:nvPr>
            <p:ph type="title"/>
          </p:nvPr>
        </p:nvSpPr>
        <p:spPr>
          <a:xfrm>
            <a:off x="677334" y="156238"/>
            <a:ext cx="8596668" cy="1320800"/>
          </a:xfrm>
        </p:spPr>
        <p:txBody>
          <a:bodyPr>
            <a:normAutofit fontScale="90000"/>
          </a:bodyPr>
          <a:lstStyle/>
          <a:p>
            <a:r>
              <a:rPr lang="en-US" b="1" dirty="0">
                <a:solidFill>
                  <a:schemeClr val="tx1"/>
                </a:solidFill>
              </a:rPr>
              <a:t>Do restaurants with higher engagement tend to have higher ratings?</a:t>
            </a:r>
            <a:endParaRPr lang="en-IN" b="1" dirty="0">
              <a:solidFill>
                <a:schemeClr val="tx1"/>
              </a:solidFill>
            </a:endParaRPr>
          </a:p>
        </p:txBody>
      </p:sp>
      <p:sp>
        <p:nvSpPr>
          <p:cNvPr id="3" name="Content Placeholder 2">
            <a:extLst>
              <a:ext uri="{FF2B5EF4-FFF2-40B4-BE49-F238E27FC236}">
                <a16:creationId xmlns:a16="http://schemas.microsoft.com/office/drawing/2014/main" id="{406A4FFB-A3D1-042D-A819-7960A328C416}"/>
              </a:ext>
            </a:extLst>
          </p:cNvPr>
          <p:cNvSpPr>
            <a:spLocks noGrp="1"/>
          </p:cNvSpPr>
          <p:nvPr>
            <p:ph idx="1"/>
          </p:nvPr>
        </p:nvSpPr>
        <p:spPr>
          <a:xfrm>
            <a:off x="677334" y="1477038"/>
            <a:ext cx="8596668" cy="3880773"/>
          </a:xfrm>
        </p:spPr>
        <p:txBody>
          <a:bodyPr/>
          <a:lstStyle/>
          <a:p>
            <a:r>
              <a:rPr lang="en-US" dirty="0"/>
              <a:t>Data shows a general increase in average review, check-in, and tip counts as ratings improve from 1 to 4 stars.</a:t>
            </a:r>
          </a:p>
          <a:p>
            <a:r>
              <a:rPr lang="en-US" dirty="0"/>
              <a:t>Restaurants rated 4 stars exhibit the highest engagement and shows a downward trend for rating above 4.</a:t>
            </a:r>
          </a:p>
          <a:p>
            <a:r>
              <a:rPr lang="en-US" dirty="0"/>
              <a:t>The drop in engagement at 5.0 stars might suggest either a saturation point where fewer customers feel compelled to add their reviews, or a selectivity where only a small, satisfied audience frequents these establishments.</a:t>
            </a:r>
            <a:endParaRPr lang="en-IN" dirty="0"/>
          </a:p>
        </p:txBody>
      </p:sp>
      <p:pic>
        <p:nvPicPr>
          <p:cNvPr id="5" name="Picture 4">
            <a:extLst>
              <a:ext uri="{FF2B5EF4-FFF2-40B4-BE49-F238E27FC236}">
                <a16:creationId xmlns:a16="http://schemas.microsoft.com/office/drawing/2014/main" id="{6ED2F8DF-82AA-A079-429B-60E158FCC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39" y="3720343"/>
            <a:ext cx="7888168" cy="3062316"/>
          </a:xfrm>
          <a:prstGeom prst="rect">
            <a:avLst/>
          </a:prstGeom>
        </p:spPr>
      </p:pic>
    </p:spTree>
    <p:extLst>
      <p:ext uri="{BB962C8B-B14F-4D97-AF65-F5344CB8AC3E}">
        <p14:creationId xmlns:p14="http://schemas.microsoft.com/office/powerpoint/2010/main" val="167059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5878-DF99-BA2F-26C8-88BEAC6978ED}"/>
              </a:ext>
            </a:extLst>
          </p:cNvPr>
          <p:cNvSpPr>
            <a:spLocks noGrp="1"/>
          </p:cNvSpPr>
          <p:nvPr>
            <p:ph type="title"/>
          </p:nvPr>
        </p:nvSpPr>
        <p:spPr>
          <a:xfrm>
            <a:off x="677334" y="156238"/>
            <a:ext cx="8596668" cy="1320800"/>
          </a:xfrm>
        </p:spPr>
        <p:txBody>
          <a:bodyPr>
            <a:normAutofit fontScale="90000"/>
          </a:bodyPr>
          <a:lstStyle/>
          <a:p>
            <a:r>
              <a:rPr lang="en-US" b="1" dirty="0">
                <a:solidFill>
                  <a:schemeClr val="tx1"/>
                </a:solidFill>
              </a:rPr>
              <a:t>Is there a correlation between the number of reviews, tips, and check-ins for a business?</a:t>
            </a:r>
            <a:endParaRPr lang="en-IN" b="1" dirty="0">
              <a:solidFill>
                <a:schemeClr val="tx1"/>
              </a:solidFill>
            </a:endParaRPr>
          </a:p>
        </p:txBody>
      </p:sp>
      <p:sp>
        <p:nvSpPr>
          <p:cNvPr id="3" name="Content Placeholder 2">
            <a:extLst>
              <a:ext uri="{FF2B5EF4-FFF2-40B4-BE49-F238E27FC236}">
                <a16:creationId xmlns:a16="http://schemas.microsoft.com/office/drawing/2014/main" id="{AD40A9DF-302E-7D3A-BDE3-109919FBCA36}"/>
              </a:ext>
            </a:extLst>
          </p:cNvPr>
          <p:cNvSpPr>
            <a:spLocks noGrp="1"/>
          </p:cNvSpPr>
          <p:nvPr>
            <p:ph idx="1"/>
          </p:nvPr>
        </p:nvSpPr>
        <p:spPr>
          <a:xfrm>
            <a:off x="677334" y="1740711"/>
            <a:ext cx="8596668" cy="1860905"/>
          </a:xfrm>
        </p:spPr>
        <p:txBody>
          <a:bodyPr>
            <a:normAutofit lnSpcReduction="10000"/>
          </a:bodyPr>
          <a:lstStyle/>
          <a:p>
            <a:r>
              <a:rPr lang="en-US" dirty="0"/>
              <a:t>These correlations suggest that user engagement across different platforms (reviews, tips, and check-ins) is interlinked; higher activity in one area tends to be associated with higher activity in others.</a:t>
            </a:r>
          </a:p>
          <a:p>
            <a:r>
              <a:rPr lang="en-US" dirty="0"/>
              <a:t>Businesses should focus on strategies that boost all types of user engagement, as increases in one type of engagement are likely to drive increases in others, enhancing overall visibility and interaction with customers.</a:t>
            </a:r>
            <a:endParaRPr lang="en-IN" dirty="0"/>
          </a:p>
        </p:txBody>
      </p:sp>
      <p:pic>
        <p:nvPicPr>
          <p:cNvPr id="5" name="Picture 4">
            <a:extLst>
              <a:ext uri="{FF2B5EF4-FFF2-40B4-BE49-F238E27FC236}">
                <a16:creationId xmlns:a16="http://schemas.microsoft.com/office/drawing/2014/main" id="{4180AB36-2B8A-14CE-B194-B20FF0A2C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888" y="3374084"/>
            <a:ext cx="4439559" cy="3530569"/>
          </a:xfrm>
          <a:prstGeom prst="rect">
            <a:avLst/>
          </a:prstGeom>
        </p:spPr>
      </p:pic>
    </p:spTree>
    <p:extLst>
      <p:ext uri="{BB962C8B-B14F-4D97-AF65-F5344CB8AC3E}">
        <p14:creationId xmlns:p14="http://schemas.microsoft.com/office/powerpoint/2010/main" val="335376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2D70-FBCB-D067-4893-5253665D8BE6}"/>
              </a:ext>
            </a:extLst>
          </p:cNvPr>
          <p:cNvSpPr>
            <a:spLocks noGrp="1"/>
          </p:cNvSpPr>
          <p:nvPr>
            <p:ph type="title"/>
          </p:nvPr>
        </p:nvSpPr>
        <p:spPr>
          <a:xfrm>
            <a:off x="677334" y="195942"/>
            <a:ext cx="8429344" cy="1124857"/>
          </a:xfrm>
        </p:spPr>
        <p:txBody>
          <a:bodyPr>
            <a:normAutofit fontScale="90000"/>
          </a:bodyPr>
          <a:lstStyle/>
          <a:p>
            <a:r>
              <a:rPr lang="en-US" dirty="0">
                <a:solidFill>
                  <a:schemeClr val="tx1"/>
                </a:solidFill>
              </a:rPr>
              <a:t>Is there a difference in the user engagement between high- rated and low-rated businesses?</a:t>
            </a:r>
            <a:endParaRPr lang="en-IN" dirty="0">
              <a:solidFill>
                <a:schemeClr val="tx1"/>
              </a:solidFill>
            </a:endParaRPr>
          </a:p>
        </p:txBody>
      </p:sp>
      <p:sp>
        <p:nvSpPr>
          <p:cNvPr id="3" name="Content Placeholder 2">
            <a:extLst>
              <a:ext uri="{FF2B5EF4-FFF2-40B4-BE49-F238E27FC236}">
                <a16:creationId xmlns:a16="http://schemas.microsoft.com/office/drawing/2014/main" id="{4F392627-2A90-27D3-FFE6-B34CAEFE1B54}"/>
              </a:ext>
            </a:extLst>
          </p:cNvPr>
          <p:cNvSpPr>
            <a:spLocks noGrp="1"/>
          </p:cNvSpPr>
          <p:nvPr>
            <p:ph idx="1"/>
          </p:nvPr>
        </p:nvSpPr>
        <p:spPr>
          <a:xfrm>
            <a:off x="677334" y="1880670"/>
            <a:ext cx="8596668" cy="3880773"/>
          </a:xfrm>
        </p:spPr>
        <p:txBody>
          <a:bodyPr/>
          <a:lstStyle/>
          <a:p>
            <a:r>
              <a:rPr lang="en-US" dirty="0"/>
              <a:t>Data indicates a clear correlation between higher ratings and increased user engagement across reviews, tips, and check-ins.</a:t>
            </a:r>
          </a:p>
          <a:p>
            <a:endParaRPr lang="en-US" dirty="0"/>
          </a:p>
          <a:p>
            <a:r>
              <a:rPr lang="en-US" dirty="0"/>
              <a:t>This pattern underscores the importance of maintaining high service and quality standards, as these appear to drive more reviews, check-ins, and tips, which are critical metrics of customer engagement and satisfaction.</a:t>
            </a:r>
            <a:endParaRPr lang="en-IN" dirty="0"/>
          </a:p>
        </p:txBody>
      </p:sp>
      <p:pic>
        <p:nvPicPr>
          <p:cNvPr id="5" name="Picture 4">
            <a:extLst>
              <a:ext uri="{FF2B5EF4-FFF2-40B4-BE49-F238E27FC236}">
                <a16:creationId xmlns:a16="http://schemas.microsoft.com/office/drawing/2014/main" id="{722CB1E0-5576-2B5C-7C7C-20C6331F1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639" y="4310387"/>
            <a:ext cx="4382733" cy="1269319"/>
          </a:xfrm>
          <a:prstGeom prst="rect">
            <a:avLst/>
          </a:prstGeom>
        </p:spPr>
      </p:pic>
    </p:spTree>
    <p:extLst>
      <p:ext uri="{BB962C8B-B14F-4D97-AF65-F5344CB8AC3E}">
        <p14:creationId xmlns:p14="http://schemas.microsoft.com/office/powerpoint/2010/main" val="11340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1C44-1F54-6F80-96AD-6112D73369F9}"/>
              </a:ext>
            </a:extLst>
          </p:cNvPr>
          <p:cNvSpPr>
            <a:spLocks noGrp="1"/>
          </p:cNvSpPr>
          <p:nvPr>
            <p:ph type="title"/>
          </p:nvPr>
        </p:nvSpPr>
        <p:spPr>
          <a:xfrm>
            <a:off x="392949" y="905069"/>
            <a:ext cx="3854528" cy="588001"/>
          </a:xfrm>
        </p:spPr>
        <p:txBody>
          <a:bodyPr>
            <a:normAutofit fontScale="90000"/>
          </a:bodyPr>
          <a:lstStyle/>
          <a:p>
            <a:r>
              <a:rPr lang="en-US" b="1" dirty="0">
                <a:solidFill>
                  <a:schemeClr val="tx1"/>
                </a:solidFill>
              </a:rPr>
              <a:t>How do the success metrics of restaurants vary across different states and cities?</a:t>
            </a:r>
            <a:endParaRPr lang="en-IN" b="1" dirty="0">
              <a:solidFill>
                <a:schemeClr val="tx1"/>
              </a:solidFill>
            </a:endParaRPr>
          </a:p>
        </p:txBody>
      </p:sp>
      <p:pic>
        <p:nvPicPr>
          <p:cNvPr id="6" name="Content Placeholder 5">
            <a:extLst>
              <a:ext uri="{FF2B5EF4-FFF2-40B4-BE49-F238E27FC236}">
                <a16:creationId xmlns:a16="http://schemas.microsoft.com/office/drawing/2014/main" id="{113F057A-1A8F-4F41-3D52-D000415A7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2" y="765111"/>
            <a:ext cx="5110875" cy="4823926"/>
          </a:xfrm>
        </p:spPr>
      </p:pic>
      <p:sp>
        <p:nvSpPr>
          <p:cNvPr id="4" name="Text Placeholder 3">
            <a:extLst>
              <a:ext uri="{FF2B5EF4-FFF2-40B4-BE49-F238E27FC236}">
                <a16:creationId xmlns:a16="http://schemas.microsoft.com/office/drawing/2014/main" id="{04E9695E-37DF-573C-9CCF-A6918249BA8F}"/>
              </a:ext>
            </a:extLst>
          </p:cNvPr>
          <p:cNvSpPr>
            <a:spLocks noGrp="1"/>
          </p:cNvSpPr>
          <p:nvPr>
            <p:ph type="body" sz="half" idx="2"/>
          </p:nvPr>
        </p:nvSpPr>
        <p:spPr>
          <a:xfrm>
            <a:off x="472061" y="1884849"/>
            <a:ext cx="3854528" cy="3545567"/>
          </a:xfrm>
        </p:spPr>
        <p:txBody>
          <a:bodyPr>
            <a:normAutofit/>
          </a:bodyPr>
          <a:lstStyle/>
          <a:p>
            <a:pPr marL="285750" indent="-285750">
              <a:buFont typeface="Wingdings" panose="05000000000000000000" pitchFamily="2" charset="2"/>
              <a:buChar char="Ø"/>
            </a:pPr>
            <a:r>
              <a:rPr lang="en-US" sz="1800" dirty="0"/>
              <a:t>Philadelphia emerges as the top city with the highest success score, indicating a combination of high ratings and active user engagement.</a:t>
            </a:r>
          </a:p>
          <a:p>
            <a:pPr marL="285750" indent="-285750">
              <a:buFont typeface="Wingdings" panose="05000000000000000000" pitchFamily="2" charset="2"/>
              <a:buChar char="Ø"/>
            </a:pPr>
            <a:r>
              <a:rPr lang="en-US" sz="1800" dirty="0"/>
              <a:t> Following Philadelphia, Tampa, Indianapolis, and Tucson rank among the top cities with significant success scores, suggesting thriving restaurant scenes in these areas</a:t>
            </a:r>
            <a:r>
              <a:rPr lang="en-US" dirty="0"/>
              <a:t>.</a:t>
            </a:r>
            <a:endParaRPr lang="en-IN" dirty="0"/>
          </a:p>
        </p:txBody>
      </p:sp>
    </p:spTree>
    <p:extLst>
      <p:ext uri="{BB962C8B-B14F-4D97-AF65-F5344CB8AC3E}">
        <p14:creationId xmlns:p14="http://schemas.microsoft.com/office/powerpoint/2010/main" val="305946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127A-B2BB-CDC4-0E0D-0AF8EB74C561}"/>
              </a:ext>
            </a:extLst>
          </p:cNvPr>
          <p:cNvSpPr>
            <a:spLocks noGrp="1"/>
          </p:cNvSpPr>
          <p:nvPr>
            <p:ph type="title"/>
          </p:nvPr>
        </p:nvSpPr>
        <p:spPr>
          <a:xfrm>
            <a:off x="677334" y="-330196"/>
            <a:ext cx="9026503" cy="1278466"/>
          </a:xfrm>
        </p:spPr>
        <p:txBody>
          <a:bodyPr>
            <a:normAutofit/>
          </a:bodyPr>
          <a:lstStyle/>
          <a:p>
            <a:r>
              <a:rPr lang="en-US" b="1" dirty="0">
                <a:solidFill>
                  <a:schemeClr val="tx1"/>
                </a:solidFill>
              </a:rPr>
              <a:t>Are there any patterns in user engagement over time for successful businesses compared to less successful ones?</a:t>
            </a:r>
            <a:endParaRPr lang="en-IN" b="1" dirty="0">
              <a:solidFill>
                <a:schemeClr val="tx1"/>
              </a:solidFill>
            </a:endParaRPr>
          </a:p>
        </p:txBody>
      </p:sp>
      <p:pic>
        <p:nvPicPr>
          <p:cNvPr id="6" name="Content Placeholder 5">
            <a:extLst>
              <a:ext uri="{FF2B5EF4-FFF2-40B4-BE49-F238E27FC236}">
                <a16:creationId xmlns:a16="http://schemas.microsoft.com/office/drawing/2014/main" id="{75E34C4E-D711-A7F3-0378-AB55FA70D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4155" y="1265510"/>
            <a:ext cx="7497845" cy="3862914"/>
          </a:xfrm>
        </p:spPr>
      </p:pic>
      <p:sp>
        <p:nvSpPr>
          <p:cNvPr id="4" name="Text Placeholder 3">
            <a:extLst>
              <a:ext uri="{FF2B5EF4-FFF2-40B4-BE49-F238E27FC236}">
                <a16:creationId xmlns:a16="http://schemas.microsoft.com/office/drawing/2014/main" id="{63A878F5-36EF-AB74-5DEF-8ED7CEE40674}"/>
              </a:ext>
            </a:extLst>
          </p:cNvPr>
          <p:cNvSpPr>
            <a:spLocks noGrp="1"/>
          </p:cNvSpPr>
          <p:nvPr>
            <p:ph type="body" sz="half" idx="2"/>
          </p:nvPr>
        </p:nvSpPr>
        <p:spPr>
          <a:xfrm>
            <a:off x="677334" y="1265510"/>
            <a:ext cx="3854528" cy="2584449"/>
          </a:xfrm>
        </p:spPr>
        <p:txBody>
          <a:bodyPr>
            <a:noAutofit/>
          </a:bodyPr>
          <a:lstStyle/>
          <a:p>
            <a:pPr marL="342900" indent="-342900">
              <a:buFont typeface="Wingdings" panose="05000000000000000000" pitchFamily="2" charset="2"/>
              <a:buChar char="Ø"/>
            </a:pPr>
            <a:r>
              <a:rPr lang="en-US" sz="2000" dirty="0"/>
              <a:t>Successful businesses, particularly those with higher ratings (above 3.5), exhibit consistent and possibly increasing user engagement over time.</a:t>
            </a:r>
          </a:p>
          <a:p>
            <a:pPr marL="342900" indent="-342900">
              <a:buFont typeface="Wingdings" panose="05000000000000000000" pitchFamily="2" charset="2"/>
              <a:buChar char="Ø"/>
            </a:pPr>
            <a:r>
              <a:rPr lang="en-US" sz="2000" dirty="0"/>
              <a:t>High rated restaurants maintain a steady or growing level of user engagement over time, reflecting ongoing customer interest and satisfaction.</a:t>
            </a:r>
            <a:endParaRPr lang="en-IN" sz="2000" dirty="0"/>
          </a:p>
        </p:txBody>
      </p:sp>
    </p:spTree>
    <p:extLst>
      <p:ext uri="{BB962C8B-B14F-4D97-AF65-F5344CB8AC3E}">
        <p14:creationId xmlns:p14="http://schemas.microsoft.com/office/powerpoint/2010/main" val="383201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E0C3-462D-F58C-CC7B-822E405E6A4B}"/>
              </a:ext>
            </a:extLst>
          </p:cNvPr>
          <p:cNvSpPr>
            <a:spLocks noGrp="1"/>
          </p:cNvSpPr>
          <p:nvPr>
            <p:ph type="title"/>
          </p:nvPr>
        </p:nvSpPr>
        <p:spPr/>
        <p:txBody>
          <a:bodyPr/>
          <a:lstStyle/>
          <a:p>
            <a:r>
              <a:rPr lang="en-IN" dirty="0">
                <a:solidFill>
                  <a:schemeClr val="tx1"/>
                </a:solidFill>
              </a:rPr>
              <a:t>Trend and Seasonality Analysis</a:t>
            </a:r>
          </a:p>
        </p:txBody>
      </p:sp>
      <p:sp>
        <p:nvSpPr>
          <p:cNvPr id="3" name="Text Placeholder 2">
            <a:extLst>
              <a:ext uri="{FF2B5EF4-FFF2-40B4-BE49-F238E27FC236}">
                <a16:creationId xmlns:a16="http://schemas.microsoft.com/office/drawing/2014/main" id="{50F41885-0F53-AA42-107D-395EA616F274}"/>
              </a:ext>
            </a:extLst>
          </p:cNvPr>
          <p:cNvSpPr>
            <a:spLocks noGrp="1"/>
          </p:cNvSpPr>
          <p:nvPr>
            <p:ph type="body" idx="1"/>
          </p:nvPr>
        </p:nvSpPr>
        <p:spPr>
          <a:xfrm>
            <a:off x="675302" y="1479509"/>
            <a:ext cx="4185623" cy="576262"/>
          </a:xfrm>
          <a:solidFill>
            <a:schemeClr val="accent4">
              <a:lumMod val="60000"/>
              <a:lumOff val="40000"/>
            </a:schemeClr>
          </a:solidFill>
        </p:spPr>
        <p:txBody>
          <a:bodyPr/>
          <a:lstStyle/>
          <a:p>
            <a:pPr algn="ctr"/>
            <a:r>
              <a:rPr lang="en-IN" dirty="0"/>
              <a:t>Tip Count</a:t>
            </a:r>
          </a:p>
        </p:txBody>
      </p:sp>
      <p:pic>
        <p:nvPicPr>
          <p:cNvPr id="8" name="Content Placeholder 7">
            <a:extLst>
              <a:ext uri="{FF2B5EF4-FFF2-40B4-BE49-F238E27FC236}">
                <a16:creationId xmlns:a16="http://schemas.microsoft.com/office/drawing/2014/main" id="{D9A81CD8-1FA3-3827-037B-ED70DC07A1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7869" y="2087482"/>
            <a:ext cx="4413056" cy="4770518"/>
          </a:xfrm>
        </p:spPr>
      </p:pic>
      <p:sp>
        <p:nvSpPr>
          <p:cNvPr id="5" name="Text Placeholder 4">
            <a:extLst>
              <a:ext uri="{FF2B5EF4-FFF2-40B4-BE49-F238E27FC236}">
                <a16:creationId xmlns:a16="http://schemas.microsoft.com/office/drawing/2014/main" id="{CD665C61-C35E-1D62-EEA7-324BF432E48F}"/>
              </a:ext>
            </a:extLst>
          </p:cNvPr>
          <p:cNvSpPr>
            <a:spLocks noGrp="1"/>
          </p:cNvSpPr>
          <p:nvPr>
            <p:ph type="body" sz="quarter" idx="3"/>
          </p:nvPr>
        </p:nvSpPr>
        <p:spPr>
          <a:xfrm>
            <a:off x="5088383" y="1511220"/>
            <a:ext cx="4185618" cy="576262"/>
          </a:xfrm>
          <a:solidFill>
            <a:schemeClr val="accent1">
              <a:lumMod val="20000"/>
              <a:lumOff val="80000"/>
            </a:schemeClr>
          </a:solidFill>
        </p:spPr>
        <p:txBody>
          <a:bodyPr/>
          <a:lstStyle/>
          <a:p>
            <a:pPr algn="ctr"/>
            <a:r>
              <a:rPr lang="en-IN" dirty="0"/>
              <a:t>Review Count</a:t>
            </a:r>
          </a:p>
        </p:txBody>
      </p:sp>
      <p:pic>
        <p:nvPicPr>
          <p:cNvPr id="10" name="Content Placeholder 9">
            <a:extLst>
              <a:ext uri="{FF2B5EF4-FFF2-40B4-BE49-F238E27FC236}">
                <a16:creationId xmlns:a16="http://schemas.microsoft.com/office/drawing/2014/main" id="{87C3CA71-54E6-CACC-E5C0-EBEA173FC56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8383" y="2183363"/>
            <a:ext cx="4185792" cy="4674637"/>
          </a:xfrm>
        </p:spPr>
      </p:pic>
      <p:sp>
        <p:nvSpPr>
          <p:cNvPr id="11" name="TextBox 10">
            <a:extLst>
              <a:ext uri="{FF2B5EF4-FFF2-40B4-BE49-F238E27FC236}">
                <a16:creationId xmlns:a16="http://schemas.microsoft.com/office/drawing/2014/main" id="{BDB5C02D-D7DE-B02C-E235-36752871D9F0}"/>
              </a:ext>
            </a:extLst>
          </p:cNvPr>
          <p:cNvSpPr txBox="1"/>
          <p:nvPr/>
        </p:nvSpPr>
        <p:spPr>
          <a:xfrm>
            <a:off x="3023118" y="3498980"/>
            <a:ext cx="1231641" cy="246221"/>
          </a:xfrm>
          <a:prstGeom prst="rect">
            <a:avLst/>
          </a:prstGeom>
          <a:noFill/>
        </p:spPr>
        <p:txBody>
          <a:bodyPr wrap="square" rtlCol="0">
            <a:spAutoFit/>
          </a:bodyPr>
          <a:lstStyle/>
          <a:p>
            <a:r>
              <a:rPr lang="en-IN" sz="1000" dirty="0"/>
              <a:t>Downward Trend</a:t>
            </a:r>
          </a:p>
        </p:txBody>
      </p:sp>
      <p:sp>
        <p:nvSpPr>
          <p:cNvPr id="12" name="TextBox 11">
            <a:extLst>
              <a:ext uri="{FF2B5EF4-FFF2-40B4-BE49-F238E27FC236}">
                <a16:creationId xmlns:a16="http://schemas.microsoft.com/office/drawing/2014/main" id="{2EFBB3D9-45F9-075F-F981-B3AC5FF545B6}"/>
              </a:ext>
            </a:extLst>
          </p:cNvPr>
          <p:cNvSpPr txBox="1"/>
          <p:nvPr/>
        </p:nvSpPr>
        <p:spPr>
          <a:xfrm>
            <a:off x="7436174" y="3429000"/>
            <a:ext cx="1026691" cy="246221"/>
          </a:xfrm>
          <a:prstGeom prst="rect">
            <a:avLst/>
          </a:prstGeom>
          <a:noFill/>
        </p:spPr>
        <p:txBody>
          <a:bodyPr wrap="square" rtlCol="0">
            <a:spAutoFit/>
          </a:bodyPr>
          <a:lstStyle/>
          <a:p>
            <a:r>
              <a:rPr lang="en-IN" sz="1000" dirty="0"/>
              <a:t>Upward Trend</a:t>
            </a:r>
          </a:p>
        </p:txBody>
      </p:sp>
      <p:sp>
        <p:nvSpPr>
          <p:cNvPr id="13" name="TextBox 12">
            <a:extLst>
              <a:ext uri="{FF2B5EF4-FFF2-40B4-BE49-F238E27FC236}">
                <a16:creationId xmlns:a16="http://schemas.microsoft.com/office/drawing/2014/main" id="{EBAB8D24-929C-90ED-8FA1-7AEF965446AA}"/>
              </a:ext>
            </a:extLst>
          </p:cNvPr>
          <p:cNvSpPr txBox="1"/>
          <p:nvPr/>
        </p:nvSpPr>
        <p:spPr>
          <a:xfrm>
            <a:off x="1362269" y="6281738"/>
            <a:ext cx="6690049" cy="400110"/>
          </a:xfrm>
          <a:prstGeom prst="rect">
            <a:avLst/>
          </a:prstGeom>
          <a:noFill/>
        </p:spPr>
        <p:txBody>
          <a:bodyPr wrap="square" rtlCol="0">
            <a:spAutoFit/>
          </a:bodyPr>
          <a:lstStyle/>
          <a:p>
            <a:r>
              <a:rPr lang="en-IN" sz="2000" b="1" dirty="0"/>
              <a:t>Year Starting and ending(Nov-Mar) is Highly Engaging</a:t>
            </a:r>
          </a:p>
        </p:txBody>
      </p:sp>
    </p:spTree>
    <p:extLst>
      <p:ext uri="{BB962C8B-B14F-4D97-AF65-F5344CB8AC3E}">
        <p14:creationId xmlns:p14="http://schemas.microsoft.com/office/powerpoint/2010/main" val="417493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D1D7-2ED6-34D9-EEA8-508FA8777911}"/>
              </a:ext>
            </a:extLst>
          </p:cNvPr>
          <p:cNvSpPr>
            <a:spLocks noGrp="1"/>
          </p:cNvSpPr>
          <p:nvPr>
            <p:ph type="title"/>
          </p:nvPr>
        </p:nvSpPr>
        <p:spPr>
          <a:xfrm>
            <a:off x="157279" y="144379"/>
            <a:ext cx="9257958" cy="835976"/>
          </a:xfrm>
        </p:spPr>
        <p:txBody>
          <a:bodyPr>
            <a:normAutofit/>
          </a:bodyPr>
          <a:lstStyle/>
          <a:p>
            <a:r>
              <a:rPr lang="en-US" sz="2400" b="1" dirty="0">
                <a:solidFill>
                  <a:schemeClr val="tx1"/>
                </a:solidFill>
              </a:rPr>
              <a:t>How does the sentiment of reviews and tips (useful, funny, cool) correlate with the success metrics of restaurants?</a:t>
            </a:r>
            <a:endParaRPr lang="en-IN" sz="2400" b="1" dirty="0">
              <a:solidFill>
                <a:schemeClr val="tx1"/>
              </a:solidFill>
            </a:endParaRPr>
          </a:p>
        </p:txBody>
      </p:sp>
      <p:pic>
        <p:nvPicPr>
          <p:cNvPr id="6" name="Content Placeholder 5">
            <a:extLst>
              <a:ext uri="{FF2B5EF4-FFF2-40B4-BE49-F238E27FC236}">
                <a16:creationId xmlns:a16="http://schemas.microsoft.com/office/drawing/2014/main" id="{A181A0FF-2233-F1F1-D99A-270B225E5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163" y="980355"/>
            <a:ext cx="6643395" cy="5877645"/>
          </a:xfrm>
        </p:spPr>
      </p:pic>
      <p:sp>
        <p:nvSpPr>
          <p:cNvPr id="4" name="Text Placeholder 3">
            <a:extLst>
              <a:ext uri="{FF2B5EF4-FFF2-40B4-BE49-F238E27FC236}">
                <a16:creationId xmlns:a16="http://schemas.microsoft.com/office/drawing/2014/main" id="{DAEDCAA4-4426-843E-E4C1-F791E3039947}"/>
              </a:ext>
            </a:extLst>
          </p:cNvPr>
          <p:cNvSpPr>
            <a:spLocks noGrp="1"/>
          </p:cNvSpPr>
          <p:nvPr>
            <p:ph type="body" sz="half" idx="2"/>
          </p:nvPr>
        </p:nvSpPr>
        <p:spPr>
          <a:xfrm>
            <a:off x="297238" y="1173930"/>
            <a:ext cx="3854528" cy="4510139"/>
          </a:xfrm>
        </p:spPr>
        <p:txBody>
          <a:bodyPr>
            <a:normAutofit/>
          </a:bodyPr>
          <a:lstStyle/>
          <a:p>
            <a:pPr marL="285750" indent="-285750">
              <a:buFont typeface="Wingdings" panose="05000000000000000000" pitchFamily="2" charset="2"/>
              <a:buChar char="Ø"/>
            </a:pPr>
            <a:r>
              <a:rPr lang="en-US" sz="1800" dirty="0"/>
              <a:t>"useful," "funny," and "cool" are attributes associated with user reviews. They represent the feedback provided by users about the usefulness, humor, or coolness of a particular review.</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Higher counts of useful, funny, and cool reviews suggest greater user engagement and satisfaction, which are key factors contributing </a:t>
            </a:r>
            <a:r>
              <a:rPr lang="en-US" sz="1800" dirty="0" err="1"/>
              <a:t>success_score</a:t>
            </a:r>
            <a:r>
              <a:rPr lang="en-US" sz="1800" dirty="0"/>
              <a:t> - to a restaurant's success.</a:t>
            </a:r>
            <a:endParaRPr lang="en-IN" sz="1800" dirty="0"/>
          </a:p>
        </p:txBody>
      </p:sp>
    </p:spTree>
    <p:extLst>
      <p:ext uri="{BB962C8B-B14F-4D97-AF65-F5344CB8AC3E}">
        <p14:creationId xmlns:p14="http://schemas.microsoft.com/office/powerpoint/2010/main" val="173344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DB47-150B-CF82-B4EF-CD6D084D8286}"/>
              </a:ext>
            </a:extLst>
          </p:cNvPr>
          <p:cNvSpPr>
            <a:spLocks noGrp="1"/>
          </p:cNvSpPr>
          <p:nvPr>
            <p:ph type="title"/>
          </p:nvPr>
        </p:nvSpPr>
        <p:spPr>
          <a:xfrm>
            <a:off x="546706" y="68425"/>
            <a:ext cx="8596668" cy="1004596"/>
          </a:xfrm>
        </p:spPr>
        <p:txBody>
          <a:bodyPr>
            <a:normAutofit/>
          </a:bodyPr>
          <a:lstStyle/>
          <a:p>
            <a:r>
              <a:rPr lang="en-US" sz="2800" dirty="0">
                <a:solidFill>
                  <a:schemeClr val="tx1"/>
                </a:solidFill>
              </a:rPr>
              <a:t>Is there any difference in engagement of elite users and non elite users?</a:t>
            </a:r>
            <a:endParaRPr lang="en-IN" sz="2800" dirty="0">
              <a:solidFill>
                <a:schemeClr val="tx1"/>
              </a:solidFill>
            </a:endParaRPr>
          </a:p>
        </p:txBody>
      </p:sp>
      <p:sp>
        <p:nvSpPr>
          <p:cNvPr id="3" name="Content Placeholder 2">
            <a:extLst>
              <a:ext uri="{FF2B5EF4-FFF2-40B4-BE49-F238E27FC236}">
                <a16:creationId xmlns:a16="http://schemas.microsoft.com/office/drawing/2014/main" id="{A14FAC8D-B351-61F7-3465-EA076488223B}"/>
              </a:ext>
            </a:extLst>
          </p:cNvPr>
          <p:cNvSpPr>
            <a:spLocks noGrp="1"/>
          </p:cNvSpPr>
          <p:nvPr>
            <p:ph idx="1"/>
          </p:nvPr>
        </p:nvSpPr>
        <p:spPr>
          <a:xfrm>
            <a:off x="546706" y="1162215"/>
            <a:ext cx="8596668" cy="2266786"/>
          </a:xfrm>
        </p:spPr>
        <p:txBody>
          <a:bodyPr/>
          <a:lstStyle/>
          <a:p>
            <a:r>
              <a:rPr lang="en-US" dirty="0"/>
              <a:t>Elite users are individuals who have been recognized and awarded the "Elite" status by Yelp for their active and high-quality contributions.</a:t>
            </a:r>
          </a:p>
          <a:p>
            <a:r>
              <a:rPr lang="en-US" dirty="0"/>
              <a:t>Elite users, despite being significantly fewer in number, contribute a substantial proportion of the total review count compared to non-elite users.</a:t>
            </a:r>
          </a:p>
          <a:p>
            <a:r>
              <a:rPr lang="en-US" dirty="0"/>
              <a:t>Establishing a positive relationship with elite users can lead to repeat visits and loyalty, as they are more likely to continue supporting businesses they have had good experiences with.</a:t>
            </a:r>
            <a:endParaRPr lang="en-IN" dirty="0"/>
          </a:p>
        </p:txBody>
      </p:sp>
      <p:pic>
        <p:nvPicPr>
          <p:cNvPr id="5" name="Picture 4">
            <a:extLst>
              <a:ext uri="{FF2B5EF4-FFF2-40B4-BE49-F238E27FC236}">
                <a16:creationId xmlns:a16="http://schemas.microsoft.com/office/drawing/2014/main" id="{C5BEC867-4BD1-74EF-107D-BC39FEBD1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31" y="3429000"/>
            <a:ext cx="7417836" cy="3251718"/>
          </a:xfrm>
          <a:prstGeom prst="rect">
            <a:avLst/>
          </a:prstGeom>
        </p:spPr>
      </p:pic>
    </p:spTree>
    <p:extLst>
      <p:ext uri="{BB962C8B-B14F-4D97-AF65-F5344CB8AC3E}">
        <p14:creationId xmlns:p14="http://schemas.microsoft.com/office/powerpoint/2010/main" val="4568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7685-65AC-3A88-1F50-6440494665EF}"/>
              </a:ext>
            </a:extLst>
          </p:cNvPr>
          <p:cNvSpPr>
            <a:spLocks noGrp="1"/>
          </p:cNvSpPr>
          <p:nvPr>
            <p:ph type="title"/>
          </p:nvPr>
        </p:nvSpPr>
        <p:spPr>
          <a:xfrm>
            <a:off x="111968" y="177406"/>
            <a:ext cx="9162034" cy="578374"/>
          </a:xfrm>
        </p:spPr>
        <p:txBody>
          <a:bodyPr>
            <a:normAutofit/>
          </a:bodyPr>
          <a:lstStyle/>
          <a:p>
            <a:pPr algn="ctr"/>
            <a:r>
              <a:rPr lang="en-IN" sz="2800" b="1" dirty="0">
                <a:solidFill>
                  <a:schemeClr val="tx1"/>
                </a:solidFill>
              </a:rPr>
              <a:t>Busiest Hours</a:t>
            </a:r>
          </a:p>
        </p:txBody>
      </p:sp>
      <p:pic>
        <p:nvPicPr>
          <p:cNvPr id="6" name="Content Placeholder 5">
            <a:extLst>
              <a:ext uri="{FF2B5EF4-FFF2-40B4-BE49-F238E27FC236}">
                <a16:creationId xmlns:a16="http://schemas.microsoft.com/office/drawing/2014/main" id="{63EBE050-6DC9-AA7E-AC4E-BCC52933E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9266" y="773607"/>
            <a:ext cx="5470553" cy="4068981"/>
          </a:xfrm>
        </p:spPr>
      </p:pic>
      <p:sp>
        <p:nvSpPr>
          <p:cNvPr id="4" name="Text Placeholder 3">
            <a:extLst>
              <a:ext uri="{FF2B5EF4-FFF2-40B4-BE49-F238E27FC236}">
                <a16:creationId xmlns:a16="http://schemas.microsoft.com/office/drawing/2014/main" id="{4D5C4A2E-51F9-AC4E-13CC-1238AD1A0339}"/>
              </a:ext>
            </a:extLst>
          </p:cNvPr>
          <p:cNvSpPr>
            <a:spLocks noGrp="1"/>
          </p:cNvSpPr>
          <p:nvPr>
            <p:ph type="body" sz="half" idx="2"/>
          </p:nvPr>
        </p:nvSpPr>
        <p:spPr>
          <a:xfrm>
            <a:off x="434738" y="1060237"/>
            <a:ext cx="3854528" cy="3782351"/>
          </a:xfrm>
        </p:spPr>
        <p:txBody>
          <a:bodyPr>
            <a:noAutofit/>
          </a:bodyPr>
          <a:lstStyle/>
          <a:p>
            <a:pPr marL="285750" indent="-285750">
              <a:buFont typeface="Wingdings" panose="05000000000000000000" pitchFamily="2" charset="2"/>
              <a:buChar char="Ø"/>
            </a:pPr>
            <a:r>
              <a:rPr lang="en-US" sz="1800" dirty="0"/>
              <a:t>The busiest hours for restaurants, based on user engagement, span from 4 pm to 1am.</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Knowing the peak hours allows businesses to optimize their staffing levels and resource allocation during these times to ensure efficient operations and quality service delivery.</a:t>
            </a:r>
            <a:endParaRPr lang="en-IN" sz="1800" dirty="0"/>
          </a:p>
        </p:txBody>
      </p:sp>
      <p:sp>
        <p:nvSpPr>
          <p:cNvPr id="7" name="TextBox 6">
            <a:extLst>
              <a:ext uri="{FF2B5EF4-FFF2-40B4-BE49-F238E27FC236}">
                <a16:creationId xmlns:a16="http://schemas.microsoft.com/office/drawing/2014/main" id="{B7A4D9A7-0E22-297F-9D1F-14FA31217B12}"/>
              </a:ext>
            </a:extLst>
          </p:cNvPr>
          <p:cNvSpPr txBox="1"/>
          <p:nvPr/>
        </p:nvSpPr>
        <p:spPr>
          <a:xfrm>
            <a:off x="737119" y="4954556"/>
            <a:ext cx="8686800" cy="923330"/>
          </a:xfrm>
          <a:prstGeom prst="rect">
            <a:avLst/>
          </a:prstGeom>
          <a:noFill/>
        </p:spPr>
        <p:txBody>
          <a:bodyPr wrap="square" rtlCol="0">
            <a:spAutoFit/>
          </a:bodyPr>
          <a:lstStyle/>
          <a:p>
            <a:r>
              <a:rPr lang="en-US"/>
              <a:t>The concentration of user engagement during the evening and night hours suggests a higher demand for dining out during these times, potentially driven by factors such as work schedules, social gatherings, and leisure activities.</a:t>
            </a:r>
            <a:endParaRPr lang="en-IN" dirty="0"/>
          </a:p>
        </p:txBody>
      </p:sp>
    </p:spTree>
    <p:extLst>
      <p:ext uri="{BB962C8B-B14F-4D97-AF65-F5344CB8AC3E}">
        <p14:creationId xmlns:p14="http://schemas.microsoft.com/office/powerpoint/2010/main" val="255328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92A2-8CD4-AA55-8AC5-06D54663966F}"/>
              </a:ext>
            </a:extLst>
          </p:cNvPr>
          <p:cNvSpPr>
            <a:spLocks noGrp="1"/>
          </p:cNvSpPr>
          <p:nvPr>
            <p:ph type="title"/>
          </p:nvPr>
        </p:nvSpPr>
        <p:spPr/>
        <p:txBody>
          <a:bodyPr/>
          <a:lstStyle/>
          <a:p>
            <a:r>
              <a:rPr lang="en-IN" dirty="0">
                <a:solidFill>
                  <a:schemeClr val="tx1"/>
                </a:solidFill>
              </a:rPr>
              <a:t>About Yelp</a:t>
            </a:r>
          </a:p>
        </p:txBody>
      </p:sp>
      <p:sp>
        <p:nvSpPr>
          <p:cNvPr id="3" name="Content Placeholder 2">
            <a:extLst>
              <a:ext uri="{FF2B5EF4-FFF2-40B4-BE49-F238E27FC236}">
                <a16:creationId xmlns:a16="http://schemas.microsoft.com/office/drawing/2014/main" id="{754575E4-DB28-5D33-82A2-8F66CD1A8078}"/>
              </a:ext>
            </a:extLst>
          </p:cNvPr>
          <p:cNvSpPr>
            <a:spLocks noGrp="1"/>
          </p:cNvSpPr>
          <p:nvPr>
            <p:ph idx="1"/>
          </p:nvPr>
        </p:nvSpPr>
        <p:spPr/>
        <p:txBody>
          <a:bodyPr/>
          <a:lstStyle/>
          <a:p>
            <a:r>
              <a:rPr lang="en-IN" dirty="0"/>
              <a:t>Yelp is a web and mobile platform that functions as a crowd-sourced local business review site. Users can submit reviews, photos, and tips about businesses, while also browsing information and ratings left by others</a:t>
            </a:r>
          </a:p>
        </p:txBody>
      </p:sp>
    </p:spTree>
    <p:extLst>
      <p:ext uri="{BB962C8B-B14F-4D97-AF65-F5344CB8AC3E}">
        <p14:creationId xmlns:p14="http://schemas.microsoft.com/office/powerpoint/2010/main" val="20871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57C0-A6B8-14FD-AB75-245F2AC0F61D}"/>
              </a:ext>
            </a:extLst>
          </p:cNvPr>
          <p:cNvSpPr>
            <a:spLocks noGrp="1"/>
          </p:cNvSpPr>
          <p:nvPr>
            <p:ph type="title"/>
          </p:nvPr>
        </p:nvSpPr>
        <p:spPr/>
        <p:txBody>
          <a:bodyPr/>
          <a:lstStyle/>
          <a:p>
            <a:r>
              <a:rPr lang="en-IN" dirty="0">
                <a:solidFill>
                  <a:schemeClr val="tx1"/>
                </a:solidFill>
              </a:rPr>
              <a:t>AGENDA</a:t>
            </a:r>
          </a:p>
        </p:txBody>
      </p:sp>
      <p:sp>
        <p:nvSpPr>
          <p:cNvPr id="3" name="Content Placeholder 2">
            <a:extLst>
              <a:ext uri="{FF2B5EF4-FFF2-40B4-BE49-F238E27FC236}">
                <a16:creationId xmlns:a16="http://schemas.microsoft.com/office/drawing/2014/main" id="{7AA3C13A-E004-A304-D707-466AAC14A2E1}"/>
              </a:ext>
            </a:extLst>
          </p:cNvPr>
          <p:cNvSpPr>
            <a:spLocks noGrp="1"/>
          </p:cNvSpPr>
          <p:nvPr>
            <p:ph idx="1"/>
          </p:nvPr>
        </p:nvSpPr>
        <p:spPr/>
        <p:txBody>
          <a:bodyPr/>
          <a:lstStyle/>
          <a:p>
            <a:r>
              <a:rPr lang="en-IN" dirty="0"/>
              <a:t>Problem Statement </a:t>
            </a:r>
          </a:p>
          <a:p>
            <a:r>
              <a:rPr lang="en-IN" dirty="0"/>
              <a:t>Research Objective </a:t>
            </a:r>
          </a:p>
          <a:p>
            <a:r>
              <a:rPr lang="en-IN" dirty="0"/>
              <a:t>Hypothesis</a:t>
            </a:r>
          </a:p>
          <a:p>
            <a:r>
              <a:rPr lang="en-IN" dirty="0"/>
              <a:t>Data Overview</a:t>
            </a:r>
          </a:p>
          <a:p>
            <a:r>
              <a:rPr lang="en-IN" dirty="0"/>
              <a:t>Analysis and Findings</a:t>
            </a:r>
          </a:p>
          <a:p>
            <a:r>
              <a:rPr lang="en-IN" dirty="0"/>
              <a:t>Recommendations</a:t>
            </a:r>
          </a:p>
        </p:txBody>
      </p:sp>
    </p:spTree>
    <p:extLst>
      <p:ext uri="{BB962C8B-B14F-4D97-AF65-F5344CB8AC3E}">
        <p14:creationId xmlns:p14="http://schemas.microsoft.com/office/powerpoint/2010/main" val="231755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66D6-744A-B51F-9716-FEF1B828A1AE}"/>
              </a:ext>
            </a:extLst>
          </p:cNvPr>
          <p:cNvSpPr>
            <a:spLocks noGrp="1"/>
          </p:cNvSpPr>
          <p:nvPr>
            <p:ph type="title"/>
          </p:nvPr>
        </p:nvSpPr>
        <p:spPr/>
        <p:txBody>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4232713C-8A73-6667-1EEB-9ADEEF527390}"/>
              </a:ext>
            </a:extLst>
          </p:cNvPr>
          <p:cNvSpPr>
            <a:spLocks noGrp="1"/>
          </p:cNvSpPr>
          <p:nvPr>
            <p:ph idx="1"/>
          </p:nvPr>
        </p:nvSpPr>
        <p:spPr/>
        <p:txBody>
          <a:bodyPr/>
          <a:lstStyle/>
          <a:p>
            <a:r>
              <a:rPr lang="en-US" dirty="0"/>
              <a:t>In the fiercely competitive landscape of the restaurant industry, grasping the nuances that drive business triumph becomes paramount for all involved parties. With the utilization of the Yelp dataset as its foundation, this undertaking endeavors to delve into the intricate interplay between user interaction (comprising reviews, tips, and check-ins) and the pivotal metrics of business prosperity (encompassing review count and ratings) within the realm of restaurants.</a:t>
            </a:r>
            <a:endParaRPr lang="en-IN" dirty="0"/>
          </a:p>
        </p:txBody>
      </p:sp>
    </p:spTree>
    <p:extLst>
      <p:ext uri="{BB962C8B-B14F-4D97-AF65-F5344CB8AC3E}">
        <p14:creationId xmlns:p14="http://schemas.microsoft.com/office/powerpoint/2010/main" val="370793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D073-FF90-80A1-FB53-4A6AC004FAE3}"/>
              </a:ext>
            </a:extLst>
          </p:cNvPr>
          <p:cNvSpPr>
            <a:spLocks noGrp="1"/>
          </p:cNvSpPr>
          <p:nvPr>
            <p:ph type="title"/>
          </p:nvPr>
        </p:nvSpPr>
        <p:spPr/>
        <p:txBody>
          <a:bodyPr/>
          <a:lstStyle/>
          <a:p>
            <a:r>
              <a:rPr lang="en-IN" dirty="0">
                <a:solidFill>
                  <a:schemeClr val="tx1"/>
                </a:solidFill>
              </a:rPr>
              <a:t>Research Objective</a:t>
            </a:r>
          </a:p>
        </p:txBody>
      </p:sp>
      <p:sp>
        <p:nvSpPr>
          <p:cNvPr id="3" name="Content Placeholder 2">
            <a:extLst>
              <a:ext uri="{FF2B5EF4-FFF2-40B4-BE49-F238E27FC236}">
                <a16:creationId xmlns:a16="http://schemas.microsoft.com/office/drawing/2014/main" id="{DDD19C63-63ED-7283-5B43-1DD8023C708D}"/>
              </a:ext>
            </a:extLst>
          </p:cNvPr>
          <p:cNvSpPr>
            <a:spLocks noGrp="1"/>
          </p:cNvSpPr>
          <p:nvPr>
            <p:ph idx="1"/>
          </p:nvPr>
        </p:nvSpPr>
        <p:spPr/>
        <p:txBody>
          <a:bodyPr/>
          <a:lstStyle/>
          <a:p>
            <a:endParaRPr lang="en-US" dirty="0"/>
          </a:p>
          <a:p>
            <a:r>
              <a:rPr lang="en-US" dirty="0"/>
              <a:t>Quantify the correlation between user engagement (reviews, tips, check-ins) and review count/average star</a:t>
            </a:r>
            <a:r>
              <a:rPr lang="en-IN" dirty="0"/>
              <a:t> rating</a:t>
            </a:r>
          </a:p>
          <a:p>
            <a:endParaRPr lang="en-US" dirty="0"/>
          </a:p>
          <a:p>
            <a:r>
              <a:rPr lang="en-US" dirty="0"/>
              <a:t>Analyze the impact of sentiment on review count and average star rating.</a:t>
            </a:r>
          </a:p>
          <a:p>
            <a:endParaRPr lang="en-US" dirty="0"/>
          </a:p>
          <a:p>
            <a:r>
              <a:rPr lang="en-US" dirty="0"/>
              <a:t>Time Trends in User</a:t>
            </a:r>
          </a:p>
          <a:p>
            <a:r>
              <a:rPr lang="en-US" dirty="0"/>
              <a:t>Engagement</a:t>
            </a:r>
          </a:p>
        </p:txBody>
      </p:sp>
    </p:spTree>
    <p:extLst>
      <p:ext uri="{BB962C8B-B14F-4D97-AF65-F5344CB8AC3E}">
        <p14:creationId xmlns:p14="http://schemas.microsoft.com/office/powerpoint/2010/main" val="157695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1207-D9DF-A5B7-877C-D577634EA915}"/>
              </a:ext>
            </a:extLst>
          </p:cNvPr>
          <p:cNvSpPr>
            <a:spLocks noGrp="1"/>
          </p:cNvSpPr>
          <p:nvPr>
            <p:ph type="title"/>
          </p:nvPr>
        </p:nvSpPr>
        <p:spPr/>
        <p:txBody>
          <a:bodyPr/>
          <a:lstStyle/>
          <a:p>
            <a:r>
              <a:rPr lang="en-IN" dirty="0">
                <a:solidFill>
                  <a:schemeClr val="tx1"/>
                </a:solidFill>
              </a:rPr>
              <a:t>Hypothesis</a:t>
            </a:r>
          </a:p>
        </p:txBody>
      </p:sp>
      <p:sp>
        <p:nvSpPr>
          <p:cNvPr id="3" name="Content Placeholder 2">
            <a:extLst>
              <a:ext uri="{FF2B5EF4-FFF2-40B4-BE49-F238E27FC236}">
                <a16:creationId xmlns:a16="http://schemas.microsoft.com/office/drawing/2014/main" id="{81614F26-D576-A476-7770-6D2E64C8210A}"/>
              </a:ext>
            </a:extLst>
          </p:cNvPr>
          <p:cNvSpPr>
            <a:spLocks noGrp="1"/>
          </p:cNvSpPr>
          <p:nvPr>
            <p:ph idx="1"/>
          </p:nvPr>
        </p:nvSpPr>
        <p:spPr/>
        <p:txBody>
          <a:bodyPr/>
          <a:lstStyle/>
          <a:p>
            <a:endParaRPr lang="en-US" dirty="0"/>
          </a:p>
          <a:p>
            <a:r>
              <a:rPr lang="en-US" dirty="0"/>
              <a:t> Higher levels of user engagement (more reviews, tips, and check-ins) correlate with higher review counts and ratings for restaurants.</a:t>
            </a:r>
          </a:p>
          <a:p>
            <a:r>
              <a:rPr lang="en-US" dirty="0"/>
              <a:t> Positive sentiment expressed in reviews and tips contributes to higher overall ratings and review counts for restaurants.</a:t>
            </a:r>
          </a:p>
          <a:p>
            <a:r>
              <a:rPr lang="en-US" dirty="0"/>
              <a:t> Consistent engagement over time is positively associated with sustained business success for restaurants.</a:t>
            </a:r>
            <a:endParaRPr lang="en-IN" dirty="0"/>
          </a:p>
        </p:txBody>
      </p:sp>
    </p:spTree>
    <p:extLst>
      <p:ext uri="{BB962C8B-B14F-4D97-AF65-F5344CB8AC3E}">
        <p14:creationId xmlns:p14="http://schemas.microsoft.com/office/powerpoint/2010/main" val="278560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BA6-484B-EF16-DD4F-DD61F347CD2F}"/>
              </a:ext>
            </a:extLst>
          </p:cNvPr>
          <p:cNvSpPr>
            <a:spLocks noGrp="1"/>
          </p:cNvSpPr>
          <p:nvPr>
            <p:ph type="title"/>
          </p:nvPr>
        </p:nvSpPr>
        <p:spPr/>
        <p:txBody>
          <a:bodyPr/>
          <a:lstStyle/>
          <a:p>
            <a:r>
              <a:rPr lang="en-IN" dirty="0">
                <a:solidFill>
                  <a:schemeClr val="tx1"/>
                </a:solidFill>
              </a:rPr>
              <a:t>Data Overview</a:t>
            </a:r>
          </a:p>
        </p:txBody>
      </p:sp>
      <p:sp>
        <p:nvSpPr>
          <p:cNvPr id="3" name="Content Placeholder 2">
            <a:extLst>
              <a:ext uri="{FF2B5EF4-FFF2-40B4-BE49-F238E27FC236}">
                <a16:creationId xmlns:a16="http://schemas.microsoft.com/office/drawing/2014/main" id="{4346B459-4387-D305-002A-95CA7BC19D43}"/>
              </a:ext>
            </a:extLst>
          </p:cNvPr>
          <p:cNvSpPr>
            <a:spLocks noGrp="1"/>
          </p:cNvSpPr>
          <p:nvPr>
            <p:ph idx="1"/>
          </p:nvPr>
        </p:nvSpPr>
        <p:spPr/>
        <p:txBody>
          <a:bodyPr/>
          <a:lstStyle/>
          <a:p>
            <a:endParaRPr lang="en-US" dirty="0"/>
          </a:p>
          <a:p>
            <a:r>
              <a:rPr lang="en-US" dirty="0"/>
              <a:t> This dataset is a subset of Yelp and has information about businesses across 8 metropolitan areas in the USA and Canada.</a:t>
            </a:r>
          </a:p>
          <a:p>
            <a:r>
              <a:rPr lang="en-US" dirty="0"/>
              <a:t>The original data is shared by Yelp as JSON files and is also available on Kaggle.</a:t>
            </a:r>
          </a:p>
          <a:p>
            <a:r>
              <a:rPr lang="en-US" dirty="0"/>
              <a:t>The five JSON files are business, review, user, tip and </a:t>
            </a:r>
            <a:r>
              <a:rPr lang="en-US" dirty="0" err="1"/>
              <a:t>checkin</a:t>
            </a:r>
            <a:r>
              <a:rPr lang="en-US" dirty="0"/>
              <a:t>.</a:t>
            </a:r>
          </a:p>
          <a:p>
            <a:r>
              <a:rPr lang="en-US" dirty="0"/>
              <a:t>The JSON files are stored in the database(SQL) for easy retrieval of data.</a:t>
            </a:r>
            <a:endParaRPr lang="en-IN" dirty="0"/>
          </a:p>
        </p:txBody>
      </p:sp>
    </p:spTree>
    <p:extLst>
      <p:ext uri="{BB962C8B-B14F-4D97-AF65-F5344CB8AC3E}">
        <p14:creationId xmlns:p14="http://schemas.microsoft.com/office/powerpoint/2010/main" val="84175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4B01-0C62-0F78-A903-F903AE1154E2}"/>
              </a:ext>
            </a:extLst>
          </p:cNvPr>
          <p:cNvSpPr>
            <a:spLocks noGrp="1"/>
          </p:cNvSpPr>
          <p:nvPr>
            <p:ph type="title"/>
          </p:nvPr>
        </p:nvSpPr>
        <p:spPr/>
        <p:txBody>
          <a:bodyPr/>
          <a:lstStyle/>
          <a:p>
            <a:r>
              <a:rPr lang="en-IN" b="1" dirty="0">
                <a:solidFill>
                  <a:schemeClr val="tx1"/>
                </a:solidFill>
              </a:rPr>
              <a:t>Analysis and Findings</a:t>
            </a:r>
          </a:p>
        </p:txBody>
      </p:sp>
      <p:sp>
        <p:nvSpPr>
          <p:cNvPr id="3" name="Content Placeholder 2">
            <a:extLst>
              <a:ext uri="{FF2B5EF4-FFF2-40B4-BE49-F238E27FC236}">
                <a16:creationId xmlns:a16="http://schemas.microsoft.com/office/drawing/2014/main" id="{C1F8028B-52D8-B125-681B-C04781C8E9C6}"/>
              </a:ext>
            </a:extLst>
          </p:cNvPr>
          <p:cNvSpPr>
            <a:spLocks noGrp="1"/>
          </p:cNvSpPr>
          <p:nvPr>
            <p:ph idx="1"/>
          </p:nvPr>
        </p:nvSpPr>
        <p:spPr>
          <a:xfrm>
            <a:off x="716902" y="1327202"/>
            <a:ext cx="10515600" cy="2101798"/>
          </a:xfrm>
        </p:spPr>
        <p:txBody>
          <a:bodyPr/>
          <a:lstStyle/>
          <a:p>
            <a:pPr marL="0" indent="0">
              <a:buNone/>
            </a:pPr>
            <a:endParaRPr lang="en-US" dirty="0"/>
          </a:p>
          <a:p>
            <a:r>
              <a:rPr lang="en-US" dirty="0"/>
              <a:t>Out of 150k businesses, 35k are restaurants business and are open.</a:t>
            </a:r>
          </a:p>
          <a:p>
            <a:r>
              <a:rPr lang="en-US" dirty="0"/>
              <a:t>Table showing distribution of business success metrics (review count and average rating):</a:t>
            </a:r>
            <a:endParaRPr lang="en-IN" dirty="0"/>
          </a:p>
        </p:txBody>
      </p:sp>
      <p:pic>
        <p:nvPicPr>
          <p:cNvPr id="5" name="Picture 4">
            <a:extLst>
              <a:ext uri="{FF2B5EF4-FFF2-40B4-BE49-F238E27FC236}">
                <a16:creationId xmlns:a16="http://schemas.microsoft.com/office/drawing/2014/main" id="{368972ED-45CA-B963-C040-610B8521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242" y="3138483"/>
            <a:ext cx="3541368" cy="3467590"/>
          </a:xfrm>
          <a:prstGeom prst="rect">
            <a:avLst/>
          </a:prstGeom>
        </p:spPr>
      </p:pic>
    </p:spTree>
    <p:extLst>
      <p:ext uri="{BB962C8B-B14F-4D97-AF65-F5344CB8AC3E}">
        <p14:creationId xmlns:p14="http://schemas.microsoft.com/office/powerpoint/2010/main" val="11852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DAF937-7247-5493-2D40-A09161BFBBAF}"/>
              </a:ext>
            </a:extLst>
          </p:cNvPr>
          <p:cNvGraphicFramePr>
            <a:graphicFrameLocks noGrp="1"/>
          </p:cNvGraphicFramePr>
          <p:nvPr>
            <p:ph idx="1"/>
            <p:extLst>
              <p:ext uri="{D42A27DB-BD31-4B8C-83A1-F6EECF244321}">
                <p14:modId xmlns:p14="http://schemas.microsoft.com/office/powerpoint/2010/main" val="3484522352"/>
              </p:ext>
            </p:extLst>
          </p:nvPr>
        </p:nvGraphicFramePr>
        <p:xfrm>
          <a:off x="584557" y="154506"/>
          <a:ext cx="8596312" cy="3931920"/>
        </p:xfrm>
        <a:graphic>
          <a:graphicData uri="http://schemas.openxmlformats.org/drawingml/2006/table">
            <a:tbl>
              <a:tblPr firstRow="1" bandRow="1">
                <a:tableStyleId>{5C22544A-7EE6-4342-B048-85BDC9FD1C3A}</a:tableStyleId>
              </a:tblPr>
              <a:tblGrid>
                <a:gridCol w="4118072">
                  <a:extLst>
                    <a:ext uri="{9D8B030D-6E8A-4147-A177-3AD203B41FA5}">
                      <a16:colId xmlns:a16="http://schemas.microsoft.com/office/drawing/2014/main" val="1553921145"/>
                    </a:ext>
                  </a:extLst>
                </a:gridCol>
                <a:gridCol w="4478240">
                  <a:extLst>
                    <a:ext uri="{9D8B030D-6E8A-4147-A177-3AD203B41FA5}">
                      <a16:colId xmlns:a16="http://schemas.microsoft.com/office/drawing/2014/main" val="2926494437"/>
                    </a:ext>
                  </a:extLst>
                </a:gridCol>
              </a:tblGrid>
              <a:tr h="370840">
                <a:tc>
                  <a:txBody>
                    <a:bodyPr/>
                    <a:lstStyle/>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p>
                    <a:p>
                      <a:pPr algn="ctr"/>
                      <a:endParaRPr lang="en-IN" dirty="0"/>
                    </a:p>
                    <a:p>
                      <a:pPr algn="ctr"/>
                      <a:endParaRPr lang="en-IN" dirty="0"/>
                    </a:p>
                    <a:p>
                      <a:pPr algn="ctr"/>
                      <a:endParaRPr lang="en-IN" dirty="0"/>
                    </a:p>
                    <a:p>
                      <a:pPr algn="ctr"/>
                      <a:endParaRPr lang="en-IN" dirty="0"/>
                    </a:p>
                  </a:txBody>
                  <a:tcPr>
                    <a:solidFill>
                      <a:schemeClr val="accent6">
                        <a:lumMod val="20000"/>
                        <a:lumOff val="80000"/>
                      </a:schemeClr>
                    </a:solidFill>
                  </a:tcPr>
                </a:tc>
                <a:tc>
                  <a:txBody>
                    <a:bodyPr/>
                    <a:lstStyle/>
                    <a:p>
                      <a:pPr algn="ctr"/>
                      <a:endParaRPr lang="en-IN"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val="2154868655"/>
                  </a:ext>
                </a:extLst>
              </a:tr>
            </a:tbl>
          </a:graphicData>
        </a:graphic>
      </p:graphicFrame>
      <p:graphicFrame>
        <p:nvGraphicFramePr>
          <p:cNvPr id="5" name="Table 4">
            <a:extLst>
              <a:ext uri="{FF2B5EF4-FFF2-40B4-BE49-F238E27FC236}">
                <a16:creationId xmlns:a16="http://schemas.microsoft.com/office/drawing/2014/main" id="{08DDFA42-3E9A-4338-CF2C-9F27731CA145}"/>
              </a:ext>
            </a:extLst>
          </p:cNvPr>
          <p:cNvGraphicFramePr>
            <a:graphicFrameLocks noGrp="1"/>
          </p:cNvGraphicFramePr>
          <p:nvPr>
            <p:extLst>
              <p:ext uri="{D42A27DB-BD31-4B8C-83A1-F6EECF244321}">
                <p14:modId xmlns:p14="http://schemas.microsoft.com/office/powerpoint/2010/main" val="1718586287"/>
              </p:ext>
            </p:extLst>
          </p:nvPr>
        </p:nvGraphicFramePr>
        <p:xfrm>
          <a:off x="584557" y="154504"/>
          <a:ext cx="4090080" cy="640080"/>
        </p:xfrm>
        <a:graphic>
          <a:graphicData uri="http://schemas.openxmlformats.org/drawingml/2006/table">
            <a:tbl>
              <a:tblPr firstRow="1" bandRow="1">
                <a:tableStyleId>{5C22544A-7EE6-4342-B048-85BDC9FD1C3A}</a:tableStyleId>
              </a:tblPr>
              <a:tblGrid>
                <a:gridCol w="4090080">
                  <a:extLst>
                    <a:ext uri="{9D8B030D-6E8A-4147-A177-3AD203B41FA5}">
                      <a16:colId xmlns:a16="http://schemas.microsoft.com/office/drawing/2014/main" val="1382316327"/>
                    </a:ext>
                  </a:extLst>
                </a:gridCol>
              </a:tblGrid>
              <a:tr h="3411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mn-lt"/>
                          <a:ea typeface="+mn-ea"/>
                          <a:cs typeface="+mn-cs"/>
                        </a:rPr>
                        <a:t>Highest Rating</a:t>
                      </a:r>
                    </a:p>
                    <a:p>
                      <a:endParaRPr lang="en-IN" dirty="0"/>
                    </a:p>
                  </a:txBody>
                  <a:tcPr/>
                </a:tc>
                <a:extLst>
                  <a:ext uri="{0D108BD9-81ED-4DB2-BD59-A6C34878D82A}">
                    <a16:rowId xmlns:a16="http://schemas.microsoft.com/office/drawing/2014/main" val="818412514"/>
                  </a:ext>
                </a:extLst>
              </a:tr>
            </a:tbl>
          </a:graphicData>
        </a:graphic>
      </p:graphicFrame>
      <p:graphicFrame>
        <p:nvGraphicFramePr>
          <p:cNvPr id="6" name="Table 5">
            <a:extLst>
              <a:ext uri="{FF2B5EF4-FFF2-40B4-BE49-F238E27FC236}">
                <a16:creationId xmlns:a16="http://schemas.microsoft.com/office/drawing/2014/main" id="{990110E4-E4B0-C9C1-0764-31D8973864F6}"/>
              </a:ext>
            </a:extLst>
          </p:cNvPr>
          <p:cNvGraphicFramePr>
            <a:graphicFrameLocks noGrp="1"/>
          </p:cNvGraphicFramePr>
          <p:nvPr>
            <p:extLst>
              <p:ext uri="{D42A27DB-BD31-4B8C-83A1-F6EECF244321}">
                <p14:modId xmlns:p14="http://schemas.microsoft.com/office/powerpoint/2010/main" val="2922868257"/>
              </p:ext>
            </p:extLst>
          </p:nvPr>
        </p:nvGraphicFramePr>
        <p:xfrm>
          <a:off x="4674637" y="154504"/>
          <a:ext cx="4506232" cy="640080"/>
        </p:xfrm>
        <a:graphic>
          <a:graphicData uri="http://schemas.openxmlformats.org/drawingml/2006/table">
            <a:tbl>
              <a:tblPr firstRow="1" bandRow="1">
                <a:tableStyleId>{5C22544A-7EE6-4342-B048-85BDC9FD1C3A}</a:tableStyleId>
              </a:tblPr>
              <a:tblGrid>
                <a:gridCol w="4506232">
                  <a:extLst>
                    <a:ext uri="{9D8B030D-6E8A-4147-A177-3AD203B41FA5}">
                      <a16:colId xmlns:a16="http://schemas.microsoft.com/office/drawing/2014/main" val="3528681536"/>
                    </a:ext>
                  </a:extLst>
                </a:gridCol>
              </a:tblGrid>
              <a:tr h="6400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mn-lt"/>
                          <a:ea typeface="+mn-ea"/>
                          <a:cs typeface="+mn-cs"/>
                        </a:rPr>
                        <a:t>Highest Review Count</a:t>
                      </a:r>
                    </a:p>
                  </a:txBody>
                  <a:tcPr/>
                </a:tc>
                <a:extLst>
                  <a:ext uri="{0D108BD9-81ED-4DB2-BD59-A6C34878D82A}">
                    <a16:rowId xmlns:a16="http://schemas.microsoft.com/office/drawing/2014/main" val="1134766016"/>
                  </a:ext>
                </a:extLst>
              </a:tr>
            </a:tbl>
          </a:graphicData>
        </a:graphic>
      </p:graphicFrame>
      <p:pic>
        <p:nvPicPr>
          <p:cNvPr id="8" name="Picture 7">
            <a:extLst>
              <a:ext uri="{FF2B5EF4-FFF2-40B4-BE49-F238E27FC236}">
                <a16:creationId xmlns:a16="http://schemas.microsoft.com/office/drawing/2014/main" id="{EF5BB370-29F6-302B-BDDD-548AD3B10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57" y="794584"/>
            <a:ext cx="4090080" cy="3291841"/>
          </a:xfrm>
          <a:prstGeom prst="rect">
            <a:avLst/>
          </a:prstGeom>
        </p:spPr>
      </p:pic>
      <p:pic>
        <p:nvPicPr>
          <p:cNvPr id="10" name="Picture 9">
            <a:extLst>
              <a:ext uri="{FF2B5EF4-FFF2-40B4-BE49-F238E27FC236}">
                <a16:creationId xmlns:a16="http://schemas.microsoft.com/office/drawing/2014/main" id="{4483E8E7-4A75-E8A6-A350-3B18E0ABA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638" y="794584"/>
            <a:ext cx="4506232" cy="3291841"/>
          </a:xfrm>
          <a:prstGeom prst="rect">
            <a:avLst/>
          </a:prstGeom>
        </p:spPr>
      </p:pic>
      <p:sp>
        <p:nvSpPr>
          <p:cNvPr id="11" name="TextBox 10">
            <a:extLst>
              <a:ext uri="{FF2B5EF4-FFF2-40B4-BE49-F238E27FC236}">
                <a16:creationId xmlns:a16="http://schemas.microsoft.com/office/drawing/2014/main" id="{2438297F-5A91-5157-C66F-7C4353E6FEA0}"/>
              </a:ext>
            </a:extLst>
          </p:cNvPr>
          <p:cNvSpPr txBox="1"/>
          <p:nvPr/>
        </p:nvSpPr>
        <p:spPr>
          <a:xfrm>
            <a:off x="584557" y="4931777"/>
            <a:ext cx="840642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﻿Higher ratings do not guarantee a higher review count, or vice versa.</a:t>
            </a:r>
          </a:p>
          <a:p>
            <a:pPr marL="285750" indent="-285750">
              <a:buFont typeface="Wingdings" panose="05000000000000000000" pitchFamily="2" charset="2"/>
              <a:buChar char="Ø"/>
            </a:pPr>
            <a:r>
              <a:rPr lang="en-US" dirty="0"/>
              <a:t>Success of Restaurants is not solely determined by ratings or review counts.</a:t>
            </a:r>
          </a:p>
          <a:p>
            <a:pPr marL="285750" indent="-285750">
              <a:buFont typeface="Wingdings" panose="05000000000000000000" pitchFamily="2" charset="2"/>
              <a:buChar char="Ø"/>
            </a:pPr>
            <a:r>
              <a:rPr lang="en-US" dirty="0"/>
              <a:t>Review count reflects user engagement but not necessarily overall customer satisfaction or business performance.</a:t>
            </a:r>
            <a:endParaRPr lang="en-IN" dirty="0"/>
          </a:p>
        </p:txBody>
      </p:sp>
    </p:spTree>
    <p:extLst>
      <p:ext uri="{BB962C8B-B14F-4D97-AF65-F5344CB8AC3E}">
        <p14:creationId xmlns:p14="http://schemas.microsoft.com/office/powerpoint/2010/main" val="1696175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TotalTime>
  <Words>1061</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User Engagement Analysis For  RESTARANT SUCCESS </vt:lpstr>
      <vt:lpstr>About Yelp</vt:lpstr>
      <vt:lpstr>AGENDA</vt:lpstr>
      <vt:lpstr>Problem Statement</vt:lpstr>
      <vt:lpstr>Research Objective</vt:lpstr>
      <vt:lpstr>Hypothesis</vt:lpstr>
      <vt:lpstr>Data Overview</vt:lpstr>
      <vt:lpstr>Analysis and Findings</vt:lpstr>
      <vt:lpstr>PowerPoint Presentation</vt:lpstr>
      <vt:lpstr>Do restaurants with higher engagement tend to have higher ratings?</vt:lpstr>
      <vt:lpstr>Is there a correlation between the number of reviews, tips, and check-ins for a business?</vt:lpstr>
      <vt:lpstr>Is there a difference in the user engagement between high- rated and low-rated businesses?</vt:lpstr>
      <vt:lpstr>How do the success metrics of restaurants vary across different states and cities?</vt:lpstr>
      <vt:lpstr>Are there any patterns in user engagement over time for successful businesses compared to less successful ones?</vt:lpstr>
      <vt:lpstr>Trend and Seasonality Analysis</vt:lpstr>
      <vt:lpstr>How does the sentiment of reviews and tips (useful, funny, cool) correlate with the success metrics of restaurants?</vt:lpstr>
      <vt:lpstr>Is there any difference in engagement of elite users and non elite users?</vt:lpstr>
      <vt:lpstr>Busiest Hours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Engagement Analysis For  RESTARANT SUCCESS </dc:title>
  <dc:creator>Atul Ladva</dc:creator>
  <cp:lastModifiedBy>Atul Ladva</cp:lastModifiedBy>
  <cp:revision>5</cp:revision>
  <dcterms:created xsi:type="dcterms:W3CDTF">2024-05-02T07:38:26Z</dcterms:created>
  <dcterms:modified xsi:type="dcterms:W3CDTF">2024-05-08T10:04:47Z</dcterms:modified>
</cp:coreProperties>
</file>