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51"/>
  </p:normalViewPr>
  <p:slideViewPr>
    <p:cSldViewPr snapToGrid="0">
      <p:cViewPr varScale="1">
        <p:scale>
          <a:sx n="124" d="100"/>
          <a:sy n="124"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80B602C-6E9B-744C-8260-3DA7C09E29F4}" type="datetimeFigureOut">
              <a:rPr lang="en-US" smtClean="0"/>
              <a:t>12/26/24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063067B8-3545-7349-84FD-51B3CE94A1C6}"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591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80B602C-6E9B-744C-8260-3DA7C09E29F4}" type="datetimeFigureOut">
              <a:rPr lang="en-US" smtClean="0"/>
              <a:t>12/26/24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67B8-3545-7349-84FD-51B3CE94A1C6}" type="slidenum">
              <a:rPr lang="en-US" smtClean="0"/>
              <a:t>‹#›</a:t>
            </a:fld>
            <a:endParaRPr lang="en-US"/>
          </a:p>
        </p:txBody>
      </p:sp>
    </p:spTree>
    <p:extLst>
      <p:ext uri="{BB962C8B-B14F-4D97-AF65-F5344CB8AC3E}">
        <p14:creationId xmlns:p14="http://schemas.microsoft.com/office/powerpoint/2010/main" val="312573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80B602C-6E9B-744C-8260-3DA7C09E29F4}" type="datetimeFigureOut">
              <a:rPr lang="en-US" smtClean="0"/>
              <a:t>12/26/24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67B8-3545-7349-84FD-51B3CE94A1C6}" type="slidenum">
              <a:rPr lang="en-US" smtClean="0"/>
              <a:t>‹#›</a:t>
            </a:fld>
            <a:endParaRPr lang="en-US"/>
          </a:p>
        </p:txBody>
      </p:sp>
    </p:spTree>
    <p:extLst>
      <p:ext uri="{BB962C8B-B14F-4D97-AF65-F5344CB8AC3E}">
        <p14:creationId xmlns:p14="http://schemas.microsoft.com/office/powerpoint/2010/main" val="390780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80B602C-6E9B-744C-8260-3DA7C09E29F4}" type="datetimeFigureOut">
              <a:rPr lang="en-US" smtClean="0"/>
              <a:t>12/26/24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67B8-3545-7349-84FD-51B3CE94A1C6}"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4263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80B602C-6E9B-744C-8260-3DA7C09E29F4}" type="datetimeFigureOut">
              <a:rPr lang="en-US" smtClean="0"/>
              <a:t>12/26/24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067B8-3545-7349-84FD-51B3CE94A1C6}" type="slidenum">
              <a:rPr lang="en-US" smtClean="0"/>
              <a:t>‹#›</a:t>
            </a:fld>
            <a:endParaRPr lang="en-US"/>
          </a:p>
        </p:txBody>
      </p:sp>
    </p:spTree>
    <p:extLst>
      <p:ext uri="{BB962C8B-B14F-4D97-AF65-F5344CB8AC3E}">
        <p14:creationId xmlns:p14="http://schemas.microsoft.com/office/powerpoint/2010/main" val="225112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80B602C-6E9B-744C-8260-3DA7C09E29F4}" type="datetimeFigureOut">
              <a:rPr lang="en-US" smtClean="0"/>
              <a:t>12/26/24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067B8-3545-7349-84FD-51B3CE94A1C6}"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5391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80B602C-6E9B-744C-8260-3DA7C09E29F4}" type="datetimeFigureOut">
              <a:rPr lang="en-US" smtClean="0"/>
              <a:t>12/26/24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067B8-3545-7349-84FD-51B3CE94A1C6}" type="slidenum">
              <a:rPr lang="en-US" smtClean="0"/>
              <a:t>‹#›</a:t>
            </a:fld>
            <a:endParaRPr lang="en-US"/>
          </a:p>
        </p:txBody>
      </p:sp>
    </p:spTree>
    <p:extLst>
      <p:ext uri="{BB962C8B-B14F-4D97-AF65-F5344CB8AC3E}">
        <p14:creationId xmlns:p14="http://schemas.microsoft.com/office/powerpoint/2010/main" val="141644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80B602C-6E9B-744C-8260-3DA7C09E29F4}" type="datetimeFigureOut">
              <a:rPr lang="en-US" smtClean="0"/>
              <a:t>12/26/24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067B8-3545-7349-84FD-51B3CE94A1C6}"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5476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0B602C-6E9B-744C-8260-3DA7C09E29F4}" type="datetimeFigureOut">
              <a:rPr lang="en-US" smtClean="0"/>
              <a:t>12/26/24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3067B8-3545-7349-84FD-51B3CE94A1C6}" type="slidenum">
              <a:rPr lang="en-US" smtClean="0"/>
              <a:t>‹#›</a:t>
            </a:fld>
            <a:endParaRPr lang="en-US"/>
          </a:p>
        </p:txBody>
      </p:sp>
    </p:spTree>
    <p:extLst>
      <p:ext uri="{BB962C8B-B14F-4D97-AF65-F5344CB8AC3E}">
        <p14:creationId xmlns:p14="http://schemas.microsoft.com/office/powerpoint/2010/main" val="20703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80B602C-6E9B-744C-8260-3DA7C09E29F4}" type="datetimeFigureOut">
              <a:rPr lang="en-US" smtClean="0"/>
              <a:t>12/26/24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067B8-3545-7349-84FD-51B3CE94A1C6}" type="slidenum">
              <a:rPr lang="en-US" smtClean="0"/>
              <a:t>‹#›</a:t>
            </a:fld>
            <a:endParaRPr lang="en-US"/>
          </a:p>
        </p:txBody>
      </p:sp>
    </p:spTree>
    <p:extLst>
      <p:ext uri="{BB962C8B-B14F-4D97-AF65-F5344CB8AC3E}">
        <p14:creationId xmlns:p14="http://schemas.microsoft.com/office/powerpoint/2010/main" val="262460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80B602C-6E9B-744C-8260-3DA7C09E29F4}" type="datetimeFigureOut">
              <a:rPr lang="en-US" smtClean="0"/>
              <a:t>12/26/24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067B8-3545-7349-84FD-51B3CE94A1C6}" type="slidenum">
              <a:rPr lang="en-US" smtClean="0"/>
              <a:t>‹#›</a:t>
            </a:fld>
            <a:endParaRPr lang="en-US"/>
          </a:p>
        </p:txBody>
      </p:sp>
    </p:spTree>
    <p:extLst>
      <p:ext uri="{BB962C8B-B14F-4D97-AF65-F5344CB8AC3E}">
        <p14:creationId xmlns:p14="http://schemas.microsoft.com/office/powerpoint/2010/main" val="414535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80B602C-6E9B-744C-8260-3DA7C09E29F4}" type="datetimeFigureOut">
              <a:rPr lang="en-US" smtClean="0"/>
              <a:t>12/26/24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063067B8-3545-7349-84FD-51B3CE94A1C6}"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194500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5FCB-F251-CCB8-0D5E-9A32A03D4B22}"/>
              </a:ext>
            </a:extLst>
          </p:cNvPr>
          <p:cNvSpPr>
            <a:spLocks noGrp="1"/>
          </p:cNvSpPr>
          <p:nvPr>
            <p:ph type="ctrTitle"/>
          </p:nvPr>
        </p:nvSpPr>
        <p:spPr>
          <a:xfrm>
            <a:off x="2404153" y="3428999"/>
            <a:ext cx="6698510" cy="660116"/>
          </a:xfrm>
        </p:spPr>
        <p:txBody>
          <a:bodyPr>
            <a:normAutofit/>
          </a:bodyPr>
          <a:lstStyle/>
          <a:p>
            <a:pPr algn="l"/>
            <a:r>
              <a:rPr lang="en-IN" sz="4000" dirty="0"/>
              <a:t>AI-Powered Task Optimizer</a:t>
            </a:r>
            <a:endParaRPr lang="en-US" sz="4000" dirty="0"/>
          </a:p>
        </p:txBody>
      </p:sp>
      <p:sp>
        <p:nvSpPr>
          <p:cNvPr id="3" name="Subtitle 2">
            <a:extLst>
              <a:ext uri="{FF2B5EF4-FFF2-40B4-BE49-F238E27FC236}">
                <a16:creationId xmlns:a16="http://schemas.microsoft.com/office/drawing/2014/main" id="{7656C1C2-8D86-B3CC-A280-53FCA13AB43D}"/>
              </a:ext>
            </a:extLst>
          </p:cNvPr>
          <p:cNvSpPr>
            <a:spLocks noGrp="1"/>
          </p:cNvSpPr>
          <p:nvPr>
            <p:ph type="subTitle" idx="1"/>
          </p:nvPr>
        </p:nvSpPr>
        <p:spPr>
          <a:xfrm>
            <a:off x="2854467" y="2681555"/>
            <a:ext cx="5357600" cy="418671"/>
          </a:xfrm>
        </p:spPr>
        <p:txBody>
          <a:bodyPr/>
          <a:lstStyle/>
          <a:p>
            <a:pPr algn="ctr"/>
            <a:r>
              <a:rPr lang="en-IN" dirty="0">
                <a:latin typeface="Cambria" panose="02040503050406030204" pitchFamily="18" charset="0"/>
              </a:rPr>
              <a:t>Project Report</a:t>
            </a:r>
            <a:endParaRPr lang="en-US" dirty="0">
              <a:latin typeface="Cambria" panose="02040503050406030204" pitchFamily="18" charset="0"/>
            </a:endParaRPr>
          </a:p>
        </p:txBody>
      </p:sp>
      <p:sp>
        <p:nvSpPr>
          <p:cNvPr id="5" name="TextBox 4">
            <a:extLst>
              <a:ext uri="{FF2B5EF4-FFF2-40B4-BE49-F238E27FC236}">
                <a16:creationId xmlns:a16="http://schemas.microsoft.com/office/drawing/2014/main" id="{D7D36D79-7BB2-AA90-B0D5-A865B5657FD1}"/>
              </a:ext>
            </a:extLst>
          </p:cNvPr>
          <p:cNvSpPr txBox="1"/>
          <p:nvPr/>
        </p:nvSpPr>
        <p:spPr>
          <a:xfrm>
            <a:off x="1171254" y="236306"/>
            <a:ext cx="19864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Zidio Development</a:t>
            </a:r>
          </a:p>
        </p:txBody>
      </p:sp>
      <p:sp>
        <p:nvSpPr>
          <p:cNvPr id="6" name="TextBox 5">
            <a:extLst>
              <a:ext uri="{FF2B5EF4-FFF2-40B4-BE49-F238E27FC236}">
                <a16:creationId xmlns:a16="http://schemas.microsoft.com/office/drawing/2014/main" id="{A4D6565C-4D77-924A-E0E9-BB8AF730D0A0}"/>
              </a:ext>
            </a:extLst>
          </p:cNvPr>
          <p:cNvSpPr txBox="1"/>
          <p:nvPr/>
        </p:nvSpPr>
        <p:spPr>
          <a:xfrm>
            <a:off x="7642039" y="6287785"/>
            <a:ext cx="114005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Akash Jha</a:t>
            </a:r>
          </a:p>
        </p:txBody>
      </p:sp>
      <p:sp>
        <p:nvSpPr>
          <p:cNvPr id="7" name="TextBox 6">
            <a:extLst>
              <a:ext uri="{FF2B5EF4-FFF2-40B4-BE49-F238E27FC236}">
                <a16:creationId xmlns:a16="http://schemas.microsoft.com/office/drawing/2014/main" id="{1B2548C3-260F-F64E-AC11-E9F4E1DE4B2E}"/>
              </a:ext>
            </a:extLst>
          </p:cNvPr>
          <p:cNvSpPr txBox="1"/>
          <p:nvPr/>
        </p:nvSpPr>
        <p:spPr>
          <a:xfrm>
            <a:off x="1171254" y="6287785"/>
            <a:ext cx="317272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 Science &amp; Analytics Intern</a:t>
            </a:r>
          </a:p>
        </p:txBody>
      </p:sp>
    </p:spTree>
    <p:extLst>
      <p:ext uri="{BB962C8B-B14F-4D97-AF65-F5344CB8AC3E}">
        <p14:creationId xmlns:p14="http://schemas.microsoft.com/office/powerpoint/2010/main" val="309186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07D-3B2E-44AC-320F-F4F7DB5BDBA8}"/>
              </a:ext>
            </a:extLst>
          </p:cNvPr>
          <p:cNvSpPr>
            <a:spLocks noGrp="1"/>
          </p:cNvSpPr>
          <p:nvPr>
            <p:ph type="title"/>
          </p:nvPr>
        </p:nvSpPr>
        <p:spPr/>
        <p:txBody>
          <a:bodyPr/>
          <a:lstStyle/>
          <a:p>
            <a:pPr algn="l"/>
            <a:r>
              <a:rPr lang="en-IN" dirty="0"/>
              <a:t>Future Scope</a:t>
            </a:r>
            <a:endParaRPr lang="en-US" dirty="0"/>
          </a:p>
        </p:txBody>
      </p:sp>
      <p:sp>
        <p:nvSpPr>
          <p:cNvPr id="3" name="Content Placeholder 2">
            <a:extLst>
              <a:ext uri="{FF2B5EF4-FFF2-40B4-BE49-F238E27FC236}">
                <a16:creationId xmlns:a16="http://schemas.microsoft.com/office/drawing/2014/main" id="{CF1B77EE-FEB5-A28A-E7CE-439C0DCAF8DE}"/>
              </a:ext>
            </a:extLst>
          </p:cNvPr>
          <p:cNvSpPr>
            <a:spLocks noGrp="1"/>
          </p:cNvSpPr>
          <p:nvPr>
            <p:ph idx="1"/>
          </p:nvPr>
        </p:nvSpPr>
        <p:spPr>
          <a:xfrm>
            <a:off x="2611808" y="1579505"/>
            <a:ext cx="7796540" cy="3997828"/>
          </a:xfrm>
        </p:spPr>
        <p:txBody>
          <a:bodyPr>
            <a:normAutofit/>
          </a:bodyPr>
          <a:lstStyle/>
          <a:p>
            <a:r>
              <a:rPr lang="en-IN" sz="1800" b="1" dirty="0"/>
              <a:t>Enhanced Emotion Detection Models:</a:t>
            </a:r>
            <a:r>
              <a:rPr lang="en-IN" sz="1800" dirty="0"/>
              <a:t> Incorporate deeper neural networks for improved accuracy across diverse demographics.</a:t>
            </a:r>
          </a:p>
          <a:p>
            <a:r>
              <a:rPr lang="en-IN" sz="1800" b="1" dirty="0"/>
              <a:t>Integration with Existing Tools:</a:t>
            </a:r>
            <a:r>
              <a:rPr lang="en-IN" sz="1800" dirty="0"/>
              <a:t> Seamless integration with workplace tools like Slack, Microsoft Teams, or Zoom.</a:t>
            </a:r>
          </a:p>
          <a:p>
            <a:r>
              <a:rPr lang="en-IN" sz="1800" b="1" dirty="0"/>
              <a:t>Virtual Coaching:</a:t>
            </a:r>
            <a:r>
              <a:rPr lang="en-IN" sz="1800" dirty="0"/>
              <a:t> Provide employees with AI-driven guidance for stress management and productivity improvement.</a:t>
            </a:r>
          </a:p>
          <a:p>
            <a:r>
              <a:rPr lang="en-IN" sz="1800" b="1" dirty="0"/>
              <a:t>Gamification:</a:t>
            </a:r>
            <a:r>
              <a:rPr lang="en-IN" sz="1800" dirty="0"/>
              <a:t> Incorporate gamified elements to motivate employees and improve engagement.</a:t>
            </a:r>
          </a:p>
          <a:p>
            <a:r>
              <a:rPr lang="en-IN" sz="1800" b="1" dirty="0"/>
              <a:t>Cross-Cultural Analysis:</a:t>
            </a:r>
            <a:r>
              <a:rPr lang="en-IN" sz="1800" dirty="0"/>
              <a:t> Adapt the system to detect cultural nuances in emotions for global teams.</a:t>
            </a:r>
            <a:endParaRPr lang="en-US" sz="1800" dirty="0"/>
          </a:p>
        </p:txBody>
      </p:sp>
    </p:spTree>
    <p:extLst>
      <p:ext uri="{BB962C8B-B14F-4D97-AF65-F5344CB8AC3E}">
        <p14:creationId xmlns:p14="http://schemas.microsoft.com/office/powerpoint/2010/main" val="79759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E9A0-8FA4-21A6-D77A-90644C2E2E2C}"/>
              </a:ext>
            </a:extLst>
          </p:cNvPr>
          <p:cNvSpPr>
            <a:spLocks noGrp="1"/>
          </p:cNvSpPr>
          <p:nvPr>
            <p:ph type="title"/>
          </p:nvPr>
        </p:nvSpPr>
        <p:spPr/>
        <p:txBody>
          <a:bodyPr/>
          <a:lstStyle/>
          <a:p>
            <a:pPr algn="l"/>
            <a:r>
              <a:rPr lang="en-IN" dirty="0"/>
              <a:t>Conclusion</a:t>
            </a:r>
            <a:endParaRPr lang="en-US" dirty="0"/>
          </a:p>
        </p:txBody>
      </p:sp>
      <p:sp>
        <p:nvSpPr>
          <p:cNvPr id="3" name="Content Placeholder 2">
            <a:extLst>
              <a:ext uri="{FF2B5EF4-FFF2-40B4-BE49-F238E27FC236}">
                <a16:creationId xmlns:a16="http://schemas.microsoft.com/office/drawing/2014/main" id="{2B8FE0FB-9868-0107-B930-0365B8C12E4B}"/>
              </a:ext>
            </a:extLst>
          </p:cNvPr>
          <p:cNvSpPr>
            <a:spLocks noGrp="1"/>
          </p:cNvSpPr>
          <p:nvPr>
            <p:ph idx="1"/>
          </p:nvPr>
        </p:nvSpPr>
        <p:spPr>
          <a:xfrm>
            <a:off x="2279923" y="1551397"/>
            <a:ext cx="7796540" cy="3167599"/>
          </a:xfrm>
        </p:spPr>
        <p:txBody>
          <a:bodyPr>
            <a:normAutofit/>
          </a:bodyPr>
          <a:lstStyle/>
          <a:p>
            <a:pPr algn="just"/>
            <a:r>
              <a:rPr lang="en-IN" sz="1600" dirty="0"/>
              <a:t>The </a:t>
            </a:r>
            <a:r>
              <a:rPr lang="en-IN" sz="1600" b="1" dirty="0"/>
              <a:t>AI-Powered Task Optimizer</a:t>
            </a:r>
            <a:r>
              <a:rPr lang="en-IN" sz="1600" dirty="0"/>
              <a:t> represents a significant step forward in leveraging artificial intelligence to promote workplace well-being and productivity. By analyzing emotions through text, speech, and facial expressions, the system ensures that employees receive personalized task recommendations and timely support. Its focus on privacy, stress management, and data-driven insights makes it a valuable tool for modern organizations seeking to foster a healthier and more productive work environment.</a:t>
            </a:r>
            <a:endParaRPr lang="en-US" sz="1600" dirty="0"/>
          </a:p>
        </p:txBody>
      </p:sp>
    </p:spTree>
    <p:extLst>
      <p:ext uri="{BB962C8B-B14F-4D97-AF65-F5344CB8AC3E}">
        <p14:creationId xmlns:p14="http://schemas.microsoft.com/office/powerpoint/2010/main" val="224930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A8F0E4-EBC3-78EC-DBE2-12689D7D475C}"/>
              </a:ext>
            </a:extLst>
          </p:cNvPr>
          <p:cNvSpPr txBox="1"/>
          <p:nvPr/>
        </p:nvSpPr>
        <p:spPr>
          <a:xfrm>
            <a:off x="2398047" y="719191"/>
            <a:ext cx="2496004" cy="707886"/>
          </a:xfrm>
          <a:prstGeom prst="rect">
            <a:avLst/>
          </a:prstGeom>
          <a:noFill/>
        </p:spPr>
        <p:txBody>
          <a:bodyPr wrap="none" rtlCol="0">
            <a:spAutoFit/>
          </a:bodyPr>
          <a:lstStyle/>
          <a:p>
            <a:r>
              <a:rPr lang="en-US" sz="4000" dirty="0">
                <a:latin typeface="Cambria" panose="02040503050406030204" pitchFamily="18" charset="0"/>
              </a:rPr>
              <a:t>Thank You</a:t>
            </a:r>
          </a:p>
        </p:txBody>
      </p:sp>
      <p:sp>
        <p:nvSpPr>
          <p:cNvPr id="6" name="TextBox 5">
            <a:extLst>
              <a:ext uri="{FF2B5EF4-FFF2-40B4-BE49-F238E27FC236}">
                <a16:creationId xmlns:a16="http://schemas.microsoft.com/office/drawing/2014/main" id="{DB1D9931-6C17-539F-DE37-A8C24C7963FE}"/>
              </a:ext>
            </a:extLst>
          </p:cNvPr>
          <p:cNvSpPr txBox="1"/>
          <p:nvPr/>
        </p:nvSpPr>
        <p:spPr>
          <a:xfrm>
            <a:off x="4791925" y="3075057"/>
            <a:ext cx="2327304" cy="707886"/>
          </a:xfrm>
          <a:prstGeom prst="rect">
            <a:avLst/>
          </a:prstGeom>
          <a:noFill/>
        </p:spPr>
        <p:txBody>
          <a:bodyPr wrap="none" rtlCol="0">
            <a:spAutoFit/>
          </a:bodyPr>
          <a:lstStyle/>
          <a:p>
            <a:r>
              <a:rPr lang="en-US" sz="4000" dirty="0">
                <a:latin typeface="Cambria" panose="02040503050406030204" pitchFamily="18" charset="0"/>
              </a:rPr>
              <a:t>Akash Jha</a:t>
            </a:r>
          </a:p>
        </p:txBody>
      </p:sp>
      <p:sp>
        <p:nvSpPr>
          <p:cNvPr id="7" name="TextBox 6">
            <a:extLst>
              <a:ext uri="{FF2B5EF4-FFF2-40B4-BE49-F238E27FC236}">
                <a16:creationId xmlns:a16="http://schemas.microsoft.com/office/drawing/2014/main" id="{9A67D6B3-CEDC-7500-E2AF-4BC35EE88E30}"/>
              </a:ext>
            </a:extLst>
          </p:cNvPr>
          <p:cNvSpPr txBox="1"/>
          <p:nvPr/>
        </p:nvSpPr>
        <p:spPr>
          <a:xfrm>
            <a:off x="6750121" y="5661061"/>
            <a:ext cx="4332661" cy="707886"/>
          </a:xfrm>
          <a:prstGeom prst="rect">
            <a:avLst/>
          </a:prstGeom>
          <a:noFill/>
        </p:spPr>
        <p:txBody>
          <a:bodyPr wrap="none" rtlCol="0">
            <a:spAutoFit/>
          </a:bodyPr>
          <a:lstStyle/>
          <a:p>
            <a:r>
              <a:rPr lang="en-US" sz="4000" dirty="0">
                <a:latin typeface="Cambria" panose="02040503050406030204" pitchFamily="18" charset="0"/>
              </a:rPr>
              <a:t>Zidio Development</a:t>
            </a:r>
          </a:p>
        </p:txBody>
      </p:sp>
    </p:spTree>
    <p:extLst>
      <p:ext uri="{BB962C8B-B14F-4D97-AF65-F5344CB8AC3E}">
        <p14:creationId xmlns:p14="http://schemas.microsoft.com/office/powerpoint/2010/main" val="372246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prstClr val="black"/>
              <a:schemeClr val="accent6">
                <a:tint val="45000"/>
                <a:satMod val="40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50EC-E0A6-4EE5-83D3-2BD9BDEAFF04}"/>
              </a:ext>
            </a:extLst>
          </p:cNvPr>
          <p:cNvSpPr>
            <a:spLocks noGrp="1"/>
          </p:cNvSpPr>
          <p:nvPr>
            <p:ph type="title"/>
          </p:nvPr>
        </p:nvSpPr>
        <p:spPr>
          <a:xfrm>
            <a:off x="2406325" y="804454"/>
            <a:ext cx="7958331" cy="1077229"/>
          </a:xfrm>
        </p:spPr>
        <p:txBody>
          <a:bodyPr/>
          <a:lstStyle/>
          <a:p>
            <a:pPr algn="l"/>
            <a:r>
              <a:rPr lang="en-IN" dirty="0"/>
              <a:t>Introduction</a:t>
            </a:r>
            <a:endParaRPr lang="en-US" dirty="0"/>
          </a:p>
        </p:txBody>
      </p:sp>
      <p:sp>
        <p:nvSpPr>
          <p:cNvPr id="3" name="Content Placeholder 2">
            <a:extLst>
              <a:ext uri="{FF2B5EF4-FFF2-40B4-BE49-F238E27FC236}">
                <a16:creationId xmlns:a16="http://schemas.microsoft.com/office/drawing/2014/main" id="{A275D1F7-11F7-4CCC-7FE4-EEC0C7B9A4FD}"/>
              </a:ext>
            </a:extLst>
          </p:cNvPr>
          <p:cNvSpPr>
            <a:spLocks noGrp="1"/>
          </p:cNvSpPr>
          <p:nvPr>
            <p:ph idx="1"/>
          </p:nvPr>
        </p:nvSpPr>
        <p:spPr>
          <a:xfrm>
            <a:off x="2312872" y="1430086"/>
            <a:ext cx="8145235" cy="3997828"/>
          </a:xfrm>
        </p:spPr>
        <p:txBody>
          <a:bodyPr>
            <a:normAutofit/>
          </a:bodyPr>
          <a:lstStyle/>
          <a:p>
            <a:pPr algn="just"/>
            <a:r>
              <a:rPr lang="en-IN" sz="1800" dirty="0"/>
              <a:t>In today’s fast-paced corporate environments, understanding and managing employee emotions and well-being is critical for enhancing productivity, fostering collaboration, and building a healthier workplace. The </a:t>
            </a:r>
            <a:r>
              <a:rPr lang="en-IN" sz="1800" b="1" dirty="0"/>
              <a:t>AI-Powered Task Optimizer</a:t>
            </a:r>
            <a:r>
              <a:rPr lang="en-IN" sz="1800" dirty="0"/>
              <a:t> is an innovative solution designed to utilize artificial intelligence, data science, and machine learning techniques to analyze employees' emotional states. By incorporating real-time emotion detection through text, speech, and facial analysis, the system provides personalized task recommendations, monitors stress levels, and identifies potential burnout. This proactive approach empowers organizations to support employee well-being effectively while boosting efficiency and morale.</a:t>
            </a:r>
            <a:endParaRPr lang="en-US" sz="1800" dirty="0"/>
          </a:p>
        </p:txBody>
      </p:sp>
    </p:spTree>
    <p:extLst>
      <p:ext uri="{BB962C8B-B14F-4D97-AF65-F5344CB8AC3E}">
        <p14:creationId xmlns:p14="http://schemas.microsoft.com/office/powerpoint/2010/main" val="63628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8A02-9971-9BDB-007F-CACF278434A3}"/>
              </a:ext>
            </a:extLst>
          </p:cNvPr>
          <p:cNvSpPr>
            <a:spLocks noGrp="1"/>
          </p:cNvSpPr>
          <p:nvPr>
            <p:ph type="title"/>
          </p:nvPr>
        </p:nvSpPr>
        <p:spPr>
          <a:xfrm>
            <a:off x="2405782" y="787508"/>
            <a:ext cx="7958331" cy="1077229"/>
          </a:xfrm>
        </p:spPr>
        <p:txBody>
          <a:bodyPr/>
          <a:lstStyle/>
          <a:p>
            <a:pPr algn="l"/>
            <a:r>
              <a:rPr lang="en-IN" dirty="0"/>
              <a:t>Project Objectives</a:t>
            </a:r>
            <a:endParaRPr lang="en-US" dirty="0"/>
          </a:p>
        </p:txBody>
      </p:sp>
      <p:sp>
        <p:nvSpPr>
          <p:cNvPr id="4" name="TextBox 3">
            <a:extLst>
              <a:ext uri="{FF2B5EF4-FFF2-40B4-BE49-F238E27FC236}">
                <a16:creationId xmlns:a16="http://schemas.microsoft.com/office/drawing/2014/main" id="{E2A5AA08-92D0-E1B0-C763-0D1C336BC4C7}"/>
              </a:ext>
            </a:extLst>
          </p:cNvPr>
          <p:cNvSpPr txBox="1"/>
          <p:nvPr/>
        </p:nvSpPr>
        <p:spPr>
          <a:xfrm>
            <a:off x="2199756" y="1592495"/>
            <a:ext cx="8370384" cy="3139321"/>
          </a:xfrm>
          <a:prstGeom prst="rect">
            <a:avLst/>
          </a:prstGeom>
          <a:noFill/>
        </p:spPr>
        <p:txBody>
          <a:bodyPr wrap="square" rtlCol="0">
            <a:spAutoFit/>
          </a:bodyPr>
          <a:lstStyle/>
          <a:p>
            <a:pPr marL="342900" indent="-342900" algn="just">
              <a:buFont typeface="Wingdings" pitchFamily="2" charset="2"/>
              <a:buChar char="§"/>
            </a:pPr>
            <a:r>
              <a:rPr lang="en-IN" dirty="0"/>
              <a:t>To develop an AI-based system capable of detecting employee emotions in real-time using multiple data modalities such as text, speech, and facial expressions.</a:t>
            </a:r>
          </a:p>
          <a:p>
            <a:pPr marL="342900" indent="-342900" algn="just">
              <a:buFont typeface="Wingdings" pitchFamily="2" charset="2"/>
              <a:buChar char="§"/>
            </a:pPr>
            <a:r>
              <a:rPr lang="en-IN" dirty="0"/>
              <a:t>To recommend tasks aligned with employees’ moods, enhancing both individual productivity and satisfaction.</a:t>
            </a:r>
          </a:p>
          <a:p>
            <a:pPr marL="342900" indent="-342900" algn="just">
              <a:buFont typeface="Wingdings" pitchFamily="2" charset="2"/>
              <a:buChar char="§"/>
            </a:pPr>
            <a:r>
              <a:rPr lang="en-IN" dirty="0"/>
              <a:t>To monitor long-term emotional trends and flag potential stress, burnout, or disengagement for timely HR intervention.</a:t>
            </a:r>
          </a:p>
          <a:p>
            <a:pPr marL="342900" indent="-342900" algn="just">
              <a:buFont typeface="Wingdings" pitchFamily="2" charset="2"/>
              <a:buChar char="§"/>
            </a:pPr>
            <a:r>
              <a:rPr lang="en-IN" dirty="0"/>
              <a:t>To provide aggregate mood analytics at the team or organizational level for informed decision-making regarding workplace culture.</a:t>
            </a:r>
          </a:p>
          <a:p>
            <a:pPr marL="342900" indent="-342900" algn="just">
              <a:buFont typeface="Wingdings" pitchFamily="2" charset="2"/>
              <a:buChar char="§"/>
            </a:pPr>
            <a:r>
              <a:rPr lang="en-IN" dirty="0"/>
              <a:t>To ensure data privacy and security in handling sensitive employee information.</a:t>
            </a:r>
            <a:endParaRPr lang="en-US" dirty="0"/>
          </a:p>
        </p:txBody>
      </p:sp>
    </p:spTree>
    <p:extLst>
      <p:ext uri="{BB962C8B-B14F-4D97-AF65-F5344CB8AC3E}">
        <p14:creationId xmlns:p14="http://schemas.microsoft.com/office/powerpoint/2010/main" val="156982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56E5-BDC2-02E4-3FEC-C3D77EAFE7F9}"/>
              </a:ext>
            </a:extLst>
          </p:cNvPr>
          <p:cNvSpPr>
            <a:spLocks noGrp="1"/>
          </p:cNvSpPr>
          <p:nvPr>
            <p:ph type="title"/>
          </p:nvPr>
        </p:nvSpPr>
        <p:spPr>
          <a:xfrm>
            <a:off x="2416599" y="523983"/>
            <a:ext cx="7958331" cy="1299658"/>
          </a:xfrm>
        </p:spPr>
        <p:txBody>
          <a:bodyPr>
            <a:normAutofit/>
          </a:bodyPr>
          <a:lstStyle/>
          <a:p>
            <a:pPr algn="l">
              <a:lnSpc>
                <a:spcPct val="150000"/>
              </a:lnSpc>
            </a:pPr>
            <a:r>
              <a:rPr lang="en-IN" dirty="0"/>
              <a:t>Core Features</a:t>
            </a:r>
            <a:br>
              <a:rPr lang="en-IN" dirty="0"/>
            </a:br>
            <a:r>
              <a:rPr lang="en-IN" sz="1800" dirty="0"/>
              <a:t>The AI-Powered Task Optimizer incorporates the following key features:</a:t>
            </a:r>
            <a:endParaRPr lang="en-US" dirty="0"/>
          </a:p>
        </p:txBody>
      </p:sp>
      <p:sp>
        <p:nvSpPr>
          <p:cNvPr id="4" name="TextBox 3">
            <a:extLst>
              <a:ext uri="{FF2B5EF4-FFF2-40B4-BE49-F238E27FC236}">
                <a16:creationId xmlns:a16="http://schemas.microsoft.com/office/drawing/2014/main" id="{2ADA76B8-9F10-34DD-7CDA-38725A5A3C12}"/>
              </a:ext>
            </a:extLst>
          </p:cNvPr>
          <p:cNvSpPr txBox="1"/>
          <p:nvPr/>
        </p:nvSpPr>
        <p:spPr>
          <a:xfrm>
            <a:off x="2280862" y="2087711"/>
            <a:ext cx="8094067" cy="1077218"/>
          </a:xfrm>
          <a:prstGeom prst="rect">
            <a:avLst/>
          </a:prstGeom>
          <a:noFill/>
        </p:spPr>
        <p:txBody>
          <a:bodyPr wrap="square" rtlCol="0">
            <a:spAutoFit/>
          </a:bodyPr>
          <a:lstStyle/>
          <a:p>
            <a:pPr algn="just"/>
            <a:r>
              <a:rPr lang="en-IN" sz="1600" b="1" dirty="0"/>
              <a:t>1. Real-Time Emotion Detection</a:t>
            </a:r>
            <a:endParaRPr lang="en-IN" sz="1600" dirty="0"/>
          </a:p>
          <a:p>
            <a:pPr marL="742950" lvl="1" indent="-285750" algn="just">
              <a:buFont typeface="Arial" panose="020B0604020202020204" pitchFamily="34" charset="0"/>
              <a:buChar char="•"/>
            </a:pPr>
            <a:r>
              <a:rPr lang="en-IN" sz="1600" dirty="0"/>
              <a:t>Utilizes advanced machine learning techniques to analyze text inputs, live video feeds (facial expressions), and speech signals.</a:t>
            </a:r>
          </a:p>
          <a:p>
            <a:pPr marL="742950" lvl="1" indent="-285750" algn="just">
              <a:buFont typeface="Arial" panose="020B0604020202020204" pitchFamily="34" charset="0"/>
              <a:buChar char="•"/>
            </a:pPr>
            <a:r>
              <a:rPr lang="en-IN" sz="1600" dirty="0"/>
              <a:t>Provides a comprehensive understanding of employees' emotional states.</a:t>
            </a:r>
          </a:p>
        </p:txBody>
      </p:sp>
      <p:sp>
        <p:nvSpPr>
          <p:cNvPr id="5" name="TextBox 4">
            <a:extLst>
              <a:ext uri="{FF2B5EF4-FFF2-40B4-BE49-F238E27FC236}">
                <a16:creationId xmlns:a16="http://schemas.microsoft.com/office/drawing/2014/main" id="{AF79A79B-D207-C223-5764-AFB7793DC6BB}"/>
              </a:ext>
            </a:extLst>
          </p:cNvPr>
          <p:cNvSpPr txBox="1"/>
          <p:nvPr/>
        </p:nvSpPr>
        <p:spPr>
          <a:xfrm>
            <a:off x="2280863" y="3429000"/>
            <a:ext cx="8094066" cy="1815882"/>
          </a:xfrm>
          <a:prstGeom prst="rect">
            <a:avLst/>
          </a:prstGeom>
          <a:noFill/>
        </p:spPr>
        <p:txBody>
          <a:bodyPr wrap="square" rtlCol="0">
            <a:spAutoFit/>
          </a:bodyPr>
          <a:lstStyle/>
          <a:p>
            <a:pPr algn="just"/>
            <a:r>
              <a:rPr lang="en-US" sz="1600" b="1" dirty="0"/>
              <a:t>2. </a:t>
            </a:r>
            <a:r>
              <a:rPr lang="en-IN" sz="1600" b="1" dirty="0"/>
              <a:t>Task Recommendation System</a:t>
            </a:r>
          </a:p>
          <a:p>
            <a:pPr marL="742950" lvl="1" indent="-285750" algn="just">
              <a:buFont typeface="Arial" panose="020B0604020202020204" pitchFamily="34" charset="0"/>
              <a:buChar char="•"/>
            </a:pPr>
            <a:r>
              <a:rPr lang="en-IN" sz="1600" dirty="0"/>
              <a:t>Matches detected moods with a predefined database of tasks tailored to specific emotions.</a:t>
            </a:r>
          </a:p>
          <a:p>
            <a:pPr marL="742950" lvl="1" indent="-285750" algn="just">
              <a:buFont typeface="Arial" panose="020B0604020202020204" pitchFamily="34" charset="0"/>
              <a:buChar char="•"/>
            </a:pPr>
            <a:r>
              <a:rPr lang="en-IN" sz="1600" dirty="0"/>
              <a:t>Examples:</a:t>
            </a:r>
          </a:p>
          <a:p>
            <a:pPr marL="1200150" lvl="2" indent="-285750" algn="just">
              <a:buFont typeface="Arial" panose="020B0604020202020204" pitchFamily="34" charset="0"/>
              <a:buChar char="•"/>
            </a:pPr>
            <a:r>
              <a:rPr lang="en-IN" sz="1600" b="1" dirty="0"/>
              <a:t>Happy Mood:</a:t>
            </a:r>
            <a:r>
              <a:rPr lang="en-IN" sz="1600" dirty="0"/>
              <a:t> Recommend brainstorming or leadership tasks.</a:t>
            </a:r>
          </a:p>
          <a:p>
            <a:pPr marL="1200150" lvl="2" indent="-285750" algn="just">
              <a:buFont typeface="Arial" panose="020B0604020202020204" pitchFamily="34" charset="0"/>
              <a:buChar char="•"/>
            </a:pPr>
            <a:r>
              <a:rPr lang="en-IN" sz="1600" b="1" dirty="0"/>
              <a:t>Stressed Mood:</a:t>
            </a:r>
            <a:r>
              <a:rPr lang="en-IN" sz="1600" dirty="0"/>
              <a:t> Suggest mindfulness breaks or light administrative tasks.</a:t>
            </a:r>
          </a:p>
          <a:p>
            <a:pPr marL="1200150" lvl="2" indent="-285750" algn="just">
              <a:buFont typeface="Arial" panose="020B0604020202020204" pitchFamily="34" charset="0"/>
              <a:buChar char="•"/>
            </a:pPr>
            <a:r>
              <a:rPr lang="en-IN" sz="1600" b="1" dirty="0"/>
              <a:t>Angry Mood:</a:t>
            </a:r>
            <a:r>
              <a:rPr lang="en-IN" sz="1600" dirty="0"/>
              <a:t> Propose tasks requiring focus or physical activity.</a:t>
            </a:r>
          </a:p>
        </p:txBody>
      </p:sp>
    </p:spTree>
    <p:extLst>
      <p:ext uri="{BB962C8B-B14F-4D97-AF65-F5344CB8AC3E}">
        <p14:creationId xmlns:p14="http://schemas.microsoft.com/office/powerpoint/2010/main" val="94051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EE330-E642-3292-D716-330963088C1E}"/>
              </a:ext>
            </a:extLst>
          </p:cNvPr>
          <p:cNvSpPr txBox="1"/>
          <p:nvPr/>
        </p:nvSpPr>
        <p:spPr>
          <a:xfrm>
            <a:off x="1654139" y="657546"/>
            <a:ext cx="7380931" cy="1077218"/>
          </a:xfrm>
          <a:prstGeom prst="rect">
            <a:avLst/>
          </a:prstGeom>
          <a:noFill/>
        </p:spPr>
        <p:txBody>
          <a:bodyPr wrap="none" rtlCol="0">
            <a:spAutoFit/>
          </a:bodyPr>
          <a:lstStyle/>
          <a:p>
            <a:r>
              <a:rPr lang="en-US" sz="1600" b="1" dirty="0"/>
              <a:t>3. </a:t>
            </a:r>
            <a:r>
              <a:rPr lang="en-IN" sz="1600" b="1" dirty="0"/>
              <a:t>Historical Mood Tracking</a:t>
            </a:r>
            <a:endParaRPr lang="en-IN" sz="1600" dirty="0"/>
          </a:p>
          <a:p>
            <a:pPr marL="742950" lvl="1" indent="-285750">
              <a:buFont typeface="Arial" panose="020B0604020202020204" pitchFamily="34" charset="0"/>
              <a:buChar char="•"/>
            </a:pPr>
            <a:r>
              <a:rPr lang="en-IN" sz="1600" dirty="0"/>
              <a:t>Maintains a record of individual employees’ emotional trends over time.</a:t>
            </a:r>
          </a:p>
          <a:p>
            <a:pPr marL="742950" lvl="1" indent="-285750">
              <a:buFont typeface="Arial" panose="020B0604020202020204" pitchFamily="34" charset="0"/>
              <a:buChar char="•"/>
            </a:pPr>
            <a:r>
              <a:rPr lang="en-IN" sz="1600" dirty="0"/>
              <a:t>Offers actionable insights into long-term well-being and morale.</a:t>
            </a:r>
          </a:p>
          <a:p>
            <a:endParaRPr lang="en-US" sz="1600" dirty="0"/>
          </a:p>
        </p:txBody>
      </p:sp>
      <p:sp>
        <p:nvSpPr>
          <p:cNvPr id="5" name="TextBox 4">
            <a:extLst>
              <a:ext uri="{FF2B5EF4-FFF2-40B4-BE49-F238E27FC236}">
                <a16:creationId xmlns:a16="http://schemas.microsoft.com/office/drawing/2014/main" id="{E343BB1F-60CA-9E2C-EFD1-8FA4113650D7}"/>
              </a:ext>
            </a:extLst>
          </p:cNvPr>
          <p:cNvSpPr txBox="1"/>
          <p:nvPr/>
        </p:nvSpPr>
        <p:spPr>
          <a:xfrm>
            <a:off x="1654139" y="1857875"/>
            <a:ext cx="7989467" cy="1354217"/>
          </a:xfrm>
          <a:prstGeom prst="rect">
            <a:avLst/>
          </a:prstGeom>
          <a:noFill/>
        </p:spPr>
        <p:txBody>
          <a:bodyPr wrap="square" rtlCol="0">
            <a:spAutoFit/>
          </a:bodyPr>
          <a:lstStyle/>
          <a:p>
            <a:r>
              <a:rPr lang="en-IN" sz="1600" b="1" dirty="0"/>
              <a:t>4. Stress Management and Alerts</a:t>
            </a:r>
            <a:endParaRPr lang="en-IN" sz="1600" dirty="0"/>
          </a:p>
          <a:p>
            <a:pPr marL="742950" lvl="1" indent="-285750">
              <a:buFont typeface="Arial" panose="020B0604020202020204" pitchFamily="34" charset="0"/>
              <a:buChar char="•"/>
            </a:pPr>
            <a:r>
              <a:rPr lang="en-IN" sz="1600" dirty="0"/>
              <a:t>Automatically flags employees showing prolonged stress or disengagement.</a:t>
            </a:r>
          </a:p>
          <a:p>
            <a:pPr marL="742950" lvl="1" indent="-285750">
              <a:buFont typeface="Arial" panose="020B0604020202020204" pitchFamily="34" charset="0"/>
              <a:buChar char="•"/>
            </a:pPr>
            <a:r>
              <a:rPr lang="en-IN" sz="1600" dirty="0"/>
              <a:t>Notifies HR or managers to take timely action, such as offering counselling, stress management resources, or adjusting workloads.</a:t>
            </a:r>
          </a:p>
          <a:p>
            <a:endParaRPr lang="en-US" sz="1600" dirty="0"/>
          </a:p>
        </p:txBody>
      </p:sp>
      <p:sp>
        <p:nvSpPr>
          <p:cNvPr id="6" name="TextBox 5">
            <a:extLst>
              <a:ext uri="{FF2B5EF4-FFF2-40B4-BE49-F238E27FC236}">
                <a16:creationId xmlns:a16="http://schemas.microsoft.com/office/drawing/2014/main" id="{BAD43AF3-AFE8-049A-D589-B53B9A4B7F68}"/>
              </a:ext>
            </a:extLst>
          </p:cNvPr>
          <p:cNvSpPr txBox="1"/>
          <p:nvPr/>
        </p:nvSpPr>
        <p:spPr>
          <a:xfrm>
            <a:off x="1654139" y="3335203"/>
            <a:ext cx="8883722" cy="1323439"/>
          </a:xfrm>
          <a:prstGeom prst="rect">
            <a:avLst/>
          </a:prstGeom>
          <a:noFill/>
        </p:spPr>
        <p:txBody>
          <a:bodyPr wrap="square" rtlCol="0">
            <a:spAutoFit/>
          </a:bodyPr>
          <a:lstStyle/>
          <a:p>
            <a:r>
              <a:rPr lang="en-IN" sz="1600" b="1" dirty="0"/>
              <a:t>5. Team Mood Analytics</a:t>
            </a:r>
            <a:endParaRPr lang="en-IN" sz="1600" dirty="0"/>
          </a:p>
          <a:p>
            <a:pPr marL="742950" lvl="1" indent="-285750">
              <a:buFont typeface="Arial" panose="020B0604020202020204" pitchFamily="34" charset="0"/>
              <a:buChar char="•"/>
            </a:pPr>
            <a:r>
              <a:rPr lang="en-IN" sz="1600" dirty="0"/>
              <a:t>Aggregates emotional data across teams to analyze overall morale and productivity trends.</a:t>
            </a:r>
          </a:p>
          <a:p>
            <a:pPr marL="742950" lvl="1" indent="-285750">
              <a:buFont typeface="Arial" panose="020B0604020202020204" pitchFamily="34" charset="0"/>
              <a:buChar char="•"/>
            </a:pPr>
            <a:r>
              <a:rPr lang="en-IN" sz="1600" dirty="0"/>
              <a:t>Identifies opportunities for team-building or culture improvement initiatives.</a:t>
            </a:r>
          </a:p>
          <a:p>
            <a:endParaRPr lang="en-US" sz="1600" dirty="0"/>
          </a:p>
        </p:txBody>
      </p:sp>
      <p:sp>
        <p:nvSpPr>
          <p:cNvPr id="7" name="TextBox 6">
            <a:extLst>
              <a:ext uri="{FF2B5EF4-FFF2-40B4-BE49-F238E27FC236}">
                <a16:creationId xmlns:a16="http://schemas.microsoft.com/office/drawing/2014/main" id="{BC691641-7642-D57D-8CD9-190AD1411660}"/>
              </a:ext>
            </a:extLst>
          </p:cNvPr>
          <p:cNvSpPr txBox="1"/>
          <p:nvPr/>
        </p:nvSpPr>
        <p:spPr>
          <a:xfrm>
            <a:off x="1654139" y="4781753"/>
            <a:ext cx="8883722" cy="1354217"/>
          </a:xfrm>
          <a:prstGeom prst="rect">
            <a:avLst/>
          </a:prstGeom>
          <a:noFill/>
        </p:spPr>
        <p:txBody>
          <a:bodyPr wrap="square" rtlCol="0">
            <a:spAutoFit/>
          </a:bodyPr>
          <a:lstStyle/>
          <a:p>
            <a:r>
              <a:rPr lang="en-IN" sz="1600" b="1" dirty="0"/>
              <a:t>6. Data Privacy and Security</a:t>
            </a:r>
            <a:endParaRPr lang="en-IN" sz="1600" dirty="0"/>
          </a:p>
          <a:p>
            <a:pPr marL="742950" lvl="1" indent="-285750">
              <a:buFont typeface="Arial" panose="020B0604020202020204" pitchFamily="34" charset="0"/>
              <a:buChar char="•"/>
            </a:pPr>
            <a:r>
              <a:rPr lang="en-IN" sz="1600" dirty="0"/>
              <a:t>Implements robust encryption and anonymization protocols to protect sensitive employee information.</a:t>
            </a:r>
          </a:p>
          <a:p>
            <a:pPr marL="742950" lvl="1" indent="-285750">
              <a:buFont typeface="Arial" panose="020B0604020202020204" pitchFamily="34" charset="0"/>
              <a:buChar char="•"/>
            </a:pPr>
            <a:r>
              <a:rPr lang="en-IN" sz="1600" dirty="0"/>
              <a:t>Ensures compliance with data privacy regulations, fostering trust among employees.</a:t>
            </a:r>
          </a:p>
          <a:p>
            <a:endParaRPr lang="en-US" sz="1600" dirty="0"/>
          </a:p>
        </p:txBody>
      </p:sp>
    </p:spTree>
    <p:extLst>
      <p:ext uri="{BB962C8B-B14F-4D97-AF65-F5344CB8AC3E}">
        <p14:creationId xmlns:p14="http://schemas.microsoft.com/office/powerpoint/2010/main" val="295580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5629-6AAA-3C57-86EE-144B6AF3F4B2}"/>
              </a:ext>
            </a:extLst>
          </p:cNvPr>
          <p:cNvSpPr>
            <a:spLocks noGrp="1"/>
          </p:cNvSpPr>
          <p:nvPr>
            <p:ph type="title"/>
          </p:nvPr>
        </p:nvSpPr>
        <p:spPr>
          <a:xfrm>
            <a:off x="2375503" y="746411"/>
            <a:ext cx="7958331" cy="1077229"/>
          </a:xfrm>
        </p:spPr>
        <p:txBody>
          <a:bodyPr/>
          <a:lstStyle/>
          <a:p>
            <a:pPr algn="l"/>
            <a:r>
              <a:rPr lang="en-IN" dirty="0"/>
              <a:t>System Workflow</a:t>
            </a:r>
            <a:endParaRPr lang="en-US" dirty="0"/>
          </a:p>
        </p:txBody>
      </p:sp>
      <p:sp>
        <p:nvSpPr>
          <p:cNvPr id="4" name="TextBox 3">
            <a:extLst>
              <a:ext uri="{FF2B5EF4-FFF2-40B4-BE49-F238E27FC236}">
                <a16:creationId xmlns:a16="http://schemas.microsoft.com/office/drawing/2014/main" id="{388BDECB-339C-1D0B-F1A6-2F0239CFC295}"/>
              </a:ext>
            </a:extLst>
          </p:cNvPr>
          <p:cNvSpPr txBox="1"/>
          <p:nvPr/>
        </p:nvSpPr>
        <p:spPr>
          <a:xfrm>
            <a:off x="2456790" y="1510300"/>
            <a:ext cx="7958331" cy="830997"/>
          </a:xfrm>
          <a:prstGeom prst="rect">
            <a:avLst/>
          </a:prstGeom>
          <a:noFill/>
        </p:spPr>
        <p:txBody>
          <a:bodyPr wrap="square" rtlCol="0">
            <a:spAutoFit/>
          </a:bodyPr>
          <a:lstStyle/>
          <a:p>
            <a:r>
              <a:rPr lang="en-IN" sz="1600" b="1" dirty="0"/>
              <a:t>1. Data Collection</a:t>
            </a:r>
            <a:endParaRPr lang="en-IN" sz="1600" dirty="0"/>
          </a:p>
          <a:p>
            <a:pPr marL="742950" lvl="1" indent="-285750">
              <a:buFont typeface="Arial" panose="020B0604020202020204" pitchFamily="34" charset="0"/>
              <a:buChar char="•"/>
            </a:pPr>
            <a:r>
              <a:rPr lang="en-IN" sz="1600" dirty="0"/>
              <a:t>Live video feed for facial emotion recognition.</a:t>
            </a:r>
          </a:p>
          <a:p>
            <a:pPr marL="742950" lvl="1" indent="-285750">
              <a:buFont typeface="Arial" panose="020B0604020202020204" pitchFamily="34" charset="0"/>
              <a:buChar char="•"/>
            </a:pPr>
            <a:r>
              <a:rPr lang="en-IN" sz="1600" dirty="0"/>
              <a:t>Speech analysis via audio recordings to detect tone and mood.</a:t>
            </a:r>
          </a:p>
        </p:txBody>
      </p:sp>
      <p:sp>
        <p:nvSpPr>
          <p:cNvPr id="5" name="TextBox 4">
            <a:extLst>
              <a:ext uri="{FF2B5EF4-FFF2-40B4-BE49-F238E27FC236}">
                <a16:creationId xmlns:a16="http://schemas.microsoft.com/office/drawing/2014/main" id="{C56FAF8A-0B9B-6B4F-8B39-28E536BA33F4}"/>
              </a:ext>
            </a:extLst>
          </p:cNvPr>
          <p:cNvSpPr txBox="1"/>
          <p:nvPr/>
        </p:nvSpPr>
        <p:spPr>
          <a:xfrm>
            <a:off x="2456790" y="2391935"/>
            <a:ext cx="7958330" cy="1846659"/>
          </a:xfrm>
          <a:prstGeom prst="rect">
            <a:avLst/>
          </a:prstGeom>
          <a:noFill/>
        </p:spPr>
        <p:txBody>
          <a:bodyPr wrap="square" rtlCol="0">
            <a:spAutoFit/>
          </a:bodyPr>
          <a:lstStyle/>
          <a:p>
            <a:r>
              <a:rPr lang="en-IN" sz="1600" b="1" dirty="0"/>
              <a:t>2. Emotion Detection</a:t>
            </a:r>
            <a:endParaRPr lang="en-IN" sz="1600" dirty="0"/>
          </a:p>
          <a:p>
            <a:pPr marL="742950" lvl="1" indent="-285750">
              <a:buFont typeface="Arial" panose="020B0604020202020204" pitchFamily="34" charset="0"/>
              <a:buChar char="•"/>
            </a:pPr>
            <a:r>
              <a:rPr lang="en-IN" sz="1600" dirty="0"/>
              <a:t>Text analysis using Natural Language Processing (NLP) models (e.g., DistilBERT).</a:t>
            </a:r>
          </a:p>
          <a:p>
            <a:pPr marL="742950" lvl="1" indent="-285750">
              <a:buFont typeface="Arial" panose="020B0604020202020204" pitchFamily="34" charset="0"/>
              <a:buChar char="•"/>
            </a:pPr>
            <a:r>
              <a:rPr lang="en-IN" sz="1600" dirty="0"/>
              <a:t>Facial emotion detection through computer vision techniques and pre-trained Haar Cascade models.</a:t>
            </a:r>
          </a:p>
          <a:p>
            <a:pPr marL="742950" lvl="1" indent="-285750">
              <a:buFont typeface="Arial" panose="020B0604020202020204" pitchFamily="34" charset="0"/>
              <a:buChar char="•"/>
            </a:pPr>
            <a:r>
              <a:rPr lang="en-IN" sz="1600" dirty="0"/>
              <a:t>Speech emotion analysis using audio signal processing and machine learning.</a:t>
            </a:r>
          </a:p>
          <a:p>
            <a:endParaRPr lang="en-US" dirty="0"/>
          </a:p>
        </p:txBody>
      </p:sp>
      <p:sp>
        <p:nvSpPr>
          <p:cNvPr id="6" name="TextBox 5">
            <a:extLst>
              <a:ext uri="{FF2B5EF4-FFF2-40B4-BE49-F238E27FC236}">
                <a16:creationId xmlns:a16="http://schemas.microsoft.com/office/drawing/2014/main" id="{D4AE7070-42B3-2FA9-12BE-027C0F8F871E}"/>
              </a:ext>
            </a:extLst>
          </p:cNvPr>
          <p:cNvSpPr txBox="1"/>
          <p:nvPr/>
        </p:nvSpPr>
        <p:spPr>
          <a:xfrm>
            <a:off x="2456790" y="4059166"/>
            <a:ext cx="7928774" cy="1107996"/>
          </a:xfrm>
          <a:prstGeom prst="rect">
            <a:avLst/>
          </a:prstGeom>
          <a:noFill/>
        </p:spPr>
        <p:txBody>
          <a:bodyPr wrap="square" rtlCol="0">
            <a:spAutoFit/>
          </a:bodyPr>
          <a:lstStyle/>
          <a:p>
            <a:r>
              <a:rPr lang="en-IN" sz="1600" b="1" dirty="0"/>
              <a:t>3. Task Matching</a:t>
            </a:r>
            <a:endParaRPr lang="en-IN" sz="1600" dirty="0"/>
          </a:p>
          <a:p>
            <a:pPr marL="742950" lvl="1" indent="-285750">
              <a:buFont typeface="Arial" panose="020B0604020202020204" pitchFamily="34" charset="0"/>
              <a:buChar char="•"/>
            </a:pPr>
            <a:r>
              <a:rPr lang="en-IN" sz="1600" dirty="0"/>
              <a:t>Maps detected emotions to a database of predefined tasks based on relevance and mood compatibility.</a:t>
            </a:r>
          </a:p>
          <a:p>
            <a:endParaRPr lang="en-US" dirty="0"/>
          </a:p>
        </p:txBody>
      </p:sp>
      <p:sp>
        <p:nvSpPr>
          <p:cNvPr id="7" name="TextBox 6">
            <a:extLst>
              <a:ext uri="{FF2B5EF4-FFF2-40B4-BE49-F238E27FC236}">
                <a16:creationId xmlns:a16="http://schemas.microsoft.com/office/drawing/2014/main" id="{F3DCA50E-6988-04F6-2128-58A0D8431AB9}"/>
              </a:ext>
            </a:extLst>
          </p:cNvPr>
          <p:cNvSpPr txBox="1"/>
          <p:nvPr/>
        </p:nvSpPr>
        <p:spPr>
          <a:xfrm>
            <a:off x="2456790" y="5034371"/>
            <a:ext cx="8191666" cy="1077218"/>
          </a:xfrm>
          <a:prstGeom prst="rect">
            <a:avLst/>
          </a:prstGeom>
          <a:noFill/>
        </p:spPr>
        <p:txBody>
          <a:bodyPr wrap="none" rtlCol="0">
            <a:spAutoFit/>
          </a:bodyPr>
          <a:lstStyle/>
          <a:p>
            <a:r>
              <a:rPr lang="en-IN" sz="1600" b="1" dirty="0"/>
              <a:t>4. Insights and Alerts</a:t>
            </a:r>
            <a:endParaRPr lang="en-IN" sz="1600" dirty="0"/>
          </a:p>
          <a:p>
            <a:pPr marL="742950" lvl="1" indent="-285750">
              <a:buFont typeface="Arial" panose="020B0604020202020204" pitchFamily="34" charset="0"/>
              <a:buChar char="•"/>
            </a:pPr>
            <a:r>
              <a:rPr lang="en-IN" sz="1600" dirty="0"/>
              <a:t>Generates reports for managers or HR on individual and team emotional trends.</a:t>
            </a:r>
          </a:p>
          <a:p>
            <a:pPr marL="742950" lvl="1" indent="-285750">
              <a:buFont typeface="Arial" panose="020B0604020202020204" pitchFamily="34" charset="0"/>
              <a:buChar char="•"/>
            </a:pPr>
            <a:r>
              <a:rPr lang="en-IN" sz="1600" dirty="0"/>
              <a:t>Sends notifications for employees at risk of burnout or chronic stress.</a:t>
            </a:r>
          </a:p>
          <a:p>
            <a:endParaRPr lang="en-US" sz="1600" dirty="0"/>
          </a:p>
        </p:txBody>
      </p:sp>
    </p:spTree>
    <p:extLst>
      <p:ext uri="{BB962C8B-B14F-4D97-AF65-F5344CB8AC3E}">
        <p14:creationId xmlns:p14="http://schemas.microsoft.com/office/powerpoint/2010/main" val="380438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CE80-5B3A-30C4-B2F2-02BA15D9C233}"/>
              </a:ext>
            </a:extLst>
          </p:cNvPr>
          <p:cNvSpPr>
            <a:spLocks noGrp="1"/>
          </p:cNvSpPr>
          <p:nvPr>
            <p:ph type="title"/>
          </p:nvPr>
        </p:nvSpPr>
        <p:spPr>
          <a:xfrm>
            <a:off x="2426873" y="782393"/>
            <a:ext cx="7958331" cy="1077229"/>
          </a:xfrm>
        </p:spPr>
        <p:txBody>
          <a:bodyPr/>
          <a:lstStyle/>
          <a:p>
            <a:pPr algn="l"/>
            <a:r>
              <a:rPr lang="en-IN" dirty="0"/>
              <a:t>Benefits</a:t>
            </a:r>
            <a:endParaRPr lang="en-US" dirty="0"/>
          </a:p>
        </p:txBody>
      </p:sp>
      <p:sp>
        <p:nvSpPr>
          <p:cNvPr id="4" name="TextBox 3">
            <a:extLst>
              <a:ext uri="{FF2B5EF4-FFF2-40B4-BE49-F238E27FC236}">
                <a16:creationId xmlns:a16="http://schemas.microsoft.com/office/drawing/2014/main" id="{74DAF0D0-B66C-C2DF-BFDD-917225321BD4}"/>
              </a:ext>
            </a:extLst>
          </p:cNvPr>
          <p:cNvSpPr txBox="1"/>
          <p:nvPr/>
        </p:nvSpPr>
        <p:spPr>
          <a:xfrm>
            <a:off x="1962365" y="1571946"/>
            <a:ext cx="8548097" cy="3739998"/>
          </a:xfrm>
          <a:prstGeom prst="rect">
            <a:avLst/>
          </a:prstGeom>
          <a:noFill/>
        </p:spPr>
        <p:txBody>
          <a:bodyPr wrap="square" rtlCol="0">
            <a:spAutoFit/>
          </a:bodyPr>
          <a:lstStyle/>
          <a:p>
            <a:pPr marL="800100" lvl="1" indent="-342900">
              <a:lnSpc>
                <a:spcPct val="150000"/>
              </a:lnSpc>
              <a:buFont typeface="+mj-lt"/>
              <a:buAutoNum type="arabicPeriod"/>
            </a:pPr>
            <a:r>
              <a:rPr lang="en-IN" sz="1600" b="1" dirty="0"/>
              <a:t>Improved Productivity:</a:t>
            </a:r>
            <a:r>
              <a:rPr lang="en-IN" sz="1600" dirty="0"/>
              <a:t> Employees are matched with tasks that align with their emotional state, reducing inefficiencies and enhancing output.</a:t>
            </a:r>
          </a:p>
          <a:p>
            <a:pPr marL="800100" lvl="1" indent="-342900">
              <a:lnSpc>
                <a:spcPct val="150000"/>
              </a:lnSpc>
              <a:buFont typeface="+mj-lt"/>
              <a:buAutoNum type="arabicPeriod"/>
            </a:pPr>
            <a:r>
              <a:rPr lang="en-IN" sz="1600" b="1" dirty="0"/>
              <a:t>Enhanced Well-Being:</a:t>
            </a:r>
            <a:r>
              <a:rPr lang="en-IN" sz="1600" dirty="0"/>
              <a:t> Proactively addressing stress and burnout fosters a healthier and more empathetic work environment.</a:t>
            </a:r>
          </a:p>
          <a:p>
            <a:pPr marL="800100" lvl="1" indent="-342900">
              <a:lnSpc>
                <a:spcPct val="150000"/>
              </a:lnSpc>
              <a:buFont typeface="+mj-lt"/>
              <a:buAutoNum type="arabicPeriod"/>
            </a:pPr>
            <a:r>
              <a:rPr lang="en-IN" sz="1600" b="1" dirty="0"/>
              <a:t>Actionable Insights:</a:t>
            </a:r>
            <a:r>
              <a:rPr lang="en-IN" sz="1600" dirty="0"/>
              <a:t> Managers and HR teams gain valuable insights into employee morale, enabling better decision-making.</a:t>
            </a:r>
          </a:p>
          <a:p>
            <a:pPr marL="800100" lvl="1" indent="-342900">
              <a:lnSpc>
                <a:spcPct val="150000"/>
              </a:lnSpc>
              <a:buFont typeface="+mj-lt"/>
              <a:buAutoNum type="arabicPeriod"/>
            </a:pPr>
            <a:r>
              <a:rPr lang="en-IN" sz="1600" b="1" dirty="0"/>
              <a:t>Stronger Team Dynamics:</a:t>
            </a:r>
            <a:r>
              <a:rPr lang="en-IN" sz="1600" dirty="0"/>
              <a:t> Aggregated mood analytics help identify areas for team development and cultural improvements.</a:t>
            </a:r>
          </a:p>
          <a:p>
            <a:pPr marL="800100" lvl="1" indent="-342900">
              <a:lnSpc>
                <a:spcPct val="150000"/>
              </a:lnSpc>
              <a:buFont typeface="+mj-lt"/>
              <a:buAutoNum type="arabicPeriod"/>
            </a:pPr>
            <a:r>
              <a:rPr lang="en-IN" sz="1600" b="1" dirty="0"/>
              <a:t>Privacy Assurance:</a:t>
            </a:r>
            <a:r>
              <a:rPr lang="en-IN" sz="1600" dirty="0"/>
              <a:t> By prioritizing data security, the system builds trust and ensures compliance with privacy laws.</a:t>
            </a:r>
            <a:endParaRPr lang="en-US" sz="1600" dirty="0"/>
          </a:p>
        </p:txBody>
      </p:sp>
    </p:spTree>
    <p:extLst>
      <p:ext uri="{BB962C8B-B14F-4D97-AF65-F5344CB8AC3E}">
        <p14:creationId xmlns:p14="http://schemas.microsoft.com/office/powerpoint/2010/main" val="409342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B170-E929-8CC0-905D-2FF2D2D95CF6}"/>
              </a:ext>
            </a:extLst>
          </p:cNvPr>
          <p:cNvSpPr>
            <a:spLocks noGrp="1"/>
          </p:cNvSpPr>
          <p:nvPr>
            <p:ph type="title"/>
          </p:nvPr>
        </p:nvSpPr>
        <p:spPr>
          <a:xfrm>
            <a:off x="2426873" y="777233"/>
            <a:ext cx="7958331" cy="1077229"/>
          </a:xfrm>
        </p:spPr>
        <p:txBody>
          <a:bodyPr/>
          <a:lstStyle/>
          <a:p>
            <a:pPr algn="l"/>
            <a:r>
              <a:rPr lang="en-IN" dirty="0"/>
              <a:t>Technological Stack</a:t>
            </a:r>
            <a:endParaRPr lang="en-US" dirty="0"/>
          </a:p>
        </p:txBody>
      </p:sp>
      <p:sp>
        <p:nvSpPr>
          <p:cNvPr id="4" name="TextBox 3">
            <a:extLst>
              <a:ext uri="{FF2B5EF4-FFF2-40B4-BE49-F238E27FC236}">
                <a16:creationId xmlns:a16="http://schemas.microsoft.com/office/drawing/2014/main" id="{B3AC2A9E-1A1C-3BD1-DB96-1C1AE70340C7}"/>
              </a:ext>
            </a:extLst>
          </p:cNvPr>
          <p:cNvSpPr txBox="1"/>
          <p:nvPr/>
        </p:nvSpPr>
        <p:spPr>
          <a:xfrm>
            <a:off x="2272762" y="1716540"/>
            <a:ext cx="8556200" cy="2632003"/>
          </a:xfrm>
          <a:prstGeom prst="rect">
            <a:avLst/>
          </a:prstGeom>
          <a:noFill/>
        </p:spPr>
        <p:txBody>
          <a:bodyPr wrap="square" rtlCol="0">
            <a:spAutoFit/>
          </a:bodyPr>
          <a:lstStyle/>
          <a:p>
            <a:pPr marL="463360" indent="-457200">
              <a:lnSpc>
                <a:spcPct val="150000"/>
              </a:lnSpc>
              <a:buFont typeface="+mj-lt"/>
              <a:buAutoNum type="arabicPeriod"/>
            </a:pPr>
            <a:r>
              <a:rPr lang="en-IN" sz="1600" b="1" dirty="0"/>
              <a:t>Programming Languages:</a:t>
            </a:r>
            <a:r>
              <a:rPr lang="en-IN" sz="1600" dirty="0"/>
              <a:t> Python (core logic, data analysis, and machine learning).</a:t>
            </a:r>
          </a:p>
          <a:p>
            <a:pPr marL="463360" indent="-457200">
              <a:lnSpc>
                <a:spcPct val="150000"/>
              </a:lnSpc>
              <a:buFont typeface="+mj-lt"/>
              <a:buAutoNum type="arabicPeriod"/>
            </a:pPr>
            <a:r>
              <a:rPr lang="en-IN" sz="1600" b="1" dirty="0"/>
              <a:t>Libraries &amp; Frameworks: </a:t>
            </a:r>
            <a:r>
              <a:rPr lang="en-IN" sz="1600" dirty="0"/>
              <a:t>NLP: Hugging Face Transformers (e.g., DistilBERT).</a:t>
            </a:r>
          </a:p>
          <a:p>
            <a:pPr marL="463360" indent="-457200">
              <a:lnSpc>
                <a:spcPct val="150000"/>
              </a:lnSpc>
              <a:buFont typeface="+mj-lt"/>
              <a:buAutoNum type="arabicPeriod"/>
            </a:pPr>
            <a:r>
              <a:rPr lang="en-IN" sz="1600" b="1" dirty="0"/>
              <a:t>Computer Vision: </a:t>
            </a:r>
            <a:r>
              <a:rPr lang="en-IN" sz="1600" dirty="0"/>
              <a:t>OpenCV (Haar Cascade for face detection).</a:t>
            </a:r>
          </a:p>
          <a:p>
            <a:pPr marL="463360" indent="-457200">
              <a:lnSpc>
                <a:spcPct val="150000"/>
              </a:lnSpc>
              <a:buFont typeface="+mj-lt"/>
              <a:buAutoNum type="arabicPeriod"/>
            </a:pPr>
            <a:r>
              <a:rPr lang="en-IN" sz="1600" b="1" dirty="0"/>
              <a:t>Audio Processing: </a:t>
            </a:r>
            <a:r>
              <a:rPr lang="en-IN" sz="1600" dirty="0"/>
              <a:t>Librosa, SoundDevice.</a:t>
            </a:r>
          </a:p>
          <a:p>
            <a:pPr marL="463360" indent="-457200">
              <a:lnSpc>
                <a:spcPct val="150000"/>
              </a:lnSpc>
              <a:buFont typeface="+mj-lt"/>
              <a:buAutoNum type="arabicPeriod"/>
            </a:pPr>
            <a:r>
              <a:rPr lang="en-IN" sz="1600" b="1" dirty="0"/>
              <a:t>Visualization: </a:t>
            </a:r>
            <a:r>
              <a:rPr lang="en-IN" sz="1600" dirty="0"/>
              <a:t>Matplotlib.</a:t>
            </a:r>
          </a:p>
          <a:p>
            <a:pPr marL="463360" indent="-457200">
              <a:lnSpc>
                <a:spcPct val="150000"/>
              </a:lnSpc>
              <a:buFont typeface="+mj-lt"/>
              <a:buAutoNum type="arabicPeriod"/>
            </a:pPr>
            <a:r>
              <a:rPr lang="en-IN" sz="1600" b="1" dirty="0"/>
              <a:t>Backend: </a:t>
            </a:r>
            <a:r>
              <a:rPr lang="en-IN" sz="1600" dirty="0"/>
              <a:t>Torch for custom emotion detection models.</a:t>
            </a:r>
          </a:p>
          <a:p>
            <a:pPr marL="463360" indent="-457200">
              <a:lnSpc>
                <a:spcPct val="150000"/>
              </a:lnSpc>
              <a:buFont typeface="+mj-lt"/>
              <a:buAutoNum type="arabicPeriod"/>
            </a:pPr>
            <a:r>
              <a:rPr lang="en-IN" sz="1600" b="1" dirty="0"/>
              <a:t>Data Security: </a:t>
            </a:r>
            <a:r>
              <a:rPr lang="en-IN" sz="1600" dirty="0"/>
              <a:t>AES encryption for sensitive data storage.</a:t>
            </a:r>
          </a:p>
        </p:txBody>
      </p:sp>
    </p:spTree>
    <p:extLst>
      <p:ext uri="{BB962C8B-B14F-4D97-AF65-F5344CB8AC3E}">
        <p14:creationId xmlns:p14="http://schemas.microsoft.com/office/powerpoint/2010/main" val="214976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6588-60D7-4EF5-E6AF-7BA8D5F01037}"/>
              </a:ext>
            </a:extLst>
          </p:cNvPr>
          <p:cNvSpPr>
            <a:spLocks noGrp="1"/>
          </p:cNvSpPr>
          <p:nvPr>
            <p:ph type="title"/>
          </p:nvPr>
        </p:nvSpPr>
        <p:spPr>
          <a:xfrm>
            <a:off x="2457696" y="813971"/>
            <a:ext cx="7958331" cy="1077229"/>
          </a:xfrm>
        </p:spPr>
        <p:txBody>
          <a:bodyPr/>
          <a:lstStyle/>
          <a:p>
            <a:pPr algn="l"/>
            <a:r>
              <a:rPr lang="en-IN" dirty="0"/>
              <a:t>Implementation Challenges</a:t>
            </a:r>
            <a:endParaRPr lang="en-US" dirty="0"/>
          </a:p>
        </p:txBody>
      </p:sp>
      <p:sp>
        <p:nvSpPr>
          <p:cNvPr id="3" name="Content Placeholder 2">
            <a:extLst>
              <a:ext uri="{FF2B5EF4-FFF2-40B4-BE49-F238E27FC236}">
                <a16:creationId xmlns:a16="http://schemas.microsoft.com/office/drawing/2014/main" id="{4463C183-7CB3-D36F-EA77-7776FBEBCD82}"/>
              </a:ext>
            </a:extLst>
          </p:cNvPr>
          <p:cNvSpPr>
            <a:spLocks noGrp="1"/>
          </p:cNvSpPr>
          <p:nvPr>
            <p:ph idx="1"/>
          </p:nvPr>
        </p:nvSpPr>
        <p:spPr>
          <a:xfrm>
            <a:off x="2457696" y="1430086"/>
            <a:ext cx="7796540" cy="3997828"/>
          </a:xfrm>
        </p:spPr>
        <p:txBody>
          <a:bodyPr>
            <a:normAutofit/>
          </a:bodyPr>
          <a:lstStyle/>
          <a:p>
            <a:pPr>
              <a:buFont typeface="+mj-lt"/>
              <a:buAutoNum type="arabicPeriod"/>
            </a:pPr>
            <a:r>
              <a:rPr lang="en-IN" sz="1600" b="1" dirty="0"/>
              <a:t>Real-Time Data Processing:</a:t>
            </a:r>
            <a:r>
              <a:rPr lang="en-IN" sz="1600" dirty="0"/>
              <a:t> Ensuring the system operates efficiently in real-time with minimal latency.</a:t>
            </a:r>
          </a:p>
          <a:p>
            <a:pPr>
              <a:buFont typeface="+mj-lt"/>
              <a:buAutoNum type="arabicPeriod"/>
            </a:pPr>
            <a:r>
              <a:rPr lang="en-IN" sz="1600" b="1" dirty="0"/>
              <a:t>Emotion Detection Accuracy:</a:t>
            </a:r>
            <a:r>
              <a:rPr lang="en-IN" sz="1600" dirty="0"/>
              <a:t> Training models to recognize subtle emotions across different modalities.</a:t>
            </a:r>
          </a:p>
          <a:p>
            <a:pPr>
              <a:buFont typeface="+mj-lt"/>
              <a:buAutoNum type="arabicPeriod"/>
            </a:pPr>
            <a:r>
              <a:rPr lang="en-IN" sz="1600" b="1" dirty="0"/>
              <a:t>Privacy Concerns:</a:t>
            </a:r>
            <a:r>
              <a:rPr lang="en-IN" sz="1600" dirty="0"/>
              <a:t> Handling sensitive employee data responsibly and adhering to data protection laws.</a:t>
            </a:r>
          </a:p>
          <a:p>
            <a:pPr>
              <a:buFont typeface="+mj-lt"/>
              <a:buAutoNum type="arabicPeriod"/>
            </a:pPr>
            <a:r>
              <a:rPr lang="en-IN" sz="1600" b="1" dirty="0"/>
              <a:t>Scalability:</a:t>
            </a:r>
            <a:r>
              <a:rPr lang="en-IN" sz="1600" dirty="0"/>
              <a:t> Adapting the system to work seamlessly in organizations of varying sizes.</a:t>
            </a:r>
          </a:p>
        </p:txBody>
      </p:sp>
    </p:spTree>
    <p:extLst>
      <p:ext uri="{BB962C8B-B14F-4D97-AF65-F5344CB8AC3E}">
        <p14:creationId xmlns:p14="http://schemas.microsoft.com/office/powerpoint/2010/main" val="866525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Madison</Template>
  <TotalTime>54</TotalTime>
  <Words>940</Words>
  <Application>Microsoft Macintosh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vt:lpstr>
      <vt:lpstr>MS Shell Dlg 2</vt:lpstr>
      <vt:lpstr>Times New Roman</vt:lpstr>
      <vt:lpstr>Wingdings</vt:lpstr>
      <vt:lpstr>Wingdings 3</vt:lpstr>
      <vt:lpstr>Madison</vt:lpstr>
      <vt:lpstr>AI-Powered Task Optimizer</vt:lpstr>
      <vt:lpstr>Introduction</vt:lpstr>
      <vt:lpstr>Project Objectives</vt:lpstr>
      <vt:lpstr>Core Features The AI-Powered Task Optimizer incorporates the following key features:</vt:lpstr>
      <vt:lpstr>PowerPoint Presentation</vt:lpstr>
      <vt:lpstr>System Workflow</vt:lpstr>
      <vt:lpstr>Benefits</vt:lpstr>
      <vt:lpstr>Technological Stack</vt:lpstr>
      <vt:lpstr>Implementation Challenges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Ākásh Jhâ</dc:creator>
  <cp:lastModifiedBy>Ākásh Jhâ</cp:lastModifiedBy>
  <cp:revision>1</cp:revision>
  <dcterms:created xsi:type="dcterms:W3CDTF">2024-12-26T14:57:09Z</dcterms:created>
  <dcterms:modified xsi:type="dcterms:W3CDTF">2024-12-26T15:52:03Z</dcterms:modified>
</cp:coreProperties>
</file>