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3"/>
  </p:notesMasterIdLst>
  <p:sldIdLst>
    <p:sldId id="256" r:id="rId2"/>
  </p:sldIdLst>
  <p:sldSz cx="43891200" cy="32918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9551">
          <p15:clr>
            <a:srgbClr val="A4A3A4"/>
          </p15:clr>
        </p15:guide>
        <p15:guide id="2" orient="horz" pos="10368">
          <p15:clr>
            <a:srgbClr val="A4A3A4"/>
          </p15:clr>
        </p15:guide>
        <p15:guide id="3" pos="21376">
          <p15:clr>
            <a:srgbClr val="A4A3A4"/>
          </p15:clr>
        </p15:guide>
        <p15:guide id="4" pos="6187">
          <p15:clr>
            <a:srgbClr val="A4A3A4"/>
          </p15:clr>
        </p15:guide>
        <p15:guide id="5" pos="26410">
          <p15:clr>
            <a:srgbClr val="A4A3A4"/>
          </p15:clr>
        </p15:guide>
        <p15:guide id="6" pos="1217">
          <p15:clr>
            <a:srgbClr val="A4A3A4"/>
          </p15:clr>
        </p15:guide>
        <p15:guide id="7" pos="19873">
          <p15:clr>
            <a:srgbClr val="A4A3A4"/>
          </p15:clr>
        </p15:guide>
        <p15:guide id="8" pos="775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3" d="100"/>
          <a:sy n="23" d="100"/>
        </p:scale>
        <p:origin x="1626" y="60"/>
      </p:cViewPr>
      <p:guideLst>
        <p:guide orient="horz" pos="19551"/>
        <p:guide orient="horz" pos="10368"/>
        <p:guide pos="21376"/>
        <p:guide pos="6187"/>
        <p:guide pos="26410"/>
        <p:guide pos="1217"/>
        <p:guide pos="19873"/>
        <p:guide pos="775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70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0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0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0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0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0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0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0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70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0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0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0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0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0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0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0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48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48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48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48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48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48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48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48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48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70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0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0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0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0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0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0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0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 name="Google Shape;33;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8"/>
        <p:cNvGrpSpPr/>
        <p:nvPr/>
      </p:nvGrpSpPr>
      <p:grpSpPr>
        <a:xfrm>
          <a:off x="0" y="0"/>
          <a:ext cx="0" cy="0"/>
          <a:chOff x="0" y="0"/>
          <a:chExt cx="0" cy="0"/>
        </a:xfrm>
      </p:grpSpPr>
      <p:sp>
        <p:nvSpPr>
          <p:cNvPr id="29" name="Google Shape;29;p2"/>
          <p:cNvSpPr>
            <a:spLocks noGrp="1"/>
          </p:cNvSpPr>
          <p:nvPr>
            <p:ph type="pic" idx="2"/>
          </p:nvPr>
        </p:nvSpPr>
        <p:spPr>
          <a:xfrm>
            <a:off x="12304713" y="9976466"/>
            <a:ext cx="19243675" cy="12045642"/>
          </a:xfrm>
          <a:prstGeom prst="rect">
            <a:avLst/>
          </a:prstGeom>
          <a:noFill/>
          <a:ln>
            <a:noFill/>
          </a:ln>
        </p:spPr>
        <p:txBody>
          <a:bodyPr spcFirstLastPara="1" wrap="square" lIns="91425" tIns="45700" rIns="91425" bIns="45700" anchor="t" anchorCtr="0"/>
          <a:lstStyle>
            <a:lvl1pPr marR="0" lvl="0" algn="l" rtl="0">
              <a:lnSpc>
                <a:spcPct val="90000"/>
              </a:lnSpc>
              <a:spcBef>
                <a:spcPts val="4800"/>
              </a:spcBef>
              <a:spcAft>
                <a:spcPts val="0"/>
              </a:spcAft>
              <a:buClr>
                <a:schemeClr val="dk1"/>
              </a:buClr>
              <a:buSzPts val="9600"/>
              <a:buFont typeface="Arial"/>
              <a:buChar char="•"/>
              <a:defRPr sz="9600" b="0" i="0" u="none" strike="noStrike" cap="none">
                <a:solidFill>
                  <a:schemeClr val="dk1"/>
                </a:solidFill>
                <a:latin typeface="Verdana"/>
                <a:ea typeface="Verdana"/>
                <a:cs typeface="Verdana"/>
                <a:sym typeface="Verdana"/>
              </a:defRPr>
            </a:lvl1pPr>
            <a:lvl2pPr marR="0" lvl="1" algn="l" rtl="0">
              <a:lnSpc>
                <a:spcPct val="90000"/>
              </a:lnSpc>
              <a:spcBef>
                <a:spcPts val="2400"/>
              </a:spcBef>
              <a:spcAft>
                <a:spcPts val="0"/>
              </a:spcAft>
              <a:buClr>
                <a:schemeClr val="dk1"/>
              </a:buClr>
              <a:buSzPts val="11520"/>
              <a:buFont typeface="Arial"/>
              <a:buChar char="•"/>
              <a:defRPr sz="11520" b="0" i="0" u="none" strike="noStrike" cap="none">
                <a:solidFill>
                  <a:schemeClr val="dk1"/>
                </a:solidFill>
                <a:latin typeface="Calibri"/>
                <a:ea typeface="Calibri"/>
                <a:cs typeface="Calibri"/>
                <a:sym typeface="Calibri"/>
              </a:defRPr>
            </a:lvl2pPr>
            <a:lvl3pPr marR="0" lvl="2" algn="l" rtl="0">
              <a:lnSpc>
                <a:spcPct val="90000"/>
              </a:lnSpc>
              <a:spcBef>
                <a:spcPts val="240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3pPr>
            <a:lvl4pPr marR="0" lvl="3"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4pPr>
            <a:lvl5pPr marR="0" lvl="4"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5pPr>
            <a:lvl6pPr marR="0" lvl="5"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6pPr>
            <a:lvl7pPr marR="0" lvl="6"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7pPr>
            <a:lvl8pPr marR="0" lvl="7"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8pPr>
            <a:lvl9pPr marR="0" lvl="8"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9pPr>
          </a:lstStyle>
          <a:p>
            <a:endParaRPr/>
          </a:p>
        </p:txBody>
      </p:sp>
      <p:sp>
        <p:nvSpPr>
          <p:cNvPr id="30" name="Google Shape;30;p2"/>
          <p:cNvSpPr>
            <a:spLocks noGrp="1"/>
          </p:cNvSpPr>
          <p:nvPr>
            <p:ph type="pic" idx="3"/>
          </p:nvPr>
        </p:nvSpPr>
        <p:spPr>
          <a:xfrm>
            <a:off x="33934400" y="22022108"/>
            <a:ext cx="7994507" cy="9101138"/>
          </a:xfrm>
          <a:prstGeom prst="rect">
            <a:avLst/>
          </a:prstGeom>
          <a:noFill/>
          <a:ln>
            <a:noFill/>
          </a:ln>
        </p:spPr>
        <p:txBody>
          <a:bodyPr spcFirstLastPara="1" wrap="square" lIns="91425" tIns="45700" rIns="91425" bIns="45700" anchor="t" anchorCtr="0"/>
          <a:lstStyle>
            <a:lvl1pPr marR="0" lvl="0" algn="l" rtl="0">
              <a:lnSpc>
                <a:spcPct val="90000"/>
              </a:lnSpc>
              <a:spcBef>
                <a:spcPts val="4800"/>
              </a:spcBef>
              <a:spcAft>
                <a:spcPts val="0"/>
              </a:spcAft>
              <a:buClr>
                <a:schemeClr val="dk1"/>
              </a:buClr>
              <a:buSzPts val="9600"/>
              <a:buFont typeface="Arial"/>
              <a:buChar char="•"/>
              <a:defRPr sz="9600" b="0" i="0" u="none" strike="noStrike" cap="none">
                <a:solidFill>
                  <a:schemeClr val="dk1"/>
                </a:solidFill>
                <a:latin typeface="Verdana"/>
                <a:ea typeface="Verdana"/>
                <a:cs typeface="Verdana"/>
                <a:sym typeface="Verdana"/>
              </a:defRPr>
            </a:lvl1pPr>
            <a:lvl2pPr marR="0" lvl="1" algn="l" rtl="0">
              <a:lnSpc>
                <a:spcPct val="90000"/>
              </a:lnSpc>
              <a:spcBef>
                <a:spcPts val="2400"/>
              </a:spcBef>
              <a:spcAft>
                <a:spcPts val="0"/>
              </a:spcAft>
              <a:buClr>
                <a:schemeClr val="dk1"/>
              </a:buClr>
              <a:buSzPts val="11520"/>
              <a:buFont typeface="Arial"/>
              <a:buChar char="•"/>
              <a:defRPr sz="11520" b="0" i="0" u="none" strike="noStrike" cap="none">
                <a:solidFill>
                  <a:schemeClr val="dk1"/>
                </a:solidFill>
                <a:latin typeface="Calibri"/>
                <a:ea typeface="Calibri"/>
                <a:cs typeface="Calibri"/>
                <a:sym typeface="Calibri"/>
              </a:defRPr>
            </a:lvl2pPr>
            <a:lvl3pPr marR="0" lvl="2" algn="l" rtl="0">
              <a:lnSpc>
                <a:spcPct val="90000"/>
              </a:lnSpc>
              <a:spcBef>
                <a:spcPts val="240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3pPr>
            <a:lvl4pPr marR="0" lvl="3"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4pPr>
            <a:lvl5pPr marR="0" lvl="4"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5pPr>
            <a:lvl6pPr marR="0" lvl="5"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6pPr>
            <a:lvl7pPr marR="0" lvl="6"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7pPr>
            <a:lvl8pPr marR="0" lvl="7"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8pPr>
            <a:lvl9pPr marR="0" lvl="8"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732758" y="1731788"/>
            <a:ext cx="42425683" cy="30491667"/>
          </a:xfrm>
          <a:prstGeom prst="rect">
            <a:avLst/>
          </a:prstGeom>
          <a:solidFill>
            <a:srgbClr val="EBEBE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7000" b="0" i="0" u="none" strike="noStrike" cap="none">
              <a:solidFill>
                <a:schemeClr val="lt1"/>
              </a:solidFill>
              <a:latin typeface="Arial"/>
              <a:ea typeface="Arial"/>
              <a:cs typeface="Arial"/>
              <a:sym typeface="Arial"/>
            </a:endParaRPr>
          </a:p>
        </p:txBody>
      </p:sp>
      <p:sp>
        <p:nvSpPr>
          <p:cNvPr id="11" name="Google Shape;11;p1"/>
          <p:cNvSpPr/>
          <p:nvPr/>
        </p:nvSpPr>
        <p:spPr>
          <a:xfrm>
            <a:off x="32804491" y="1731788"/>
            <a:ext cx="10353950" cy="30491667"/>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7000" b="0" i="0" u="none" strike="noStrike" cap="none">
              <a:solidFill>
                <a:schemeClr val="lt1"/>
              </a:solidFill>
              <a:latin typeface="Arial"/>
              <a:ea typeface="Arial"/>
              <a:cs typeface="Arial"/>
              <a:sym typeface="Arial"/>
            </a:endParaRPr>
          </a:p>
        </p:txBody>
      </p:sp>
      <p:sp>
        <p:nvSpPr>
          <p:cNvPr id="12" name="Google Shape;12;p1"/>
          <p:cNvSpPr/>
          <p:nvPr/>
        </p:nvSpPr>
        <p:spPr>
          <a:xfrm>
            <a:off x="9988062" y="720448"/>
            <a:ext cx="33170380" cy="1828799"/>
          </a:xfrm>
          <a:prstGeom prst="rect">
            <a:avLst/>
          </a:prstGeom>
          <a:solidFill>
            <a:srgbClr val="F3BF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7000" b="0" i="0" u="none" strike="noStrike" cap="none">
              <a:solidFill>
                <a:schemeClr val="dk1"/>
              </a:solidFill>
              <a:latin typeface="Calibri"/>
              <a:ea typeface="Calibri"/>
              <a:cs typeface="Calibri"/>
              <a:sym typeface="Calibri"/>
            </a:endParaRPr>
          </a:p>
        </p:txBody>
      </p:sp>
      <p:sp>
        <p:nvSpPr>
          <p:cNvPr id="13" name="Google Shape;13;p1"/>
          <p:cNvSpPr txBox="1"/>
          <p:nvPr/>
        </p:nvSpPr>
        <p:spPr>
          <a:xfrm>
            <a:off x="12280010" y="758646"/>
            <a:ext cx="30878431" cy="1790601"/>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chemeClr val="lt1"/>
              </a:buClr>
              <a:buSzPts val="5400"/>
              <a:buFont typeface="Impact"/>
              <a:buNone/>
            </a:pPr>
            <a:r>
              <a:rPr lang="en-US" sz="5400" b="0" i="0" u="none" strike="noStrike" cap="none">
                <a:solidFill>
                  <a:schemeClr val="lt1"/>
                </a:solidFill>
                <a:latin typeface="Impact"/>
                <a:ea typeface="Impact"/>
                <a:cs typeface="Impact"/>
                <a:sym typeface="Impact"/>
              </a:rPr>
              <a:t>Electrical Engineering and Computer Science</a:t>
            </a:r>
            <a:endParaRPr sz="5400" b="0" i="0" u="none" strike="noStrike" cap="none">
              <a:solidFill>
                <a:schemeClr val="lt1"/>
              </a:solidFill>
              <a:latin typeface="Impact"/>
              <a:ea typeface="Impact"/>
              <a:cs typeface="Impact"/>
              <a:sym typeface="Impact"/>
            </a:endParaRPr>
          </a:p>
        </p:txBody>
      </p:sp>
      <p:sp>
        <p:nvSpPr>
          <p:cNvPr id="14" name="Google Shape;14;p1"/>
          <p:cNvSpPr/>
          <p:nvPr/>
        </p:nvSpPr>
        <p:spPr>
          <a:xfrm>
            <a:off x="732758" y="1731788"/>
            <a:ext cx="10353950" cy="30491667"/>
          </a:xfrm>
          <a:prstGeom prst="rect">
            <a:avLst/>
          </a:prstGeom>
          <a:solidFill>
            <a:srgbClr val="E0552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7000" b="0" i="0" u="none" strike="noStrike" cap="none">
              <a:solidFill>
                <a:schemeClr val="lt1"/>
              </a:solidFill>
              <a:latin typeface="Arial"/>
              <a:ea typeface="Arial"/>
              <a:cs typeface="Arial"/>
              <a:sym typeface="Arial"/>
            </a:endParaRPr>
          </a:p>
        </p:txBody>
      </p:sp>
      <p:pic>
        <p:nvPicPr>
          <p:cNvPr id="15" name="Google Shape;15;p1" descr="OSU_horizontal_2C_W_over_B.eps"/>
          <p:cNvPicPr preferRelativeResize="0"/>
          <p:nvPr/>
        </p:nvPicPr>
        <p:blipFill rotWithShape="1">
          <a:blip r:embed="rId3">
            <a:alphaModFix/>
          </a:blip>
          <a:srcRect/>
          <a:stretch/>
        </p:blipFill>
        <p:spPr>
          <a:xfrm>
            <a:off x="2400021" y="28559363"/>
            <a:ext cx="7046627" cy="2247216"/>
          </a:xfrm>
          <a:prstGeom prst="rect">
            <a:avLst/>
          </a:prstGeom>
          <a:noFill/>
          <a:ln>
            <a:noFill/>
          </a:ln>
        </p:spPr>
      </p:pic>
      <p:cxnSp>
        <p:nvCxnSpPr>
          <p:cNvPr id="16" name="Google Shape;16;p1"/>
          <p:cNvCxnSpPr/>
          <p:nvPr/>
        </p:nvCxnSpPr>
        <p:spPr>
          <a:xfrm rot="10800000">
            <a:off x="11086708" y="-1930400"/>
            <a:ext cx="0" cy="1676402"/>
          </a:xfrm>
          <a:prstGeom prst="straightConnector1">
            <a:avLst/>
          </a:prstGeom>
          <a:noFill/>
          <a:ln w="28575" cap="flat" cmpd="sng">
            <a:solidFill>
              <a:schemeClr val="dk1"/>
            </a:solidFill>
            <a:prstDash val="dash"/>
            <a:miter lim="800000"/>
            <a:headEnd type="none" w="sm" len="sm"/>
            <a:tailEnd type="none" w="sm" len="sm"/>
          </a:ln>
        </p:spPr>
      </p:cxnSp>
      <p:sp>
        <p:nvSpPr>
          <p:cNvPr id="17" name="Google Shape;17;p1"/>
          <p:cNvSpPr txBox="1"/>
          <p:nvPr/>
        </p:nvSpPr>
        <p:spPr>
          <a:xfrm>
            <a:off x="9486509" y="-3200400"/>
            <a:ext cx="3200400" cy="1168399"/>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5400"/>
              <a:buFont typeface="Arial"/>
              <a:buNone/>
            </a:pPr>
            <a:r>
              <a:rPr lang="en-US" sz="5400" b="0" i="0" u="none" strike="noStrike" cap="none">
                <a:solidFill>
                  <a:schemeClr val="dk1"/>
                </a:solidFill>
                <a:latin typeface="Arial"/>
                <a:ea typeface="Arial"/>
                <a:cs typeface="Arial"/>
                <a:sym typeface="Arial"/>
              </a:rPr>
              <a:t>FOLD</a:t>
            </a:r>
            <a:endParaRPr sz="5400" b="0" i="0" u="none" strike="noStrike" cap="none">
              <a:solidFill>
                <a:schemeClr val="dk1"/>
              </a:solidFill>
              <a:latin typeface="Arial"/>
              <a:ea typeface="Arial"/>
              <a:cs typeface="Arial"/>
              <a:sym typeface="Arial"/>
            </a:endParaRPr>
          </a:p>
        </p:txBody>
      </p:sp>
      <p:cxnSp>
        <p:nvCxnSpPr>
          <p:cNvPr id="18" name="Google Shape;18;p1"/>
          <p:cNvCxnSpPr/>
          <p:nvPr/>
        </p:nvCxnSpPr>
        <p:spPr>
          <a:xfrm rot="10800000">
            <a:off x="32804491" y="-1930400"/>
            <a:ext cx="0" cy="1676402"/>
          </a:xfrm>
          <a:prstGeom prst="straightConnector1">
            <a:avLst/>
          </a:prstGeom>
          <a:noFill/>
          <a:ln w="28575" cap="flat" cmpd="sng">
            <a:solidFill>
              <a:schemeClr val="dk1"/>
            </a:solidFill>
            <a:prstDash val="dash"/>
            <a:miter lim="800000"/>
            <a:headEnd type="none" w="sm" len="sm"/>
            <a:tailEnd type="none" w="sm" len="sm"/>
          </a:ln>
        </p:spPr>
      </p:cxnSp>
      <p:sp>
        <p:nvSpPr>
          <p:cNvPr id="19" name="Google Shape;19;p1"/>
          <p:cNvSpPr txBox="1"/>
          <p:nvPr/>
        </p:nvSpPr>
        <p:spPr>
          <a:xfrm>
            <a:off x="31204291" y="-3200400"/>
            <a:ext cx="3200400" cy="1168399"/>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5400"/>
              <a:buFont typeface="Arial"/>
              <a:buNone/>
            </a:pPr>
            <a:r>
              <a:rPr lang="en-US" sz="5400" b="0" i="0" u="none" strike="noStrike" cap="none">
                <a:solidFill>
                  <a:schemeClr val="dk1"/>
                </a:solidFill>
                <a:latin typeface="Arial"/>
                <a:ea typeface="Arial"/>
                <a:cs typeface="Arial"/>
                <a:sym typeface="Arial"/>
              </a:rPr>
              <a:t>FOLD</a:t>
            </a:r>
            <a:endParaRPr sz="5400" b="0" i="0" u="none" strike="noStrike" cap="none">
              <a:solidFill>
                <a:schemeClr val="dk1"/>
              </a:solidFill>
              <a:latin typeface="Arial"/>
              <a:ea typeface="Arial"/>
              <a:cs typeface="Arial"/>
              <a:sym typeface="Arial"/>
            </a:endParaRPr>
          </a:p>
        </p:txBody>
      </p:sp>
      <p:cxnSp>
        <p:nvCxnSpPr>
          <p:cNvPr id="20" name="Google Shape;20;p1"/>
          <p:cNvCxnSpPr/>
          <p:nvPr/>
        </p:nvCxnSpPr>
        <p:spPr>
          <a:xfrm rot="10800000">
            <a:off x="11048216" y="33172401"/>
            <a:ext cx="0" cy="1676402"/>
          </a:xfrm>
          <a:prstGeom prst="straightConnector1">
            <a:avLst/>
          </a:prstGeom>
          <a:noFill/>
          <a:ln w="28575" cap="flat" cmpd="sng">
            <a:solidFill>
              <a:schemeClr val="dk1"/>
            </a:solidFill>
            <a:prstDash val="dash"/>
            <a:miter lim="800000"/>
            <a:headEnd type="none" w="sm" len="sm"/>
            <a:tailEnd type="none" w="sm" len="sm"/>
          </a:ln>
        </p:spPr>
      </p:cxnSp>
      <p:sp>
        <p:nvSpPr>
          <p:cNvPr id="21" name="Google Shape;21;p1"/>
          <p:cNvSpPr txBox="1"/>
          <p:nvPr/>
        </p:nvSpPr>
        <p:spPr>
          <a:xfrm>
            <a:off x="9446648" y="34899603"/>
            <a:ext cx="3200400" cy="1168399"/>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5400"/>
              <a:buFont typeface="Arial"/>
              <a:buNone/>
            </a:pPr>
            <a:r>
              <a:rPr lang="en-US" sz="5400" b="0" i="0" u="none" strike="noStrike" cap="none">
                <a:solidFill>
                  <a:schemeClr val="dk1"/>
                </a:solidFill>
                <a:latin typeface="Arial"/>
                <a:ea typeface="Arial"/>
                <a:cs typeface="Arial"/>
                <a:sym typeface="Arial"/>
              </a:rPr>
              <a:t>FOLD</a:t>
            </a:r>
            <a:endParaRPr sz="5400" b="0" i="0" u="none" strike="noStrike" cap="none">
              <a:solidFill>
                <a:schemeClr val="dk1"/>
              </a:solidFill>
              <a:latin typeface="Arial"/>
              <a:ea typeface="Arial"/>
              <a:cs typeface="Arial"/>
              <a:sym typeface="Arial"/>
            </a:endParaRPr>
          </a:p>
        </p:txBody>
      </p:sp>
      <p:cxnSp>
        <p:nvCxnSpPr>
          <p:cNvPr id="22" name="Google Shape;22;p1"/>
          <p:cNvCxnSpPr/>
          <p:nvPr/>
        </p:nvCxnSpPr>
        <p:spPr>
          <a:xfrm rot="10800000">
            <a:off x="32805859" y="33172401"/>
            <a:ext cx="0" cy="1676402"/>
          </a:xfrm>
          <a:prstGeom prst="straightConnector1">
            <a:avLst/>
          </a:prstGeom>
          <a:noFill/>
          <a:ln w="28575" cap="flat" cmpd="sng">
            <a:solidFill>
              <a:schemeClr val="dk1"/>
            </a:solidFill>
            <a:prstDash val="dash"/>
            <a:miter lim="800000"/>
            <a:headEnd type="none" w="sm" len="sm"/>
            <a:tailEnd type="none" w="sm" len="sm"/>
          </a:ln>
        </p:spPr>
      </p:cxnSp>
      <p:sp>
        <p:nvSpPr>
          <p:cNvPr id="23" name="Google Shape;23;p1"/>
          <p:cNvSpPr txBox="1"/>
          <p:nvPr/>
        </p:nvSpPr>
        <p:spPr>
          <a:xfrm>
            <a:off x="31204291" y="34899603"/>
            <a:ext cx="3200400" cy="1168399"/>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5400"/>
              <a:buFont typeface="Arial"/>
              <a:buNone/>
            </a:pPr>
            <a:r>
              <a:rPr lang="en-US" sz="5400" b="0" i="0" u="none" strike="noStrike" cap="none">
                <a:solidFill>
                  <a:schemeClr val="dk1"/>
                </a:solidFill>
                <a:latin typeface="Arial"/>
                <a:ea typeface="Arial"/>
                <a:cs typeface="Arial"/>
                <a:sym typeface="Arial"/>
              </a:rPr>
              <a:t>FOLD</a:t>
            </a:r>
            <a:endParaRPr sz="5400" b="0" i="0" u="none" strike="noStrike" cap="none">
              <a:solidFill>
                <a:schemeClr val="dk1"/>
              </a:solidFill>
              <a:latin typeface="Arial"/>
              <a:ea typeface="Arial"/>
              <a:cs typeface="Arial"/>
              <a:sym typeface="Arial"/>
            </a:endParaRPr>
          </a:p>
        </p:txBody>
      </p:sp>
      <p:cxnSp>
        <p:nvCxnSpPr>
          <p:cNvPr id="24" name="Google Shape;24;p1"/>
          <p:cNvCxnSpPr/>
          <p:nvPr/>
        </p:nvCxnSpPr>
        <p:spPr>
          <a:xfrm>
            <a:off x="-1092201" y="25473946"/>
            <a:ext cx="0" cy="1676402"/>
          </a:xfrm>
          <a:prstGeom prst="straightConnector1">
            <a:avLst/>
          </a:prstGeom>
          <a:noFill/>
          <a:ln w="28575" cap="flat" cmpd="sng">
            <a:solidFill>
              <a:schemeClr val="dk1"/>
            </a:solidFill>
            <a:prstDash val="dash"/>
            <a:miter lim="800000"/>
            <a:headEnd type="none" w="sm" len="sm"/>
            <a:tailEnd type="none" w="sm" len="sm"/>
          </a:ln>
        </p:spPr>
      </p:cxnSp>
      <p:sp>
        <p:nvSpPr>
          <p:cNvPr id="25" name="Google Shape;25;p1"/>
          <p:cNvSpPr txBox="1"/>
          <p:nvPr/>
        </p:nvSpPr>
        <p:spPr>
          <a:xfrm>
            <a:off x="-6807200" y="25041022"/>
            <a:ext cx="4876798" cy="2542251"/>
          </a:xfrm>
          <a:prstGeom prst="rect">
            <a:avLst/>
          </a:prstGeom>
          <a:noFill/>
          <a:ln>
            <a:noFill/>
          </a:ln>
        </p:spPr>
        <p:txBody>
          <a:bodyPr spcFirstLastPara="1" wrap="square" lIns="0" tIns="0" rIns="0" bIns="0" anchor="ctr" anchorCtr="0">
            <a:noAutofit/>
          </a:bodyPr>
          <a:lstStyle/>
          <a:p>
            <a:pPr marL="0" marR="0" lvl="0" indent="0" algn="ctr" rtl="0">
              <a:lnSpc>
                <a:spcPct val="120000"/>
              </a:lnSpc>
              <a:spcBef>
                <a:spcPts val="0"/>
              </a:spcBef>
              <a:spcAft>
                <a:spcPts val="0"/>
              </a:spcAft>
              <a:buClr>
                <a:schemeClr val="dk1"/>
              </a:buClr>
              <a:buSzPts val="5400"/>
              <a:buFont typeface="Arial"/>
              <a:buNone/>
            </a:pPr>
            <a:r>
              <a:rPr lang="en-US" sz="5400" b="0" i="0" u="none" strike="noStrike" cap="none">
                <a:solidFill>
                  <a:schemeClr val="dk1"/>
                </a:solidFill>
                <a:latin typeface="Arial"/>
                <a:ea typeface="Arial"/>
                <a:cs typeface="Arial"/>
                <a:sym typeface="Arial"/>
              </a:rPr>
              <a:t>NO TEXT </a:t>
            </a:r>
            <a:endParaRPr/>
          </a:p>
          <a:p>
            <a:pPr marL="0" marR="0" lvl="0" indent="0" algn="ctr" rtl="0">
              <a:lnSpc>
                <a:spcPct val="120000"/>
              </a:lnSpc>
              <a:spcBef>
                <a:spcPts val="0"/>
              </a:spcBef>
              <a:spcAft>
                <a:spcPts val="0"/>
              </a:spcAft>
              <a:buClr>
                <a:schemeClr val="dk1"/>
              </a:buClr>
              <a:buSzPts val="5400"/>
              <a:buFont typeface="Arial"/>
              <a:buNone/>
            </a:pPr>
            <a:r>
              <a:rPr lang="en-US" sz="5400" b="0" i="0" u="none" strike="noStrike" cap="none">
                <a:solidFill>
                  <a:schemeClr val="dk1"/>
                </a:solidFill>
                <a:latin typeface="Arial"/>
                <a:ea typeface="Arial"/>
                <a:cs typeface="Arial"/>
                <a:sym typeface="Arial"/>
              </a:rPr>
              <a:t>IN ORANGE BOX BELOW THIS LINE</a:t>
            </a:r>
            <a:endParaRPr sz="5400" b="0" i="0" u="none" strike="noStrike" cap="none">
              <a:solidFill>
                <a:schemeClr val="dk1"/>
              </a:solidFill>
              <a:latin typeface="Arial"/>
              <a:ea typeface="Arial"/>
              <a:cs typeface="Arial"/>
              <a:sym typeface="Arial"/>
            </a:endParaRPr>
          </a:p>
        </p:txBody>
      </p:sp>
      <p:sp>
        <p:nvSpPr>
          <p:cNvPr id="26" name="Google Shape;26;p1"/>
          <p:cNvSpPr/>
          <p:nvPr/>
        </p:nvSpPr>
        <p:spPr>
          <a:xfrm>
            <a:off x="732759" y="720448"/>
            <a:ext cx="10353950" cy="1828799"/>
          </a:xfrm>
          <a:prstGeom prst="rect">
            <a:avLst/>
          </a:prstGeom>
          <a:solidFill>
            <a:srgbClr val="21212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7000" b="0" i="0" u="none" strike="noStrike" cap="none">
              <a:solidFill>
                <a:schemeClr val="dk1"/>
              </a:solidFill>
              <a:latin typeface="Arial"/>
              <a:ea typeface="Arial"/>
              <a:cs typeface="Arial"/>
              <a:sym typeface="Arial"/>
            </a:endParaRPr>
          </a:p>
        </p:txBody>
      </p:sp>
      <p:sp>
        <p:nvSpPr>
          <p:cNvPr id="27" name="Google Shape;27;p1"/>
          <p:cNvSpPr txBox="1"/>
          <p:nvPr/>
        </p:nvSpPr>
        <p:spPr>
          <a:xfrm>
            <a:off x="1920240" y="758646"/>
            <a:ext cx="11897360" cy="1790601"/>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chemeClr val="lt1"/>
              </a:buClr>
              <a:buSzPts val="5400"/>
              <a:buFont typeface="Impact"/>
              <a:buNone/>
            </a:pPr>
            <a:r>
              <a:rPr lang="en-US" sz="5400" b="0" i="0" u="none" strike="noStrike" cap="none">
                <a:solidFill>
                  <a:schemeClr val="lt1"/>
                </a:solidFill>
                <a:latin typeface="Impact"/>
                <a:ea typeface="Impact"/>
                <a:cs typeface="Impact"/>
                <a:sym typeface="Impact"/>
              </a:rPr>
              <a:t>COLLEGE OF ENGINEERING</a:t>
            </a:r>
            <a:endParaRPr sz="5400" b="0" i="0" u="none" strike="noStrike" cap="none">
              <a:solidFill>
                <a:schemeClr val="lt1"/>
              </a:solidFill>
              <a:latin typeface="Impact"/>
              <a:ea typeface="Impact"/>
              <a:cs typeface="Impact"/>
              <a:sym typeface="Impact"/>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Google Shape;35;p3"/>
          <p:cNvSpPr txBox="1"/>
          <p:nvPr/>
        </p:nvSpPr>
        <p:spPr>
          <a:xfrm>
            <a:off x="12292014" y="23095170"/>
            <a:ext cx="9418320" cy="677108"/>
          </a:xfrm>
          <a:prstGeom prst="rect">
            <a:avLst/>
          </a:prstGeom>
          <a:noFill/>
          <a:ln>
            <a:noFill/>
          </a:ln>
        </p:spPr>
        <p:txBody>
          <a:bodyPr spcFirstLastPara="1" wrap="square" lIns="0" tIns="0" rIns="0" bIns="0" anchor="t" anchorCtr="0">
            <a:noAutofit/>
          </a:bodyPr>
          <a:lstStyle/>
          <a:p>
            <a:pPr lvl="0">
              <a:lnSpc>
                <a:spcPct val="90000"/>
              </a:lnSpc>
              <a:buClr>
                <a:srgbClr val="E05529"/>
              </a:buClr>
              <a:buSzPts val="4800"/>
            </a:pPr>
            <a:r>
              <a:rPr lang="en-US" sz="4800" dirty="0">
                <a:solidFill>
                  <a:srgbClr val="E05529"/>
                </a:solidFill>
              </a:rPr>
              <a:t>STYLING &amp; DESIGN</a:t>
            </a:r>
            <a:endParaRPr sz="4800" b="0" i="0" u="none" strike="noStrike" cap="none" dirty="0">
              <a:solidFill>
                <a:srgbClr val="E05529"/>
              </a:solidFill>
              <a:latin typeface="Arial"/>
              <a:ea typeface="Arial"/>
              <a:cs typeface="Arial"/>
              <a:sym typeface="Arial"/>
            </a:endParaRPr>
          </a:p>
        </p:txBody>
      </p:sp>
      <p:sp>
        <p:nvSpPr>
          <p:cNvPr id="36" name="Google Shape;36;p3"/>
          <p:cNvSpPr txBox="1"/>
          <p:nvPr/>
        </p:nvSpPr>
        <p:spPr>
          <a:xfrm>
            <a:off x="12292014" y="24061092"/>
            <a:ext cx="9418320" cy="6873677"/>
          </a:xfrm>
          <a:prstGeom prst="rect">
            <a:avLst/>
          </a:prstGeom>
          <a:noFill/>
          <a:ln>
            <a:noFill/>
          </a:ln>
        </p:spPr>
        <p:txBody>
          <a:bodyPr spcFirstLastPara="1" wrap="square" lIns="0" tIns="0" rIns="0" bIns="0" anchor="t" anchorCtr="0">
            <a:noAutofit/>
          </a:bodyPr>
          <a:lstStyle/>
          <a:p>
            <a:pPr marL="457200" marR="0" lvl="0" indent="-406400" algn="l" rtl="0">
              <a:lnSpc>
                <a:spcPct val="120000"/>
              </a:lnSpc>
              <a:spcBef>
                <a:spcPts val="0"/>
              </a:spcBef>
              <a:spcAft>
                <a:spcPts val="0"/>
              </a:spcAft>
              <a:buClr>
                <a:schemeClr val="dk1"/>
              </a:buClr>
              <a:buSzPts val="2800"/>
              <a:buChar char="●"/>
            </a:pPr>
            <a:r>
              <a:rPr lang="en-US" sz="2800" dirty="0">
                <a:solidFill>
                  <a:schemeClr val="dk1"/>
                </a:solidFill>
              </a:rPr>
              <a:t>The front end of this application is built using ReactJS components. These components include things like header bars and side menus that combine to form the entire page. This made the page modular and easy to experiment with.</a:t>
            </a:r>
            <a:endParaRPr sz="2800" dirty="0">
              <a:solidFill>
                <a:schemeClr val="dk1"/>
              </a:solidFill>
            </a:endParaRPr>
          </a:p>
          <a:p>
            <a:pPr marL="457200" marR="0" lvl="0" indent="-406400" algn="l" rtl="0">
              <a:lnSpc>
                <a:spcPct val="120000"/>
              </a:lnSpc>
              <a:spcBef>
                <a:spcPts val="0"/>
              </a:spcBef>
              <a:spcAft>
                <a:spcPts val="0"/>
              </a:spcAft>
              <a:buClr>
                <a:schemeClr val="dk1"/>
              </a:buClr>
              <a:buSzPts val="2800"/>
              <a:buChar char="●"/>
            </a:pPr>
            <a:r>
              <a:rPr lang="en-US" sz="2800" dirty="0">
                <a:solidFill>
                  <a:schemeClr val="dk1"/>
                </a:solidFill>
              </a:rPr>
              <a:t>The styling of the page is done using Sass, which is compiled into CSS code.</a:t>
            </a:r>
            <a:endParaRPr sz="2800" dirty="0">
              <a:solidFill>
                <a:schemeClr val="dk1"/>
              </a:solidFill>
            </a:endParaRPr>
          </a:p>
          <a:p>
            <a:pPr marL="457200" marR="0" lvl="0" indent="-406400" algn="l" rtl="0">
              <a:lnSpc>
                <a:spcPct val="120000"/>
              </a:lnSpc>
              <a:spcBef>
                <a:spcPts val="0"/>
              </a:spcBef>
              <a:spcAft>
                <a:spcPts val="0"/>
              </a:spcAft>
              <a:buClr>
                <a:schemeClr val="dk1"/>
              </a:buClr>
              <a:buSzPts val="2800"/>
              <a:buChar char="●"/>
            </a:pPr>
            <a:r>
              <a:rPr lang="en-US" sz="2800" dirty="0">
                <a:solidFill>
                  <a:schemeClr val="dk1"/>
                </a:solidFill>
              </a:rPr>
              <a:t>Usability is one of the main goals of this application, and it uses dynamic page loading, graphics, and a mobile optimized view to ensure a good user experience.</a:t>
            </a:r>
            <a:endParaRPr sz="2800" dirty="0">
              <a:solidFill>
                <a:schemeClr val="dk1"/>
              </a:solidFill>
            </a:endParaRPr>
          </a:p>
          <a:p>
            <a:pPr marL="0" marR="0" lvl="0" indent="0" algn="l" rtl="0">
              <a:lnSpc>
                <a:spcPct val="120000"/>
              </a:lnSpc>
              <a:spcBef>
                <a:spcPts val="0"/>
              </a:spcBef>
              <a:spcAft>
                <a:spcPts val="0"/>
              </a:spcAft>
              <a:buClr>
                <a:schemeClr val="dk1"/>
              </a:buClr>
              <a:buSzPts val="2800"/>
              <a:buFont typeface="Arial"/>
              <a:buNone/>
            </a:pPr>
            <a:endParaRPr sz="2800" dirty="0">
              <a:solidFill>
                <a:schemeClr val="dk1"/>
              </a:solidFill>
            </a:endParaRPr>
          </a:p>
        </p:txBody>
      </p:sp>
      <p:sp>
        <p:nvSpPr>
          <p:cNvPr id="37" name="Google Shape;37;p3"/>
          <p:cNvSpPr txBox="1"/>
          <p:nvPr/>
        </p:nvSpPr>
        <p:spPr>
          <a:xfrm>
            <a:off x="22463903" y="23094644"/>
            <a:ext cx="9418320" cy="677108"/>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rgbClr val="E05529"/>
              </a:buClr>
              <a:buSzPts val="4800"/>
              <a:buFont typeface="Arial"/>
              <a:buNone/>
            </a:pPr>
            <a:r>
              <a:rPr lang="en-US" sz="4800" dirty="0">
                <a:solidFill>
                  <a:srgbClr val="E05529"/>
                </a:solidFill>
              </a:rPr>
              <a:t>SERVER &amp; COMMUNICATION</a:t>
            </a:r>
            <a:endParaRPr sz="4800" b="0" i="0" u="none" strike="noStrike" cap="none" dirty="0">
              <a:solidFill>
                <a:srgbClr val="E05529"/>
              </a:solidFill>
              <a:latin typeface="Arial"/>
              <a:ea typeface="Arial"/>
              <a:cs typeface="Arial"/>
              <a:sym typeface="Arial"/>
            </a:endParaRPr>
          </a:p>
        </p:txBody>
      </p:sp>
      <p:sp>
        <p:nvSpPr>
          <p:cNvPr id="38" name="Google Shape;38;p3"/>
          <p:cNvSpPr txBox="1"/>
          <p:nvPr/>
        </p:nvSpPr>
        <p:spPr>
          <a:xfrm>
            <a:off x="22463903" y="24061092"/>
            <a:ext cx="9418320" cy="7873950"/>
          </a:xfrm>
          <a:prstGeom prst="rect">
            <a:avLst/>
          </a:prstGeom>
          <a:noFill/>
          <a:ln>
            <a:noFill/>
          </a:ln>
        </p:spPr>
        <p:txBody>
          <a:bodyPr spcFirstLastPara="1" wrap="square" lIns="0" tIns="0" rIns="0" bIns="0" anchor="t" anchorCtr="0">
            <a:noAutofit/>
          </a:bodyPr>
          <a:lstStyle/>
          <a:p>
            <a:pPr marL="457200" marR="0" lvl="0" indent="-457200" algn="l" rtl="0">
              <a:lnSpc>
                <a:spcPct val="120000"/>
              </a:lnSpc>
              <a:spcBef>
                <a:spcPts val="2600"/>
              </a:spcBef>
              <a:spcAft>
                <a:spcPts val="0"/>
              </a:spcAft>
              <a:buClr>
                <a:schemeClr val="dk1"/>
              </a:buClr>
              <a:buSzPts val="2800"/>
              <a:buFont typeface="Arial"/>
              <a:buChar char="•"/>
            </a:pPr>
            <a:r>
              <a:rPr lang="en-US" sz="2800" dirty="0">
                <a:solidFill>
                  <a:schemeClr val="dk1"/>
                </a:solidFill>
              </a:rPr>
              <a:t>We developed our server using the NodeJS framework, which had strong security boosts as well as a close connection to existing community infrastructure</a:t>
            </a:r>
            <a:endParaRPr sz="2800" dirty="0">
              <a:solidFill>
                <a:schemeClr val="dk1"/>
              </a:solidFill>
            </a:endParaRPr>
          </a:p>
          <a:p>
            <a:pPr marL="457200" marR="0" lvl="0" indent="-457200" algn="l" rtl="0">
              <a:lnSpc>
                <a:spcPct val="120000"/>
              </a:lnSpc>
              <a:spcBef>
                <a:spcPts val="2600"/>
              </a:spcBef>
              <a:spcAft>
                <a:spcPts val="0"/>
              </a:spcAft>
              <a:buClr>
                <a:schemeClr val="dk1"/>
              </a:buClr>
              <a:buSzPts val="2800"/>
              <a:buChar char="•"/>
            </a:pPr>
            <a:r>
              <a:rPr lang="en-US" sz="2800" dirty="0">
                <a:solidFill>
                  <a:schemeClr val="dk1"/>
                </a:solidFill>
              </a:rPr>
              <a:t>We extensively used the </a:t>
            </a:r>
            <a:r>
              <a:rPr lang="en-US" sz="2800" dirty="0" err="1">
                <a:solidFill>
                  <a:schemeClr val="dk1"/>
                </a:solidFill>
              </a:rPr>
              <a:t>TeslaJS</a:t>
            </a:r>
            <a:r>
              <a:rPr lang="en-US" sz="2800" dirty="0">
                <a:solidFill>
                  <a:schemeClr val="dk1"/>
                </a:solidFill>
              </a:rPr>
              <a:t> library that encapsulates the Tesla RESTful API, which is the main API that Tesla vehicles use to connect to Tesla servers</a:t>
            </a:r>
            <a:endParaRPr sz="2800" dirty="0">
              <a:solidFill>
                <a:schemeClr val="dk1"/>
              </a:solidFill>
            </a:endParaRPr>
          </a:p>
          <a:p>
            <a:pPr marL="457200" marR="0" lvl="0" indent="-457200" algn="l" rtl="0">
              <a:lnSpc>
                <a:spcPct val="120000"/>
              </a:lnSpc>
              <a:spcBef>
                <a:spcPts val="2600"/>
              </a:spcBef>
              <a:spcAft>
                <a:spcPts val="0"/>
              </a:spcAft>
              <a:buClr>
                <a:schemeClr val="dk1"/>
              </a:buClr>
              <a:buSzPts val="2800"/>
              <a:buChar char="•"/>
            </a:pPr>
            <a:r>
              <a:rPr lang="en-US" sz="2800" dirty="0">
                <a:solidFill>
                  <a:schemeClr val="dk1"/>
                </a:solidFill>
              </a:rPr>
              <a:t>There is an extensive </a:t>
            </a:r>
            <a:r>
              <a:rPr lang="en-US" sz="2800" dirty="0" err="1">
                <a:solidFill>
                  <a:schemeClr val="dk1"/>
                </a:solidFill>
              </a:rPr>
              <a:t>mySQL</a:t>
            </a:r>
            <a:r>
              <a:rPr lang="en-US" sz="2800" dirty="0">
                <a:solidFill>
                  <a:schemeClr val="dk1"/>
                </a:solidFill>
              </a:rPr>
              <a:t> database that holds a variety of diagnostic information, user statistics, and provides functionality for users, such as those who own fleets of these vehicles and want quick access to their different cars.</a:t>
            </a:r>
            <a:endParaRPr sz="2800" dirty="0">
              <a:solidFill>
                <a:schemeClr val="dk1"/>
              </a:solidFill>
            </a:endParaRPr>
          </a:p>
          <a:p>
            <a:pPr marL="0" marR="0" lvl="0" indent="0" algn="l" rtl="0">
              <a:lnSpc>
                <a:spcPct val="120000"/>
              </a:lnSpc>
              <a:spcBef>
                <a:spcPts val="2600"/>
              </a:spcBef>
              <a:spcAft>
                <a:spcPts val="0"/>
              </a:spcAft>
              <a:buClr>
                <a:schemeClr val="dk1"/>
              </a:buClr>
              <a:buSzPts val="2800"/>
              <a:buFont typeface="Arial"/>
              <a:buNone/>
            </a:pPr>
            <a:endParaRPr sz="2800" b="0" i="0" u="none" strike="noStrike" cap="none" dirty="0">
              <a:solidFill>
                <a:schemeClr val="dk1"/>
              </a:solidFill>
              <a:latin typeface="Arial"/>
              <a:ea typeface="Arial"/>
              <a:cs typeface="Arial"/>
              <a:sym typeface="Arial"/>
            </a:endParaRPr>
          </a:p>
        </p:txBody>
      </p:sp>
      <p:sp>
        <p:nvSpPr>
          <p:cNvPr id="39" name="Google Shape;39;p3"/>
          <p:cNvSpPr txBox="1"/>
          <p:nvPr/>
        </p:nvSpPr>
        <p:spPr>
          <a:xfrm>
            <a:off x="1330036" y="3463917"/>
            <a:ext cx="8977748" cy="677108"/>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rgbClr val="FFFFFF"/>
              </a:buClr>
              <a:buSzPts val="4800"/>
              <a:buFont typeface="Arial"/>
              <a:buNone/>
            </a:pPr>
            <a:r>
              <a:rPr lang="en-US" sz="4800" dirty="0">
                <a:solidFill>
                  <a:srgbClr val="FFFFFF"/>
                </a:solidFill>
              </a:rPr>
              <a:t>Purpose: Grey Market </a:t>
            </a:r>
            <a:r>
              <a:rPr lang="en-US" sz="4800" dirty="0" err="1">
                <a:solidFill>
                  <a:srgbClr val="FFFFFF"/>
                </a:solidFill>
              </a:rPr>
              <a:t>Teslas</a:t>
            </a:r>
            <a:endParaRPr sz="4800" b="0" i="0" u="none" strike="noStrike" cap="none" dirty="0">
              <a:solidFill>
                <a:srgbClr val="FFFFFF"/>
              </a:solidFill>
              <a:latin typeface="Arial"/>
              <a:ea typeface="Arial"/>
              <a:cs typeface="Arial"/>
              <a:sym typeface="Arial"/>
            </a:endParaRPr>
          </a:p>
        </p:txBody>
      </p:sp>
      <p:sp>
        <p:nvSpPr>
          <p:cNvPr id="40" name="Google Shape;40;p3"/>
          <p:cNvSpPr txBox="1"/>
          <p:nvPr/>
        </p:nvSpPr>
        <p:spPr>
          <a:xfrm>
            <a:off x="1330035" y="4382714"/>
            <a:ext cx="8977747" cy="14311611"/>
          </a:xfrm>
          <a:prstGeom prst="rect">
            <a:avLst/>
          </a:prstGeom>
          <a:noFill/>
          <a:ln>
            <a:noFill/>
          </a:ln>
        </p:spPr>
        <p:txBody>
          <a:bodyPr spcFirstLastPara="1" wrap="square" lIns="0" tIns="0" rIns="0" bIns="0" anchor="t" anchorCtr="0">
            <a:noAutofit/>
          </a:bodyPr>
          <a:lstStyle/>
          <a:p>
            <a:pPr marL="457200" marR="0" lvl="0" indent="-457200" algn="l" rtl="0">
              <a:lnSpc>
                <a:spcPct val="120000"/>
              </a:lnSpc>
              <a:spcBef>
                <a:spcPts val="0"/>
              </a:spcBef>
              <a:spcAft>
                <a:spcPts val="0"/>
              </a:spcAft>
              <a:buClr>
                <a:schemeClr val="lt1"/>
              </a:buClr>
              <a:buSzPts val="2800"/>
              <a:buFont typeface="Arial"/>
              <a:buChar char="•"/>
            </a:pPr>
            <a:r>
              <a:rPr lang="en-US" sz="2800" dirty="0">
                <a:solidFill>
                  <a:schemeClr val="lt1"/>
                </a:solidFill>
                <a:latin typeface="Verdana"/>
                <a:ea typeface="Verdana"/>
                <a:cs typeface="Verdana"/>
                <a:sym typeface="Verdana"/>
              </a:rPr>
              <a:t>In the event of a Tesla vehicle being involved in an accident and having damages totaling the vehicle, Tesla refuses to continue support, both physically and digitally. This is most evident in Tesla servers refusing to acknowledge requests to and from the mobile application. </a:t>
            </a:r>
            <a:endParaRPr dirty="0"/>
          </a:p>
          <a:p>
            <a:pPr marL="457200" marR="0" lvl="0" indent="-457200" algn="l" rtl="0">
              <a:lnSpc>
                <a:spcPct val="120000"/>
              </a:lnSpc>
              <a:spcBef>
                <a:spcPts val="2600"/>
              </a:spcBef>
              <a:spcAft>
                <a:spcPts val="0"/>
              </a:spcAft>
              <a:buClr>
                <a:schemeClr val="lt1"/>
              </a:buClr>
              <a:buSzPts val="2800"/>
              <a:buFont typeface="Arial"/>
              <a:buChar char="•"/>
            </a:pPr>
            <a:r>
              <a:rPr lang="en-US" sz="2800" dirty="0">
                <a:solidFill>
                  <a:schemeClr val="lt1"/>
                </a:solidFill>
                <a:latin typeface="Verdana"/>
                <a:ea typeface="Verdana"/>
                <a:cs typeface="Verdana"/>
                <a:sym typeface="Verdana"/>
              </a:rPr>
              <a:t>Phil </a:t>
            </a:r>
            <a:r>
              <a:rPr lang="en-US" sz="2800" dirty="0" err="1">
                <a:solidFill>
                  <a:schemeClr val="lt1"/>
                </a:solidFill>
                <a:latin typeface="Verdana"/>
                <a:ea typeface="Verdana"/>
                <a:cs typeface="Verdana"/>
                <a:sym typeface="Verdana"/>
              </a:rPr>
              <a:t>Sadow</a:t>
            </a:r>
            <a:r>
              <a:rPr lang="en-US" sz="2800" dirty="0">
                <a:solidFill>
                  <a:schemeClr val="lt1"/>
                </a:solidFill>
                <a:latin typeface="Verdana"/>
                <a:ea typeface="Verdana"/>
                <a:cs typeface="Verdana"/>
                <a:sym typeface="Verdana"/>
              </a:rPr>
              <a:t>, of </a:t>
            </a:r>
            <a:r>
              <a:rPr lang="en-US" sz="2800" dirty="0" err="1">
                <a:solidFill>
                  <a:schemeClr val="lt1"/>
                </a:solidFill>
                <a:latin typeface="Verdana"/>
                <a:ea typeface="Verdana"/>
                <a:cs typeface="Verdana"/>
                <a:sym typeface="Verdana"/>
              </a:rPr>
              <a:t>Ingineerix</a:t>
            </a:r>
            <a:r>
              <a:rPr lang="en-US" sz="2800" dirty="0">
                <a:solidFill>
                  <a:schemeClr val="lt1"/>
                </a:solidFill>
                <a:latin typeface="Verdana"/>
                <a:ea typeface="Verdana"/>
                <a:cs typeface="Verdana"/>
                <a:sym typeface="Verdana"/>
              </a:rPr>
              <a:t>, has developed a very simple web app that gives back some functionality to the users. However, the app is dated and missing many features that many web apps have today.</a:t>
            </a:r>
            <a:endParaRPr sz="2800" dirty="0">
              <a:solidFill>
                <a:schemeClr val="lt1"/>
              </a:solidFill>
              <a:latin typeface="Verdana"/>
              <a:ea typeface="Verdana"/>
              <a:cs typeface="Verdana"/>
              <a:sym typeface="Verdana"/>
            </a:endParaRPr>
          </a:p>
          <a:p>
            <a:pPr marL="457200" marR="0" lvl="0" indent="-457200" algn="l" rtl="0">
              <a:lnSpc>
                <a:spcPct val="120000"/>
              </a:lnSpc>
              <a:spcBef>
                <a:spcPts val="2600"/>
              </a:spcBef>
              <a:spcAft>
                <a:spcPts val="0"/>
              </a:spcAft>
              <a:buClr>
                <a:schemeClr val="lt1"/>
              </a:buClr>
              <a:buSzPts val="2800"/>
              <a:buFont typeface="Arial"/>
              <a:buChar char="•"/>
            </a:pPr>
            <a:r>
              <a:rPr lang="en-US" sz="2800" dirty="0">
                <a:solidFill>
                  <a:schemeClr val="lt1"/>
                </a:solidFill>
                <a:latin typeface="Verdana"/>
                <a:ea typeface="Verdana"/>
                <a:cs typeface="Verdana"/>
                <a:sym typeface="Verdana"/>
              </a:rPr>
              <a:t>Phil also requested that we update his back end since it was written in Perl. He wanted us to introduce a fleet feature that would allow users to have more than one vehicle registered to their account.</a:t>
            </a:r>
            <a:endParaRPr dirty="0"/>
          </a:p>
          <a:p>
            <a:pPr marL="457200" marR="0" lvl="0" indent="-457200" algn="l" rtl="0">
              <a:lnSpc>
                <a:spcPct val="120000"/>
              </a:lnSpc>
              <a:spcBef>
                <a:spcPts val="2600"/>
              </a:spcBef>
              <a:spcAft>
                <a:spcPts val="0"/>
              </a:spcAft>
              <a:buClr>
                <a:schemeClr val="lt1"/>
              </a:buClr>
              <a:buSzPts val="2800"/>
              <a:buFont typeface="Arial"/>
              <a:buChar char="•"/>
            </a:pPr>
            <a:r>
              <a:rPr lang="en-US" sz="2800" dirty="0">
                <a:solidFill>
                  <a:schemeClr val="lt1"/>
                </a:solidFill>
                <a:latin typeface="Verdana"/>
                <a:ea typeface="Verdana"/>
                <a:cs typeface="Verdana"/>
                <a:sym typeface="Verdana"/>
              </a:rPr>
              <a:t>Another request Phil had was to make the app more pleasing to look at. He wanted the app to be more modern, and to closely resemble Tesla’s own app.</a:t>
            </a:r>
            <a:endParaRPr dirty="0"/>
          </a:p>
        </p:txBody>
      </p:sp>
      <p:sp>
        <p:nvSpPr>
          <p:cNvPr id="41" name="Google Shape;41;p3"/>
          <p:cNvSpPr txBox="1"/>
          <p:nvPr/>
        </p:nvSpPr>
        <p:spPr>
          <a:xfrm>
            <a:off x="12292012" y="3463917"/>
            <a:ext cx="19544200" cy="1542674"/>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rgbClr val="E05529"/>
              </a:buClr>
              <a:buSzPts val="12500"/>
              <a:buFont typeface="Impact"/>
              <a:buNone/>
            </a:pPr>
            <a:r>
              <a:rPr lang="en-US" sz="12500">
                <a:solidFill>
                  <a:srgbClr val="E05529"/>
                </a:solidFill>
                <a:latin typeface="Impact"/>
                <a:ea typeface="Impact"/>
                <a:cs typeface="Impact"/>
                <a:sym typeface="Impact"/>
              </a:rPr>
              <a:t>Tesla Web Application</a:t>
            </a:r>
            <a:endParaRPr sz="12500" b="0" i="0" u="none" strike="noStrike" cap="none">
              <a:solidFill>
                <a:srgbClr val="E05529"/>
              </a:solidFill>
              <a:latin typeface="Impact"/>
              <a:ea typeface="Impact"/>
              <a:cs typeface="Impact"/>
              <a:sym typeface="Impact"/>
            </a:endParaRPr>
          </a:p>
        </p:txBody>
      </p:sp>
      <p:sp>
        <p:nvSpPr>
          <p:cNvPr id="42" name="Google Shape;42;p3"/>
          <p:cNvSpPr txBox="1"/>
          <p:nvPr/>
        </p:nvSpPr>
        <p:spPr>
          <a:xfrm>
            <a:off x="12292012" y="5503233"/>
            <a:ext cx="19544199" cy="6080503"/>
          </a:xfrm>
          <a:prstGeom prst="rect">
            <a:avLst/>
          </a:prstGeom>
          <a:noFill/>
          <a:ln>
            <a:noFill/>
          </a:ln>
        </p:spPr>
        <p:txBody>
          <a:bodyPr spcFirstLastPara="1" wrap="square" lIns="0" tIns="0" rIns="0" bIns="0" anchor="t" anchorCtr="0">
            <a:noAutofit/>
          </a:bodyPr>
          <a:lstStyle/>
          <a:p>
            <a:pPr marL="0" marR="0" lvl="0" indent="0" algn="l" rtl="0">
              <a:lnSpc>
                <a:spcPct val="130909"/>
              </a:lnSpc>
              <a:spcBef>
                <a:spcPts val="0"/>
              </a:spcBef>
              <a:spcAft>
                <a:spcPts val="0"/>
              </a:spcAft>
              <a:buClr>
                <a:schemeClr val="dk1"/>
              </a:buClr>
              <a:buSzPts val="6600"/>
              <a:buFont typeface="Arial"/>
              <a:buNone/>
            </a:pPr>
            <a:r>
              <a:rPr lang="en-US" sz="6600">
                <a:solidFill>
                  <a:schemeClr val="dk1"/>
                </a:solidFill>
                <a:latin typeface="Georgia"/>
                <a:ea typeface="Georgia"/>
                <a:cs typeface="Georgia"/>
                <a:sym typeface="Georgia"/>
              </a:rPr>
              <a:t>Even after a totaled Tesla vehicle is repaired, owners lose the ability to connect to their vehicle remotely. This application seeks to fix that. </a:t>
            </a:r>
            <a:endParaRPr sz="6600" b="0" i="0" u="none" strike="noStrike" cap="none">
              <a:solidFill>
                <a:schemeClr val="dk1"/>
              </a:solidFill>
              <a:latin typeface="Georgia"/>
              <a:ea typeface="Georgia"/>
              <a:cs typeface="Georgia"/>
              <a:sym typeface="Georgia"/>
            </a:endParaRPr>
          </a:p>
        </p:txBody>
      </p:sp>
      <p:sp>
        <p:nvSpPr>
          <p:cNvPr id="43" name="Google Shape;43;p3"/>
          <p:cNvSpPr txBox="1"/>
          <p:nvPr/>
        </p:nvSpPr>
        <p:spPr>
          <a:xfrm>
            <a:off x="33934400" y="3463917"/>
            <a:ext cx="8158690" cy="677108"/>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rgbClr val="FFFFFF"/>
              </a:buClr>
              <a:buSzPts val="4800"/>
              <a:buFont typeface="Arial"/>
              <a:buNone/>
            </a:pPr>
            <a:r>
              <a:rPr lang="en-US" sz="4800" b="1" dirty="0">
                <a:solidFill>
                  <a:srgbClr val="FFFFFF"/>
                </a:solidFill>
              </a:rPr>
              <a:t>Finished Result</a:t>
            </a:r>
            <a:endParaRPr sz="4800" b="1" i="0" u="none" strike="noStrike" cap="none" dirty="0">
              <a:solidFill>
                <a:srgbClr val="FFFFFF"/>
              </a:solidFill>
            </a:endParaRPr>
          </a:p>
        </p:txBody>
      </p:sp>
      <p:sp>
        <p:nvSpPr>
          <p:cNvPr id="44" name="Google Shape;44;p3"/>
          <p:cNvSpPr txBox="1"/>
          <p:nvPr/>
        </p:nvSpPr>
        <p:spPr>
          <a:xfrm>
            <a:off x="33966678" y="4382714"/>
            <a:ext cx="8126412" cy="14311611"/>
          </a:xfrm>
          <a:prstGeom prst="rect">
            <a:avLst/>
          </a:prstGeom>
          <a:noFill/>
          <a:ln>
            <a:noFill/>
          </a:ln>
        </p:spPr>
        <p:txBody>
          <a:bodyPr spcFirstLastPara="1" wrap="square" lIns="0" tIns="0" rIns="0" bIns="0" anchor="t" anchorCtr="0">
            <a:noAutofit/>
          </a:bodyPr>
          <a:lstStyle/>
          <a:p>
            <a:pPr marL="457200" marR="0" lvl="0" indent="-457200" algn="l" rtl="0">
              <a:lnSpc>
                <a:spcPct val="120000"/>
              </a:lnSpc>
              <a:spcBef>
                <a:spcPts val="0"/>
              </a:spcBef>
              <a:spcAft>
                <a:spcPts val="0"/>
              </a:spcAft>
              <a:buClr>
                <a:schemeClr val="dk1"/>
              </a:buClr>
              <a:buSzPts val="2800"/>
              <a:buFont typeface="Arial"/>
              <a:buChar char="•"/>
            </a:pPr>
            <a:r>
              <a:rPr lang="en-US" sz="2800" dirty="0">
                <a:solidFill>
                  <a:schemeClr val="dk1"/>
                </a:solidFill>
              </a:rPr>
              <a:t>This application has restored the mobile functionality that is seen in the first party application by Tesla</a:t>
            </a:r>
            <a:endParaRPr dirty="0"/>
          </a:p>
          <a:p>
            <a:pPr marL="457200" marR="0" lvl="0" indent="-457200" algn="l" rtl="0">
              <a:lnSpc>
                <a:spcPct val="120000"/>
              </a:lnSpc>
              <a:spcBef>
                <a:spcPts val="2600"/>
              </a:spcBef>
              <a:spcAft>
                <a:spcPts val="0"/>
              </a:spcAft>
              <a:buClr>
                <a:schemeClr val="dk1"/>
              </a:buClr>
              <a:buSzPts val="2800"/>
              <a:buChar char="•"/>
            </a:pPr>
            <a:r>
              <a:rPr lang="en-US" sz="2800" b="1" dirty="0">
                <a:solidFill>
                  <a:schemeClr val="dk1"/>
                </a:solidFill>
              </a:rPr>
              <a:t>Features Implemented:</a:t>
            </a:r>
            <a:endParaRPr sz="2800" b="1" dirty="0">
              <a:solidFill>
                <a:schemeClr val="dk1"/>
              </a:solidFill>
            </a:endParaRPr>
          </a:p>
          <a:p>
            <a:pPr marL="914400" marR="0" lvl="1" indent="-406400" algn="l" rtl="0">
              <a:lnSpc>
                <a:spcPct val="120000"/>
              </a:lnSpc>
              <a:spcBef>
                <a:spcPts val="2600"/>
              </a:spcBef>
              <a:spcAft>
                <a:spcPts val="0"/>
              </a:spcAft>
              <a:buClr>
                <a:schemeClr val="dk1"/>
              </a:buClr>
              <a:buSzPts val="2800"/>
              <a:buChar char="○"/>
            </a:pPr>
            <a:r>
              <a:rPr lang="en-US" sz="2800" dirty="0">
                <a:solidFill>
                  <a:schemeClr val="dk1"/>
                </a:solidFill>
              </a:rPr>
              <a:t>Climate Control</a:t>
            </a:r>
            <a:endParaRPr sz="2800" dirty="0">
              <a:solidFill>
                <a:schemeClr val="dk1"/>
              </a:solidFill>
            </a:endParaRPr>
          </a:p>
          <a:p>
            <a:pPr marL="914400" marR="0" lvl="1" indent="-406400" algn="l" rtl="0">
              <a:lnSpc>
                <a:spcPct val="120000"/>
              </a:lnSpc>
              <a:spcBef>
                <a:spcPts val="2600"/>
              </a:spcBef>
              <a:spcAft>
                <a:spcPts val="0"/>
              </a:spcAft>
              <a:buClr>
                <a:schemeClr val="dk1"/>
              </a:buClr>
              <a:buSzPts val="2800"/>
              <a:buChar char="○"/>
            </a:pPr>
            <a:r>
              <a:rPr lang="en-US" sz="2800" dirty="0">
                <a:solidFill>
                  <a:schemeClr val="dk1"/>
                </a:solidFill>
              </a:rPr>
              <a:t>Turn Car On/Off</a:t>
            </a:r>
            <a:endParaRPr sz="2800" dirty="0">
              <a:solidFill>
                <a:schemeClr val="dk1"/>
              </a:solidFill>
            </a:endParaRPr>
          </a:p>
          <a:p>
            <a:pPr marL="914400" marR="0" lvl="1" indent="-406400" algn="l" rtl="0">
              <a:lnSpc>
                <a:spcPct val="120000"/>
              </a:lnSpc>
              <a:spcBef>
                <a:spcPts val="2600"/>
              </a:spcBef>
              <a:spcAft>
                <a:spcPts val="0"/>
              </a:spcAft>
              <a:buClr>
                <a:schemeClr val="dk1"/>
              </a:buClr>
              <a:buSzPts val="2800"/>
              <a:buChar char="○"/>
            </a:pPr>
            <a:r>
              <a:rPr lang="en-US" sz="2800" dirty="0">
                <a:solidFill>
                  <a:schemeClr val="dk1"/>
                </a:solidFill>
              </a:rPr>
              <a:t>Summon Car</a:t>
            </a:r>
            <a:endParaRPr sz="2800" dirty="0">
              <a:solidFill>
                <a:schemeClr val="dk1"/>
              </a:solidFill>
            </a:endParaRPr>
          </a:p>
          <a:p>
            <a:pPr marL="914400" marR="0" lvl="1" indent="-406400" algn="l" rtl="0">
              <a:lnSpc>
                <a:spcPct val="120000"/>
              </a:lnSpc>
              <a:spcBef>
                <a:spcPts val="2600"/>
              </a:spcBef>
              <a:spcAft>
                <a:spcPts val="0"/>
              </a:spcAft>
              <a:buClr>
                <a:schemeClr val="dk1"/>
              </a:buClr>
              <a:buSzPts val="2800"/>
              <a:buChar char="○"/>
            </a:pPr>
            <a:r>
              <a:rPr lang="en-US" sz="2800" dirty="0">
                <a:solidFill>
                  <a:schemeClr val="dk1"/>
                </a:solidFill>
              </a:rPr>
              <a:t>Lock/Unlock Doors</a:t>
            </a:r>
            <a:endParaRPr sz="2800" dirty="0">
              <a:solidFill>
                <a:schemeClr val="dk1"/>
              </a:solidFill>
            </a:endParaRPr>
          </a:p>
          <a:p>
            <a:pPr marL="914400" marR="0" lvl="1" indent="-406400" algn="l" rtl="0">
              <a:lnSpc>
                <a:spcPct val="120000"/>
              </a:lnSpc>
              <a:spcBef>
                <a:spcPts val="2600"/>
              </a:spcBef>
              <a:spcAft>
                <a:spcPts val="0"/>
              </a:spcAft>
              <a:buClr>
                <a:schemeClr val="dk1"/>
              </a:buClr>
              <a:buSzPts val="2800"/>
              <a:buChar char="○"/>
            </a:pPr>
            <a:r>
              <a:rPr lang="en-US" sz="2800" dirty="0">
                <a:solidFill>
                  <a:schemeClr val="dk1"/>
                </a:solidFill>
              </a:rPr>
              <a:t>View Diagnostics of the Car</a:t>
            </a:r>
            <a:endParaRPr sz="2800" dirty="0">
              <a:solidFill>
                <a:schemeClr val="dk1"/>
              </a:solidFill>
            </a:endParaRPr>
          </a:p>
          <a:p>
            <a:pPr marL="457200" marR="0" lvl="0" indent="-457200" algn="l" rtl="0">
              <a:lnSpc>
                <a:spcPct val="120000"/>
              </a:lnSpc>
              <a:spcBef>
                <a:spcPts val="2600"/>
              </a:spcBef>
              <a:spcAft>
                <a:spcPts val="0"/>
              </a:spcAft>
              <a:buClr>
                <a:schemeClr val="dk1"/>
              </a:buClr>
              <a:buSzPts val="2800"/>
              <a:buFont typeface="Arial"/>
              <a:buChar char="•"/>
            </a:pPr>
            <a:r>
              <a:rPr lang="en-US" sz="2800" dirty="0">
                <a:solidFill>
                  <a:schemeClr val="dk1"/>
                </a:solidFill>
              </a:rPr>
              <a:t>Design is similar to that of Tesla’s own to help users become familiar with where features are and how features work</a:t>
            </a:r>
            <a:endParaRPr dirty="0"/>
          </a:p>
          <a:p>
            <a:pPr marL="0" marR="0" lvl="0" indent="0" algn="l" rtl="0">
              <a:lnSpc>
                <a:spcPct val="120000"/>
              </a:lnSpc>
              <a:spcBef>
                <a:spcPts val="2600"/>
              </a:spcBef>
              <a:spcAft>
                <a:spcPts val="0"/>
              </a:spcAft>
              <a:buNone/>
            </a:pPr>
            <a:endParaRPr dirty="0"/>
          </a:p>
        </p:txBody>
      </p:sp>
      <p:sp>
        <p:nvSpPr>
          <p:cNvPr id="45" name="Google Shape;45;p3"/>
          <p:cNvSpPr txBox="1"/>
          <p:nvPr/>
        </p:nvSpPr>
        <p:spPr>
          <a:xfrm>
            <a:off x="38032266" y="754123"/>
            <a:ext cx="3811058" cy="1790601"/>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Clr>
                <a:schemeClr val="lt1"/>
              </a:buClr>
              <a:buSzPts val="5400"/>
              <a:buFont typeface="Impact"/>
              <a:buNone/>
            </a:pPr>
            <a:r>
              <a:rPr lang="en-US" sz="5400">
                <a:solidFill>
                  <a:schemeClr val="lt1"/>
                </a:solidFill>
                <a:latin typeface="Impact"/>
                <a:ea typeface="Impact"/>
                <a:cs typeface="Impact"/>
                <a:sym typeface="Impact"/>
              </a:rPr>
              <a:t>Group #22</a:t>
            </a:r>
            <a:endParaRPr sz="5400" b="0" i="0" u="none" strike="noStrike" cap="none">
              <a:solidFill>
                <a:schemeClr val="lt1"/>
              </a:solidFill>
              <a:latin typeface="Impact"/>
              <a:ea typeface="Impact"/>
              <a:cs typeface="Impact"/>
              <a:sym typeface="Impact"/>
            </a:endParaRPr>
          </a:p>
        </p:txBody>
      </p:sp>
      <p:pic>
        <p:nvPicPr>
          <p:cNvPr id="46" name="Google Shape;46;p3" descr="Image result for tesla car"/>
          <p:cNvPicPr preferRelativeResize="0"/>
          <p:nvPr/>
        </p:nvPicPr>
        <p:blipFill>
          <a:blip r:embed="rId3">
            <a:alphaModFix/>
          </a:blip>
          <a:stretch>
            <a:fillRect/>
          </a:stretch>
        </p:blipFill>
        <p:spPr>
          <a:xfrm>
            <a:off x="12782075" y="10032525"/>
            <a:ext cx="18564050" cy="11598426"/>
          </a:xfrm>
          <a:prstGeom prst="rect">
            <a:avLst/>
          </a:prstGeom>
          <a:noFill/>
          <a:ln>
            <a:noFill/>
          </a:ln>
        </p:spPr>
      </p:pic>
      <p:pic>
        <p:nvPicPr>
          <p:cNvPr id="47" name="Google Shape;47;p3"/>
          <p:cNvPicPr preferRelativeResize="0"/>
          <p:nvPr/>
        </p:nvPicPr>
        <p:blipFill>
          <a:blip r:embed="rId4">
            <a:alphaModFix/>
          </a:blip>
          <a:stretch>
            <a:fillRect/>
          </a:stretch>
        </p:blipFill>
        <p:spPr>
          <a:xfrm>
            <a:off x="4105875" y="18206599"/>
            <a:ext cx="3811050" cy="6769225"/>
          </a:xfrm>
          <a:prstGeom prst="rect">
            <a:avLst/>
          </a:prstGeom>
          <a:noFill/>
          <a:ln>
            <a:noFill/>
          </a:ln>
        </p:spPr>
      </p:pic>
      <p:pic>
        <p:nvPicPr>
          <p:cNvPr id="3" name="Picture 2">
            <a:extLst>
              <a:ext uri="{FF2B5EF4-FFF2-40B4-BE49-F238E27FC236}">
                <a16:creationId xmlns:a16="http://schemas.microsoft.com/office/drawing/2014/main" id="{8C52A02D-6F47-4888-AC84-45F2C404F792}"/>
              </a:ext>
            </a:extLst>
          </p:cNvPr>
          <p:cNvPicPr>
            <a:picLocks noChangeAspect="1"/>
          </p:cNvPicPr>
          <p:nvPr/>
        </p:nvPicPr>
        <p:blipFill>
          <a:blip r:embed="rId5"/>
          <a:stretch>
            <a:fillRect/>
          </a:stretch>
        </p:blipFill>
        <p:spPr>
          <a:xfrm>
            <a:off x="33687126" y="19336344"/>
            <a:ext cx="8653238" cy="11598425"/>
          </a:xfrm>
          <a:prstGeom prst="rect">
            <a:avLst/>
          </a:prstGeom>
        </p:spPr>
      </p:pic>
    </p:spTree>
  </p:cSld>
  <p:clrMapOvr>
    <a:masterClrMapping/>
  </p:clrMapOvr>
</p:sld>
</file>

<file path=ppt/theme/theme1.xml><?xml version="1.0" encoding="utf-8"?>
<a:theme xmlns:a="http://schemas.openxmlformats.org/drawingml/2006/main" name="research_poster_template-48x36">
  <a:themeElements>
    <a:clrScheme name="OSU COE">
      <a:dk1>
        <a:srgbClr val="000000"/>
      </a:dk1>
      <a:lt1>
        <a:srgbClr val="FFFFFF"/>
      </a:lt1>
      <a:dk2>
        <a:srgbClr val="D63F20"/>
      </a:dk2>
      <a:lt2>
        <a:srgbClr val="B1B2B1"/>
      </a:lt2>
      <a:accent1>
        <a:srgbClr val="7D7819"/>
      </a:accent1>
      <a:accent2>
        <a:srgbClr val="004760"/>
      </a:accent2>
      <a:accent3>
        <a:srgbClr val="EFB31D"/>
      </a:accent3>
      <a:accent4>
        <a:srgbClr val="002F32"/>
      </a:accent4>
      <a:accent5>
        <a:srgbClr val="00747E"/>
      </a:accent5>
      <a:accent6>
        <a:srgbClr val="777877"/>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445</Words>
  <Application>Microsoft Office PowerPoint</Application>
  <PresentationFormat>Custom</PresentationFormat>
  <Paragraphs>25</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Georgia</vt:lpstr>
      <vt:lpstr>Impact</vt:lpstr>
      <vt:lpstr>Verdana</vt:lpstr>
      <vt:lpstr>research_poster_template-48x36</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Burton Jaursch</cp:lastModifiedBy>
  <cp:revision>3</cp:revision>
  <dcterms:modified xsi:type="dcterms:W3CDTF">2019-04-25T23:55:04Z</dcterms:modified>
</cp:coreProperties>
</file>