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551" orient="horz"/>
        <p:guide pos="10368" orient="horz"/>
        <p:guide pos="21376"/>
        <p:guide pos="6187"/>
        <p:guide pos="26410"/>
        <p:guide pos="1217"/>
        <p:guide pos="19873"/>
        <p:guide pos="775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8" name="Shape 28"/>
        <p:cNvGrpSpPr/>
        <p:nvPr/>
      </p:nvGrpSpPr>
      <p:grpSpPr>
        <a:xfrm>
          <a:off x="0" y="0"/>
          <a:ext cx="0" cy="0"/>
          <a:chOff x="0" y="0"/>
          <a:chExt cx="0" cy="0"/>
        </a:xfrm>
      </p:grpSpPr>
      <p:sp>
        <p:nvSpPr>
          <p:cNvPr id="29" name="Google Shape;29;p2"/>
          <p:cNvSpPr/>
          <p:nvPr>
            <p:ph idx="2" type="pic"/>
          </p:nvPr>
        </p:nvSpPr>
        <p:spPr>
          <a:xfrm>
            <a:off x="12304713" y="9976466"/>
            <a:ext cx="19243675" cy="12045642"/>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0" name="Google Shape;30;p2"/>
          <p:cNvSpPr/>
          <p:nvPr>
            <p:ph idx="3" type="pic"/>
          </p:nvPr>
        </p:nvSpPr>
        <p:spPr>
          <a:xfrm>
            <a:off x="33934400" y="22022108"/>
            <a:ext cx="7994507" cy="9101138"/>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732758" y="1731788"/>
            <a:ext cx="42425683" cy="30491667"/>
          </a:xfrm>
          <a:prstGeom prst="rect">
            <a:avLst/>
          </a:pr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1" name="Google Shape;11;p1"/>
          <p:cNvSpPr/>
          <p:nvPr/>
        </p:nvSpPr>
        <p:spPr>
          <a:xfrm>
            <a:off x="32804491" y="1731788"/>
            <a:ext cx="10353950" cy="3049166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2" name="Google Shape;12;p1"/>
          <p:cNvSpPr/>
          <p:nvPr/>
        </p:nvSpPr>
        <p:spPr>
          <a:xfrm>
            <a:off x="9988062" y="720448"/>
            <a:ext cx="33170380" cy="1828799"/>
          </a:xfrm>
          <a:prstGeom prst="rect">
            <a:avLst/>
          </a:prstGeom>
          <a:solidFill>
            <a:srgbClr val="F3BF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Calibri"/>
              <a:ea typeface="Calibri"/>
              <a:cs typeface="Calibri"/>
              <a:sym typeface="Calibri"/>
            </a:endParaRPr>
          </a:p>
        </p:txBody>
      </p:sp>
      <p:sp>
        <p:nvSpPr>
          <p:cNvPr id="13" name="Google Shape;13;p1"/>
          <p:cNvSpPr txBox="1"/>
          <p:nvPr/>
        </p:nvSpPr>
        <p:spPr>
          <a:xfrm>
            <a:off x="12280010" y="758646"/>
            <a:ext cx="30878431"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Electrical Engineering and Computer Science</a:t>
            </a:r>
            <a:endParaRPr b="0" i="0" sz="5400" u="none" cap="none" strike="noStrike">
              <a:solidFill>
                <a:schemeClr val="lt1"/>
              </a:solidFill>
              <a:latin typeface="Impact"/>
              <a:ea typeface="Impact"/>
              <a:cs typeface="Impact"/>
              <a:sym typeface="Impact"/>
            </a:endParaRPr>
          </a:p>
        </p:txBody>
      </p:sp>
      <p:sp>
        <p:nvSpPr>
          <p:cNvPr id="14" name="Google Shape;14;p1"/>
          <p:cNvSpPr/>
          <p:nvPr/>
        </p:nvSpPr>
        <p:spPr>
          <a:xfrm>
            <a:off x="732758" y="1731788"/>
            <a:ext cx="10353950" cy="30491667"/>
          </a:xfrm>
          <a:prstGeom prst="rect">
            <a:avLst/>
          </a:prstGeom>
          <a:solidFill>
            <a:srgbClr val="E055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pic>
        <p:nvPicPr>
          <p:cNvPr descr="OSU_horizontal_2C_W_over_B.eps" id="15" name="Google Shape;15;p1"/>
          <p:cNvPicPr preferRelativeResize="0"/>
          <p:nvPr/>
        </p:nvPicPr>
        <p:blipFill rotWithShape="1">
          <a:blip r:embed="rId1">
            <a:alphaModFix/>
          </a:blip>
          <a:srcRect b="0" l="0" r="0" t="0"/>
          <a:stretch/>
        </p:blipFill>
        <p:spPr>
          <a:xfrm>
            <a:off x="2400021" y="28559363"/>
            <a:ext cx="7046627" cy="2247216"/>
          </a:xfrm>
          <a:prstGeom prst="rect">
            <a:avLst/>
          </a:prstGeom>
          <a:noFill/>
          <a:ln>
            <a:noFill/>
          </a:ln>
        </p:spPr>
      </p:pic>
      <p:cxnSp>
        <p:nvCxnSpPr>
          <p:cNvPr id="16" name="Google Shape;16;p1"/>
          <p:cNvCxnSpPr/>
          <p:nvPr/>
        </p:nvCxnSpPr>
        <p:spPr>
          <a:xfrm rot="10800000">
            <a:off x="11086708"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7" name="Google Shape;17;p1"/>
          <p:cNvSpPr txBox="1"/>
          <p:nvPr/>
        </p:nvSpPr>
        <p:spPr>
          <a:xfrm>
            <a:off x="9486509"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18" name="Google Shape;18;p1"/>
          <p:cNvCxnSpPr/>
          <p:nvPr/>
        </p:nvCxnSpPr>
        <p:spPr>
          <a:xfrm rot="10800000">
            <a:off x="32804491"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9" name="Google Shape;19;p1"/>
          <p:cNvSpPr txBox="1"/>
          <p:nvPr/>
        </p:nvSpPr>
        <p:spPr>
          <a:xfrm>
            <a:off x="31204291"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0" name="Google Shape;20;p1"/>
          <p:cNvCxnSpPr/>
          <p:nvPr/>
        </p:nvCxnSpPr>
        <p:spPr>
          <a:xfrm rot="10800000">
            <a:off x="11048216"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1" name="Google Shape;21;p1"/>
          <p:cNvSpPr txBox="1"/>
          <p:nvPr/>
        </p:nvSpPr>
        <p:spPr>
          <a:xfrm>
            <a:off x="9446648"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2" name="Google Shape;22;p1"/>
          <p:cNvCxnSpPr/>
          <p:nvPr/>
        </p:nvCxnSpPr>
        <p:spPr>
          <a:xfrm rot="10800000">
            <a:off x="32805859"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3" name="Google Shape;23;p1"/>
          <p:cNvSpPr txBox="1"/>
          <p:nvPr/>
        </p:nvSpPr>
        <p:spPr>
          <a:xfrm>
            <a:off x="31204291"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4" name="Google Shape;24;p1"/>
          <p:cNvCxnSpPr/>
          <p:nvPr/>
        </p:nvCxnSpPr>
        <p:spPr>
          <a:xfrm>
            <a:off x="-1092201" y="25473946"/>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5" name="Google Shape;25;p1"/>
          <p:cNvSpPr txBox="1"/>
          <p:nvPr/>
        </p:nvSpPr>
        <p:spPr>
          <a:xfrm>
            <a:off x="-6807200" y="25041022"/>
            <a:ext cx="4876798" cy="254225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NO TEXT </a:t>
            </a:r>
            <a:endParaRPr/>
          </a:p>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IN ORANGE BOX BELOW THIS LINE</a:t>
            </a:r>
            <a:endParaRPr b="0" i="0" sz="5400" u="none" cap="none" strike="noStrike">
              <a:solidFill>
                <a:schemeClr val="dk1"/>
              </a:solidFill>
              <a:latin typeface="Arial"/>
              <a:ea typeface="Arial"/>
              <a:cs typeface="Arial"/>
              <a:sym typeface="Arial"/>
            </a:endParaRPr>
          </a:p>
        </p:txBody>
      </p:sp>
      <p:sp>
        <p:nvSpPr>
          <p:cNvPr id="26" name="Google Shape;26;p1"/>
          <p:cNvSpPr/>
          <p:nvPr/>
        </p:nvSpPr>
        <p:spPr>
          <a:xfrm>
            <a:off x="732759" y="720448"/>
            <a:ext cx="10353950" cy="1828799"/>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Arial"/>
              <a:ea typeface="Arial"/>
              <a:cs typeface="Arial"/>
              <a:sym typeface="Arial"/>
            </a:endParaRPr>
          </a:p>
        </p:txBody>
      </p:sp>
      <p:sp>
        <p:nvSpPr>
          <p:cNvPr id="27" name="Google Shape;27;p1"/>
          <p:cNvSpPr txBox="1"/>
          <p:nvPr/>
        </p:nvSpPr>
        <p:spPr>
          <a:xfrm>
            <a:off x="1920240" y="758646"/>
            <a:ext cx="11897360"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COLLEGE OF ENGINEERING</a:t>
            </a:r>
            <a:endParaRPr b="0" i="0" sz="5400" u="none" cap="none" strike="noStrike">
              <a:solidFill>
                <a:schemeClr val="lt1"/>
              </a:solidFill>
              <a:latin typeface="Impact"/>
              <a:ea typeface="Impact"/>
              <a:cs typeface="Impact"/>
              <a:sym typeface="Impact"/>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3"/>
          <p:cNvSpPr txBox="1"/>
          <p:nvPr/>
        </p:nvSpPr>
        <p:spPr>
          <a:xfrm>
            <a:off x="12292014" y="23095170"/>
            <a:ext cx="941832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4800"/>
              <a:buFont typeface="Arial"/>
              <a:buNone/>
            </a:pPr>
            <a:r>
              <a:rPr lang="en-US" sz="4800">
                <a:solidFill>
                  <a:srgbClr val="E05529"/>
                </a:solidFill>
              </a:rPr>
              <a:t>FRONT END</a:t>
            </a:r>
            <a:endParaRPr b="0" i="0" sz="4800" u="none" cap="none" strike="noStrike">
              <a:solidFill>
                <a:srgbClr val="E05529"/>
              </a:solidFill>
              <a:latin typeface="Arial"/>
              <a:ea typeface="Arial"/>
              <a:cs typeface="Arial"/>
              <a:sym typeface="Arial"/>
            </a:endParaRPr>
          </a:p>
        </p:txBody>
      </p:sp>
      <p:sp>
        <p:nvSpPr>
          <p:cNvPr id="36" name="Google Shape;36;p3"/>
          <p:cNvSpPr txBox="1"/>
          <p:nvPr/>
        </p:nvSpPr>
        <p:spPr>
          <a:xfrm>
            <a:off x="12292014" y="24061092"/>
            <a:ext cx="9418320" cy="6873677"/>
          </a:xfrm>
          <a:prstGeom prst="rect">
            <a:avLst/>
          </a:prstGeom>
          <a:noFill/>
          <a:ln>
            <a:noFill/>
          </a:ln>
        </p:spPr>
        <p:txBody>
          <a:bodyPr anchorCtr="0" anchor="t" bIns="0" lIns="0" spcFirstLastPara="1" rIns="0" wrap="square" tIns="0">
            <a:noAutofit/>
          </a:bodyPr>
          <a:lstStyle/>
          <a:p>
            <a:pPr indent="-406400" lvl="0" marL="457200" marR="0" rtl="0" algn="l">
              <a:lnSpc>
                <a:spcPct val="120000"/>
              </a:lnSpc>
              <a:spcBef>
                <a:spcPts val="0"/>
              </a:spcBef>
              <a:spcAft>
                <a:spcPts val="0"/>
              </a:spcAft>
              <a:buClr>
                <a:schemeClr val="dk1"/>
              </a:buClr>
              <a:buSzPts val="2800"/>
              <a:buChar char="●"/>
            </a:pPr>
            <a:r>
              <a:rPr lang="en-US" sz="2800">
                <a:solidFill>
                  <a:schemeClr val="dk1"/>
                </a:solidFill>
              </a:rPr>
              <a:t>The front end of this application is built using ReactJS components. These components include things like header bars and side menus that combine to form the entire page. This made the page modular and easy to experiment with.</a:t>
            </a:r>
            <a:endParaRPr sz="2800">
              <a:solidFill>
                <a:schemeClr val="dk1"/>
              </a:solidFill>
            </a:endParaRPr>
          </a:p>
          <a:p>
            <a:pPr indent="-406400" lvl="0" marL="457200" marR="0" rtl="0" algn="l">
              <a:lnSpc>
                <a:spcPct val="120000"/>
              </a:lnSpc>
              <a:spcBef>
                <a:spcPts val="0"/>
              </a:spcBef>
              <a:spcAft>
                <a:spcPts val="0"/>
              </a:spcAft>
              <a:buClr>
                <a:schemeClr val="dk1"/>
              </a:buClr>
              <a:buSzPts val="2800"/>
              <a:buChar char="●"/>
            </a:pPr>
            <a:r>
              <a:rPr lang="en-US" sz="2800">
                <a:solidFill>
                  <a:schemeClr val="dk1"/>
                </a:solidFill>
              </a:rPr>
              <a:t>The styling of the page is done using Sass, which is compiled into CSS code.</a:t>
            </a:r>
            <a:endParaRPr sz="2800">
              <a:solidFill>
                <a:schemeClr val="dk1"/>
              </a:solidFill>
            </a:endParaRPr>
          </a:p>
          <a:p>
            <a:pPr indent="-406400" lvl="0" marL="457200" marR="0" rtl="0" algn="l">
              <a:lnSpc>
                <a:spcPct val="120000"/>
              </a:lnSpc>
              <a:spcBef>
                <a:spcPts val="0"/>
              </a:spcBef>
              <a:spcAft>
                <a:spcPts val="0"/>
              </a:spcAft>
              <a:buClr>
                <a:schemeClr val="dk1"/>
              </a:buClr>
              <a:buSzPts val="2800"/>
              <a:buChar char="●"/>
            </a:pPr>
            <a:r>
              <a:rPr lang="en-US" sz="2800">
                <a:solidFill>
                  <a:schemeClr val="dk1"/>
                </a:solidFill>
              </a:rPr>
              <a:t>Usability is one of the main goals of this application, and it uses dynamic page loading, graphics, and a mobile optimized view to ensure a good user experience.</a:t>
            </a:r>
            <a:endParaRPr sz="2800">
              <a:solidFill>
                <a:schemeClr val="dk1"/>
              </a:solidFill>
            </a:endParaRPr>
          </a:p>
          <a:p>
            <a:pPr indent="0" lvl="0" marL="0" marR="0" rtl="0" algn="l">
              <a:lnSpc>
                <a:spcPct val="120000"/>
              </a:lnSpc>
              <a:spcBef>
                <a:spcPts val="0"/>
              </a:spcBef>
              <a:spcAft>
                <a:spcPts val="0"/>
              </a:spcAft>
              <a:buClr>
                <a:schemeClr val="dk1"/>
              </a:buClr>
              <a:buSzPts val="2800"/>
              <a:buFont typeface="Arial"/>
              <a:buNone/>
            </a:pPr>
            <a:r>
              <a:t/>
            </a:r>
            <a:endParaRPr sz="2800">
              <a:solidFill>
                <a:schemeClr val="dk1"/>
              </a:solidFill>
            </a:endParaRPr>
          </a:p>
        </p:txBody>
      </p:sp>
      <p:sp>
        <p:nvSpPr>
          <p:cNvPr id="37" name="Google Shape;37;p3"/>
          <p:cNvSpPr txBox="1"/>
          <p:nvPr/>
        </p:nvSpPr>
        <p:spPr>
          <a:xfrm>
            <a:off x="22463903" y="23094644"/>
            <a:ext cx="941832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4800"/>
              <a:buFont typeface="Arial"/>
              <a:buNone/>
            </a:pPr>
            <a:r>
              <a:rPr lang="en-US" sz="4800">
                <a:solidFill>
                  <a:srgbClr val="E05529"/>
                </a:solidFill>
              </a:rPr>
              <a:t>BACK END</a:t>
            </a:r>
            <a:endParaRPr b="0" i="0" sz="4800" u="none" cap="none" strike="noStrike">
              <a:solidFill>
                <a:srgbClr val="E05529"/>
              </a:solidFill>
              <a:latin typeface="Arial"/>
              <a:ea typeface="Arial"/>
              <a:cs typeface="Arial"/>
              <a:sym typeface="Arial"/>
            </a:endParaRPr>
          </a:p>
        </p:txBody>
      </p:sp>
      <p:sp>
        <p:nvSpPr>
          <p:cNvPr id="38" name="Google Shape;38;p3"/>
          <p:cNvSpPr txBox="1"/>
          <p:nvPr/>
        </p:nvSpPr>
        <p:spPr>
          <a:xfrm>
            <a:off x="22463903" y="24061092"/>
            <a:ext cx="9418320" cy="7873950"/>
          </a:xfrm>
          <a:prstGeom prst="rect">
            <a:avLst/>
          </a:prstGeom>
          <a:noFill/>
          <a:ln>
            <a:noFill/>
          </a:ln>
        </p:spPr>
        <p:txBody>
          <a:bodyPr anchorCtr="0" anchor="t" bIns="0" lIns="0" spcFirstLastPara="1" rIns="0" wrap="square" tIns="0">
            <a:noAutofit/>
          </a:bodyPr>
          <a:lstStyle/>
          <a:p>
            <a:pPr indent="-457200" lvl="0" marL="457200" marR="0" rtl="0" algn="l">
              <a:lnSpc>
                <a:spcPct val="120000"/>
              </a:lnSpc>
              <a:spcBef>
                <a:spcPts val="2600"/>
              </a:spcBef>
              <a:spcAft>
                <a:spcPts val="0"/>
              </a:spcAft>
              <a:buClr>
                <a:schemeClr val="dk1"/>
              </a:buClr>
              <a:buSzPts val="2800"/>
              <a:buFont typeface="Arial"/>
              <a:buChar char="•"/>
            </a:pPr>
            <a:r>
              <a:rPr lang="en-US" sz="2800">
                <a:solidFill>
                  <a:schemeClr val="dk1"/>
                </a:solidFill>
              </a:rPr>
              <a:t>We developed our server using the NodeJS framework, which had strong security boosts as well as a close connection to </a:t>
            </a:r>
            <a:r>
              <a:rPr lang="en-US" sz="2800">
                <a:solidFill>
                  <a:schemeClr val="dk1"/>
                </a:solidFill>
              </a:rPr>
              <a:t>existing</a:t>
            </a:r>
            <a:r>
              <a:rPr lang="en-US" sz="2800">
                <a:solidFill>
                  <a:schemeClr val="dk1"/>
                </a:solidFill>
              </a:rPr>
              <a:t> community </a:t>
            </a:r>
            <a:r>
              <a:rPr lang="en-US" sz="2800">
                <a:solidFill>
                  <a:schemeClr val="dk1"/>
                </a:solidFill>
              </a:rPr>
              <a:t>infrastructure</a:t>
            </a:r>
            <a:endParaRPr sz="2800">
              <a:solidFill>
                <a:schemeClr val="dk1"/>
              </a:solidFill>
            </a:endParaRPr>
          </a:p>
          <a:p>
            <a:pPr indent="-457200" lvl="0" marL="457200" marR="0" rtl="0" algn="l">
              <a:lnSpc>
                <a:spcPct val="120000"/>
              </a:lnSpc>
              <a:spcBef>
                <a:spcPts val="2600"/>
              </a:spcBef>
              <a:spcAft>
                <a:spcPts val="0"/>
              </a:spcAft>
              <a:buClr>
                <a:schemeClr val="dk1"/>
              </a:buClr>
              <a:buSzPts val="2800"/>
              <a:buChar char="•"/>
            </a:pPr>
            <a:r>
              <a:rPr lang="en-US" sz="2800">
                <a:solidFill>
                  <a:schemeClr val="dk1"/>
                </a:solidFill>
              </a:rPr>
              <a:t>We extensively used the TeslaJS library that encapsulates the Tesla RESTful API, which is the main API that Tesla vehicles use to connect to Tesla servers</a:t>
            </a:r>
            <a:endParaRPr sz="2800">
              <a:solidFill>
                <a:schemeClr val="dk1"/>
              </a:solidFill>
            </a:endParaRPr>
          </a:p>
          <a:p>
            <a:pPr indent="-457200" lvl="0" marL="457200" marR="0" rtl="0" algn="l">
              <a:lnSpc>
                <a:spcPct val="120000"/>
              </a:lnSpc>
              <a:spcBef>
                <a:spcPts val="2600"/>
              </a:spcBef>
              <a:spcAft>
                <a:spcPts val="0"/>
              </a:spcAft>
              <a:buClr>
                <a:schemeClr val="dk1"/>
              </a:buClr>
              <a:buSzPts val="2800"/>
              <a:buChar char="•"/>
            </a:pPr>
            <a:r>
              <a:rPr lang="en-US" sz="2800">
                <a:solidFill>
                  <a:schemeClr val="dk1"/>
                </a:solidFill>
              </a:rPr>
              <a:t>There is an extensive mySQL database that holds a variety of diagnostic information, user statistics, and provides functionality for users, such as those who own fleets of these vehicles and want quick access to their different cars.</a:t>
            </a:r>
            <a:endParaRPr sz="2800">
              <a:solidFill>
                <a:schemeClr val="dk1"/>
              </a:solidFill>
            </a:endParaRPr>
          </a:p>
          <a:p>
            <a:pPr indent="0" lvl="0" marL="0" marR="0" rtl="0" algn="l">
              <a:lnSpc>
                <a:spcPct val="120000"/>
              </a:lnSpc>
              <a:spcBef>
                <a:spcPts val="26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39" name="Google Shape;39;p3"/>
          <p:cNvSpPr txBox="1"/>
          <p:nvPr/>
        </p:nvSpPr>
        <p:spPr>
          <a:xfrm>
            <a:off x="1931989" y="5503233"/>
            <a:ext cx="8158800" cy="67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lang="en-US" sz="4800">
                <a:solidFill>
                  <a:srgbClr val="FFFFFF"/>
                </a:solidFill>
              </a:rPr>
              <a:t>Purpose: Grey Market Teslas</a:t>
            </a:r>
            <a:endParaRPr b="0" i="0" sz="4800" u="none" cap="none" strike="noStrike">
              <a:solidFill>
                <a:srgbClr val="FFFFFF"/>
              </a:solidFill>
              <a:latin typeface="Arial"/>
              <a:ea typeface="Arial"/>
              <a:cs typeface="Arial"/>
              <a:sym typeface="Arial"/>
            </a:endParaRPr>
          </a:p>
        </p:txBody>
      </p:sp>
      <p:sp>
        <p:nvSpPr>
          <p:cNvPr id="40" name="Google Shape;40;p3"/>
          <p:cNvSpPr txBox="1"/>
          <p:nvPr/>
        </p:nvSpPr>
        <p:spPr>
          <a:xfrm>
            <a:off x="1964266" y="6422030"/>
            <a:ext cx="8126412" cy="14311611"/>
          </a:xfrm>
          <a:prstGeom prst="rect">
            <a:avLst/>
          </a:prstGeom>
          <a:noFill/>
          <a:ln>
            <a:noFill/>
          </a:ln>
        </p:spPr>
        <p:txBody>
          <a:bodyPr anchorCtr="0" anchor="t" bIns="0" lIns="0" spcFirstLastPara="1" rIns="0" wrap="square" tIns="0">
            <a:noAutofit/>
          </a:bodyPr>
          <a:lstStyle/>
          <a:p>
            <a:pPr indent="-457200" lvl="0" marL="457200" marR="0" rtl="0" algn="l">
              <a:lnSpc>
                <a:spcPct val="120000"/>
              </a:lnSpc>
              <a:spcBef>
                <a:spcPts val="0"/>
              </a:spcBef>
              <a:spcAft>
                <a:spcPts val="0"/>
              </a:spcAft>
              <a:buClr>
                <a:schemeClr val="lt1"/>
              </a:buClr>
              <a:buSzPts val="2800"/>
              <a:buFont typeface="Arial"/>
              <a:buChar char="•"/>
            </a:pPr>
            <a:r>
              <a:rPr lang="en-US" sz="2800">
                <a:solidFill>
                  <a:schemeClr val="lt1"/>
                </a:solidFill>
                <a:latin typeface="Verdana"/>
                <a:ea typeface="Verdana"/>
                <a:cs typeface="Verdana"/>
                <a:sym typeface="Verdana"/>
              </a:rPr>
              <a:t>In the event of a Tesla vehicle being involved in an accident and having damages totaling the vehicle, Tesla refuses to continue support, both physically and digitally. This is most evident in Tesla servers refusing to acknowledge requests to and from the mobile application. </a:t>
            </a:r>
            <a:endParaRPr/>
          </a:p>
          <a:p>
            <a:pPr indent="-457200" lvl="0" marL="457200" marR="0" rtl="0" algn="l">
              <a:lnSpc>
                <a:spcPct val="120000"/>
              </a:lnSpc>
              <a:spcBef>
                <a:spcPts val="2600"/>
              </a:spcBef>
              <a:spcAft>
                <a:spcPts val="0"/>
              </a:spcAft>
              <a:buClr>
                <a:schemeClr val="lt1"/>
              </a:buClr>
              <a:buSzPts val="2800"/>
              <a:buFont typeface="Arial"/>
              <a:buChar char="•"/>
            </a:pPr>
            <a:r>
              <a:rPr lang="en-US" sz="2800">
                <a:solidFill>
                  <a:schemeClr val="lt1"/>
                </a:solidFill>
                <a:latin typeface="Verdana"/>
                <a:ea typeface="Verdana"/>
                <a:cs typeface="Verdana"/>
                <a:sym typeface="Verdana"/>
              </a:rPr>
              <a:t>Phil Sadow, of Ingineerix, has developed a very simple web app that gives back some </a:t>
            </a:r>
            <a:r>
              <a:rPr lang="en-US" sz="2800">
                <a:solidFill>
                  <a:schemeClr val="lt1"/>
                </a:solidFill>
                <a:latin typeface="Verdana"/>
                <a:ea typeface="Verdana"/>
                <a:cs typeface="Verdana"/>
                <a:sym typeface="Verdana"/>
              </a:rPr>
              <a:t>functionality</a:t>
            </a:r>
            <a:r>
              <a:rPr lang="en-US" sz="2800">
                <a:solidFill>
                  <a:schemeClr val="lt1"/>
                </a:solidFill>
                <a:latin typeface="Verdana"/>
                <a:ea typeface="Verdana"/>
                <a:cs typeface="Verdana"/>
                <a:sym typeface="Verdana"/>
              </a:rPr>
              <a:t> to the users. However, the app is dated and missing many features that many web apps have today.</a:t>
            </a:r>
            <a:endParaRPr sz="2800">
              <a:solidFill>
                <a:schemeClr val="lt1"/>
              </a:solidFill>
              <a:latin typeface="Verdana"/>
              <a:ea typeface="Verdana"/>
              <a:cs typeface="Verdana"/>
              <a:sym typeface="Verdana"/>
            </a:endParaRPr>
          </a:p>
          <a:p>
            <a:pPr indent="-457200" lvl="0" marL="457200" marR="0" rtl="0" algn="l">
              <a:lnSpc>
                <a:spcPct val="120000"/>
              </a:lnSpc>
              <a:spcBef>
                <a:spcPts val="2600"/>
              </a:spcBef>
              <a:spcAft>
                <a:spcPts val="0"/>
              </a:spcAft>
              <a:buClr>
                <a:schemeClr val="lt1"/>
              </a:buClr>
              <a:buSzPts val="2800"/>
              <a:buFont typeface="Arial"/>
              <a:buChar char="•"/>
            </a:pPr>
            <a:r>
              <a:rPr lang="en-US" sz="2800">
                <a:solidFill>
                  <a:schemeClr val="lt1"/>
                </a:solidFill>
                <a:latin typeface="Verdana"/>
                <a:ea typeface="Verdana"/>
                <a:cs typeface="Verdana"/>
                <a:sym typeface="Verdana"/>
              </a:rPr>
              <a:t>Phil also requested that we update his back end since it was written in Perl. He wanted us to introduce a fleet feature that would allow users to have more than one vehicle registered to their account.</a:t>
            </a:r>
            <a:endParaRPr/>
          </a:p>
          <a:p>
            <a:pPr indent="-457200" lvl="0" marL="457200" marR="0" rtl="0" algn="l">
              <a:lnSpc>
                <a:spcPct val="120000"/>
              </a:lnSpc>
              <a:spcBef>
                <a:spcPts val="2600"/>
              </a:spcBef>
              <a:spcAft>
                <a:spcPts val="0"/>
              </a:spcAft>
              <a:buClr>
                <a:schemeClr val="lt1"/>
              </a:buClr>
              <a:buSzPts val="2800"/>
              <a:buFont typeface="Arial"/>
              <a:buChar char="•"/>
            </a:pPr>
            <a:r>
              <a:rPr lang="en-US" sz="2800">
                <a:solidFill>
                  <a:schemeClr val="lt1"/>
                </a:solidFill>
                <a:latin typeface="Verdana"/>
                <a:ea typeface="Verdana"/>
                <a:cs typeface="Verdana"/>
                <a:sym typeface="Verdana"/>
              </a:rPr>
              <a:t>Another request Phil had was to make the app more pleasing to look at. He wanted the app to be more modern, and to closely resemble Tesla’s own app.</a:t>
            </a:r>
            <a:endParaRPr/>
          </a:p>
        </p:txBody>
      </p:sp>
      <p:sp>
        <p:nvSpPr>
          <p:cNvPr id="41" name="Google Shape;41;p3"/>
          <p:cNvSpPr txBox="1"/>
          <p:nvPr/>
        </p:nvSpPr>
        <p:spPr>
          <a:xfrm>
            <a:off x="12292012" y="3463917"/>
            <a:ext cx="19544200" cy="154267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12500"/>
              <a:buFont typeface="Impact"/>
              <a:buNone/>
            </a:pPr>
            <a:r>
              <a:rPr lang="en-US" sz="12500">
                <a:solidFill>
                  <a:srgbClr val="E05529"/>
                </a:solidFill>
                <a:latin typeface="Impact"/>
                <a:ea typeface="Impact"/>
                <a:cs typeface="Impact"/>
                <a:sym typeface="Impact"/>
              </a:rPr>
              <a:t>Tesla Web Application</a:t>
            </a:r>
            <a:endParaRPr b="0" i="0" sz="12500" u="none" cap="none" strike="noStrike">
              <a:solidFill>
                <a:srgbClr val="E05529"/>
              </a:solidFill>
              <a:latin typeface="Impact"/>
              <a:ea typeface="Impact"/>
              <a:cs typeface="Impact"/>
              <a:sym typeface="Impact"/>
            </a:endParaRPr>
          </a:p>
        </p:txBody>
      </p:sp>
      <p:sp>
        <p:nvSpPr>
          <p:cNvPr id="42" name="Google Shape;42;p3"/>
          <p:cNvSpPr txBox="1"/>
          <p:nvPr/>
        </p:nvSpPr>
        <p:spPr>
          <a:xfrm>
            <a:off x="12292012" y="5503233"/>
            <a:ext cx="19544199" cy="6080503"/>
          </a:xfrm>
          <a:prstGeom prst="rect">
            <a:avLst/>
          </a:prstGeom>
          <a:noFill/>
          <a:ln>
            <a:noFill/>
          </a:ln>
        </p:spPr>
        <p:txBody>
          <a:bodyPr anchorCtr="0" anchor="t" bIns="0" lIns="0" spcFirstLastPara="1" rIns="0" wrap="square" tIns="0">
            <a:noAutofit/>
          </a:bodyPr>
          <a:lstStyle/>
          <a:p>
            <a:pPr indent="0" lvl="0" marL="0" marR="0" rtl="0" algn="l">
              <a:lnSpc>
                <a:spcPct val="130909"/>
              </a:lnSpc>
              <a:spcBef>
                <a:spcPts val="0"/>
              </a:spcBef>
              <a:spcAft>
                <a:spcPts val="0"/>
              </a:spcAft>
              <a:buClr>
                <a:schemeClr val="dk1"/>
              </a:buClr>
              <a:buSzPts val="6600"/>
              <a:buFont typeface="Arial"/>
              <a:buNone/>
            </a:pPr>
            <a:r>
              <a:rPr lang="en-US" sz="6600">
                <a:solidFill>
                  <a:schemeClr val="dk1"/>
                </a:solidFill>
                <a:latin typeface="Georgia"/>
                <a:ea typeface="Georgia"/>
                <a:cs typeface="Georgia"/>
                <a:sym typeface="Georgia"/>
              </a:rPr>
              <a:t>Even after a totaled Tesla vehicle is repaired, owners lose the ability to connect to their vehicle remotely. This application seeks to fix that. </a:t>
            </a:r>
            <a:endParaRPr b="0" i="0" sz="6600" u="none" cap="none" strike="noStrike">
              <a:solidFill>
                <a:schemeClr val="dk1"/>
              </a:solidFill>
              <a:latin typeface="Georgia"/>
              <a:ea typeface="Georgia"/>
              <a:cs typeface="Georgia"/>
              <a:sym typeface="Georgia"/>
            </a:endParaRPr>
          </a:p>
        </p:txBody>
      </p:sp>
      <p:sp>
        <p:nvSpPr>
          <p:cNvPr id="43" name="Google Shape;43;p3"/>
          <p:cNvSpPr txBox="1"/>
          <p:nvPr/>
        </p:nvSpPr>
        <p:spPr>
          <a:xfrm>
            <a:off x="33934400" y="5503233"/>
            <a:ext cx="815869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b="1" lang="en-US" sz="4800">
                <a:solidFill>
                  <a:srgbClr val="FFFFFF"/>
                </a:solidFill>
              </a:rPr>
              <a:t>Finished Result</a:t>
            </a:r>
            <a:endParaRPr b="1" i="0" sz="4800" u="none" cap="none" strike="noStrike">
              <a:solidFill>
                <a:srgbClr val="FFFFFF"/>
              </a:solidFill>
            </a:endParaRPr>
          </a:p>
        </p:txBody>
      </p:sp>
      <p:sp>
        <p:nvSpPr>
          <p:cNvPr id="44" name="Google Shape;44;p3"/>
          <p:cNvSpPr txBox="1"/>
          <p:nvPr/>
        </p:nvSpPr>
        <p:spPr>
          <a:xfrm>
            <a:off x="33966678" y="6422030"/>
            <a:ext cx="8126412" cy="14311611"/>
          </a:xfrm>
          <a:prstGeom prst="rect">
            <a:avLst/>
          </a:prstGeom>
          <a:noFill/>
          <a:ln>
            <a:noFill/>
          </a:ln>
        </p:spPr>
        <p:txBody>
          <a:bodyPr anchorCtr="0" anchor="t" bIns="0" lIns="0" spcFirstLastPara="1" rIns="0" wrap="square" tIns="0">
            <a:noAutofit/>
          </a:bodyPr>
          <a:lstStyle/>
          <a:p>
            <a:pPr indent="-457200" lvl="0" marL="457200" marR="0" rtl="0" algn="l">
              <a:lnSpc>
                <a:spcPct val="120000"/>
              </a:lnSpc>
              <a:spcBef>
                <a:spcPts val="0"/>
              </a:spcBef>
              <a:spcAft>
                <a:spcPts val="0"/>
              </a:spcAft>
              <a:buClr>
                <a:schemeClr val="dk1"/>
              </a:buClr>
              <a:buSzPts val="2800"/>
              <a:buFont typeface="Arial"/>
              <a:buChar char="•"/>
            </a:pPr>
            <a:r>
              <a:rPr lang="en-US" sz="2800">
                <a:solidFill>
                  <a:schemeClr val="dk1"/>
                </a:solidFill>
              </a:rPr>
              <a:t>This application has restored the mobile functionality that is seen in the first party application by Tesla</a:t>
            </a:r>
            <a:endParaRPr/>
          </a:p>
          <a:p>
            <a:pPr indent="-457200" lvl="0" marL="457200" marR="0" rtl="0" algn="l">
              <a:lnSpc>
                <a:spcPct val="120000"/>
              </a:lnSpc>
              <a:spcBef>
                <a:spcPts val="2600"/>
              </a:spcBef>
              <a:spcAft>
                <a:spcPts val="0"/>
              </a:spcAft>
              <a:buClr>
                <a:schemeClr val="dk1"/>
              </a:buClr>
              <a:buSzPts val="2800"/>
              <a:buChar char="•"/>
            </a:pPr>
            <a:r>
              <a:rPr b="1" lang="en-US" sz="2800">
                <a:solidFill>
                  <a:schemeClr val="dk1"/>
                </a:solidFill>
              </a:rPr>
              <a:t>Features Implemented:</a:t>
            </a:r>
            <a:endParaRPr b="1" sz="2800">
              <a:solidFill>
                <a:schemeClr val="dk1"/>
              </a:solidFill>
            </a:endParaRPr>
          </a:p>
          <a:p>
            <a:pPr indent="-406400" lvl="1" marL="914400" marR="0" rtl="0" algn="l">
              <a:lnSpc>
                <a:spcPct val="120000"/>
              </a:lnSpc>
              <a:spcBef>
                <a:spcPts val="2600"/>
              </a:spcBef>
              <a:spcAft>
                <a:spcPts val="0"/>
              </a:spcAft>
              <a:buClr>
                <a:schemeClr val="dk1"/>
              </a:buClr>
              <a:buSzPts val="2800"/>
              <a:buChar char="○"/>
            </a:pPr>
            <a:r>
              <a:rPr lang="en-US" sz="2800">
                <a:solidFill>
                  <a:schemeClr val="dk1"/>
                </a:solidFill>
              </a:rPr>
              <a:t>Climate Control</a:t>
            </a:r>
            <a:endParaRPr sz="2800">
              <a:solidFill>
                <a:schemeClr val="dk1"/>
              </a:solidFill>
            </a:endParaRPr>
          </a:p>
          <a:p>
            <a:pPr indent="-406400" lvl="1" marL="914400" marR="0" rtl="0" algn="l">
              <a:lnSpc>
                <a:spcPct val="120000"/>
              </a:lnSpc>
              <a:spcBef>
                <a:spcPts val="2600"/>
              </a:spcBef>
              <a:spcAft>
                <a:spcPts val="0"/>
              </a:spcAft>
              <a:buClr>
                <a:schemeClr val="dk1"/>
              </a:buClr>
              <a:buSzPts val="2800"/>
              <a:buChar char="○"/>
            </a:pPr>
            <a:r>
              <a:rPr lang="en-US" sz="2800">
                <a:solidFill>
                  <a:schemeClr val="dk1"/>
                </a:solidFill>
              </a:rPr>
              <a:t>Turn Car On/Off</a:t>
            </a:r>
            <a:endParaRPr sz="2800">
              <a:solidFill>
                <a:schemeClr val="dk1"/>
              </a:solidFill>
            </a:endParaRPr>
          </a:p>
          <a:p>
            <a:pPr indent="-406400" lvl="1" marL="914400" marR="0" rtl="0" algn="l">
              <a:lnSpc>
                <a:spcPct val="120000"/>
              </a:lnSpc>
              <a:spcBef>
                <a:spcPts val="2600"/>
              </a:spcBef>
              <a:spcAft>
                <a:spcPts val="0"/>
              </a:spcAft>
              <a:buClr>
                <a:schemeClr val="dk1"/>
              </a:buClr>
              <a:buSzPts val="2800"/>
              <a:buChar char="○"/>
            </a:pPr>
            <a:r>
              <a:rPr lang="en-US" sz="2800">
                <a:solidFill>
                  <a:schemeClr val="dk1"/>
                </a:solidFill>
              </a:rPr>
              <a:t>Summon Car</a:t>
            </a:r>
            <a:endParaRPr sz="2800">
              <a:solidFill>
                <a:schemeClr val="dk1"/>
              </a:solidFill>
            </a:endParaRPr>
          </a:p>
          <a:p>
            <a:pPr indent="-406400" lvl="1" marL="914400" marR="0" rtl="0" algn="l">
              <a:lnSpc>
                <a:spcPct val="120000"/>
              </a:lnSpc>
              <a:spcBef>
                <a:spcPts val="2600"/>
              </a:spcBef>
              <a:spcAft>
                <a:spcPts val="0"/>
              </a:spcAft>
              <a:buClr>
                <a:schemeClr val="dk1"/>
              </a:buClr>
              <a:buSzPts val="2800"/>
              <a:buChar char="○"/>
            </a:pPr>
            <a:r>
              <a:rPr lang="en-US" sz="2800">
                <a:solidFill>
                  <a:schemeClr val="dk1"/>
                </a:solidFill>
              </a:rPr>
              <a:t>Lock/Unlock Doors</a:t>
            </a:r>
            <a:endParaRPr sz="2800">
              <a:solidFill>
                <a:schemeClr val="dk1"/>
              </a:solidFill>
            </a:endParaRPr>
          </a:p>
          <a:p>
            <a:pPr indent="-406400" lvl="1" marL="914400" marR="0" rtl="0" algn="l">
              <a:lnSpc>
                <a:spcPct val="120000"/>
              </a:lnSpc>
              <a:spcBef>
                <a:spcPts val="2600"/>
              </a:spcBef>
              <a:spcAft>
                <a:spcPts val="0"/>
              </a:spcAft>
              <a:buClr>
                <a:schemeClr val="dk1"/>
              </a:buClr>
              <a:buSzPts val="2800"/>
              <a:buChar char="○"/>
            </a:pPr>
            <a:r>
              <a:rPr lang="en-US" sz="2800">
                <a:solidFill>
                  <a:schemeClr val="dk1"/>
                </a:solidFill>
              </a:rPr>
              <a:t>View Diagnostics of the Car</a:t>
            </a:r>
            <a:endParaRPr sz="2800">
              <a:solidFill>
                <a:schemeClr val="dk1"/>
              </a:solidFill>
            </a:endParaRPr>
          </a:p>
          <a:p>
            <a:pPr indent="-457200" lvl="0" marL="457200" marR="0" rtl="0" algn="l">
              <a:lnSpc>
                <a:spcPct val="120000"/>
              </a:lnSpc>
              <a:spcBef>
                <a:spcPts val="2600"/>
              </a:spcBef>
              <a:spcAft>
                <a:spcPts val="0"/>
              </a:spcAft>
              <a:buClr>
                <a:schemeClr val="dk1"/>
              </a:buClr>
              <a:buSzPts val="2800"/>
              <a:buFont typeface="Arial"/>
              <a:buChar char="•"/>
            </a:pPr>
            <a:r>
              <a:rPr lang="en-US" sz="2800">
                <a:solidFill>
                  <a:schemeClr val="dk1"/>
                </a:solidFill>
              </a:rPr>
              <a:t>Design is similar to that of Tesla’s own to help users become familiar with where features are and how features work</a:t>
            </a:r>
            <a:endParaRPr/>
          </a:p>
          <a:p>
            <a:pPr indent="0" lvl="0" marL="0" marR="0" rtl="0" algn="l">
              <a:lnSpc>
                <a:spcPct val="120000"/>
              </a:lnSpc>
              <a:spcBef>
                <a:spcPts val="2600"/>
              </a:spcBef>
              <a:spcAft>
                <a:spcPts val="0"/>
              </a:spcAft>
              <a:buNone/>
            </a:pPr>
            <a:r>
              <a:t/>
            </a:r>
            <a:endParaRPr/>
          </a:p>
        </p:txBody>
      </p:sp>
      <p:sp>
        <p:nvSpPr>
          <p:cNvPr id="45" name="Google Shape;45;p3"/>
          <p:cNvSpPr txBox="1"/>
          <p:nvPr/>
        </p:nvSpPr>
        <p:spPr>
          <a:xfrm>
            <a:off x="38032266" y="754123"/>
            <a:ext cx="3811058" cy="1790601"/>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lt1"/>
              </a:buClr>
              <a:buSzPts val="5400"/>
              <a:buFont typeface="Impact"/>
              <a:buNone/>
            </a:pPr>
            <a:r>
              <a:rPr lang="en-US" sz="5400">
                <a:solidFill>
                  <a:schemeClr val="lt1"/>
                </a:solidFill>
                <a:latin typeface="Impact"/>
                <a:ea typeface="Impact"/>
                <a:cs typeface="Impact"/>
                <a:sym typeface="Impact"/>
              </a:rPr>
              <a:t>Group #22</a:t>
            </a:r>
            <a:endParaRPr b="0" i="0" sz="5400" u="none" cap="none" strike="noStrike">
              <a:solidFill>
                <a:schemeClr val="lt1"/>
              </a:solidFill>
              <a:latin typeface="Impact"/>
              <a:ea typeface="Impact"/>
              <a:cs typeface="Impact"/>
              <a:sym typeface="Impact"/>
            </a:endParaRPr>
          </a:p>
        </p:txBody>
      </p:sp>
      <p:pic>
        <p:nvPicPr>
          <p:cNvPr descr="Image result for tesla car" id="46" name="Google Shape;46;p3"/>
          <p:cNvPicPr preferRelativeResize="0"/>
          <p:nvPr/>
        </p:nvPicPr>
        <p:blipFill>
          <a:blip r:embed="rId3">
            <a:alphaModFix/>
          </a:blip>
          <a:stretch>
            <a:fillRect/>
          </a:stretch>
        </p:blipFill>
        <p:spPr>
          <a:xfrm>
            <a:off x="12782075" y="10032525"/>
            <a:ext cx="18564050" cy="11598426"/>
          </a:xfrm>
          <a:prstGeom prst="rect">
            <a:avLst/>
          </a:prstGeom>
          <a:noFill/>
          <a:ln>
            <a:noFill/>
          </a:ln>
        </p:spPr>
      </p:pic>
      <p:pic>
        <p:nvPicPr>
          <p:cNvPr id="47" name="Google Shape;47;p3"/>
          <p:cNvPicPr preferRelativeResize="0"/>
          <p:nvPr/>
        </p:nvPicPr>
        <p:blipFill>
          <a:blip r:embed="rId4">
            <a:alphaModFix/>
          </a:blip>
          <a:stretch>
            <a:fillRect/>
          </a:stretch>
        </p:blipFill>
        <p:spPr>
          <a:xfrm>
            <a:off x="4105875" y="19495075"/>
            <a:ext cx="3811050" cy="6769225"/>
          </a:xfrm>
          <a:prstGeom prst="rect">
            <a:avLst/>
          </a:prstGeom>
          <a:noFill/>
          <a:ln>
            <a:noFill/>
          </a:ln>
        </p:spPr>
      </p:pic>
      <p:pic>
        <p:nvPicPr>
          <p:cNvPr descr="Image result for tesla app" id="48" name="Google Shape;48;p3"/>
          <p:cNvPicPr preferRelativeResize="0"/>
          <p:nvPr/>
        </p:nvPicPr>
        <p:blipFill>
          <a:blip r:embed="rId5">
            <a:alphaModFix/>
          </a:blip>
          <a:stretch>
            <a:fillRect/>
          </a:stretch>
        </p:blipFill>
        <p:spPr>
          <a:xfrm>
            <a:off x="34037527" y="17009475"/>
            <a:ext cx="8126400" cy="139253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