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buFont typeface="Calibri"/>
              <a:defRPr>
                <a:latin typeface="Calibri"/>
                <a:ea typeface="Calibri"/>
                <a:cs typeface="Calibri"/>
                <a:sym typeface="Calibri"/>
              </a:defRPr>
            </a:lvl1pPr>
            <a:lvl2pPr lvl="1">
              <a:spcBef>
                <a:spcPts val="0"/>
              </a:spcBef>
              <a:buFont typeface="Calibri"/>
              <a:defRPr>
                <a:latin typeface="Calibri"/>
                <a:ea typeface="Calibri"/>
                <a:cs typeface="Calibri"/>
                <a:sym typeface="Calibri"/>
              </a:defRPr>
            </a:lvl2pPr>
            <a:lvl3pPr lvl="2">
              <a:spcBef>
                <a:spcPts val="0"/>
              </a:spcBef>
              <a:buFont typeface="Calibri"/>
              <a:defRPr>
                <a:latin typeface="Calibri"/>
                <a:ea typeface="Calibri"/>
                <a:cs typeface="Calibri"/>
                <a:sym typeface="Calibri"/>
              </a:defRPr>
            </a:lvl3pPr>
            <a:lvl4pPr lvl="3">
              <a:spcBef>
                <a:spcPts val="0"/>
              </a:spcBef>
              <a:buFont typeface="Calibri"/>
              <a:defRPr>
                <a:latin typeface="Calibri"/>
                <a:ea typeface="Calibri"/>
                <a:cs typeface="Calibri"/>
                <a:sym typeface="Calibri"/>
              </a:defRPr>
            </a:lvl4pPr>
            <a:lvl5pPr lvl="4">
              <a:spcBef>
                <a:spcPts val="0"/>
              </a:spcBef>
              <a:buFont typeface="Calibri"/>
              <a:defRPr>
                <a:latin typeface="Calibri"/>
                <a:ea typeface="Calibri"/>
                <a:cs typeface="Calibri"/>
                <a:sym typeface="Calibri"/>
              </a:defRPr>
            </a:lvl5pPr>
            <a:lvl6pPr lvl="5">
              <a:spcBef>
                <a:spcPts val="0"/>
              </a:spcBef>
              <a:buFont typeface="Calibri"/>
              <a:defRPr>
                <a:latin typeface="Calibri"/>
                <a:ea typeface="Calibri"/>
                <a:cs typeface="Calibri"/>
                <a:sym typeface="Calibri"/>
              </a:defRPr>
            </a:lvl6pPr>
            <a:lvl7pPr lvl="6">
              <a:spcBef>
                <a:spcPts val="0"/>
              </a:spcBef>
              <a:buFont typeface="Calibri"/>
              <a:defRPr>
                <a:latin typeface="Calibri"/>
                <a:ea typeface="Calibri"/>
                <a:cs typeface="Calibri"/>
                <a:sym typeface="Calibri"/>
              </a:defRPr>
            </a:lvl7pPr>
            <a:lvl8pPr lvl="7">
              <a:spcBef>
                <a:spcPts val="0"/>
              </a:spcBef>
              <a:buFont typeface="Calibri"/>
              <a:defRPr>
                <a:latin typeface="Calibri"/>
                <a:ea typeface="Calibri"/>
                <a:cs typeface="Calibri"/>
                <a:sym typeface="Calibri"/>
              </a:defRPr>
            </a:lvl8pPr>
            <a:lvl9pPr lvl="8">
              <a:spcBef>
                <a:spcPts val="0"/>
              </a:spcBef>
              <a:buFont typeface="Calibri"/>
              <a:defRPr>
                <a:latin typeface="Calibri"/>
                <a:ea typeface="Calibri"/>
                <a:cs typeface="Calibri"/>
                <a:sym typeface="Calibri"/>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buFont typeface="Calibri"/>
              <a:defRPr>
                <a:latin typeface="Calibri"/>
                <a:ea typeface="Calibri"/>
                <a:cs typeface="Calibri"/>
                <a:sym typeface="Calibri"/>
              </a:defRPr>
            </a:lvl1pPr>
            <a:lvl2pPr lvl="1">
              <a:spcBef>
                <a:spcPts val="0"/>
              </a:spcBef>
              <a:buFont typeface="Calibri"/>
              <a:defRPr>
                <a:latin typeface="Calibri"/>
                <a:ea typeface="Calibri"/>
                <a:cs typeface="Calibri"/>
                <a:sym typeface="Calibri"/>
              </a:defRPr>
            </a:lvl2pPr>
            <a:lvl3pPr lvl="2">
              <a:spcBef>
                <a:spcPts val="0"/>
              </a:spcBef>
              <a:buFont typeface="Calibri"/>
              <a:defRPr>
                <a:latin typeface="Calibri"/>
                <a:ea typeface="Calibri"/>
                <a:cs typeface="Calibri"/>
                <a:sym typeface="Calibri"/>
              </a:defRPr>
            </a:lvl3pPr>
            <a:lvl4pPr lvl="3">
              <a:spcBef>
                <a:spcPts val="0"/>
              </a:spcBef>
              <a:buFont typeface="Calibri"/>
              <a:defRPr>
                <a:latin typeface="Calibri"/>
                <a:ea typeface="Calibri"/>
                <a:cs typeface="Calibri"/>
                <a:sym typeface="Calibri"/>
              </a:defRPr>
            </a:lvl4pPr>
            <a:lvl5pPr lvl="4">
              <a:spcBef>
                <a:spcPts val="0"/>
              </a:spcBef>
              <a:buFont typeface="Calibri"/>
              <a:defRPr>
                <a:latin typeface="Calibri"/>
                <a:ea typeface="Calibri"/>
                <a:cs typeface="Calibri"/>
                <a:sym typeface="Calibri"/>
              </a:defRPr>
            </a:lvl5pPr>
            <a:lvl6pPr lvl="5">
              <a:spcBef>
                <a:spcPts val="0"/>
              </a:spcBef>
              <a:buFont typeface="Calibri"/>
              <a:defRPr>
                <a:latin typeface="Calibri"/>
                <a:ea typeface="Calibri"/>
                <a:cs typeface="Calibri"/>
                <a:sym typeface="Calibri"/>
              </a:defRPr>
            </a:lvl6pPr>
            <a:lvl7pPr lvl="6">
              <a:spcBef>
                <a:spcPts val="0"/>
              </a:spcBef>
              <a:buFont typeface="Calibri"/>
              <a:defRPr>
                <a:latin typeface="Calibri"/>
                <a:ea typeface="Calibri"/>
                <a:cs typeface="Calibri"/>
                <a:sym typeface="Calibri"/>
              </a:defRPr>
            </a:lvl7pPr>
            <a:lvl8pPr lvl="7">
              <a:spcBef>
                <a:spcPts val="0"/>
              </a:spcBef>
              <a:buFont typeface="Calibri"/>
              <a:defRPr>
                <a:latin typeface="Calibri"/>
                <a:ea typeface="Calibri"/>
                <a:cs typeface="Calibri"/>
                <a:sym typeface="Calibri"/>
              </a:defRPr>
            </a:lvl8pPr>
            <a:lvl9pPr lvl="8">
              <a:spcBef>
                <a:spcPts val="0"/>
              </a:spcBef>
              <a:buFont typeface="Calibri"/>
              <a:defRPr>
                <a:latin typeface="Calibri"/>
                <a:ea typeface="Calibri"/>
                <a:cs typeface="Calibri"/>
                <a:sym typeface="Calibri"/>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Calibri"/>
              <a:buNone/>
              <a:defRPr sz="2800">
                <a:solidFill>
                  <a:schemeClr val="dk1"/>
                </a:solidFill>
                <a:latin typeface="Calibri"/>
                <a:ea typeface="Calibri"/>
                <a:cs typeface="Calibri"/>
                <a:sym typeface="Calibri"/>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Calibri"/>
              <a:defRPr sz="18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Font typeface="Calibri"/>
              <a:defRPr>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Font typeface="Calibri"/>
              <a:defRPr>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Font typeface="Calibri"/>
              <a:defRPr>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Font typeface="Calibri"/>
              <a:defRPr>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Font typeface="Calibri"/>
              <a:defRPr>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Font typeface="Calibri"/>
              <a:defRPr>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Font typeface="Calibri"/>
              <a:defRPr>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Font typeface="Calibri"/>
              <a:defRPr>
                <a:solidFill>
                  <a:schemeClr val="dk2"/>
                </a:solidFill>
                <a:latin typeface="Calibri"/>
                <a:ea typeface="Calibri"/>
                <a:cs typeface="Calibri"/>
                <a:sym typeface="Calibri"/>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inosaur.compilertools.net/" TargetMode="External"/><Relationship Id="rId4" Type="http://schemas.openxmlformats.org/officeDocument/2006/relationships/hyperlink" Target="http://www.dabeaz.com/pl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Existential Graph</a:t>
            </a:r>
          </a:p>
          <a:p>
            <a:pPr lvl="0">
              <a:spcBef>
                <a:spcPts val="0"/>
              </a:spcBef>
              <a:buNone/>
            </a:pPr>
            <a:r>
              <a:rPr lang="en"/>
              <a:t>Proof Generator</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Beverly Sihsobhon &amp; Samantha Lee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p:nvPr/>
        </p:nvSpPr>
        <p:spPr>
          <a:xfrm>
            <a:off x="4477825" y="445025"/>
            <a:ext cx="4474800" cy="21501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Algorithm: The </a:t>
            </a:r>
            <a:r>
              <a:rPr lang="en"/>
              <a:t>Set Up</a:t>
            </a:r>
          </a:p>
        </p:txBody>
      </p:sp>
      <p:sp>
        <p:nvSpPr>
          <p:cNvPr id="154" name="Shape 154"/>
          <p:cNvSpPr txBox="1"/>
          <p:nvPr>
            <p:ph idx="1" type="body"/>
          </p:nvPr>
        </p:nvSpPr>
        <p:spPr>
          <a:xfrm>
            <a:off x="311700" y="1152475"/>
            <a:ext cx="8708400" cy="3416400"/>
          </a:xfrm>
          <a:prstGeom prst="rect">
            <a:avLst/>
          </a:prstGeom>
        </p:spPr>
        <p:txBody>
          <a:bodyPr anchorCtr="0" anchor="t" bIns="91425" lIns="91425" rIns="91425" tIns="91425">
            <a:noAutofit/>
          </a:bodyPr>
          <a:lstStyle/>
          <a:p>
            <a:pPr indent="-228600" lvl="0" marL="457200" rtl="0">
              <a:spcBef>
                <a:spcPts val="0"/>
              </a:spcBef>
              <a:spcAft>
                <a:spcPts val="0"/>
              </a:spcAft>
            </a:pPr>
            <a:r>
              <a:rPr lang="en"/>
              <a:t>Start with the premises φ</a:t>
            </a:r>
          </a:p>
          <a:p>
            <a:pPr indent="-228600" lvl="0" marL="457200" rtl="0">
              <a:spcBef>
                <a:spcPts val="0"/>
              </a:spcBef>
              <a:spcAft>
                <a:spcPts val="0"/>
              </a:spcAft>
            </a:pPr>
            <a:r>
              <a:rPr lang="en"/>
              <a:t>(E1a) Insert Double Cut</a:t>
            </a:r>
          </a:p>
          <a:p>
            <a:pPr indent="-228600" lvl="0" marL="457200" rtl="0">
              <a:spcBef>
                <a:spcPts val="0"/>
              </a:spcBef>
              <a:spcAft>
                <a:spcPts val="0"/>
              </a:spcAft>
            </a:pPr>
            <a:r>
              <a:rPr lang="en"/>
              <a:t>(I1) Insert on “ODD” space</a:t>
            </a:r>
          </a:p>
          <a:p>
            <a:pPr indent="-228600" lvl="1" marL="914400" rtl="0">
              <a:spcBef>
                <a:spcPts val="0"/>
              </a:spcBef>
              <a:spcAft>
                <a:spcPts val="0"/>
              </a:spcAft>
            </a:pPr>
            <a:r>
              <a:rPr lang="en"/>
              <a:t>Insert negation of the goal</a:t>
            </a:r>
          </a:p>
          <a:p>
            <a:pPr indent="-228600" lvl="0" marL="457200" rtl="0">
              <a:spcBef>
                <a:spcPts val="0"/>
              </a:spcBef>
              <a:spcAft>
                <a:spcPts val="0"/>
              </a:spcAft>
            </a:pPr>
            <a:r>
              <a:rPr lang="en"/>
              <a:t>(E2a) Iteration</a:t>
            </a:r>
          </a:p>
          <a:p>
            <a:pPr indent="-228600" lvl="1" marL="914400" rtl="0">
              <a:spcBef>
                <a:spcPts val="0"/>
              </a:spcBef>
              <a:spcAft>
                <a:spcPts val="0"/>
              </a:spcAft>
            </a:pPr>
            <a:r>
              <a:rPr lang="en"/>
              <a:t>Iterate negation of the goal into the inner cut of the double cut (the purple cut)</a:t>
            </a:r>
          </a:p>
          <a:p>
            <a:pPr indent="-228600" lvl="1" marL="914400" rtl="0">
              <a:spcBef>
                <a:spcPts val="0"/>
              </a:spcBef>
              <a:spcAft>
                <a:spcPts val="0"/>
              </a:spcAft>
            </a:pPr>
            <a:r>
              <a:rPr lang="en"/>
              <a:t>Iterate premises into the inner cut of the double cut (the purple cut)</a:t>
            </a:r>
          </a:p>
          <a:p>
            <a:pPr indent="-228600" lvl="0" marL="457200" rtl="0">
              <a:spcBef>
                <a:spcPts val="0"/>
              </a:spcBef>
              <a:spcAft>
                <a:spcPts val="0"/>
              </a:spcAft>
            </a:pPr>
            <a:r>
              <a:rPr lang="en"/>
              <a:t>Do proof by contradiction on what’s inside the the purple cut</a:t>
            </a:r>
          </a:p>
        </p:txBody>
      </p:sp>
      <p:sp>
        <p:nvSpPr>
          <p:cNvPr id="155" name="Shape 155"/>
          <p:cNvSpPr/>
          <p:nvPr/>
        </p:nvSpPr>
        <p:spPr>
          <a:xfrm>
            <a:off x="5368775" y="872800"/>
            <a:ext cx="3148200" cy="12183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6" name="Shape 156"/>
          <p:cNvSpPr txBox="1"/>
          <p:nvPr/>
        </p:nvSpPr>
        <p:spPr>
          <a:xfrm>
            <a:off x="4751600" y="1249300"/>
            <a:ext cx="384300" cy="519000"/>
          </a:xfrm>
          <a:prstGeom prst="rect">
            <a:avLst/>
          </a:prstGeom>
          <a:noFill/>
          <a:ln>
            <a:noFill/>
          </a:ln>
        </p:spPr>
        <p:txBody>
          <a:bodyPr anchorCtr="0" anchor="ctr" bIns="91425" lIns="91425" rIns="91425" tIns="91425">
            <a:noAutofit/>
          </a:bodyPr>
          <a:lstStyle/>
          <a:p>
            <a:pPr lvl="0" rtl="0">
              <a:spcBef>
                <a:spcPts val="0"/>
              </a:spcBef>
              <a:buNone/>
            </a:pPr>
            <a:r>
              <a:rPr lang="en" sz="2400">
                <a:solidFill>
                  <a:schemeClr val="dk1"/>
                </a:solidFill>
              </a:rPr>
              <a:t>φ</a:t>
            </a:r>
          </a:p>
        </p:txBody>
      </p:sp>
      <p:grpSp>
        <p:nvGrpSpPr>
          <p:cNvPr id="157" name="Shape 157"/>
          <p:cNvGrpSpPr/>
          <p:nvPr/>
        </p:nvGrpSpPr>
        <p:grpSpPr>
          <a:xfrm>
            <a:off x="7772970" y="1195600"/>
            <a:ext cx="589200" cy="572700"/>
            <a:chOff x="7797800" y="2458325"/>
            <a:chExt cx="589200" cy="572700"/>
          </a:xfrm>
        </p:grpSpPr>
        <p:sp>
          <p:nvSpPr>
            <p:cNvPr id="158" name="Shape 158"/>
            <p:cNvSpPr/>
            <p:nvPr/>
          </p:nvSpPr>
          <p:spPr>
            <a:xfrm>
              <a:off x="7797800" y="2458325"/>
              <a:ext cx="589200" cy="5727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9" name="Shape 159"/>
            <p:cNvSpPr txBox="1"/>
            <p:nvPr/>
          </p:nvSpPr>
          <p:spPr>
            <a:xfrm>
              <a:off x="7883450" y="2546825"/>
              <a:ext cx="417900" cy="395700"/>
            </a:xfrm>
            <a:prstGeom prst="rect">
              <a:avLst/>
            </a:prstGeom>
            <a:noFill/>
            <a:ln>
              <a:noFill/>
            </a:ln>
          </p:spPr>
          <p:txBody>
            <a:bodyPr anchorCtr="0" anchor="ctr" bIns="91425" lIns="91425" rIns="91425" tIns="91425">
              <a:noAutofit/>
            </a:bodyPr>
            <a:lstStyle/>
            <a:p>
              <a:pPr lvl="0" rtl="0">
                <a:spcBef>
                  <a:spcPts val="0"/>
                </a:spcBef>
                <a:buNone/>
              </a:pPr>
              <a:r>
                <a:rPr lang="en" sz="2400">
                  <a:solidFill>
                    <a:schemeClr val="dk1"/>
                  </a:solidFill>
                </a:rPr>
                <a:t>ψ</a:t>
              </a:r>
            </a:p>
          </p:txBody>
        </p:sp>
      </p:grpSp>
      <p:sp>
        <p:nvSpPr>
          <p:cNvPr id="160" name="Shape 160"/>
          <p:cNvSpPr/>
          <p:nvPr/>
        </p:nvSpPr>
        <p:spPr>
          <a:xfrm>
            <a:off x="5454462" y="1041175"/>
            <a:ext cx="2212200" cy="867900"/>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txBox="1"/>
          <p:nvPr/>
        </p:nvSpPr>
        <p:spPr>
          <a:xfrm>
            <a:off x="5855250" y="1222450"/>
            <a:ext cx="384300" cy="519000"/>
          </a:xfrm>
          <a:prstGeom prst="rect">
            <a:avLst/>
          </a:prstGeom>
          <a:noFill/>
          <a:ln>
            <a:noFill/>
          </a:ln>
        </p:spPr>
        <p:txBody>
          <a:bodyPr anchorCtr="0" anchor="ctr" bIns="91425" lIns="91425" rIns="91425" tIns="91425">
            <a:noAutofit/>
          </a:bodyPr>
          <a:lstStyle/>
          <a:p>
            <a:pPr lvl="0" rtl="0">
              <a:spcBef>
                <a:spcPts val="0"/>
              </a:spcBef>
              <a:buNone/>
            </a:pPr>
            <a:r>
              <a:rPr lang="en" sz="2400">
                <a:solidFill>
                  <a:schemeClr val="dk1"/>
                </a:solidFill>
              </a:rPr>
              <a:t>φ</a:t>
            </a:r>
          </a:p>
        </p:txBody>
      </p:sp>
      <p:grpSp>
        <p:nvGrpSpPr>
          <p:cNvPr id="162" name="Shape 162"/>
          <p:cNvGrpSpPr/>
          <p:nvPr/>
        </p:nvGrpSpPr>
        <p:grpSpPr>
          <a:xfrm>
            <a:off x="6409675" y="1188775"/>
            <a:ext cx="589200" cy="572700"/>
            <a:chOff x="7797800" y="2458325"/>
            <a:chExt cx="589200" cy="572700"/>
          </a:xfrm>
        </p:grpSpPr>
        <p:sp>
          <p:nvSpPr>
            <p:cNvPr id="163" name="Shape 163"/>
            <p:cNvSpPr/>
            <p:nvPr/>
          </p:nvSpPr>
          <p:spPr>
            <a:xfrm>
              <a:off x="7797800" y="2458325"/>
              <a:ext cx="589200" cy="5727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 name="Shape 164"/>
            <p:cNvSpPr txBox="1"/>
            <p:nvPr/>
          </p:nvSpPr>
          <p:spPr>
            <a:xfrm>
              <a:off x="7883450" y="2546825"/>
              <a:ext cx="417900" cy="395700"/>
            </a:xfrm>
            <a:prstGeom prst="rect">
              <a:avLst/>
            </a:prstGeom>
            <a:noFill/>
            <a:ln>
              <a:noFill/>
            </a:ln>
          </p:spPr>
          <p:txBody>
            <a:bodyPr anchorCtr="0" anchor="ctr" bIns="91425" lIns="91425" rIns="91425" tIns="91425">
              <a:noAutofit/>
            </a:bodyPr>
            <a:lstStyle/>
            <a:p>
              <a:pPr lvl="0" rtl="0">
                <a:spcBef>
                  <a:spcPts val="0"/>
                </a:spcBef>
                <a:buNone/>
              </a:pPr>
              <a:r>
                <a:rPr lang="en" sz="2400">
                  <a:solidFill>
                    <a:schemeClr val="dk1"/>
                  </a:solidFill>
                </a:rPr>
                <a:t>ψ</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3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3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3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3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3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3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Algorithm: Clean Up Helper functions</a:t>
            </a:r>
          </a:p>
        </p:txBody>
      </p:sp>
      <p:sp>
        <p:nvSpPr>
          <p:cNvPr id="170" name="Shape 170"/>
          <p:cNvSpPr txBox="1"/>
          <p:nvPr>
            <p:ph idx="1" type="body"/>
          </p:nvPr>
        </p:nvSpPr>
        <p:spPr>
          <a:xfrm>
            <a:off x="311700" y="1152475"/>
            <a:ext cx="3814500" cy="3416400"/>
          </a:xfrm>
          <a:prstGeom prst="rect">
            <a:avLst/>
          </a:prstGeom>
        </p:spPr>
        <p:txBody>
          <a:bodyPr anchorCtr="0" anchor="t" bIns="91425" lIns="91425" rIns="91425" tIns="91425">
            <a:noAutofit/>
          </a:bodyPr>
          <a:lstStyle/>
          <a:p>
            <a:pPr indent="-228600" lvl="0" marL="457200" rtl="0">
              <a:spcBef>
                <a:spcPts val="0"/>
              </a:spcBef>
            </a:pPr>
            <a:r>
              <a:rPr lang="en"/>
              <a:t>Remove double cuts</a:t>
            </a:r>
          </a:p>
          <a:p>
            <a:pPr indent="-228600" lvl="0" marL="457200">
              <a:spcBef>
                <a:spcPts val="0"/>
              </a:spcBef>
            </a:pPr>
            <a:r>
              <a:rPr lang="en"/>
              <a:t>Remove empty cut in a larger cut</a:t>
            </a:r>
          </a:p>
        </p:txBody>
      </p:sp>
      <p:sp>
        <p:nvSpPr>
          <p:cNvPr id="171" name="Shape 171"/>
          <p:cNvSpPr/>
          <p:nvPr/>
        </p:nvSpPr>
        <p:spPr>
          <a:xfrm>
            <a:off x="5500125" y="3296725"/>
            <a:ext cx="2311800" cy="10455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4988500" y="1017725"/>
            <a:ext cx="3340500" cy="18435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5664075" y="3533125"/>
            <a:ext cx="958800" cy="5727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6750123" y="3558971"/>
            <a:ext cx="800172" cy="520991"/>
          </a:xfrm>
          <a:prstGeom prst="cloud">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4988500" y="2906950"/>
            <a:ext cx="3340500" cy="18435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5500125" y="1407500"/>
            <a:ext cx="2311800" cy="1045499"/>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6176625" y="1643900"/>
            <a:ext cx="958800" cy="5727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4054200" cy="572700"/>
          </a:xfrm>
          <a:prstGeom prst="rect">
            <a:avLst/>
          </a:prstGeom>
        </p:spPr>
        <p:txBody>
          <a:bodyPr anchorCtr="0" anchor="t" bIns="91425" lIns="91425" rIns="91425" tIns="91425">
            <a:noAutofit/>
          </a:bodyPr>
          <a:lstStyle/>
          <a:p>
            <a:pPr lvl="0">
              <a:spcBef>
                <a:spcPts val="0"/>
              </a:spcBef>
              <a:buNone/>
            </a:pPr>
            <a:r>
              <a:rPr lang="en"/>
              <a:t>The Algorithm: </a:t>
            </a:r>
            <a:r>
              <a:rPr lang="en"/>
              <a:t>EG_Cons</a:t>
            </a:r>
          </a:p>
        </p:txBody>
      </p:sp>
      <p:sp>
        <p:nvSpPr>
          <p:cNvPr id="183" name="Shape 183"/>
          <p:cNvSpPr txBox="1"/>
          <p:nvPr>
            <p:ph idx="1" type="body"/>
          </p:nvPr>
        </p:nvSpPr>
        <p:spPr>
          <a:xfrm>
            <a:off x="311700" y="1152475"/>
            <a:ext cx="2634300" cy="1743900"/>
          </a:xfrm>
          <a:prstGeom prst="rect">
            <a:avLst/>
          </a:prstGeom>
        </p:spPr>
        <p:txBody>
          <a:bodyPr anchorCtr="0" anchor="t" bIns="91425" lIns="91425" rIns="91425" tIns="91425">
            <a:noAutofit/>
          </a:bodyPr>
          <a:lstStyle/>
          <a:p>
            <a:pPr indent="-228600" lvl="0" marL="457200" rtl="0">
              <a:spcBef>
                <a:spcPts val="0"/>
              </a:spcBef>
            </a:pPr>
            <a:r>
              <a:rPr lang="en"/>
              <a:t>Case 1: {}</a:t>
            </a:r>
          </a:p>
          <a:p>
            <a:pPr indent="-228600" lvl="0" marL="457200" rtl="0">
              <a:spcBef>
                <a:spcPts val="0"/>
              </a:spcBef>
            </a:pPr>
            <a:r>
              <a:rPr lang="en"/>
              <a:t>Case 2: empty cut</a:t>
            </a:r>
          </a:p>
          <a:p>
            <a:pPr indent="-228600" lvl="0" marL="457200" rtl="0">
              <a:spcBef>
                <a:spcPts val="0"/>
              </a:spcBef>
            </a:pPr>
            <a:r>
              <a:rPr lang="en"/>
              <a:t>Case 3: atom &amp; blob</a:t>
            </a:r>
          </a:p>
          <a:p>
            <a:pPr indent="-228600" lvl="0" marL="457200">
              <a:spcBef>
                <a:spcPts val="0"/>
              </a:spcBef>
            </a:pPr>
            <a:r>
              <a:rPr lang="en"/>
              <a:t>Case 4: cut &amp; blob</a:t>
            </a:r>
          </a:p>
        </p:txBody>
      </p:sp>
      <p:sp>
        <p:nvSpPr>
          <p:cNvPr id="184" name="Shape 184"/>
          <p:cNvSpPr/>
          <p:nvPr/>
        </p:nvSpPr>
        <p:spPr>
          <a:xfrm>
            <a:off x="5635258" y="261500"/>
            <a:ext cx="3286200" cy="1610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6377743" y="707988"/>
            <a:ext cx="1624500" cy="650100"/>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6289533" y="522725"/>
            <a:ext cx="2311800" cy="10455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6510654" y="803685"/>
            <a:ext cx="1377000" cy="458700"/>
          </a:xfrm>
          <a:prstGeom prst="ellipse">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txBox="1"/>
          <p:nvPr/>
        </p:nvSpPr>
        <p:spPr>
          <a:xfrm>
            <a:off x="5836303" y="863864"/>
            <a:ext cx="282300" cy="388800"/>
          </a:xfrm>
          <a:prstGeom prst="rect">
            <a:avLst/>
          </a:prstGeom>
          <a:noFill/>
          <a:ln>
            <a:noFill/>
          </a:ln>
        </p:spPr>
        <p:txBody>
          <a:bodyPr anchorCtr="0" anchor="ctr" bIns="91425" lIns="91425" rIns="91425" tIns="91425">
            <a:noAutofit/>
          </a:bodyPr>
          <a:lstStyle/>
          <a:p>
            <a:pPr lvl="0" rtl="0">
              <a:spcBef>
                <a:spcPts val="0"/>
              </a:spcBef>
              <a:buNone/>
            </a:pPr>
            <a:r>
              <a:rPr lang="en" sz="1800">
                <a:solidFill>
                  <a:schemeClr val="dk1"/>
                </a:solidFill>
              </a:rPr>
              <a:t>φ</a:t>
            </a:r>
          </a:p>
        </p:txBody>
      </p:sp>
      <p:grpSp>
        <p:nvGrpSpPr>
          <p:cNvPr id="189" name="Shape 189"/>
          <p:cNvGrpSpPr/>
          <p:nvPr/>
        </p:nvGrpSpPr>
        <p:grpSpPr>
          <a:xfrm>
            <a:off x="8088718" y="823760"/>
            <a:ext cx="432649" cy="428952"/>
            <a:chOff x="7797800" y="2458325"/>
            <a:chExt cx="589200" cy="572700"/>
          </a:xfrm>
        </p:grpSpPr>
        <p:sp>
          <p:nvSpPr>
            <p:cNvPr id="190" name="Shape 190"/>
            <p:cNvSpPr/>
            <p:nvPr/>
          </p:nvSpPr>
          <p:spPr>
            <a:xfrm>
              <a:off x="7797800" y="2458325"/>
              <a:ext cx="589200" cy="5727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800"/>
            </a:p>
          </p:txBody>
        </p:sp>
        <p:sp>
          <p:nvSpPr>
            <p:cNvPr id="191" name="Shape 191"/>
            <p:cNvSpPr txBox="1"/>
            <p:nvPr/>
          </p:nvSpPr>
          <p:spPr>
            <a:xfrm>
              <a:off x="7860484" y="2501794"/>
              <a:ext cx="417900" cy="395700"/>
            </a:xfrm>
            <a:prstGeom prst="rect">
              <a:avLst/>
            </a:prstGeom>
            <a:noFill/>
            <a:ln>
              <a:noFill/>
            </a:ln>
          </p:spPr>
          <p:txBody>
            <a:bodyPr anchorCtr="0" anchor="ctr" bIns="91425" lIns="91425" rIns="91425" tIns="91425">
              <a:noAutofit/>
            </a:bodyPr>
            <a:lstStyle/>
            <a:p>
              <a:pPr lvl="0" rtl="0">
                <a:spcBef>
                  <a:spcPts val="0"/>
                </a:spcBef>
                <a:buNone/>
              </a:pPr>
              <a:r>
                <a:rPr lang="en" sz="1800">
                  <a:solidFill>
                    <a:schemeClr val="dk1"/>
                  </a:solidFill>
                </a:rPr>
                <a:t>ψ</a:t>
              </a:r>
            </a:p>
          </p:txBody>
        </p:sp>
      </p:grpSp>
      <p:sp>
        <p:nvSpPr>
          <p:cNvPr id="192" name="Shape 192"/>
          <p:cNvSpPr txBox="1"/>
          <p:nvPr/>
        </p:nvSpPr>
        <p:spPr>
          <a:xfrm>
            <a:off x="6712133" y="830784"/>
            <a:ext cx="292500" cy="415800"/>
          </a:xfrm>
          <a:prstGeom prst="rect">
            <a:avLst/>
          </a:prstGeom>
          <a:noFill/>
          <a:ln>
            <a:noFill/>
          </a:ln>
        </p:spPr>
        <p:txBody>
          <a:bodyPr anchorCtr="0" anchor="ctr" bIns="91425" lIns="91425" rIns="91425" tIns="91425">
            <a:noAutofit/>
          </a:bodyPr>
          <a:lstStyle/>
          <a:p>
            <a:pPr lvl="0" rtl="0">
              <a:spcBef>
                <a:spcPts val="0"/>
              </a:spcBef>
              <a:buNone/>
            </a:pPr>
            <a:r>
              <a:rPr b="1" lang="en" sz="1800">
                <a:solidFill>
                  <a:srgbClr val="0000FF"/>
                </a:solidFill>
              </a:rPr>
              <a:t>φ</a:t>
            </a:r>
          </a:p>
        </p:txBody>
      </p:sp>
      <p:sp>
        <p:nvSpPr>
          <p:cNvPr id="193" name="Shape 193"/>
          <p:cNvSpPr/>
          <p:nvPr/>
        </p:nvSpPr>
        <p:spPr>
          <a:xfrm>
            <a:off x="7133994" y="803707"/>
            <a:ext cx="448500" cy="458700"/>
          </a:xfrm>
          <a:prstGeom prst="ellipse">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sz="1800"/>
          </a:p>
        </p:txBody>
      </p:sp>
      <p:sp>
        <p:nvSpPr>
          <p:cNvPr id="194" name="Shape 194"/>
          <p:cNvSpPr/>
          <p:nvPr/>
        </p:nvSpPr>
        <p:spPr>
          <a:xfrm>
            <a:off x="3604074" y="1941591"/>
            <a:ext cx="5360100" cy="3018599"/>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txBox="1"/>
          <p:nvPr/>
        </p:nvSpPr>
        <p:spPr>
          <a:xfrm>
            <a:off x="7199208" y="874586"/>
            <a:ext cx="318300" cy="316800"/>
          </a:xfrm>
          <a:prstGeom prst="rect">
            <a:avLst/>
          </a:prstGeom>
          <a:noFill/>
          <a:ln>
            <a:noFill/>
          </a:ln>
        </p:spPr>
        <p:txBody>
          <a:bodyPr anchorCtr="0" anchor="ctr" bIns="91425" lIns="91425" rIns="91425" tIns="91425">
            <a:noAutofit/>
          </a:bodyPr>
          <a:lstStyle/>
          <a:p>
            <a:pPr lvl="0" rtl="0">
              <a:spcBef>
                <a:spcPts val="0"/>
              </a:spcBef>
              <a:buNone/>
            </a:pPr>
            <a:r>
              <a:rPr b="1" lang="en" sz="1800">
                <a:solidFill>
                  <a:srgbClr val="0000FF"/>
                </a:solidFill>
              </a:rPr>
              <a:t>ψ</a:t>
            </a:r>
          </a:p>
        </p:txBody>
      </p:sp>
      <p:sp>
        <p:nvSpPr>
          <p:cNvPr id="196" name="Shape 196"/>
          <p:cNvSpPr/>
          <p:nvPr/>
        </p:nvSpPr>
        <p:spPr>
          <a:xfrm>
            <a:off x="4001899" y="2073666"/>
            <a:ext cx="3795000" cy="2831699"/>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txBox="1"/>
          <p:nvPr/>
        </p:nvSpPr>
        <p:spPr>
          <a:xfrm>
            <a:off x="4406899" y="2788641"/>
            <a:ext cx="2881200" cy="572699"/>
          </a:xfrm>
          <a:prstGeom prst="rect">
            <a:avLst/>
          </a:prstGeom>
          <a:noFill/>
          <a:ln>
            <a:noFill/>
          </a:ln>
        </p:spPr>
        <p:txBody>
          <a:bodyPr anchorCtr="0" anchor="t" bIns="91425" lIns="91425" rIns="91425" tIns="91425">
            <a:noAutofit/>
          </a:bodyPr>
          <a:lstStyle/>
          <a:p>
            <a:pPr lvl="0" algn="ctr">
              <a:spcBef>
                <a:spcPts val="0"/>
              </a:spcBef>
              <a:buNone/>
            </a:pPr>
            <a:r>
              <a:rPr lang="en" sz="2400">
                <a:solidFill>
                  <a:srgbClr val="B45F06"/>
                </a:solidFill>
              </a:rPr>
              <a:t>ξ</a:t>
            </a:r>
            <a:r>
              <a:rPr baseline="-25000" lang="en" sz="2400">
                <a:solidFill>
                  <a:srgbClr val="B45F06"/>
                </a:solidFill>
              </a:rPr>
              <a:t>1     </a:t>
            </a:r>
            <a:r>
              <a:rPr lang="en" sz="2400">
                <a:solidFill>
                  <a:srgbClr val="B45F06"/>
                </a:solidFill>
              </a:rPr>
              <a:t>…    ξ</a:t>
            </a:r>
            <a:r>
              <a:rPr baseline="-25000" lang="en" sz="2400">
                <a:solidFill>
                  <a:srgbClr val="B45F06"/>
                </a:solidFill>
              </a:rPr>
              <a:t>i     </a:t>
            </a:r>
            <a:r>
              <a:rPr lang="en" sz="2400">
                <a:solidFill>
                  <a:srgbClr val="B45F06"/>
                </a:solidFill>
              </a:rPr>
              <a:t>...    ξ</a:t>
            </a:r>
            <a:r>
              <a:rPr baseline="-25000" lang="en" sz="2400">
                <a:solidFill>
                  <a:srgbClr val="B45F06"/>
                </a:solidFill>
              </a:rPr>
              <a:t>k</a:t>
            </a:r>
          </a:p>
        </p:txBody>
      </p:sp>
      <p:sp>
        <p:nvSpPr>
          <p:cNvPr id="198" name="Shape 198"/>
          <p:cNvSpPr/>
          <p:nvPr/>
        </p:nvSpPr>
        <p:spPr>
          <a:xfrm>
            <a:off x="7900774" y="3108978"/>
            <a:ext cx="910116" cy="761076"/>
          </a:xfrm>
          <a:prstGeom prst="cloud">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4121224" y="2610516"/>
            <a:ext cx="1167300" cy="1757999"/>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4546824" y="2788641"/>
            <a:ext cx="432600" cy="572699"/>
          </a:xfrm>
          <a:prstGeom prst="ellipse">
            <a:avLst/>
          </a:prstGeom>
          <a:noFill/>
          <a:ln cap="flat" cmpd="sng" w="38100">
            <a:solidFill>
              <a:srgbClr val="B45F0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FF9900"/>
              </a:solidFill>
            </a:endParaRPr>
          </a:p>
        </p:txBody>
      </p:sp>
      <p:sp>
        <p:nvSpPr>
          <p:cNvPr id="201" name="Shape 201"/>
          <p:cNvSpPr/>
          <p:nvPr/>
        </p:nvSpPr>
        <p:spPr>
          <a:xfrm>
            <a:off x="5346424" y="2501341"/>
            <a:ext cx="1002300" cy="2300099"/>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5627624" y="2788641"/>
            <a:ext cx="432600" cy="572699"/>
          </a:xfrm>
          <a:prstGeom prst="ellipse">
            <a:avLst/>
          </a:prstGeom>
          <a:noFill/>
          <a:ln cap="flat" cmpd="sng" w="38100">
            <a:solidFill>
              <a:srgbClr val="B45F0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6419366" y="2624691"/>
            <a:ext cx="1266600" cy="1743899"/>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4" name="Shape 204"/>
          <p:cNvSpPr/>
          <p:nvPr/>
        </p:nvSpPr>
        <p:spPr>
          <a:xfrm>
            <a:off x="6708424" y="2788641"/>
            <a:ext cx="432600" cy="572699"/>
          </a:xfrm>
          <a:prstGeom prst="ellipse">
            <a:avLst/>
          </a:prstGeom>
          <a:noFill/>
          <a:ln cap="flat" cmpd="sng" w="38100">
            <a:solidFill>
              <a:srgbClr val="B45F0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5467159" y="3591014"/>
            <a:ext cx="737423" cy="650051"/>
          </a:xfrm>
          <a:prstGeom prst="cloud">
            <a:avLst/>
          </a:prstGeom>
          <a:noFill/>
          <a:ln cap="flat" cmpd="sng" w="38100">
            <a:solidFill>
              <a:srgbClr val="B45F0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4249816" y="3407871"/>
            <a:ext cx="910116" cy="761076"/>
          </a:xfrm>
          <a:prstGeom prst="cloud">
            <a:avLst/>
          </a:prstGeom>
          <a:noFill/>
          <a:ln cap="flat" cmpd="sng" w="38100">
            <a:solidFill>
              <a:srgbClr val="B45F0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FF9900"/>
              </a:solidFill>
            </a:endParaRPr>
          </a:p>
        </p:txBody>
      </p:sp>
      <p:sp>
        <p:nvSpPr>
          <p:cNvPr id="207" name="Shape 207"/>
          <p:cNvSpPr/>
          <p:nvPr/>
        </p:nvSpPr>
        <p:spPr>
          <a:xfrm>
            <a:off x="6597618" y="3407862"/>
            <a:ext cx="910116" cy="761076"/>
          </a:xfrm>
          <a:prstGeom prst="cloud">
            <a:avLst/>
          </a:prstGeom>
          <a:noFill/>
          <a:ln cap="flat" cmpd="sng" w="38100">
            <a:solidFill>
              <a:srgbClr val="B45F0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txBox="1"/>
          <p:nvPr/>
        </p:nvSpPr>
        <p:spPr>
          <a:xfrm>
            <a:off x="3604074" y="1647559"/>
            <a:ext cx="855300" cy="388800"/>
          </a:xfrm>
          <a:prstGeom prst="rect">
            <a:avLst/>
          </a:prstGeom>
          <a:noFill/>
          <a:ln>
            <a:noFill/>
          </a:ln>
        </p:spPr>
        <p:txBody>
          <a:bodyPr anchorCtr="0" anchor="t" bIns="91425" lIns="91425" rIns="91425" tIns="91425">
            <a:noAutofit/>
          </a:bodyPr>
          <a:lstStyle/>
          <a:p>
            <a:pPr lvl="0">
              <a:spcBef>
                <a:spcPts val="0"/>
              </a:spcBef>
              <a:buNone/>
            </a:pPr>
            <a:r>
              <a:rPr lang="en"/>
              <a:t>Case 4:</a:t>
            </a:r>
          </a:p>
        </p:txBody>
      </p:sp>
      <p:sp>
        <p:nvSpPr>
          <p:cNvPr id="209" name="Shape 209"/>
          <p:cNvSpPr/>
          <p:nvPr/>
        </p:nvSpPr>
        <p:spPr>
          <a:xfrm>
            <a:off x="832199" y="3195925"/>
            <a:ext cx="2311800" cy="1610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txBox="1"/>
          <p:nvPr/>
        </p:nvSpPr>
        <p:spPr>
          <a:xfrm>
            <a:off x="5586132" y="-23116"/>
            <a:ext cx="1077899" cy="388800"/>
          </a:xfrm>
          <a:prstGeom prst="rect">
            <a:avLst/>
          </a:prstGeom>
          <a:noFill/>
          <a:ln>
            <a:noFill/>
          </a:ln>
        </p:spPr>
        <p:txBody>
          <a:bodyPr anchorCtr="0" anchor="t" bIns="91425" lIns="91425" rIns="91425" tIns="91425">
            <a:noAutofit/>
          </a:bodyPr>
          <a:lstStyle/>
          <a:p>
            <a:pPr lvl="0">
              <a:spcBef>
                <a:spcPts val="0"/>
              </a:spcBef>
              <a:buNone/>
            </a:pPr>
            <a:r>
              <a:rPr lang="en"/>
              <a:t>Overall:</a:t>
            </a:r>
          </a:p>
        </p:txBody>
      </p:sp>
      <p:sp>
        <p:nvSpPr>
          <p:cNvPr id="211" name="Shape 211"/>
          <p:cNvSpPr/>
          <p:nvPr/>
        </p:nvSpPr>
        <p:spPr>
          <a:xfrm>
            <a:off x="1715591" y="3669483"/>
            <a:ext cx="910116" cy="761076"/>
          </a:xfrm>
          <a:prstGeom prst="cloud">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2" name="Shape 212"/>
          <p:cNvSpPr txBox="1"/>
          <p:nvPr/>
        </p:nvSpPr>
        <p:spPr>
          <a:xfrm>
            <a:off x="1283000" y="3859312"/>
            <a:ext cx="432600" cy="458700"/>
          </a:xfrm>
          <a:prstGeom prst="rect">
            <a:avLst/>
          </a:prstGeom>
          <a:noFill/>
          <a:ln>
            <a:noFill/>
          </a:ln>
        </p:spPr>
        <p:txBody>
          <a:bodyPr anchorCtr="0" anchor="t" bIns="91425" lIns="91425" rIns="91425" tIns="91425">
            <a:noAutofit/>
          </a:bodyPr>
          <a:lstStyle/>
          <a:p>
            <a:pPr lvl="0" rtl="0">
              <a:spcBef>
                <a:spcPts val="0"/>
              </a:spcBef>
              <a:buNone/>
            </a:pPr>
            <a:r>
              <a:rPr lang="en"/>
              <a:t>X</a:t>
            </a:r>
          </a:p>
        </p:txBody>
      </p:sp>
      <p:sp>
        <p:nvSpPr>
          <p:cNvPr id="213" name="Shape 213"/>
          <p:cNvSpPr txBox="1"/>
          <p:nvPr/>
        </p:nvSpPr>
        <p:spPr>
          <a:xfrm>
            <a:off x="774883" y="2919493"/>
            <a:ext cx="855300" cy="388799"/>
          </a:xfrm>
          <a:prstGeom prst="rect">
            <a:avLst/>
          </a:prstGeom>
          <a:noFill/>
          <a:ln>
            <a:noFill/>
          </a:ln>
        </p:spPr>
        <p:txBody>
          <a:bodyPr anchorCtr="0" anchor="t" bIns="91425" lIns="91425" rIns="91425" tIns="91425">
            <a:noAutofit/>
          </a:bodyPr>
          <a:lstStyle/>
          <a:p>
            <a:pPr lvl="0" rtl="0">
              <a:spcBef>
                <a:spcPts val="0"/>
              </a:spcBef>
              <a:buNone/>
            </a:pPr>
            <a:r>
              <a:rPr lang="en"/>
              <a:t>Case 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3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2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2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2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2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2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2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2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2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2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The Algorithm: The Wrap Up</a:t>
            </a:r>
          </a:p>
        </p:txBody>
      </p:sp>
      <p:sp>
        <p:nvSpPr>
          <p:cNvPr id="219" name="Shape 21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spcAft>
                <a:spcPts val="0"/>
              </a:spcAft>
            </a:pPr>
            <a:r>
              <a:rPr lang="en"/>
              <a:t>(I2) Remove on “EVEN” space</a:t>
            </a:r>
          </a:p>
          <a:p>
            <a:pPr indent="-228600" lvl="1" marL="914400" rtl="0">
              <a:spcBef>
                <a:spcPts val="0"/>
              </a:spcBef>
              <a:spcAft>
                <a:spcPts val="0"/>
              </a:spcAft>
            </a:pPr>
            <a:r>
              <a:rPr lang="en"/>
              <a:t>Erase premises on the outside</a:t>
            </a:r>
          </a:p>
          <a:p>
            <a:pPr indent="-228600" lvl="0" marL="457200" rtl="0">
              <a:spcBef>
                <a:spcPts val="0"/>
              </a:spcBef>
              <a:spcAft>
                <a:spcPts val="0"/>
              </a:spcAft>
            </a:pPr>
            <a:r>
              <a:rPr lang="en"/>
              <a:t>(E1b) Remove Double Cut</a:t>
            </a:r>
          </a:p>
          <a:p>
            <a:pPr indent="-228600" lvl="1" marL="914400" rtl="0">
              <a:spcBef>
                <a:spcPts val="0"/>
              </a:spcBef>
              <a:spcAft>
                <a:spcPts val="0"/>
              </a:spcAft>
            </a:pPr>
            <a:r>
              <a:rPr lang="en"/>
              <a:t>And again!</a:t>
            </a:r>
          </a:p>
          <a:p>
            <a:pPr indent="-228600" lvl="0" marL="457200" rtl="0">
              <a:spcBef>
                <a:spcPts val="0"/>
              </a:spcBef>
              <a:spcAft>
                <a:spcPts val="0"/>
              </a:spcAft>
            </a:pPr>
            <a:r>
              <a:rPr lang="en"/>
              <a:t>And we have just the goal left</a:t>
            </a:r>
          </a:p>
          <a:p>
            <a:pPr indent="-228600" lvl="0" marL="457200" rtl="0">
              <a:spcBef>
                <a:spcPts val="0"/>
              </a:spcBef>
              <a:spcAft>
                <a:spcPts val="0"/>
              </a:spcAft>
            </a:pPr>
            <a:r>
              <a:rPr lang="en"/>
              <a:t>done!</a:t>
            </a:r>
          </a:p>
        </p:txBody>
      </p:sp>
      <p:sp>
        <p:nvSpPr>
          <p:cNvPr id="220" name="Shape 220"/>
          <p:cNvSpPr/>
          <p:nvPr/>
        </p:nvSpPr>
        <p:spPr>
          <a:xfrm>
            <a:off x="4183175" y="1295250"/>
            <a:ext cx="4474800" cy="21501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5074125" y="1723025"/>
            <a:ext cx="3148200" cy="12183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2" name="Shape 222"/>
          <p:cNvSpPr txBox="1"/>
          <p:nvPr/>
        </p:nvSpPr>
        <p:spPr>
          <a:xfrm>
            <a:off x="4456950" y="2099525"/>
            <a:ext cx="384300" cy="519000"/>
          </a:xfrm>
          <a:prstGeom prst="rect">
            <a:avLst/>
          </a:prstGeom>
          <a:noFill/>
          <a:ln>
            <a:noFill/>
          </a:ln>
        </p:spPr>
        <p:txBody>
          <a:bodyPr anchorCtr="0" anchor="ctr" bIns="91425" lIns="91425" rIns="91425" tIns="91425">
            <a:noAutofit/>
          </a:bodyPr>
          <a:lstStyle/>
          <a:p>
            <a:pPr lvl="0" rtl="0">
              <a:spcBef>
                <a:spcPts val="0"/>
              </a:spcBef>
              <a:buNone/>
            </a:pPr>
            <a:r>
              <a:rPr lang="en" sz="2400">
                <a:solidFill>
                  <a:schemeClr val="dk1"/>
                </a:solidFill>
              </a:rPr>
              <a:t>φ</a:t>
            </a:r>
          </a:p>
        </p:txBody>
      </p:sp>
      <p:sp>
        <p:nvSpPr>
          <p:cNvPr id="223" name="Shape 223"/>
          <p:cNvSpPr/>
          <p:nvPr/>
        </p:nvSpPr>
        <p:spPr>
          <a:xfrm>
            <a:off x="7478320" y="2045825"/>
            <a:ext cx="589200" cy="5727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4" name="Shape 224"/>
          <p:cNvSpPr txBox="1"/>
          <p:nvPr/>
        </p:nvSpPr>
        <p:spPr>
          <a:xfrm>
            <a:off x="7563970" y="2134325"/>
            <a:ext cx="417900" cy="395700"/>
          </a:xfrm>
          <a:prstGeom prst="rect">
            <a:avLst/>
          </a:prstGeom>
          <a:noFill/>
          <a:ln>
            <a:noFill/>
          </a:ln>
        </p:spPr>
        <p:txBody>
          <a:bodyPr anchorCtr="0" anchor="ctr" bIns="91425" lIns="91425" rIns="91425" tIns="91425">
            <a:noAutofit/>
          </a:bodyPr>
          <a:lstStyle/>
          <a:p>
            <a:pPr lvl="0" rtl="0">
              <a:spcBef>
                <a:spcPts val="0"/>
              </a:spcBef>
              <a:buNone/>
            </a:pPr>
            <a:r>
              <a:rPr lang="en" sz="2400">
                <a:solidFill>
                  <a:schemeClr val="dk1"/>
                </a:solidFill>
              </a:rPr>
              <a:t>ψ</a:t>
            </a:r>
          </a:p>
        </p:txBody>
      </p:sp>
      <p:sp>
        <p:nvSpPr>
          <p:cNvPr id="225" name="Shape 225"/>
          <p:cNvSpPr/>
          <p:nvPr/>
        </p:nvSpPr>
        <p:spPr>
          <a:xfrm>
            <a:off x="5159812" y="1891400"/>
            <a:ext cx="2212200" cy="867900"/>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5328412" y="2026034"/>
            <a:ext cx="1875000" cy="612300"/>
          </a:xfrm>
          <a:prstGeom prst="ellipse">
            <a:avLst/>
          </a:prstGeom>
          <a:noFill/>
          <a:ln cap="flat" cmpd="sng" w="38100">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To Do: (4) Output in Pegasus Format (coming soon!)</a:t>
            </a:r>
          </a:p>
        </p:txBody>
      </p:sp>
      <p:sp>
        <p:nvSpPr>
          <p:cNvPr id="232" name="Shape 23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Idea: Any step starting from the beginning of the setup stage to the wrap up stage gets included in the final Pegasus output</a:t>
            </a:r>
          </a:p>
          <a:p>
            <a:pPr indent="-228600" lvl="1" marL="914400" rtl="0">
              <a:spcBef>
                <a:spcPts val="0"/>
              </a:spcBef>
            </a:pPr>
            <a:r>
              <a:rPr lang="en"/>
              <a:t>A step consists of anything that utilizes an existential graph rule</a:t>
            </a:r>
          </a:p>
          <a:p>
            <a:pPr indent="-228600" lvl="0" marL="457200" rtl="0">
              <a:spcBef>
                <a:spcPts val="0"/>
              </a:spcBef>
            </a:pPr>
            <a:r>
              <a:rPr lang="en"/>
              <a:t>Currently we have the information that pegasus requires</a:t>
            </a:r>
          </a:p>
          <a:p>
            <a:pPr indent="-228600" lvl="0" marL="457200" rtl="0">
              <a:spcBef>
                <a:spcPts val="0"/>
              </a:spcBef>
            </a:pPr>
            <a:r>
              <a:rPr lang="en"/>
              <a:t>We still need to make it match exactly</a:t>
            </a:r>
          </a:p>
          <a:p>
            <a:pPr indent="-228600" lvl="0" marL="457200" rtl="0">
              <a:spcBef>
                <a:spcPts val="0"/>
              </a:spcBef>
            </a:pPr>
            <a:r>
              <a:rPr lang="en"/>
              <a:t>Need to determine what Pegasus expects when dealing with recursion</a:t>
            </a:r>
          </a:p>
          <a:p>
            <a:pPr indent="-228600" lvl="1" marL="914400" rtl="0">
              <a:spcBef>
                <a:spcPts val="0"/>
              </a:spcBef>
            </a:pPr>
            <a:r>
              <a:rPr lang="en"/>
              <a:t>No longer working with the same tree but rather a subtree</a:t>
            </a:r>
          </a:p>
          <a:p>
            <a:pPr indent="-228600" lvl="1" marL="914400">
              <a:spcBef>
                <a:spcPts val="0"/>
              </a:spcBef>
            </a:pPr>
            <a:r>
              <a:rPr lang="en"/>
              <a:t>Either display the original tree in addition to the subtrees or just display the current working subtree and then later jump back to the original tree with all the changes marked on a single line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To Do (Future): BUG FIXING!!!</a:t>
            </a:r>
          </a:p>
        </p:txBody>
      </p:sp>
      <p:sp>
        <p:nvSpPr>
          <p:cNvPr id="238" name="Shape 23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There are still some bugs we need to fix.</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Challenges</a:t>
            </a:r>
          </a:p>
        </p:txBody>
      </p:sp>
      <p:sp>
        <p:nvSpPr>
          <p:cNvPr id="244" name="Shape 24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Deciding what kind of representation to use</a:t>
            </a:r>
          </a:p>
          <a:p>
            <a:pPr indent="-228600" lvl="0" marL="457200" rtl="0">
              <a:spcBef>
                <a:spcPts val="0"/>
              </a:spcBef>
            </a:pPr>
            <a:r>
              <a:rPr lang="en"/>
              <a:t>Tree structures in Python</a:t>
            </a:r>
          </a:p>
          <a:p>
            <a:pPr indent="-228600" lvl="1" marL="914400" rtl="0">
              <a:spcBef>
                <a:spcPts val="0"/>
              </a:spcBef>
            </a:pPr>
            <a:r>
              <a:rPr lang="en"/>
              <a:t>Modifying the tree while maintaining proper structure</a:t>
            </a:r>
          </a:p>
          <a:p>
            <a:pPr indent="-228600" lvl="0" marL="457200">
              <a:spcBef>
                <a:spcPts val="0"/>
              </a:spcBef>
            </a:pPr>
            <a:r>
              <a:rPr lang="en"/>
              <a:t>Pegasus format not easy to work with</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a:t>
            </a:r>
          </a:p>
        </p:txBody>
      </p:sp>
      <p:sp>
        <p:nvSpPr>
          <p:cNvPr id="250" name="Shape 25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Modus Ponens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p:nvPr/>
        </p:nvSpPr>
        <p:spPr>
          <a:xfrm>
            <a:off x="5742625" y="1296475"/>
            <a:ext cx="1458300" cy="127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a:off x="7434400" y="1304875"/>
            <a:ext cx="1458300" cy="127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 name="Shape 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Review: What’s an Existential Graph (EG) again?</a:t>
            </a:r>
          </a:p>
        </p:txBody>
      </p:sp>
      <p:sp>
        <p:nvSpPr>
          <p:cNvPr id="63" name="Shape 63"/>
          <p:cNvSpPr txBox="1"/>
          <p:nvPr>
            <p:ph idx="1" type="body"/>
          </p:nvPr>
        </p:nvSpPr>
        <p:spPr>
          <a:xfrm>
            <a:off x="311700" y="1152475"/>
            <a:ext cx="5086200" cy="3416400"/>
          </a:xfrm>
          <a:prstGeom prst="rect">
            <a:avLst/>
          </a:prstGeom>
        </p:spPr>
        <p:txBody>
          <a:bodyPr anchorCtr="0" anchor="t" bIns="91425" lIns="91425" rIns="91425" tIns="91425">
            <a:noAutofit/>
          </a:bodyPr>
          <a:lstStyle/>
          <a:p>
            <a:pPr lvl="0">
              <a:spcBef>
                <a:spcPts val="0"/>
              </a:spcBef>
              <a:spcAft>
                <a:spcPts val="0"/>
              </a:spcAft>
              <a:buNone/>
            </a:pPr>
            <a:r>
              <a:rPr lang="en"/>
              <a:t>Equivalence</a:t>
            </a:r>
            <a:r>
              <a:rPr lang="en"/>
              <a:t> rules:   (E1a) Insert Double Cut</a:t>
            </a:r>
          </a:p>
          <a:p>
            <a:pPr lvl="0">
              <a:spcBef>
                <a:spcPts val="0"/>
              </a:spcBef>
              <a:spcAft>
                <a:spcPts val="0"/>
              </a:spcAft>
              <a:buNone/>
            </a:pPr>
            <a:r>
              <a:rPr lang="en"/>
              <a:t>				(E1b) Remove Double Cut</a:t>
            </a:r>
          </a:p>
          <a:p>
            <a:pPr lvl="0">
              <a:spcBef>
                <a:spcPts val="0"/>
              </a:spcBef>
              <a:spcAft>
                <a:spcPts val="0"/>
              </a:spcAft>
              <a:buNone/>
            </a:pPr>
            <a:r>
              <a:rPr lang="en"/>
              <a:t>				(E2a) Iteration</a:t>
            </a:r>
          </a:p>
          <a:p>
            <a:pPr lvl="0" rtl="0">
              <a:spcBef>
                <a:spcPts val="0"/>
              </a:spcBef>
              <a:spcAft>
                <a:spcPts val="0"/>
              </a:spcAft>
              <a:buNone/>
            </a:pPr>
            <a:r>
              <a:rPr lang="en"/>
              <a:t>				(E2b) Deiteration</a:t>
            </a:r>
          </a:p>
          <a:p>
            <a:pPr lvl="0" rtl="0">
              <a:spcBef>
                <a:spcPts val="0"/>
              </a:spcBef>
              <a:spcAft>
                <a:spcPts val="0"/>
              </a:spcAft>
              <a:buNone/>
            </a:pPr>
            <a:r>
              <a:t/>
            </a:r>
            <a:endParaRPr/>
          </a:p>
          <a:p>
            <a:pPr lvl="0" rtl="0">
              <a:spcBef>
                <a:spcPts val="0"/>
              </a:spcBef>
              <a:spcAft>
                <a:spcPts val="0"/>
              </a:spcAft>
              <a:buNone/>
            </a:pPr>
            <a:r>
              <a:rPr lang="en"/>
              <a:t>Inference rules: 	(I1) Insert on “ODD” space</a:t>
            </a:r>
          </a:p>
          <a:p>
            <a:pPr lvl="0">
              <a:spcBef>
                <a:spcPts val="0"/>
              </a:spcBef>
              <a:spcAft>
                <a:spcPts val="0"/>
              </a:spcAft>
              <a:buNone/>
            </a:pPr>
            <a:r>
              <a:rPr lang="en"/>
              <a:t>				(I2) Remove on “EVEN” space</a:t>
            </a:r>
          </a:p>
        </p:txBody>
      </p:sp>
      <p:sp>
        <p:nvSpPr>
          <p:cNvPr id="64" name="Shape 64"/>
          <p:cNvSpPr/>
          <p:nvPr/>
        </p:nvSpPr>
        <p:spPr>
          <a:xfrm>
            <a:off x="5910950" y="1481875"/>
            <a:ext cx="1163700" cy="9192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65" name="Shape 65"/>
          <p:cNvGrpSpPr/>
          <p:nvPr/>
        </p:nvGrpSpPr>
        <p:grpSpPr>
          <a:xfrm>
            <a:off x="7581700" y="1481875"/>
            <a:ext cx="1163700" cy="919200"/>
            <a:chOff x="7429300" y="1481875"/>
            <a:chExt cx="1163700" cy="919200"/>
          </a:xfrm>
        </p:grpSpPr>
        <p:sp>
          <p:nvSpPr>
            <p:cNvPr id="66" name="Shape 66"/>
            <p:cNvSpPr/>
            <p:nvPr/>
          </p:nvSpPr>
          <p:spPr>
            <a:xfrm>
              <a:off x="7429300" y="1481875"/>
              <a:ext cx="1163700" cy="9192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 name="Shape 67"/>
            <p:cNvSpPr txBox="1"/>
            <p:nvPr/>
          </p:nvSpPr>
          <p:spPr>
            <a:xfrm>
              <a:off x="7818250" y="1953900"/>
              <a:ext cx="385800" cy="354000"/>
            </a:xfrm>
            <a:prstGeom prst="rect">
              <a:avLst/>
            </a:prstGeom>
            <a:noFill/>
            <a:ln>
              <a:noFill/>
            </a:ln>
          </p:spPr>
          <p:txBody>
            <a:bodyPr anchorCtr="0" anchor="t" bIns="91425" lIns="91425" rIns="91425" tIns="91425">
              <a:noAutofit/>
            </a:bodyPr>
            <a:lstStyle/>
            <a:p>
              <a:pPr lvl="0">
                <a:spcBef>
                  <a:spcPts val="0"/>
                </a:spcBef>
                <a:buNone/>
              </a:pPr>
              <a:r>
                <a:rPr lang="en"/>
                <a:t>A</a:t>
              </a:r>
            </a:p>
          </p:txBody>
        </p:sp>
        <p:sp>
          <p:nvSpPr>
            <p:cNvPr id="68" name="Shape 68"/>
            <p:cNvSpPr txBox="1"/>
            <p:nvPr/>
          </p:nvSpPr>
          <p:spPr>
            <a:xfrm>
              <a:off x="7577175" y="1676425"/>
              <a:ext cx="385800" cy="3540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69" name="Shape 69"/>
            <p:cNvSpPr txBox="1"/>
            <p:nvPr/>
          </p:nvSpPr>
          <p:spPr>
            <a:xfrm>
              <a:off x="8072275" y="1599900"/>
              <a:ext cx="385800" cy="354000"/>
            </a:xfrm>
            <a:prstGeom prst="rect">
              <a:avLst/>
            </a:prstGeom>
            <a:noFill/>
            <a:ln>
              <a:noFill/>
            </a:ln>
          </p:spPr>
          <p:txBody>
            <a:bodyPr anchorCtr="0" anchor="t" bIns="91425" lIns="91425" rIns="91425" tIns="91425">
              <a:noAutofit/>
            </a:bodyPr>
            <a:lstStyle/>
            <a:p>
              <a:pPr lvl="0" rtl="0">
                <a:spcBef>
                  <a:spcPts val="0"/>
                </a:spcBef>
                <a:buNone/>
              </a:pPr>
              <a:r>
                <a:rPr lang="en"/>
                <a:t>C</a:t>
              </a:r>
            </a:p>
          </p:txBody>
        </p:sp>
      </p:grpSp>
      <p:sp>
        <p:nvSpPr>
          <p:cNvPr id="70" name="Shape 70"/>
          <p:cNvSpPr/>
          <p:nvPr/>
        </p:nvSpPr>
        <p:spPr>
          <a:xfrm>
            <a:off x="5742625" y="2865225"/>
            <a:ext cx="1458300" cy="127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7434400" y="2865225"/>
            <a:ext cx="1458300" cy="12732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 name="Shape 72"/>
          <p:cNvSpPr txBox="1"/>
          <p:nvPr/>
        </p:nvSpPr>
        <p:spPr>
          <a:xfrm>
            <a:off x="6278875" y="3514250"/>
            <a:ext cx="385800" cy="354000"/>
          </a:xfrm>
          <a:prstGeom prst="rect">
            <a:avLst/>
          </a:prstGeom>
          <a:noFill/>
          <a:ln>
            <a:noFill/>
          </a:ln>
        </p:spPr>
        <p:txBody>
          <a:bodyPr anchorCtr="0" anchor="t" bIns="91425" lIns="91425" rIns="91425" tIns="91425">
            <a:noAutofit/>
          </a:bodyPr>
          <a:lstStyle/>
          <a:p>
            <a:pPr lvl="0" rtl="0">
              <a:spcBef>
                <a:spcPts val="0"/>
              </a:spcBef>
              <a:buNone/>
            </a:pPr>
            <a:r>
              <a:rPr lang="en"/>
              <a:t>A</a:t>
            </a:r>
          </a:p>
        </p:txBody>
      </p:sp>
      <p:sp>
        <p:nvSpPr>
          <p:cNvPr id="73" name="Shape 73"/>
          <p:cNvSpPr txBox="1"/>
          <p:nvPr/>
        </p:nvSpPr>
        <p:spPr>
          <a:xfrm>
            <a:off x="6037800" y="3236775"/>
            <a:ext cx="385800" cy="3540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74" name="Shape 74"/>
          <p:cNvSpPr txBox="1"/>
          <p:nvPr/>
        </p:nvSpPr>
        <p:spPr>
          <a:xfrm>
            <a:off x="6532900" y="3160250"/>
            <a:ext cx="385800" cy="354000"/>
          </a:xfrm>
          <a:prstGeom prst="rect">
            <a:avLst/>
          </a:prstGeom>
          <a:noFill/>
          <a:ln>
            <a:noFill/>
          </a:ln>
        </p:spPr>
        <p:txBody>
          <a:bodyPr anchorCtr="0" anchor="t" bIns="91425" lIns="91425" rIns="91425" tIns="91425">
            <a:noAutofit/>
          </a:bodyPr>
          <a:lstStyle/>
          <a:p>
            <a:pPr lvl="0" rtl="0">
              <a:spcBef>
                <a:spcPts val="0"/>
              </a:spcBef>
              <a:buNone/>
            </a:pPr>
            <a:r>
              <a:rPr lang="en"/>
              <a:t>C</a:t>
            </a:r>
          </a:p>
        </p:txBody>
      </p:sp>
      <p:sp>
        <p:nvSpPr>
          <p:cNvPr id="75" name="Shape 75"/>
          <p:cNvSpPr txBox="1"/>
          <p:nvPr/>
        </p:nvSpPr>
        <p:spPr>
          <a:xfrm>
            <a:off x="5742632" y="1026250"/>
            <a:ext cx="2727899" cy="2214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91666"/>
              <a:buFont typeface="Arial"/>
              <a:buNone/>
            </a:pPr>
            <a:r>
              <a:rPr lang="en" sz="1200">
                <a:solidFill>
                  <a:schemeClr val="dk2"/>
                </a:solidFill>
                <a:latin typeface="Calibri"/>
                <a:ea typeface="Calibri"/>
                <a:cs typeface="Calibri"/>
                <a:sym typeface="Calibri"/>
              </a:rPr>
              <a:t>(I1) Insert on “ODD” space</a:t>
            </a:r>
          </a:p>
        </p:txBody>
      </p:sp>
      <p:sp>
        <p:nvSpPr>
          <p:cNvPr id="76" name="Shape 76"/>
          <p:cNvSpPr txBox="1"/>
          <p:nvPr/>
        </p:nvSpPr>
        <p:spPr>
          <a:xfrm>
            <a:off x="5742624" y="2610937"/>
            <a:ext cx="2727899" cy="2214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200">
                <a:solidFill>
                  <a:schemeClr val="dk2"/>
                </a:solidFill>
                <a:latin typeface="Calibri"/>
                <a:ea typeface="Calibri"/>
                <a:cs typeface="Calibri"/>
                <a:sym typeface="Calibri"/>
              </a:rPr>
              <a:t>(I2) Remove on “EVEN” space</a:t>
            </a:r>
          </a:p>
        </p:txBody>
      </p:sp>
      <p:sp>
        <p:nvSpPr>
          <p:cNvPr id="77" name="Shape 77"/>
          <p:cNvSpPr/>
          <p:nvPr/>
        </p:nvSpPr>
        <p:spPr>
          <a:xfrm>
            <a:off x="7210758" y="3444899"/>
            <a:ext cx="207900" cy="161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a:off x="7210741" y="1881891"/>
            <a:ext cx="207900" cy="161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Our Project: EG Proof Generator</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15000"/>
              </a:lnSpc>
              <a:spcBef>
                <a:spcPts val="0"/>
              </a:spcBef>
              <a:spcAft>
                <a:spcPts val="0"/>
              </a:spcAft>
              <a:buNone/>
            </a:pPr>
            <a:r>
              <a:rPr lang="en"/>
              <a:t>How can we generate EG proofs? </a:t>
            </a:r>
          </a:p>
          <a:p>
            <a:pPr lvl="0">
              <a:lnSpc>
                <a:spcPct val="115000"/>
              </a:lnSpc>
              <a:spcBef>
                <a:spcPts val="0"/>
              </a:spcBef>
              <a:spcAft>
                <a:spcPts val="0"/>
              </a:spcAft>
              <a:buNone/>
            </a:pPr>
            <a:r>
              <a:t/>
            </a:r>
            <a:endParaRPr/>
          </a:p>
          <a:p>
            <a:pPr lvl="0">
              <a:lnSpc>
                <a:spcPct val="115000"/>
              </a:lnSpc>
              <a:spcBef>
                <a:spcPts val="0"/>
              </a:spcBef>
              <a:spcAft>
                <a:spcPts val="0"/>
              </a:spcAft>
              <a:buNone/>
            </a:pPr>
            <a:r>
              <a:rPr lang="en"/>
              <a:t>What we started with: 	(1) Pegasus: a visualization method for EG proofs</a:t>
            </a:r>
          </a:p>
          <a:p>
            <a:pPr lvl="0" rtl="0">
              <a:lnSpc>
                <a:spcPct val="115000"/>
              </a:lnSpc>
              <a:spcBef>
                <a:spcPts val="0"/>
              </a:spcBef>
              <a:spcAft>
                <a:spcPts val="0"/>
              </a:spcAft>
              <a:buNone/>
            </a:pPr>
            <a:r>
              <a:rPr lang="en"/>
              <a:t>					(2) Parsing: logical statements into a tree structure</a:t>
            </a:r>
          </a:p>
          <a:p>
            <a:pPr lvl="0">
              <a:lnSpc>
                <a:spcPct val="115000"/>
              </a:lnSpc>
              <a:spcBef>
                <a:spcPts val="0"/>
              </a:spcBef>
              <a:spcAft>
                <a:spcPts val="0"/>
              </a:spcAft>
              <a:buNone/>
            </a:pPr>
            <a:r>
              <a:t/>
            </a:r>
            <a:endParaRPr/>
          </a:p>
          <a:p>
            <a:pPr lvl="0">
              <a:lnSpc>
                <a:spcPct val="115000"/>
              </a:lnSpc>
              <a:spcBef>
                <a:spcPts val="0"/>
              </a:spcBef>
              <a:spcAft>
                <a:spcPts val="0"/>
              </a:spcAft>
              <a:buNone/>
            </a:pPr>
            <a:r>
              <a:rPr lang="en"/>
              <a:t>What we needed to do:	(1) Represent EGs</a:t>
            </a:r>
          </a:p>
          <a:p>
            <a:pPr lvl="0" rtl="0">
              <a:lnSpc>
                <a:spcPct val="115000"/>
              </a:lnSpc>
              <a:spcBef>
                <a:spcPts val="0"/>
              </a:spcBef>
              <a:spcAft>
                <a:spcPts val="0"/>
              </a:spcAft>
              <a:buNone/>
            </a:pPr>
            <a:r>
              <a:rPr lang="en"/>
              <a:t>					(2) Figure out how to algorithmically generate proofs</a:t>
            </a:r>
          </a:p>
          <a:p>
            <a:pPr lvl="0" rtl="0">
              <a:lnSpc>
                <a:spcPct val="115000"/>
              </a:lnSpc>
              <a:spcBef>
                <a:spcPts val="0"/>
              </a:spcBef>
              <a:spcAft>
                <a:spcPts val="0"/>
              </a:spcAft>
              <a:buNone/>
            </a:pPr>
            <a:r>
              <a:rPr lang="en"/>
              <a:t>					(3) Implement it ^</a:t>
            </a:r>
          </a:p>
          <a:p>
            <a:pPr lvl="0">
              <a:lnSpc>
                <a:spcPct val="115000"/>
              </a:lnSpc>
              <a:spcBef>
                <a:spcPts val="0"/>
              </a:spcBef>
              <a:spcAft>
                <a:spcPts val="0"/>
              </a:spcAft>
              <a:buNone/>
            </a:pPr>
            <a:r>
              <a:rPr lang="en"/>
              <a:t>					(4) Generate output in the pegasus format for visualization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Implementation Details</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Python 2.7</a:t>
            </a:r>
          </a:p>
          <a:p>
            <a:pPr indent="-228600" lvl="0" marL="457200" rtl="0">
              <a:lnSpc>
                <a:spcPct val="115000"/>
              </a:lnSpc>
              <a:spcBef>
                <a:spcPts val="0"/>
              </a:spcBef>
            </a:pPr>
            <a:r>
              <a:rPr lang="en"/>
              <a:t>Lex &amp; Yacc (</a:t>
            </a:r>
            <a:r>
              <a:rPr lang="en" u="sng">
                <a:solidFill>
                  <a:schemeClr val="hlink"/>
                </a:solidFill>
                <a:hlinkClick r:id="rId3"/>
              </a:rPr>
              <a:t>http://dinosaur.compilertools.net/</a:t>
            </a:r>
            <a:r>
              <a:rPr lang="en"/>
              <a:t>)</a:t>
            </a:r>
          </a:p>
          <a:p>
            <a:pPr indent="-228600" lvl="1" marL="914400">
              <a:lnSpc>
                <a:spcPct val="115000"/>
              </a:lnSpc>
              <a:spcBef>
                <a:spcPts val="1000"/>
              </a:spcBef>
            </a:pPr>
            <a:r>
              <a:rPr lang="en"/>
              <a:t>PLY library (</a:t>
            </a:r>
            <a:r>
              <a:rPr lang="en" u="sng">
                <a:solidFill>
                  <a:schemeClr val="hlink"/>
                </a:solidFill>
                <a:hlinkClick r:id="rId4"/>
              </a:rPr>
              <a:t>http://www.dabeaz.com/ply/</a:t>
            </a:r>
            <a:r>
              <a:rPr lang="en"/>
              <a:t>)</a:t>
            </a:r>
          </a:p>
          <a:p>
            <a:pPr indent="-228600" lvl="0" marL="457200">
              <a:lnSpc>
                <a:spcPct val="115000"/>
              </a:lnSpc>
              <a:spcBef>
                <a:spcPts val="0"/>
              </a:spcBef>
            </a:pPr>
            <a:r>
              <a:rPr lang="en"/>
              <a:t>Textfiles</a:t>
            </a:r>
          </a:p>
          <a:p>
            <a:pPr indent="-228600" lvl="0" marL="457200">
              <a:lnSpc>
                <a:spcPct val="115000"/>
              </a:lnSpc>
              <a:spcBef>
                <a:spcPts val="0"/>
              </a:spcBef>
            </a:pPr>
            <a:r>
              <a:rPr lang="en"/>
              <a:t>Pegasus (</a:t>
            </a:r>
            <a:r>
              <a:rPr lang="en"/>
              <a:t>courtesy</a:t>
            </a:r>
            <a:r>
              <a:rPr lang="en"/>
              <a:t> of Bram)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To Do: </a:t>
            </a:r>
            <a:r>
              <a:rPr lang="en"/>
              <a:t>(1) Represent EGs</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2 general representations</a:t>
            </a:r>
          </a:p>
          <a:p>
            <a:pPr indent="-228600" lvl="1" marL="914400" rtl="0">
              <a:spcBef>
                <a:spcPts val="0"/>
              </a:spcBef>
            </a:pPr>
            <a:r>
              <a:rPr b="1" lang="en"/>
              <a:t>Method 1</a:t>
            </a:r>
            <a:r>
              <a:rPr lang="en"/>
              <a:t>: Every node is either a cut or an atom</a:t>
            </a:r>
          </a:p>
          <a:p>
            <a:pPr indent="-228600" lvl="1" marL="914400" rtl="0">
              <a:spcBef>
                <a:spcPts val="0"/>
              </a:spcBef>
            </a:pPr>
            <a:r>
              <a:rPr b="1" lang="en"/>
              <a:t>Method 2</a:t>
            </a:r>
            <a:r>
              <a:rPr lang="en"/>
              <a:t>: Every node is a “type” of statement (i.e. an atom, a negation, an implication, etc.)</a:t>
            </a:r>
          </a:p>
          <a:p>
            <a:pPr indent="-228600" lvl="0" marL="457200" rtl="0">
              <a:spcBef>
                <a:spcPts val="0"/>
              </a:spcBef>
            </a:pPr>
            <a:r>
              <a:rPr lang="en"/>
              <a:t>Chose method 2</a:t>
            </a:r>
          </a:p>
          <a:p>
            <a:pPr indent="-228600" lvl="1" marL="914400" rtl="0">
              <a:spcBef>
                <a:spcPts val="0"/>
              </a:spcBef>
            </a:pPr>
            <a:r>
              <a:rPr lang="en"/>
              <a:t>Can more easily generalize the creation of the existential graph with this method</a:t>
            </a:r>
          </a:p>
          <a:p>
            <a:pPr indent="-228600" lvl="1" marL="914400" rtl="0">
              <a:spcBef>
                <a:spcPts val="0"/>
              </a:spcBef>
            </a:pPr>
            <a:r>
              <a:rPr lang="en"/>
              <a:t>Helps the programmer better understand the contents of the tree</a:t>
            </a:r>
          </a:p>
          <a:p>
            <a:pPr indent="-228600" lvl="1" marL="914400">
              <a:spcBef>
                <a:spcPts val="0"/>
              </a:spcBef>
            </a:pPr>
            <a:r>
              <a:rPr lang="en"/>
              <a:t>However, does add extra overhead whenever a change is needed in the graph</a:t>
            </a:r>
          </a:p>
        </p:txBody>
      </p:sp>
      <p:pic>
        <p:nvPicPr>
          <p:cNvPr id="97" name="Shape 97"/>
          <p:cNvPicPr preferRelativeResize="0"/>
          <p:nvPr/>
        </p:nvPicPr>
        <p:blipFill>
          <a:blip r:embed="rId3">
            <a:alphaModFix/>
          </a:blip>
          <a:stretch>
            <a:fillRect/>
          </a:stretch>
        </p:blipFill>
        <p:spPr>
          <a:xfrm>
            <a:off x="4348837" y="3209275"/>
            <a:ext cx="3686175" cy="156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To Do: (2) </a:t>
            </a:r>
            <a:r>
              <a:rPr lang="en"/>
              <a:t>EG Proof Generator</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Initial idea: try each rule systematically</a:t>
            </a:r>
          </a:p>
          <a:p>
            <a:pPr indent="457200" lvl="0" rtl="0">
              <a:spcBef>
                <a:spcPts val="0"/>
              </a:spcBef>
              <a:buNone/>
            </a:pPr>
            <a:r>
              <a:rPr lang="en"/>
              <a:t>… but that can go on indefinitely</a:t>
            </a:r>
          </a:p>
          <a:p>
            <a:pPr indent="0" lvl="0" marL="0" rtl="0">
              <a:spcBef>
                <a:spcPts val="0"/>
              </a:spcBef>
              <a:buNone/>
            </a:pPr>
            <a:r>
              <a:rPr lang="en"/>
              <a:t>Next idea: talk to Bram, because he knows what’s up</a:t>
            </a:r>
          </a:p>
          <a:p>
            <a:pPr indent="0" lvl="0" marL="0">
              <a:spcBef>
                <a:spcPts val="0"/>
              </a:spcBef>
              <a:buNone/>
            </a:pPr>
            <a:r>
              <a:rPr lang="en"/>
              <a:t>	… which resulted in a deterministic algorithm for valid </a:t>
            </a:r>
            <a:r>
              <a:rPr lang="en"/>
              <a:t>arguments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To Do: (2) EG </a:t>
            </a:r>
            <a:r>
              <a:rPr lang="en"/>
              <a:t>Proof Generator for valid arguments</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Input: a </a:t>
            </a:r>
            <a:r>
              <a:rPr b="1" lang="en"/>
              <a:t>valid</a:t>
            </a:r>
            <a:r>
              <a:rPr lang="en"/>
              <a:t> </a:t>
            </a:r>
            <a:r>
              <a:rPr lang="en"/>
              <a:t>argument composed of</a:t>
            </a:r>
            <a:r>
              <a:rPr lang="en"/>
              <a:t> premises and a goal</a:t>
            </a:r>
          </a:p>
          <a:p>
            <a:pPr lvl="0">
              <a:spcBef>
                <a:spcPts val="0"/>
              </a:spcBef>
              <a:buNone/>
            </a:pPr>
            <a:r>
              <a:rPr lang="en"/>
              <a:t>Output: a proof using existential graphs to demonstrate that the </a:t>
            </a:r>
            <a:r>
              <a:rPr lang="en"/>
              <a:t>argument</a:t>
            </a:r>
            <a:r>
              <a:rPr lang="en"/>
              <a:t> is valid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To Do: (3) The Algorithm</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spcAft>
                <a:spcPts val="0"/>
              </a:spcAft>
            </a:pPr>
            <a:r>
              <a:rPr lang="en"/>
              <a:t>Proof by contradiction</a:t>
            </a:r>
          </a:p>
          <a:p>
            <a:pPr indent="-228600" lvl="0" marL="457200" rtl="0">
              <a:spcBef>
                <a:spcPts val="0"/>
              </a:spcBef>
              <a:spcAft>
                <a:spcPts val="0"/>
              </a:spcAft>
            </a:pPr>
            <a:r>
              <a:rPr lang="en"/>
              <a:t>Just like with Truth Trees, Resolution, etc., start by negating the conclusion (goal) and then check for consistency</a:t>
            </a:r>
          </a:p>
          <a:p>
            <a:pPr indent="-228600" lvl="0" marL="457200" rtl="0">
              <a:spcBef>
                <a:spcPts val="0"/>
              </a:spcBef>
              <a:spcAft>
                <a:spcPts val="0"/>
              </a:spcAft>
            </a:pPr>
            <a:r>
              <a:rPr lang="en"/>
              <a:t>Essentially do a “subproof” to show that all the premises and negated conclusion results in a contradiction</a:t>
            </a:r>
          </a:p>
          <a:p>
            <a:pPr indent="-228600" lvl="1" marL="914400" rtl="0">
              <a:spcBef>
                <a:spcPts val="0"/>
              </a:spcBef>
              <a:spcAft>
                <a:spcPts val="0"/>
              </a:spcAft>
            </a:pPr>
            <a:r>
              <a:rPr lang="en"/>
              <a:t>Reduce on literals - remove from the entire subproof</a:t>
            </a:r>
          </a:p>
          <a:p>
            <a:pPr indent="-228600" lvl="2" marL="1371600" rtl="0">
              <a:spcBef>
                <a:spcPts val="0"/>
              </a:spcBef>
              <a:spcAft>
                <a:spcPts val="0"/>
              </a:spcAft>
            </a:pPr>
            <a:r>
              <a:rPr lang="en"/>
              <a:t>What is a literal?</a:t>
            </a:r>
          </a:p>
          <a:p>
            <a:pPr indent="-228600" lvl="1" marL="914400" rtl="0">
              <a:spcBef>
                <a:spcPts val="0"/>
              </a:spcBef>
              <a:spcAft>
                <a:spcPts val="0"/>
              </a:spcAft>
            </a:pPr>
            <a:r>
              <a:rPr lang="en"/>
              <a:t>Create subproofs within subproofs to further reduce on literals</a:t>
            </a:r>
          </a:p>
          <a:p>
            <a:pPr indent="-228600" lvl="1" marL="914400" rtl="0">
              <a:spcBef>
                <a:spcPts val="0"/>
              </a:spcBef>
              <a:spcAft>
                <a:spcPts val="0"/>
              </a:spcAft>
            </a:pPr>
            <a:r>
              <a:rPr lang="en"/>
              <a:t>Aim to reach the empty cut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Algorithm: Before Set Up</a:t>
            </a: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0"/>
              </a:spcAft>
              <a:buNone/>
            </a:pPr>
            <a:r>
              <a:rPr lang="en"/>
              <a:t>Convert from the propositional logic tree format into existential graph tree format</a:t>
            </a:r>
          </a:p>
          <a:p>
            <a:pPr lvl="0">
              <a:lnSpc>
                <a:spcPct val="115000"/>
              </a:lnSpc>
              <a:spcBef>
                <a:spcPts val="0"/>
              </a:spcBef>
              <a:spcAft>
                <a:spcPts val="0"/>
              </a:spcAft>
              <a:buNone/>
            </a:pPr>
            <a:r>
              <a:rPr lang="en"/>
              <a:t>Example:  P → Q</a:t>
            </a:r>
          </a:p>
          <a:p>
            <a:pPr lvl="0">
              <a:lnSpc>
                <a:spcPct val="100000"/>
              </a:lnSpc>
              <a:spcBef>
                <a:spcPts val="0"/>
              </a:spcBef>
              <a:spcAft>
                <a:spcPts val="0"/>
              </a:spcAft>
              <a:buNone/>
            </a:pPr>
            <a:r>
              <a:rPr b="1" lang="en"/>
              <a:t>Propositional Logic Format				   Existential Graph Format</a:t>
            </a:r>
          </a:p>
          <a:p>
            <a:pPr lvl="0" rtl="0">
              <a:spcBef>
                <a:spcPts val="0"/>
              </a:spcBef>
              <a:buNone/>
            </a:pPr>
            <a:r>
              <a:t/>
            </a:r>
            <a:endParaRPr/>
          </a:p>
          <a:p>
            <a:pPr lvl="0" rtl="0">
              <a:spcBef>
                <a:spcPts val="0"/>
              </a:spcBef>
              <a:buNone/>
            </a:pPr>
            <a:r>
              <a:t/>
            </a:r>
            <a:endParaRPr/>
          </a:p>
        </p:txBody>
      </p:sp>
      <p:sp>
        <p:nvSpPr>
          <p:cNvPr id="122" name="Shape 122"/>
          <p:cNvSpPr/>
          <p:nvPr/>
        </p:nvSpPr>
        <p:spPr>
          <a:xfrm>
            <a:off x="4780225" y="2477075"/>
            <a:ext cx="1759500" cy="5220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txBox="1"/>
          <p:nvPr/>
        </p:nvSpPr>
        <p:spPr>
          <a:xfrm>
            <a:off x="5118625" y="2530525"/>
            <a:ext cx="270600" cy="203100"/>
          </a:xfrm>
          <a:prstGeom prst="rect">
            <a:avLst/>
          </a:prstGeom>
          <a:noFill/>
          <a:ln>
            <a:noFill/>
          </a:ln>
        </p:spPr>
        <p:txBody>
          <a:bodyPr anchorCtr="0" anchor="t" bIns="91425" lIns="91425" rIns="91425" tIns="91425">
            <a:noAutofit/>
          </a:bodyPr>
          <a:lstStyle/>
          <a:p>
            <a:pPr lvl="0">
              <a:spcBef>
                <a:spcPts val="0"/>
              </a:spcBef>
              <a:buNone/>
            </a:pPr>
            <a:r>
              <a:rPr lang="en"/>
              <a:t>P</a:t>
            </a:r>
          </a:p>
        </p:txBody>
      </p:sp>
      <p:sp>
        <p:nvSpPr>
          <p:cNvPr id="124" name="Shape 124"/>
          <p:cNvSpPr/>
          <p:nvPr/>
        </p:nvSpPr>
        <p:spPr>
          <a:xfrm>
            <a:off x="5553675" y="2565225"/>
            <a:ext cx="744600" cy="2901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 name="Shape 125"/>
          <p:cNvSpPr txBox="1"/>
          <p:nvPr/>
        </p:nvSpPr>
        <p:spPr>
          <a:xfrm>
            <a:off x="5747175" y="2500191"/>
            <a:ext cx="357600" cy="282900"/>
          </a:xfrm>
          <a:prstGeom prst="rect">
            <a:avLst/>
          </a:prstGeom>
          <a:noFill/>
          <a:ln>
            <a:noFill/>
          </a:ln>
        </p:spPr>
        <p:txBody>
          <a:bodyPr anchorCtr="0" anchor="t" bIns="91425" lIns="91425" rIns="91425" tIns="91425">
            <a:noAutofit/>
          </a:bodyPr>
          <a:lstStyle/>
          <a:p>
            <a:pPr lvl="0">
              <a:spcBef>
                <a:spcPts val="0"/>
              </a:spcBef>
              <a:buNone/>
            </a:pPr>
            <a:r>
              <a:rPr lang="en"/>
              <a:t>Q</a:t>
            </a:r>
          </a:p>
        </p:txBody>
      </p:sp>
      <p:sp>
        <p:nvSpPr>
          <p:cNvPr id="126" name="Shape 126"/>
          <p:cNvSpPr/>
          <p:nvPr/>
        </p:nvSpPr>
        <p:spPr>
          <a:xfrm>
            <a:off x="1221650" y="2565225"/>
            <a:ext cx="570300" cy="5220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txBox="1"/>
          <p:nvPr/>
        </p:nvSpPr>
        <p:spPr>
          <a:xfrm>
            <a:off x="1371500" y="2585775"/>
            <a:ext cx="357600" cy="328500"/>
          </a:xfrm>
          <a:prstGeom prst="rect">
            <a:avLst/>
          </a:prstGeom>
          <a:noFill/>
          <a:ln>
            <a:noFill/>
          </a:ln>
        </p:spPr>
        <p:txBody>
          <a:bodyPr anchorCtr="0" anchor="t" bIns="91425" lIns="91425" rIns="91425" tIns="91425">
            <a:noAutofit/>
          </a:bodyPr>
          <a:lstStyle/>
          <a:p>
            <a:pPr lvl="0">
              <a:spcBef>
                <a:spcPts val="0"/>
              </a:spcBef>
              <a:buNone/>
            </a:pPr>
            <a:r>
              <a:rPr lang="en"/>
              <a:t>-</a:t>
            </a:r>
          </a:p>
        </p:txBody>
      </p:sp>
      <p:cxnSp>
        <p:nvCxnSpPr>
          <p:cNvPr id="128" name="Shape 128"/>
          <p:cNvCxnSpPr>
            <a:endCxn id="129" idx="0"/>
          </p:cNvCxnSpPr>
          <p:nvPr/>
        </p:nvCxnSpPr>
        <p:spPr>
          <a:xfrm flipH="1">
            <a:off x="1019875" y="3010925"/>
            <a:ext cx="285000" cy="462000"/>
          </a:xfrm>
          <a:prstGeom prst="straightConnector1">
            <a:avLst/>
          </a:prstGeom>
          <a:noFill/>
          <a:ln cap="flat" cmpd="sng" w="19050">
            <a:solidFill>
              <a:schemeClr val="dk2"/>
            </a:solidFill>
            <a:prstDash val="solid"/>
            <a:round/>
            <a:headEnd len="lg" w="lg" type="none"/>
            <a:tailEnd len="lg" w="lg" type="stealth"/>
          </a:ln>
        </p:spPr>
      </p:cxnSp>
      <p:sp>
        <p:nvSpPr>
          <p:cNvPr id="129" name="Shape 129"/>
          <p:cNvSpPr/>
          <p:nvPr/>
        </p:nvSpPr>
        <p:spPr>
          <a:xfrm>
            <a:off x="734725" y="3472925"/>
            <a:ext cx="570300" cy="5220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1729100" y="3550250"/>
            <a:ext cx="570300" cy="5220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1" name="Shape 131"/>
          <p:cNvCxnSpPr>
            <a:stCxn id="126" idx="5"/>
            <a:endCxn id="130" idx="0"/>
          </p:cNvCxnSpPr>
          <p:nvPr/>
        </p:nvCxnSpPr>
        <p:spPr>
          <a:xfrm>
            <a:off x="1708431" y="3010779"/>
            <a:ext cx="305700" cy="539400"/>
          </a:xfrm>
          <a:prstGeom prst="straightConnector1">
            <a:avLst/>
          </a:prstGeom>
          <a:noFill/>
          <a:ln cap="flat" cmpd="sng" w="19050">
            <a:solidFill>
              <a:schemeClr val="dk2"/>
            </a:solidFill>
            <a:prstDash val="solid"/>
            <a:round/>
            <a:headEnd len="lg" w="lg" type="none"/>
            <a:tailEnd len="lg" w="lg" type="triangle"/>
          </a:ln>
        </p:spPr>
      </p:cxnSp>
      <p:sp>
        <p:nvSpPr>
          <p:cNvPr id="132" name="Shape 132"/>
          <p:cNvSpPr txBox="1"/>
          <p:nvPr/>
        </p:nvSpPr>
        <p:spPr>
          <a:xfrm>
            <a:off x="873600" y="3550250"/>
            <a:ext cx="285000" cy="328500"/>
          </a:xfrm>
          <a:prstGeom prst="rect">
            <a:avLst/>
          </a:prstGeom>
          <a:noFill/>
          <a:ln>
            <a:noFill/>
          </a:ln>
        </p:spPr>
        <p:txBody>
          <a:bodyPr anchorCtr="0" anchor="t" bIns="91425" lIns="91425" rIns="91425" tIns="91425">
            <a:noAutofit/>
          </a:bodyPr>
          <a:lstStyle/>
          <a:p>
            <a:pPr lvl="0">
              <a:spcBef>
                <a:spcPts val="0"/>
              </a:spcBef>
              <a:buNone/>
            </a:pPr>
            <a:r>
              <a:rPr lang="en"/>
              <a:t>P</a:t>
            </a:r>
          </a:p>
        </p:txBody>
      </p:sp>
      <p:sp>
        <p:nvSpPr>
          <p:cNvPr id="133" name="Shape 133"/>
          <p:cNvSpPr txBox="1"/>
          <p:nvPr/>
        </p:nvSpPr>
        <p:spPr>
          <a:xfrm>
            <a:off x="1859750" y="3590025"/>
            <a:ext cx="285000" cy="328500"/>
          </a:xfrm>
          <a:prstGeom prst="rect">
            <a:avLst/>
          </a:prstGeom>
          <a:noFill/>
          <a:ln>
            <a:noFill/>
          </a:ln>
        </p:spPr>
        <p:txBody>
          <a:bodyPr anchorCtr="0" anchor="t" bIns="91425" lIns="91425" rIns="91425" tIns="91425">
            <a:noAutofit/>
          </a:bodyPr>
          <a:lstStyle/>
          <a:p>
            <a:pPr lvl="0">
              <a:spcBef>
                <a:spcPts val="0"/>
              </a:spcBef>
              <a:buNone/>
            </a:pPr>
            <a:r>
              <a:rPr lang="en"/>
              <a:t>Q</a:t>
            </a:r>
          </a:p>
        </p:txBody>
      </p:sp>
      <p:sp>
        <p:nvSpPr>
          <p:cNvPr id="134" name="Shape 134"/>
          <p:cNvSpPr/>
          <p:nvPr/>
        </p:nvSpPr>
        <p:spPr>
          <a:xfrm>
            <a:off x="7300075" y="2211625"/>
            <a:ext cx="473100" cy="4620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7300075" y="2897425"/>
            <a:ext cx="473100" cy="4620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6766675" y="3507025"/>
            <a:ext cx="473100" cy="4620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7833475" y="3507025"/>
            <a:ext cx="473100" cy="4620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7833475" y="4192825"/>
            <a:ext cx="473100" cy="4620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9" name="Shape 139"/>
          <p:cNvCxnSpPr>
            <a:stCxn id="134" idx="4"/>
            <a:endCxn id="135" idx="0"/>
          </p:cNvCxnSpPr>
          <p:nvPr/>
        </p:nvCxnSpPr>
        <p:spPr>
          <a:xfrm>
            <a:off x="7536625" y="2673625"/>
            <a:ext cx="0" cy="223800"/>
          </a:xfrm>
          <a:prstGeom prst="straightConnector1">
            <a:avLst/>
          </a:prstGeom>
          <a:noFill/>
          <a:ln cap="flat" cmpd="sng" w="9525">
            <a:solidFill>
              <a:schemeClr val="dk2"/>
            </a:solidFill>
            <a:prstDash val="solid"/>
            <a:round/>
            <a:headEnd len="lg" w="lg" type="none"/>
            <a:tailEnd len="lg" w="lg" type="triangle"/>
          </a:ln>
        </p:spPr>
      </p:cxnSp>
      <p:cxnSp>
        <p:nvCxnSpPr>
          <p:cNvPr id="140" name="Shape 140"/>
          <p:cNvCxnSpPr>
            <a:stCxn id="135" idx="3"/>
            <a:endCxn id="136" idx="7"/>
          </p:cNvCxnSpPr>
          <p:nvPr/>
        </p:nvCxnSpPr>
        <p:spPr>
          <a:xfrm flipH="1">
            <a:off x="7170458" y="3291766"/>
            <a:ext cx="198900" cy="282900"/>
          </a:xfrm>
          <a:prstGeom prst="straightConnector1">
            <a:avLst/>
          </a:prstGeom>
          <a:noFill/>
          <a:ln cap="flat" cmpd="sng" w="9525">
            <a:solidFill>
              <a:schemeClr val="dk2"/>
            </a:solidFill>
            <a:prstDash val="solid"/>
            <a:round/>
            <a:headEnd len="lg" w="lg" type="none"/>
            <a:tailEnd len="lg" w="lg" type="triangle"/>
          </a:ln>
        </p:spPr>
      </p:cxnSp>
      <p:cxnSp>
        <p:nvCxnSpPr>
          <p:cNvPr id="141" name="Shape 141"/>
          <p:cNvCxnSpPr>
            <a:stCxn id="135" idx="5"/>
            <a:endCxn id="137" idx="1"/>
          </p:cNvCxnSpPr>
          <p:nvPr/>
        </p:nvCxnSpPr>
        <p:spPr>
          <a:xfrm>
            <a:off x="7703891" y="3291766"/>
            <a:ext cx="198900" cy="282900"/>
          </a:xfrm>
          <a:prstGeom prst="straightConnector1">
            <a:avLst/>
          </a:prstGeom>
          <a:noFill/>
          <a:ln cap="flat" cmpd="sng" w="9525">
            <a:solidFill>
              <a:schemeClr val="dk2"/>
            </a:solidFill>
            <a:prstDash val="solid"/>
            <a:round/>
            <a:headEnd len="lg" w="lg" type="none"/>
            <a:tailEnd len="lg" w="lg" type="triangle"/>
          </a:ln>
        </p:spPr>
      </p:cxnSp>
      <p:cxnSp>
        <p:nvCxnSpPr>
          <p:cNvPr id="142" name="Shape 142"/>
          <p:cNvCxnSpPr>
            <a:stCxn id="137" idx="4"/>
            <a:endCxn id="138" idx="0"/>
          </p:cNvCxnSpPr>
          <p:nvPr/>
        </p:nvCxnSpPr>
        <p:spPr>
          <a:xfrm>
            <a:off x="8070025" y="3969025"/>
            <a:ext cx="0" cy="223800"/>
          </a:xfrm>
          <a:prstGeom prst="straightConnector1">
            <a:avLst/>
          </a:prstGeom>
          <a:noFill/>
          <a:ln cap="flat" cmpd="sng" w="9525">
            <a:solidFill>
              <a:schemeClr val="dk2"/>
            </a:solidFill>
            <a:prstDash val="solid"/>
            <a:round/>
            <a:headEnd len="lg" w="lg" type="none"/>
            <a:tailEnd len="lg" w="lg" type="triangle"/>
          </a:ln>
        </p:spPr>
      </p:cxnSp>
      <p:sp>
        <p:nvSpPr>
          <p:cNvPr id="143" name="Shape 143"/>
          <p:cNvSpPr txBox="1"/>
          <p:nvPr/>
        </p:nvSpPr>
        <p:spPr>
          <a:xfrm>
            <a:off x="7316266" y="2247625"/>
            <a:ext cx="570300" cy="282900"/>
          </a:xfrm>
          <a:prstGeom prst="rect">
            <a:avLst/>
          </a:prstGeom>
          <a:noFill/>
          <a:ln>
            <a:noFill/>
          </a:ln>
        </p:spPr>
        <p:txBody>
          <a:bodyPr anchorCtr="0" anchor="t" bIns="91425" lIns="91425" rIns="91425" tIns="91425">
            <a:noAutofit/>
          </a:bodyPr>
          <a:lstStyle/>
          <a:p>
            <a:pPr lvl="0">
              <a:spcBef>
                <a:spcPts val="0"/>
              </a:spcBef>
              <a:buNone/>
            </a:pPr>
            <a:r>
              <a:rPr lang="en"/>
              <a:t>SA</a:t>
            </a:r>
          </a:p>
        </p:txBody>
      </p:sp>
      <p:sp>
        <p:nvSpPr>
          <p:cNvPr id="144" name="Shape 144"/>
          <p:cNvSpPr txBox="1"/>
          <p:nvPr/>
        </p:nvSpPr>
        <p:spPr>
          <a:xfrm>
            <a:off x="7357825" y="2897425"/>
            <a:ext cx="357600" cy="290100"/>
          </a:xfrm>
          <a:prstGeom prst="rect">
            <a:avLst/>
          </a:prstGeom>
          <a:noFill/>
          <a:ln>
            <a:noFill/>
          </a:ln>
        </p:spPr>
        <p:txBody>
          <a:bodyPr anchorCtr="0" anchor="t" bIns="91425" lIns="91425" rIns="91425" tIns="91425">
            <a:noAutofit/>
          </a:bodyPr>
          <a:lstStyle/>
          <a:p>
            <a:pPr lvl="0">
              <a:spcBef>
                <a:spcPts val="0"/>
              </a:spcBef>
              <a:buNone/>
            </a:pPr>
            <a:r>
              <a:rPr lang="en"/>
              <a:t>( )</a:t>
            </a:r>
          </a:p>
        </p:txBody>
      </p:sp>
      <p:sp>
        <p:nvSpPr>
          <p:cNvPr id="145" name="Shape 145"/>
          <p:cNvSpPr txBox="1"/>
          <p:nvPr/>
        </p:nvSpPr>
        <p:spPr>
          <a:xfrm>
            <a:off x="7891225" y="3533400"/>
            <a:ext cx="357600" cy="290100"/>
          </a:xfrm>
          <a:prstGeom prst="rect">
            <a:avLst/>
          </a:prstGeom>
          <a:noFill/>
          <a:ln>
            <a:noFill/>
          </a:ln>
        </p:spPr>
        <p:txBody>
          <a:bodyPr anchorCtr="0" anchor="t" bIns="91425" lIns="91425" rIns="91425" tIns="91425">
            <a:noAutofit/>
          </a:bodyPr>
          <a:lstStyle/>
          <a:p>
            <a:pPr lvl="0" rtl="0">
              <a:spcBef>
                <a:spcPts val="0"/>
              </a:spcBef>
              <a:buNone/>
            </a:pPr>
            <a:r>
              <a:rPr lang="en"/>
              <a:t>( )</a:t>
            </a:r>
          </a:p>
        </p:txBody>
      </p:sp>
      <p:sp>
        <p:nvSpPr>
          <p:cNvPr id="146" name="Shape 146"/>
          <p:cNvSpPr txBox="1"/>
          <p:nvPr/>
        </p:nvSpPr>
        <p:spPr>
          <a:xfrm>
            <a:off x="6854800" y="3528600"/>
            <a:ext cx="290100" cy="299700"/>
          </a:xfrm>
          <a:prstGeom prst="rect">
            <a:avLst/>
          </a:prstGeom>
          <a:noFill/>
          <a:ln>
            <a:noFill/>
          </a:ln>
        </p:spPr>
        <p:txBody>
          <a:bodyPr anchorCtr="0" anchor="t" bIns="91425" lIns="91425" rIns="91425" tIns="91425">
            <a:noAutofit/>
          </a:bodyPr>
          <a:lstStyle/>
          <a:p>
            <a:pPr lvl="0">
              <a:spcBef>
                <a:spcPts val="0"/>
              </a:spcBef>
              <a:buNone/>
            </a:pPr>
            <a:r>
              <a:rPr lang="en"/>
              <a:t>P</a:t>
            </a:r>
          </a:p>
        </p:txBody>
      </p:sp>
      <p:sp>
        <p:nvSpPr>
          <p:cNvPr id="147" name="Shape 147"/>
          <p:cNvSpPr txBox="1"/>
          <p:nvPr/>
        </p:nvSpPr>
        <p:spPr>
          <a:xfrm>
            <a:off x="7921600" y="4214400"/>
            <a:ext cx="290100" cy="299700"/>
          </a:xfrm>
          <a:prstGeom prst="rect">
            <a:avLst/>
          </a:prstGeom>
          <a:noFill/>
          <a:ln>
            <a:noFill/>
          </a:ln>
        </p:spPr>
        <p:txBody>
          <a:bodyPr anchorCtr="0" anchor="t" bIns="91425" lIns="91425" rIns="91425" tIns="91425">
            <a:noAutofit/>
          </a:bodyPr>
          <a:lstStyle/>
          <a:p>
            <a:pPr lvl="0" rtl="0">
              <a:spcBef>
                <a:spcPts val="0"/>
              </a:spcBef>
              <a:buNone/>
            </a:pPr>
            <a:r>
              <a:rPr lang="en"/>
              <a:t>Q</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