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408" r:id="rId4"/>
    <p:sldId id="265" r:id="rId5"/>
    <p:sldId id="371" r:id="rId6"/>
    <p:sldId id="372" r:id="rId7"/>
    <p:sldId id="373" r:id="rId8"/>
    <p:sldId id="374" r:id="rId9"/>
    <p:sldId id="375" r:id="rId10"/>
    <p:sldId id="376" r:id="rId11"/>
    <p:sldId id="377" r:id="rId12"/>
    <p:sldId id="273" r:id="rId13"/>
    <p:sldId id="345" r:id="rId14"/>
    <p:sldId id="346" r:id="rId15"/>
    <p:sldId id="347" r:id="rId16"/>
    <p:sldId id="348" r:id="rId17"/>
    <p:sldId id="349" r:id="rId18"/>
    <p:sldId id="350" r:id="rId19"/>
    <p:sldId id="281" r:id="rId20"/>
    <p:sldId id="385" r:id="rId21"/>
    <p:sldId id="386" r:id="rId22"/>
    <p:sldId id="387" r:id="rId23"/>
    <p:sldId id="388" r:id="rId24"/>
    <p:sldId id="389" r:id="rId25"/>
    <p:sldId id="390" r:id="rId26"/>
    <p:sldId id="391" r:id="rId27"/>
    <p:sldId id="290" r:id="rId28"/>
    <p:sldId id="378" r:id="rId29"/>
    <p:sldId id="379" r:id="rId30"/>
    <p:sldId id="380" r:id="rId31"/>
    <p:sldId id="381" r:id="rId32"/>
    <p:sldId id="382" r:id="rId33"/>
    <p:sldId id="383" r:id="rId34"/>
    <p:sldId id="264" r:id="rId35"/>
    <p:sldId id="392" r:id="rId36"/>
    <p:sldId id="393" r:id="rId37"/>
    <p:sldId id="394"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354" r:id="rId51"/>
    <p:sldId id="298" r:id="rId52"/>
    <p:sldId id="351" r:id="rId53"/>
    <p:sldId id="353" r:id="rId54"/>
    <p:sldId id="409" r:id="rId55"/>
    <p:sldId id="41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E961"/>
    <a:srgbClr val="EF864B"/>
    <a:srgbClr val="EC6B24"/>
    <a:srgbClr val="EB61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025" autoAdjust="0"/>
    <p:restoredTop sz="82953" autoAdjust="0"/>
  </p:normalViewPr>
  <p:slideViewPr>
    <p:cSldViewPr snapToGrid="0">
      <p:cViewPr varScale="1">
        <p:scale>
          <a:sx n="55" d="100"/>
          <a:sy n="55" d="100"/>
        </p:scale>
        <p:origin x="1560" y="7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746CE4-66A6-44C1-894D-66CA8363A29B}" type="datetimeFigureOut">
              <a:rPr lang="en-US" smtClean="0"/>
              <a:t>5/28/2020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32C08-BEB7-4500-9CF3-8D87AA006CAA}" type="slidenum">
              <a:rPr lang="en-US" smtClean="0"/>
              <a:t>‹#›</a:t>
            </a:fld>
            <a:endParaRPr lang="en-US"/>
          </a:p>
        </p:txBody>
      </p:sp>
    </p:spTree>
    <p:extLst>
      <p:ext uri="{BB962C8B-B14F-4D97-AF65-F5344CB8AC3E}">
        <p14:creationId xmlns:p14="http://schemas.microsoft.com/office/powerpoint/2010/main" val="4133226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Video, Performance and Social Impact– </a:t>
            </a:r>
            <a:r>
              <a:rPr lang="en-US" sz="1200" b="1" u="sng" kern="1200" dirty="0" smtClean="0">
                <a:solidFill>
                  <a:schemeClr val="tx1"/>
                </a:solidFill>
                <a:effectLst/>
                <a:latin typeface="+mn-lt"/>
                <a:ea typeface="+mn-ea"/>
                <a:cs typeface="+mn-cs"/>
              </a:rPr>
              <a:t>Elizabeth Press, Kathy High, </a:t>
            </a:r>
            <a:r>
              <a:rPr lang="en-US" sz="1200" b="1" u="sng" kern="1200" dirty="0" err="1" smtClean="0">
                <a:solidFill>
                  <a:schemeClr val="tx1"/>
                </a:solidFill>
                <a:effectLst/>
                <a:latin typeface="+mn-lt"/>
                <a:ea typeface="+mn-ea"/>
                <a:cs typeface="+mn-cs"/>
              </a:rPr>
              <a:t>Branda</a:t>
            </a:r>
            <a:r>
              <a:rPr lang="en-US" sz="1200" b="1" u="sng" kern="1200" dirty="0" smtClean="0">
                <a:solidFill>
                  <a:schemeClr val="tx1"/>
                </a:solidFill>
                <a:effectLst/>
                <a:latin typeface="+mn-lt"/>
                <a:ea typeface="+mn-ea"/>
                <a:cs typeface="+mn-cs"/>
              </a:rPr>
              <a:t> Miller, Igor Vamos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pathway allows students to study video, performance and social impact through the integration of theory and practice. Students are prepared to analyze and critique moving images; plan, produce and edit their own media productions in video/television and/or performance; and communicate through visual as well as audio mediums. Strategically situating art, media and technology in a social context, students engage in creative practice designed to make change from the local to the global. This pathway can lead to a B.S. in Electronic Arts or a Minor in Electronic Arts.  It is designed to be easily paired with diverse majors including Games &amp; Simulation Arts and Sciences, Computer Science, Science and Technology Studies, Biology and Business &amp; Management.</a:t>
            </a:r>
          </a:p>
          <a:p>
            <a:endParaRPr lang="en-US" dirty="0"/>
          </a:p>
        </p:txBody>
      </p:sp>
      <p:sp>
        <p:nvSpPr>
          <p:cNvPr id="4" name="Slide Number Placeholder 3"/>
          <p:cNvSpPr>
            <a:spLocks noGrp="1"/>
          </p:cNvSpPr>
          <p:nvPr>
            <p:ph type="sldNum" sz="quarter" idx="10"/>
          </p:nvPr>
        </p:nvSpPr>
        <p:spPr/>
        <p:txBody>
          <a:bodyPr/>
          <a:lstStyle/>
          <a:p>
            <a:fld id="{C58F0A63-A92C-4DE8-B51D-7858445927F6}" type="slidenum">
              <a:rPr lang="en-US" smtClean="0"/>
              <a:t>5</a:t>
            </a:fld>
            <a:endParaRPr lang="en-US"/>
          </a:p>
        </p:txBody>
      </p:sp>
    </p:spTree>
    <p:extLst>
      <p:ext uri="{BB962C8B-B14F-4D97-AF65-F5344CB8AC3E}">
        <p14:creationId xmlns:p14="http://schemas.microsoft.com/office/powerpoint/2010/main" val="425132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Media and Culture—June Deery and </a:t>
            </a:r>
            <a:r>
              <a:rPr lang="en-US" sz="1200" b="1" kern="1200" dirty="0" err="1" smtClean="0">
                <a:solidFill>
                  <a:schemeClr val="tx1"/>
                </a:solidFill>
                <a:effectLst/>
                <a:latin typeface="+mn-lt"/>
                <a:ea typeface="+mn-ea"/>
                <a:cs typeface="+mn-cs"/>
              </a:rPr>
              <a:t>Weina</a:t>
            </a:r>
            <a:r>
              <a:rPr lang="en-US" sz="1200" b="1" kern="1200" dirty="0" smtClean="0">
                <a:solidFill>
                  <a:schemeClr val="tx1"/>
                </a:solidFill>
                <a:effectLst/>
                <a:latin typeface="+mn-lt"/>
                <a:ea typeface="+mn-ea"/>
                <a:cs typeface="+mn-cs"/>
              </a:rPr>
              <a:t> Ran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pathway examines different forms of expression and their cultural contexts in a variety of media, including film, television, photography, and new media. Its components will enhance creative and critical thinking, communication practices, and awareness of cultural and individual identities. The focus on cultural and media literacy will improve the career readiness and social awareness of those in any program at RPI.  This pathway can lead to a minor in Media and Culture</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15</a:t>
            </a:fld>
            <a:endParaRPr lang="en-US"/>
          </a:p>
        </p:txBody>
      </p:sp>
    </p:spTree>
    <p:extLst>
      <p:ext uri="{BB962C8B-B14F-4D97-AF65-F5344CB8AC3E}">
        <p14:creationId xmlns:p14="http://schemas.microsoft.com/office/powerpoint/2010/main" val="36751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Literature and Creative Writing—</a:t>
            </a:r>
            <a:r>
              <a:rPr lang="en-US" sz="1200" b="1" kern="1200" dirty="0" err="1" smtClean="0">
                <a:solidFill>
                  <a:schemeClr val="tx1"/>
                </a:solidFill>
                <a:effectLst/>
                <a:latin typeface="+mn-lt"/>
                <a:ea typeface="+mn-ea"/>
                <a:cs typeface="+mn-cs"/>
              </a:rPr>
              <a:t>Shira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Dentz</a:t>
            </a:r>
            <a:r>
              <a:rPr lang="en-US" sz="1200" b="1" kern="1200" dirty="0" smtClean="0">
                <a:solidFill>
                  <a:schemeClr val="tx1"/>
                </a:solidFill>
                <a:effectLst/>
                <a:latin typeface="+mn-lt"/>
                <a:ea typeface="+mn-ea"/>
                <a:cs typeface="+mn-cs"/>
              </a:rPr>
              <a:t> and Ellen Esrock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Literature and Creative Writing Pathway offers discussion-oriented courses across a range of literary genres and themes, with a choice of emphasis on either literature, creative writing, or both. Students will learn to read and write literary art critically and creatively, with clarity and imagination, and with sensitivity to multi-cultural expressions of diversity. This pathway can lead to a minor in literature and creative writing and is a complement to every major on campus and a boost to every career. </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16</a:t>
            </a:fld>
            <a:endParaRPr lang="en-US"/>
          </a:p>
        </p:txBody>
      </p:sp>
    </p:spTree>
    <p:extLst>
      <p:ext uri="{BB962C8B-B14F-4D97-AF65-F5344CB8AC3E}">
        <p14:creationId xmlns:p14="http://schemas.microsoft.com/office/powerpoint/2010/main" val="1576426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Strategic Communication—Barbara Lewis and Sarah Seeley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pathway is designed to train versatile, critical, and self-possessed 21st- century communicators. Students who successfully complete this pathway will demonstrate the ability to make focused, audience-appropriate arguments; communicate effectively across diverse rhetorical, sociocultural, and disciplinary contexts; and respond creatively to the analytical demands involved with developing, arranging, and revising ideas and arguments. Since this pathway is designed to train students in communicating disciplinary expertise across diverse contexts, it offers a productive intellectual foundation for students in any major. This pathway may also lead to a minor in Strategic Communication. </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17</a:t>
            </a:fld>
            <a:endParaRPr lang="en-US"/>
          </a:p>
        </p:txBody>
      </p:sp>
    </p:spTree>
    <p:extLst>
      <p:ext uri="{BB962C8B-B14F-4D97-AF65-F5344CB8AC3E}">
        <p14:creationId xmlns:p14="http://schemas.microsoft.com/office/powerpoint/2010/main" val="3848061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Chinese—</a:t>
            </a:r>
            <a:r>
              <a:rPr lang="en-US" sz="1200" b="1" kern="1200" dirty="0" err="1" smtClean="0">
                <a:solidFill>
                  <a:schemeClr val="tx1"/>
                </a:solidFill>
                <a:effectLst/>
                <a:latin typeface="+mn-lt"/>
                <a:ea typeface="+mn-ea"/>
                <a:cs typeface="+mn-cs"/>
              </a:rPr>
              <a:t>Jianling</a:t>
            </a:r>
            <a:r>
              <a:rPr lang="en-US" sz="1200" b="1" kern="1200" dirty="0" smtClean="0">
                <a:solidFill>
                  <a:schemeClr val="tx1"/>
                </a:solidFill>
                <a:effectLst/>
                <a:latin typeface="+mn-lt"/>
                <a:ea typeface="+mn-ea"/>
                <a:cs typeface="+mn-cs"/>
              </a:rPr>
              <a:t> Yue and Helen Zhou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Integrated with Chinese culture, students will learn all four types of language skills (listening, speaking, reading, and writing). After completing the Chinese pathway, students will be able to communicate in Chinese at their targeted proficiency levels and think critically and creatively with global and multicultural awareness. Chinese III, IV, and V count towards the Chinese minor.</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18</a:t>
            </a:fld>
            <a:endParaRPr lang="en-US"/>
          </a:p>
        </p:txBody>
      </p:sp>
    </p:spTree>
    <p:extLst>
      <p:ext uri="{BB962C8B-B14F-4D97-AF65-F5344CB8AC3E}">
        <p14:creationId xmlns:p14="http://schemas.microsoft.com/office/powerpoint/2010/main" val="3727659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F2B76D-D64D-4CD4-8F42-1693B46D53DC}" type="slidenum">
              <a:rPr lang="en-US" smtClean="0"/>
              <a:t>20</a:t>
            </a:fld>
            <a:endParaRPr lang="en-US"/>
          </a:p>
        </p:txBody>
      </p:sp>
    </p:spTree>
    <p:extLst>
      <p:ext uri="{BB962C8B-B14F-4D97-AF65-F5344CB8AC3E}">
        <p14:creationId xmlns:p14="http://schemas.microsoft.com/office/powerpoint/2010/main" val="4190214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2B76D-D64D-4CD4-8F42-1693B46D53DC}" type="slidenum">
              <a:rPr lang="en-US" smtClean="0"/>
              <a:t>21</a:t>
            </a:fld>
            <a:endParaRPr lang="en-US"/>
          </a:p>
        </p:txBody>
      </p:sp>
    </p:spTree>
    <p:extLst>
      <p:ext uri="{BB962C8B-B14F-4D97-AF65-F5344CB8AC3E}">
        <p14:creationId xmlns:p14="http://schemas.microsoft.com/office/powerpoint/2010/main" val="1040135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25</a:t>
            </a:fld>
            <a:endParaRPr lang="en-US"/>
          </a:p>
        </p:txBody>
      </p:sp>
    </p:spTree>
    <p:extLst>
      <p:ext uri="{BB962C8B-B14F-4D97-AF65-F5344CB8AC3E}">
        <p14:creationId xmlns:p14="http://schemas.microsoft.com/office/powerpoint/2010/main" val="3514083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1. Economics of Policy &amp; Regulations – Jason Huh, Vivek Ghosal</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Study different types of regulations and economic policy measures, and their impact on individuals, markets, and the economy. Students are prepared to use economic models, quantitative methods and data to assess different types of regulations and policies, and their impact. The pathway can lead to a Minor in “Economics of Policy &amp; Regulations” or a Minor in general “Economics.” With additional specialized courses, it can lead to a Major in Economics.</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28</a:t>
            </a:fld>
            <a:endParaRPr lang="en-US"/>
          </a:p>
        </p:txBody>
      </p:sp>
    </p:spTree>
    <p:extLst>
      <p:ext uri="{BB962C8B-B14F-4D97-AF65-F5344CB8AC3E}">
        <p14:creationId xmlns:p14="http://schemas.microsoft.com/office/powerpoint/2010/main" val="3247730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Economics of Quantitative Modeling – </a:t>
            </a:r>
            <a:r>
              <a:rPr lang="en-US" sz="1200" b="1" kern="1200" dirty="0" err="1" smtClean="0">
                <a:solidFill>
                  <a:schemeClr val="tx1"/>
                </a:solidFill>
                <a:effectLst/>
                <a:latin typeface="+mn-lt"/>
                <a:ea typeface="+mn-ea"/>
                <a:cs typeface="+mn-cs"/>
              </a:rPr>
              <a:t>Jianjing</a:t>
            </a:r>
            <a:r>
              <a:rPr lang="en-US" sz="1200" b="1" kern="1200" dirty="0" smtClean="0">
                <a:solidFill>
                  <a:schemeClr val="tx1"/>
                </a:solidFill>
                <a:effectLst/>
                <a:latin typeface="+mn-lt"/>
                <a:ea typeface="+mn-ea"/>
                <a:cs typeface="+mn-cs"/>
              </a:rPr>
              <a:t> Lin, Chad Stecher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Study different types of mathematical models and econometric techniques used in Economics. Students are prepared to use economic theory, and econometric and statistical methods to study behavior of individuals and firms in the economy. The pathway can lead to a Minor in “Economics of Quantitative Modeling” or a Minor in general “Economics.” With additional specialized courses, it can lead to a Major in Economics.</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29</a:t>
            </a:fld>
            <a:endParaRPr lang="en-US"/>
          </a:p>
        </p:txBody>
      </p:sp>
    </p:spTree>
    <p:extLst>
      <p:ext uri="{BB962C8B-B14F-4D97-AF65-F5344CB8AC3E}">
        <p14:creationId xmlns:p14="http://schemas.microsoft.com/office/powerpoint/2010/main" val="1875007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Economics of Biotech and Medical Markets - Vivek Ghosal, Jason Huh</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Study different types of markets related to pharmaceuticals, medical devices, and healthcare. Students are prepared to use theory, econometric models and data to study the role of R&amp;D, patents, innovation, and policies in healthcare markets, and in pharmaceuticals and medical devices. The pathway can lead to a Minor in “Economics of Biotech and Medical Markets” or a Minor in general “Economics.” With additional specialized courses, it can lead to a Major in Economics.</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30</a:t>
            </a:fld>
            <a:endParaRPr lang="en-US"/>
          </a:p>
        </p:txBody>
      </p:sp>
    </p:spTree>
    <p:extLst>
      <p:ext uri="{BB962C8B-B14F-4D97-AF65-F5344CB8AC3E}">
        <p14:creationId xmlns:p14="http://schemas.microsoft.com/office/powerpoint/2010/main" val="286536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Electronic Arts  – </a:t>
            </a:r>
            <a:r>
              <a:rPr lang="en-US" sz="1200" b="1" u="sng" kern="1200" dirty="0" smtClean="0">
                <a:solidFill>
                  <a:schemeClr val="tx1"/>
                </a:solidFill>
                <a:effectLst/>
                <a:latin typeface="+mn-lt"/>
                <a:ea typeface="+mn-ea"/>
                <a:cs typeface="+mn-cs"/>
              </a:rPr>
              <a:t>Robert Nideffer, Shawn Lawson, Silvia Ruzanka, Kathleen Ruiz</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pathway allows students to study a range of approaches to electronic, or digital arts, such as digital imaging, graphic storytelling, interactive media and 3D animation. This immersive study will give students a comprehensive view of how to use digital tools to tell stories, and to critically and creatively explore the arts at the intersection of the humanities, and the physical, computational, engineering and social sciences. The pathway may lead to a B.S. in Electronic Arts or a Minor in Electronic Arts. It can be effectively paired with most B.S. degrees such as Games and Simulation Arts and Sciences (GSAS), Communication Media and Design, STS, Computer Science, PDI, Engineering, Science and the BArch in Architecture.</a:t>
            </a:r>
          </a:p>
          <a:p>
            <a:endParaRPr lang="en-US" dirty="0"/>
          </a:p>
        </p:txBody>
      </p:sp>
      <p:sp>
        <p:nvSpPr>
          <p:cNvPr id="4" name="Slide Number Placeholder 3"/>
          <p:cNvSpPr>
            <a:spLocks noGrp="1"/>
          </p:cNvSpPr>
          <p:nvPr>
            <p:ph type="sldNum" sz="quarter" idx="10"/>
          </p:nvPr>
        </p:nvSpPr>
        <p:spPr/>
        <p:txBody>
          <a:bodyPr/>
          <a:lstStyle/>
          <a:p>
            <a:fld id="{B52B7F47-3716-4FEA-983E-76BBF3A55B56}" type="slidenum">
              <a:rPr lang="en-US" smtClean="0"/>
              <a:t>6</a:t>
            </a:fld>
            <a:endParaRPr lang="en-US"/>
          </a:p>
        </p:txBody>
      </p:sp>
    </p:spTree>
    <p:extLst>
      <p:ext uri="{BB962C8B-B14F-4D97-AF65-F5344CB8AC3E}">
        <p14:creationId xmlns:p14="http://schemas.microsoft.com/office/powerpoint/2010/main" val="3406172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Economics of Technology &amp; Innovation – Ken Simons, Vivek Ghosal</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Study different types of economic models related to innovation and new technologies. Students are prepared to use economic theory, econometric and statistical methods, and data to examine patents, R&amp;D, and innovation more broadly, as well as in specific industries in the economy. The pathway can lead to a Minor in “Economics of Technology and Innovation” or a Minor in general “Economics.” With additional specialized courses, it can lead to a Major in Economics.</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31</a:t>
            </a:fld>
            <a:endParaRPr lang="en-US"/>
          </a:p>
        </p:txBody>
      </p:sp>
    </p:spTree>
    <p:extLst>
      <p:ext uri="{BB962C8B-B14F-4D97-AF65-F5344CB8AC3E}">
        <p14:creationId xmlns:p14="http://schemas.microsoft.com/office/powerpoint/2010/main" val="1645509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Economics of Banking &amp; Finance – Bob Jones, Sarah Parrales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Study markets and policies in banking and finance. Students are prepared to use different types of mathematical models and econometric techniques used by Economists to study the behavior of individuals, firms, and the economy. The pathway can lead to a Minor in “Economics of Banking and Finance” or a Minor in general “Economics.” With additional specialized courses, it can lead to a Major in Economics.</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32</a:t>
            </a:fld>
            <a:endParaRPr lang="en-US"/>
          </a:p>
        </p:txBody>
      </p:sp>
    </p:spTree>
    <p:extLst>
      <p:ext uri="{BB962C8B-B14F-4D97-AF65-F5344CB8AC3E}">
        <p14:creationId xmlns:p14="http://schemas.microsoft.com/office/powerpoint/2010/main" val="2632216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Economics (General) - Sarah Parrales, </a:t>
            </a:r>
            <a:r>
              <a:rPr lang="en-US" sz="1200" b="1" kern="1200" dirty="0" err="1" smtClean="0">
                <a:solidFill>
                  <a:schemeClr val="tx1"/>
                </a:solidFill>
                <a:effectLst/>
                <a:latin typeface="+mn-lt"/>
                <a:ea typeface="+mn-ea"/>
                <a:cs typeface="+mn-cs"/>
              </a:rPr>
              <a:t>Huaming</a:t>
            </a:r>
            <a:r>
              <a:rPr lang="en-US" sz="1200" b="1" kern="1200" dirty="0" smtClean="0">
                <a:solidFill>
                  <a:schemeClr val="tx1"/>
                </a:solidFill>
                <a:effectLst/>
                <a:latin typeface="+mn-lt"/>
                <a:ea typeface="+mn-ea"/>
                <a:cs typeface="+mn-cs"/>
              </a:rPr>
              <a:t> Peng</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Study different types of theories and statistical methods used by Economists. Students are prepared to gain a broad understanding of how consumers, firms and Governments make decisions, and their implications. The pathway can lead to a general Minor in “Economics” or in one of the other specialized Minors in Economics with appropriate additional courses. With additional specialized courses, it can lead to a Major in Economics.</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33</a:t>
            </a:fld>
            <a:endParaRPr lang="en-US"/>
          </a:p>
        </p:txBody>
      </p:sp>
    </p:spTree>
    <p:extLst>
      <p:ext uri="{BB962C8B-B14F-4D97-AF65-F5344CB8AC3E}">
        <p14:creationId xmlns:p14="http://schemas.microsoft.com/office/powerpoint/2010/main" val="4130915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Public Health - </a:t>
            </a:r>
            <a:r>
              <a:rPr lang="en-US" sz="1200" kern="1200" dirty="0" smtClean="0">
                <a:solidFill>
                  <a:schemeClr val="tx1"/>
                </a:solidFill>
                <a:effectLst/>
                <a:latin typeface="+mn-lt"/>
                <a:ea typeface="+mn-ea"/>
                <a:cs typeface="+mn-cs"/>
              </a:rPr>
              <a:t>Nancy Campbell, Cynthia Cook</a:t>
            </a:r>
          </a:p>
          <a:p>
            <a:r>
              <a:rPr lang="en-US" sz="1200" kern="1200" dirty="0" smtClean="0">
                <a:solidFill>
                  <a:schemeClr val="tx1"/>
                </a:solidFill>
                <a:effectLst/>
                <a:latin typeface="+mn-lt"/>
                <a:ea typeface="+mn-ea"/>
                <a:cs typeface="+mn-cs"/>
              </a:rPr>
              <a:t>The pathway in Public Health is designed for students interested in health-related careers who wish to develop skills and knowledge about global public health challenges. It also offers important courses for students on a pre-medical track. The Public Health pathway can be applied to the completion of the Public Health minor by adding one additional 4000-level STSS or STSH course. The IHSS, STSS, and STSH courses in this pathway also count toward the major in Science, Technology, and Society. </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35</a:t>
            </a:fld>
            <a:endParaRPr lang="en-US"/>
          </a:p>
        </p:txBody>
      </p:sp>
    </p:spTree>
    <p:extLst>
      <p:ext uri="{BB962C8B-B14F-4D97-AF65-F5344CB8AC3E}">
        <p14:creationId xmlns:p14="http://schemas.microsoft.com/office/powerpoint/2010/main" val="3395157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Law and Policy - </a:t>
            </a:r>
            <a:r>
              <a:rPr lang="en-US" sz="1200" kern="1200" dirty="0" smtClean="0">
                <a:solidFill>
                  <a:schemeClr val="tx1"/>
                </a:solidFill>
                <a:effectLst/>
                <a:latin typeface="+mn-lt"/>
                <a:ea typeface="+mn-ea"/>
                <a:cs typeface="+mn-cs"/>
              </a:rPr>
              <a:t>Lawrence Howard, Langdon Winner</a:t>
            </a:r>
          </a:p>
          <a:p>
            <a:r>
              <a:rPr lang="en-US" sz="1200" kern="1200" dirty="0" smtClean="0">
                <a:solidFill>
                  <a:schemeClr val="tx1"/>
                </a:solidFill>
                <a:effectLst/>
                <a:latin typeface="+mn-lt"/>
                <a:ea typeface="+mn-ea"/>
                <a:cs typeface="+mn-cs"/>
              </a:rPr>
              <a:t>The Law and Policy pathway is designed for students interested in the design of policy and legislation, and students on a pre-law track. Skills and knowledge may be applied to fields such as environment and climate change, technological innovation, public health law, or intellectual property law. Courses in the pathway can be used to complete the Law and Policy minor by adding one additional 4000-level STSS or STSH course. The courses for the pathway also count toward the major in Science, Technology, and Society. </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36</a:t>
            </a:fld>
            <a:endParaRPr lang="en-US"/>
          </a:p>
        </p:txBody>
      </p:sp>
    </p:spTree>
    <p:extLst>
      <p:ext uri="{BB962C8B-B14F-4D97-AF65-F5344CB8AC3E}">
        <p14:creationId xmlns:p14="http://schemas.microsoft.com/office/powerpoint/2010/main" val="24959851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History - </a:t>
            </a:r>
            <a:r>
              <a:rPr lang="en-US" sz="1200" kern="1200" dirty="0" smtClean="0">
                <a:solidFill>
                  <a:schemeClr val="tx1"/>
                </a:solidFill>
                <a:effectLst/>
                <a:latin typeface="+mn-lt"/>
                <a:ea typeface="+mn-ea"/>
                <a:cs typeface="+mn-cs"/>
              </a:rPr>
              <a:t>Atsushi Akera, Kate Sohasky</a:t>
            </a:r>
          </a:p>
          <a:p>
            <a:r>
              <a:rPr lang="en-US" sz="1200" kern="1200" dirty="0" smtClean="0">
                <a:solidFill>
                  <a:schemeClr val="tx1"/>
                </a:solidFill>
                <a:effectLst/>
                <a:latin typeface="+mn-lt"/>
                <a:ea typeface="+mn-ea"/>
                <a:cs typeface="+mn-cs"/>
              </a:rPr>
              <a:t>The pathway in History is designed for students interested in US and world history. Courses primarily focus on the social history and evolution of technology, scientific enterprise, medicine, and law.  The History pathway can be applied to the completion of the History minor by adding one additional 4000-level STSS or STSH course. The courses for the pathway also count toward the major in Science, Technology, and Society. </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37</a:t>
            </a:fld>
            <a:endParaRPr lang="en-US"/>
          </a:p>
        </p:txBody>
      </p:sp>
    </p:spTree>
    <p:extLst>
      <p:ext uri="{BB962C8B-B14F-4D97-AF65-F5344CB8AC3E}">
        <p14:creationId xmlns:p14="http://schemas.microsoft.com/office/powerpoint/2010/main" val="4207029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Sustainability - </a:t>
            </a:r>
            <a:r>
              <a:rPr lang="en-US" sz="1200" kern="1200" dirty="0" smtClean="0">
                <a:solidFill>
                  <a:schemeClr val="tx1"/>
                </a:solidFill>
                <a:effectLst/>
                <a:latin typeface="+mn-lt"/>
                <a:ea typeface="+mn-ea"/>
                <a:cs typeface="+mn-cs"/>
              </a:rPr>
              <a:t>Abby Kinchy, Brandon </a:t>
            </a:r>
            <a:r>
              <a:rPr lang="en-US" sz="1200" kern="1200" dirty="0" err="1" smtClean="0">
                <a:solidFill>
                  <a:schemeClr val="tx1"/>
                </a:solidFill>
                <a:effectLst/>
                <a:latin typeface="+mn-lt"/>
                <a:ea typeface="+mn-ea"/>
                <a:cs typeface="+mn-cs"/>
              </a:rPr>
              <a:t>Costelloe</a:t>
            </a:r>
            <a:r>
              <a:rPr lang="en-US" sz="1200" kern="1200" dirty="0" smtClean="0">
                <a:solidFill>
                  <a:schemeClr val="tx1"/>
                </a:solidFill>
                <a:effectLst/>
                <a:latin typeface="+mn-lt"/>
                <a:ea typeface="+mn-ea"/>
                <a:cs typeface="+mn-cs"/>
              </a:rPr>
              <a:t>-Kuehn</a:t>
            </a:r>
          </a:p>
          <a:p>
            <a:r>
              <a:rPr lang="en-US" sz="1200" kern="1200" dirty="0" smtClean="0">
                <a:solidFill>
                  <a:schemeClr val="tx1"/>
                </a:solidFill>
                <a:effectLst/>
                <a:latin typeface="+mn-lt"/>
                <a:ea typeface="+mn-ea"/>
                <a:cs typeface="+mn-cs"/>
              </a:rPr>
              <a:t>The pathway in Sustainability focuses on the interactions between various systems - social, political, cultural, economic, technological and ecological - that undergird environmental sustainability. Students use interdisciplinary approaches to investigate environmental problems. The Sustainability pathway can be applied to the completion of the Sustainability Studies minor by adding one additional 4000-level course. The courses for the pathway will also count toward the major in Sustainability Studies. </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38</a:t>
            </a:fld>
            <a:endParaRPr lang="en-US"/>
          </a:p>
        </p:txBody>
      </p:sp>
    </p:spTree>
    <p:extLst>
      <p:ext uri="{BB962C8B-B14F-4D97-AF65-F5344CB8AC3E}">
        <p14:creationId xmlns:p14="http://schemas.microsoft.com/office/powerpoint/2010/main" val="3011895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Science, Technology, and Society - </a:t>
            </a:r>
            <a:r>
              <a:rPr lang="en-US" sz="1200" kern="1200" dirty="0" smtClean="0">
                <a:solidFill>
                  <a:schemeClr val="tx1"/>
                </a:solidFill>
                <a:effectLst/>
                <a:latin typeface="+mn-lt"/>
                <a:ea typeface="+mn-ea"/>
                <a:cs typeface="+mn-cs"/>
              </a:rPr>
              <a:t>Guy Schaffer, Christopher Tozzi</a:t>
            </a:r>
          </a:p>
          <a:p>
            <a:r>
              <a:rPr lang="en-US" sz="1200" kern="1200" dirty="0" smtClean="0">
                <a:solidFill>
                  <a:schemeClr val="tx1"/>
                </a:solidFill>
                <a:effectLst/>
                <a:latin typeface="+mn-lt"/>
                <a:ea typeface="+mn-ea"/>
                <a:cs typeface="+mn-cs"/>
              </a:rPr>
              <a:t>The pathway in Science, Technology, and Society (STS) is designed for students broadly interested in the social and political dimensions of science, technology, engineering, and medicine. Students use political and social science methods to investigate scientific and technological developments. The STS pathway can be applied to the completion of the STS minor by adding one additional 4000-level course. The courses for the pathway will also count toward the major in Science, Technology, and Society. </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39</a:t>
            </a:fld>
            <a:endParaRPr lang="en-US"/>
          </a:p>
        </p:txBody>
      </p:sp>
    </p:spTree>
    <p:extLst>
      <p:ext uri="{BB962C8B-B14F-4D97-AF65-F5344CB8AC3E}">
        <p14:creationId xmlns:p14="http://schemas.microsoft.com/office/powerpoint/2010/main" val="41044143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Gender, Race, Sexuality, Ethnicity, and Social Change</a:t>
            </a:r>
          </a:p>
          <a:p>
            <a:r>
              <a:rPr lang="en-US" sz="1200" kern="1200" dirty="0" smtClean="0">
                <a:solidFill>
                  <a:schemeClr val="tx1"/>
                </a:solidFill>
                <a:effectLst/>
                <a:latin typeface="+mn-lt"/>
                <a:ea typeface="+mn-ea"/>
                <a:cs typeface="+mn-cs"/>
              </a:rPr>
              <a:t>[no description yet]	</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42</a:t>
            </a:fld>
            <a:endParaRPr lang="en-US"/>
          </a:p>
        </p:txBody>
      </p:sp>
    </p:spTree>
    <p:extLst>
      <p:ext uri="{BB962C8B-B14F-4D97-AF65-F5344CB8AC3E}">
        <p14:creationId xmlns:p14="http://schemas.microsoft.com/office/powerpoint/2010/main" val="22312979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dirty="0" smtClean="0"/>
              <a:t>Ethics, Integrity, and Social Responsibility</a:t>
            </a:r>
          </a:p>
          <a:p>
            <a:r>
              <a:rPr lang="en-US" sz="1200" b="0" i="0" u="none" strike="noStrike" kern="1200" dirty="0" smtClean="0">
                <a:solidFill>
                  <a:schemeClr val="tx1"/>
                </a:solidFill>
                <a:effectLst/>
                <a:latin typeface="+mn-lt"/>
                <a:ea typeface="+mn-ea"/>
                <a:cs typeface="+mn-cs"/>
              </a:rPr>
              <a:t>In this Pathway, students analyze many aspects of the complex relationship between ethics and areas in science, technology, and engineering. These conversations are critical to ensure the ethical and accessible use of technology and to allow scientists and engineers to think critically and make informed decisions on personal, professional, and public policy levels.</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43</a:t>
            </a:fld>
            <a:endParaRPr lang="en-US"/>
          </a:p>
        </p:txBody>
      </p:sp>
    </p:spTree>
    <p:extLst>
      <p:ext uri="{BB962C8B-B14F-4D97-AF65-F5344CB8AC3E}">
        <p14:creationId xmlns:p14="http://schemas.microsoft.com/office/powerpoint/2010/main" val="3842629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Studio Arts – </a:t>
            </a:r>
            <a:r>
              <a:rPr lang="en-US" sz="1200" b="1" u="sng" kern="1200" dirty="0" smtClean="0">
                <a:solidFill>
                  <a:schemeClr val="tx1"/>
                </a:solidFill>
                <a:effectLst/>
                <a:latin typeface="+mn-lt"/>
                <a:ea typeface="+mn-ea"/>
                <a:cs typeface="+mn-cs"/>
              </a:rPr>
              <a:t>Ken Ragsdale, Nathan </a:t>
            </a:r>
            <a:r>
              <a:rPr lang="en-US" sz="1200" b="1" u="sng" kern="1200" dirty="0" err="1" smtClean="0">
                <a:solidFill>
                  <a:schemeClr val="tx1"/>
                </a:solidFill>
                <a:effectLst/>
                <a:latin typeface="+mn-lt"/>
                <a:ea typeface="+mn-ea"/>
                <a:cs typeface="+mn-cs"/>
              </a:rPr>
              <a:t>Meltz</a:t>
            </a:r>
            <a:r>
              <a:rPr lang="en-US" sz="1200" b="1" u="sng" kern="1200" dirty="0" smtClean="0">
                <a:solidFill>
                  <a:schemeClr val="tx1"/>
                </a:solidFill>
                <a:effectLst/>
                <a:latin typeface="+mn-lt"/>
                <a:ea typeface="+mn-ea"/>
                <a:cs typeface="+mn-cs"/>
              </a:rPr>
              <a:t>, Jefferson </a:t>
            </a:r>
            <a:r>
              <a:rPr lang="en-US" sz="1200" b="1" u="sng" kern="1200" dirty="0" err="1" smtClean="0">
                <a:solidFill>
                  <a:schemeClr val="tx1"/>
                </a:solidFill>
                <a:effectLst/>
                <a:latin typeface="+mn-lt"/>
                <a:ea typeface="+mn-ea"/>
                <a:cs typeface="+mn-cs"/>
              </a:rPr>
              <a:t>Kielwagen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Study traditional Studio Arts such as Drawing, Painting, Sculpture in conjunction with Art History to learn techniques, history and theory in the Visual Arts.  Students will develop basic skills in perspective, proportion, composition, form making, light and shadow, color, 2 and 3D Design, and learn to articulate ideas about their own, other students’ and historical works through class discussions and critiques. The pathway may lead to a B.S. in Electronic Arts or a minor in Studio Arts.  It can be effectively paired with most B.S. degrees such as Electronic Arts, PDI, Engineering, Science and the BArch in Architecture.</a:t>
            </a:r>
          </a:p>
          <a:p>
            <a:endParaRPr lang="en-US" dirty="0"/>
          </a:p>
        </p:txBody>
      </p:sp>
      <p:sp>
        <p:nvSpPr>
          <p:cNvPr id="4" name="Slide Number Placeholder 3"/>
          <p:cNvSpPr>
            <a:spLocks noGrp="1"/>
          </p:cNvSpPr>
          <p:nvPr>
            <p:ph type="sldNum" sz="quarter" idx="10"/>
          </p:nvPr>
        </p:nvSpPr>
        <p:spPr/>
        <p:txBody>
          <a:bodyPr/>
          <a:lstStyle/>
          <a:p>
            <a:fld id="{B52B7F47-3716-4FEA-983E-76BBF3A55B56}" type="slidenum">
              <a:rPr lang="en-US" smtClean="0"/>
              <a:t>7</a:t>
            </a:fld>
            <a:endParaRPr lang="en-US"/>
          </a:p>
        </p:txBody>
      </p:sp>
    </p:spTree>
    <p:extLst>
      <p:ext uri="{BB962C8B-B14F-4D97-AF65-F5344CB8AC3E}">
        <p14:creationId xmlns:p14="http://schemas.microsoft.com/office/powerpoint/2010/main" val="32586632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dirty="0" smtClean="0"/>
              <a:t>Environmental Futures</a:t>
            </a:r>
          </a:p>
          <a:p>
            <a:r>
              <a:rPr lang="en-US" sz="1200" kern="1200" dirty="0" smtClean="0">
                <a:solidFill>
                  <a:schemeClr val="tx1"/>
                </a:solidFill>
                <a:effectLst/>
                <a:latin typeface="+mn-lt"/>
                <a:ea typeface="+mn-ea"/>
                <a:cs typeface="+mn-cs"/>
              </a:rPr>
              <a:t>[no description yet]	</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44</a:t>
            </a:fld>
            <a:endParaRPr lang="en-US"/>
          </a:p>
        </p:txBody>
      </p:sp>
    </p:spTree>
    <p:extLst>
      <p:ext uri="{BB962C8B-B14F-4D97-AF65-F5344CB8AC3E}">
        <p14:creationId xmlns:p14="http://schemas.microsoft.com/office/powerpoint/2010/main" val="2749074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dirty="0" smtClean="0"/>
              <a:t>Extent and Limits of Rationality</a:t>
            </a:r>
          </a:p>
          <a:p>
            <a:r>
              <a:rPr lang="en-US" sz="1200" b="0" i="0" u="none" strike="noStrike" kern="1200" dirty="0" smtClean="0">
                <a:solidFill>
                  <a:schemeClr val="tx1"/>
                </a:solidFill>
                <a:effectLst/>
                <a:latin typeface="+mn-lt"/>
                <a:ea typeface="+mn-ea"/>
                <a:cs typeface="+mn-cs"/>
              </a:rPr>
              <a:t>Humans can do, and have done, some really stupid things: we are not as rational as we would like to think, and we are subject to scores of cognitive and social biases. That said, however, we also have the power to correct for these, and to do good and constructive work. Let's see how we can harness our cognitive and social powers for the good. How can critical thinking be used constructively? How can we learn from our past mistakes? How can social institutions and policies be set up to ensure that we will make wise decisions and create a world that lasts into the extended future? </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45</a:t>
            </a:fld>
            <a:endParaRPr lang="en-US"/>
          </a:p>
        </p:txBody>
      </p:sp>
    </p:spTree>
    <p:extLst>
      <p:ext uri="{BB962C8B-B14F-4D97-AF65-F5344CB8AC3E}">
        <p14:creationId xmlns:p14="http://schemas.microsoft.com/office/powerpoint/2010/main" val="1108955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dirty="0" smtClean="0"/>
              <a:t>Living in a World of Data</a:t>
            </a:r>
          </a:p>
          <a:p>
            <a:r>
              <a:rPr lang="en-US" sz="1200" b="0" i="0" u="none" strike="noStrike" kern="1200" dirty="0" smtClean="0">
                <a:solidFill>
                  <a:schemeClr val="tx1"/>
                </a:solidFill>
                <a:effectLst/>
                <a:latin typeface="+mn-lt"/>
                <a:ea typeface="+mn-ea"/>
                <a:cs typeface="+mn-cs"/>
              </a:rPr>
              <a:t>We live in the age of information .. and misinformation … of big data, data mining, and machine learning ... of new media presenting unparalleled means of communication ... of unseen and opaque algorithms driving our news feeds... and of rushing to judgment on viral videos.  We better all develop some 'information intelligence' and 'data dexterity'. Such dexterity and intelligence includes technical skills of quantitative data analysis and IT technology, but also includes critical thinking skills regarding how information is collected, judged, interpreted, and represented, and how big data and information is feeding our collective awareness driving our decisions and affecting the world around us, both for good and bad.</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46</a:t>
            </a:fld>
            <a:endParaRPr lang="en-US"/>
          </a:p>
        </p:txBody>
      </p:sp>
    </p:spTree>
    <p:extLst>
      <p:ext uri="{BB962C8B-B14F-4D97-AF65-F5344CB8AC3E}">
        <p14:creationId xmlns:p14="http://schemas.microsoft.com/office/powerpoint/2010/main" val="7587543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dirty="0" smtClean="0"/>
              <a:t>Fact and Fiction</a:t>
            </a:r>
          </a:p>
          <a:p>
            <a:r>
              <a:rPr lang="en-US" sz="1200" kern="1200" dirty="0" smtClean="0">
                <a:solidFill>
                  <a:schemeClr val="tx1"/>
                </a:solidFill>
                <a:effectLst/>
                <a:latin typeface="+mn-lt"/>
                <a:ea typeface="+mn-ea"/>
                <a:cs typeface="+mn-cs"/>
              </a:rPr>
              <a:t>A pathway for those who are curious about what makes something fake or factual and how such concepts are evolving in contemporary political and popular culture. Students will learn how to think more precisely and analytically about the distinctions between fact, fiction, truth, and reality.</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47</a:t>
            </a:fld>
            <a:endParaRPr lang="en-US"/>
          </a:p>
        </p:txBody>
      </p:sp>
    </p:spTree>
    <p:extLst>
      <p:ext uri="{BB962C8B-B14F-4D97-AF65-F5344CB8AC3E}">
        <p14:creationId xmlns:p14="http://schemas.microsoft.com/office/powerpoint/2010/main" val="13567942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dirty="0" smtClean="0"/>
              <a:t>Creative Design and Innovation</a:t>
            </a:r>
          </a:p>
          <a:p>
            <a:r>
              <a:rPr lang="en-US" sz="1200" kern="1200" dirty="0" smtClean="0">
                <a:solidFill>
                  <a:schemeClr val="tx1"/>
                </a:solidFill>
                <a:effectLst/>
                <a:latin typeface="+mn-lt"/>
                <a:ea typeface="+mn-ea"/>
                <a:cs typeface="+mn-cs"/>
              </a:rPr>
              <a:t>[no description yet]	</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48</a:t>
            </a:fld>
            <a:endParaRPr lang="en-US"/>
          </a:p>
        </p:txBody>
      </p:sp>
    </p:spTree>
    <p:extLst>
      <p:ext uri="{BB962C8B-B14F-4D97-AF65-F5344CB8AC3E}">
        <p14:creationId xmlns:p14="http://schemas.microsoft.com/office/powerpoint/2010/main" val="9117893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dirty="0" smtClean="0"/>
              <a:t>Thinking with Science</a:t>
            </a:r>
          </a:p>
          <a:p>
            <a:r>
              <a:rPr lang="en-US" sz="1200" b="0" i="0" u="none" strike="noStrike" kern="1200" dirty="0" smtClean="0">
                <a:solidFill>
                  <a:schemeClr val="tx1"/>
                </a:solidFill>
                <a:effectLst/>
                <a:latin typeface="+mn-lt"/>
                <a:ea typeface="+mn-ea"/>
                <a:cs typeface="+mn-cs"/>
              </a:rPr>
              <a:t>This pathway offers instruction in identifying and understanding the methods and media for scientific knowledge is dissemination. Students who successfully complete this pathway will demonstrate the ability to critique how textual and social representations create diverse and competing receptions of scientific knowledge; analyze the social construction of scientific knowledge; and solve problems through disseminating scientific knowledge across a variety of social and rhetorical contexts.</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49</a:t>
            </a:fld>
            <a:endParaRPr lang="en-US"/>
          </a:p>
        </p:txBody>
      </p:sp>
    </p:spTree>
    <p:extLst>
      <p:ext uri="{BB962C8B-B14F-4D97-AF65-F5344CB8AC3E}">
        <p14:creationId xmlns:p14="http://schemas.microsoft.com/office/powerpoint/2010/main" val="19458442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Well-being: Body and Mind</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How do we maintain a sense of well-being in our lives?</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person’s path to well-being in body and mind is unique—arising from an awareness of our needs, goals and what we find fulfilling. The Well-being Interdisciplinary Pathway includes a wide variety of courses that explore the nature of what it is to be human and to orient ourselves in the world, to have relationships, make decisions, be creative, and make discoveries. The Well-being: Body and Mind</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Pathway pairs with the B.S. in Games and Simulation Arts and Sciences (GSAS). </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50</a:t>
            </a:fld>
            <a:endParaRPr lang="en-US"/>
          </a:p>
        </p:txBody>
      </p:sp>
    </p:spTree>
    <p:extLst>
      <p:ext uri="{BB962C8B-B14F-4D97-AF65-F5344CB8AC3E}">
        <p14:creationId xmlns:p14="http://schemas.microsoft.com/office/powerpoint/2010/main" val="37596884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Design, Innovation, and Society - </a:t>
            </a:r>
            <a:r>
              <a:rPr lang="en-US" sz="1200" kern="1200" dirty="0" smtClean="0">
                <a:solidFill>
                  <a:schemeClr val="tx1"/>
                </a:solidFill>
                <a:effectLst/>
                <a:latin typeface="+mn-lt"/>
                <a:ea typeface="+mn-ea"/>
                <a:cs typeface="+mn-cs"/>
              </a:rPr>
              <a:t>Raquel Velho, Jim Malazita</a:t>
            </a:r>
          </a:p>
          <a:p>
            <a:r>
              <a:rPr lang="en-US" sz="1200" kern="1200" dirty="0" smtClean="0">
                <a:solidFill>
                  <a:schemeClr val="tx1"/>
                </a:solidFill>
                <a:effectLst/>
                <a:latin typeface="+mn-lt"/>
                <a:ea typeface="+mn-ea"/>
                <a:cs typeface="+mn-cs"/>
              </a:rPr>
              <a:t>The pathway in Design, Innovation, and Society (DIS) is restricted to students in the DIS major, which provides creative, socially conscious students deep context for a broad education in design and innovation. Students take a sequence of studio-based courses that address real-world social and environmental challenges. </a:t>
            </a:r>
            <a:r>
              <a:rPr lang="en-US" sz="1200" kern="1200" smtClean="0">
                <a:solidFill>
                  <a:schemeClr val="tx1"/>
                </a:solidFill>
                <a:effectLst/>
                <a:latin typeface="+mn-lt"/>
                <a:ea typeface="+mn-ea"/>
                <a:cs typeface="+mn-cs"/>
              </a:rPr>
              <a:t>Courses in the DIS pathway can be applied to the DIS major, and only DIS majors may pursue this pathway.</a:t>
            </a:r>
          </a:p>
          <a:p>
            <a:endParaRPr lang="en-US"/>
          </a:p>
        </p:txBody>
      </p:sp>
      <p:sp>
        <p:nvSpPr>
          <p:cNvPr id="4" name="Slide Number Placeholder 3"/>
          <p:cNvSpPr>
            <a:spLocks noGrp="1"/>
          </p:cNvSpPr>
          <p:nvPr>
            <p:ph type="sldNum" sz="quarter" idx="10"/>
          </p:nvPr>
        </p:nvSpPr>
        <p:spPr/>
        <p:txBody>
          <a:bodyPr/>
          <a:lstStyle/>
          <a:p>
            <a:fld id="{9EE32C08-BEB7-4500-9CF3-8D87AA006CAA}" type="slidenum">
              <a:rPr lang="en-US" smtClean="0"/>
              <a:t>52</a:t>
            </a:fld>
            <a:endParaRPr lang="en-US"/>
          </a:p>
        </p:txBody>
      </p:sp>
    </p:spTree>
    <p:extLst>
      <p:ext uri="{BB962C8B-B14F-4D97-AF65-F5344CB8AC3E}">
        <p14:creationId xmlns:p14="http://schemas.microsoft.com/office/powerpoint/2010/main" val="2611179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Game Design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pathway explores the design, creation, and analysis of games.  Students completing this pathway will develop depth in creative and critical thinking, technological proficiency and multicultural awareness. The Game Design Pathway pairs with the B.S. in Games and Simulation Arts and Sciences (GSAS).  Students wishing to add the GSAS major are advised to apply before the start of their second year.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EE32C08-BEB7-4500-9CF3-8D87AA006CAA}" type="slidenum">
              <a:rPr lang="en-US" smtClean="0"/>
              <a:t>53</a:t>
            </a:fld>
            <a:endParaRPr lang="en-US"/>
          </a:p>
        </p:txBody>
      </p:sp>
    </p:spTree>
    <p:extLst>
      <p:ext uri="{BB962C8B-B14F-4D97-AF65-F5344CB8AC3E}">
        <p14:creationId xmlns:p14="http://schemas.microsoft.com/office/powerpoint/2010/main" val="37265014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Information Technology and Web Science </a:t>
            </a:r>
          </a:p>
          <a:p>
            <a:r>
              <a:rPr lang="en-US" dirty="0" smtClean="0"/>
              <a:t>The pathway in Information Technology and Web Science (ITWS) is designed to introduce students to the social aspects and human interactions that technology provides in our lives and workplaces.  Students will gain knowledge of the social, legal, and ethical issues in employing technology around the world and will learn how to recognize and respond to human-centered </a:t>
            </a:r>
            <a:r>
              <a:rPr lang="en-US" dirty="0" err="1" smtClean="0"/>
              <a:t>deisgn</a:t>
            </a:r>
            <a:r>
              <a:rPr lang="en-US" dirty="0" smtClean="0"/>
              <a:t> issues to make technology more usable.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EE32C08-BEB7-4500-9CF3-8D87AA006CAA}" type="slidenum">
              <a:rPr lang="en-US" smtClean="0"/>
              <a:t>54</a:t>
            </a:fld>
            <a:endParaRPr lang="en-US"/>
          </a:p>
        </p:txBody>
      </p:sp>
    </p:spTree>
    <p:extLst>
      <p:ext uri="{BB962C8B-B14F-4D97-AF65-F5344CB8AC3E}">
        <p14:creationId xmlns:p14="http://schemas.microsoft.com/office/powerpoint/2010/main" val="2489353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Arts History and Theory – </a:t>
            </a:r>
            <a:r>
              <a:rPr lang="en-US" sz="1200" b="1" u="sng" kern="1200" dirty="0" smtClean="0">
                <a:solidFill>
                  <a:schemeClr val="tx1"/>
                </a:solidFill>
                <a:effectLst/>
                <a:latin typeface="+mn-lt"/>
                <a:ea typeface="+mn-ea"/>
                <a:cs typeface="+mn-cs"/>
              </a:rPr>
              <a:t>Silvia Ruzanka, Mary Anne </a:t>
            </a:r>
            <a:r>
              <a:rPr lang="en-US" sz="1200" b="1" u="sng" kern="1200" dirty="0" err="1" smtClean="0">
                <a:solidFill>
                  <a:schemeClr val="tx1"/>
                </a:solidFill>
                <a:effectLst/>
                <a:latin typeface="+mn-lt"/>
                <a:ea typeface="+mn-ea"/>
                <a:cs typeface="+mn-cs"/>
              </a:rPr>
              <a:t>Staniszewski</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pathway allows students to study a range of art history and media art histories and theories. This immersive study will give students a comprehensive view of how these histories have shaped our current day media and given rise to a variety of art making tools in our digital and computational era. The pathway may lead to a B.S. in Electronic Arts or a Minor in Electronic Arts. It can be effectively paired with most B.S. degrees such as Communication and Media, Computer Science, PDI, STS, Engineering, Science and the BArch in Architecture.</a:t>
            </a:r>
          </a:p>
          <a:p>
            <a:endParaRPr lang="en-US" dirty="0"/>
          </a:p>
        </p:txBody>
      </p:sp>
      <p:sp>
        <p:nvSpPr>
          <p:cNvPr id="4" name="Slide Number Placeholder 3"/>
          <p:cNvSpPr>
            <a:spLocks noGrp="1"/>
          </p:cNvSpPr>
          <p:nvPr>
            <p:ph type="sldNum" sz="quarter" idx="10"/>
          </p:nvPr>
        </p:nvSpPr>
        <p:spPr/>
        <p:txBody>
          <a:bodyPr/>
          <a:lstStyle/>
          <a:p>
            <a:fld id="{C58F0A63-A92C-4DE8-B51D-7858445927F6}" type="slidenum">
              <a:rPr lang="en-US" smtClean="0"/>
              <a:t>8</a:t>
            </a:fld>
            <a:endParaRPr lang="en-US"/>
          </a:p>
        </p:txBody>
      </p:sp>
    </p:spTree>
    <p:extLst>
      <p:ext uri="{BB962C8B-B14F-4D97-AF65-F5344CB8AC3E}">
        <p14:creationId xmlns:p14="http://schemas.microsoft.com/office/powerpoint/2010/main" val="1726937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Music Composition and Production - Curtis Bahn, Matthew </a:t>
            </a:r>
            <a:r>
              <a:rPr lang="en-US" sz="1200" b="1" kern="1200" dirty="0" err="1" smtClean="0">
                <a:solidFill>
                  <a:schemeClr val="tx1"/>
                </a:solidFill>
                <a:effectLst/>
                <a:latin typeface="+mn-lt"/>
                <a:ea typeface="+mn-ea"/>
                <a:cs typeface="+mn-cs"/>
              </a:rPr>
              <a:t>Goodheart</a:t>
            </a:r>
            <a:r>
              <a:rPr lang="en-US" sz="1200" b="1" kern="1200" dirty="0" smtClean="0">
                <a:solidFill>
                  <a:schemeClr val="tx1"/>
                </a:solidFill>
                <a:effectLst/>
                <a:latin typeface="+mn-lt"/>
                <a:ea typeface="+mn-ea"/>
                <a:cs typeface="+mn-cs"/>
              </a:rPr>
              <a:t>, Rob Hamilton, Chris Fisher-</a:t>
            </a:r>
            <a:r>
              <a:rPr lang="en-US" sz="1200" b="1" kern="1200" dirty="0" err="1" smtClean="0">
                <a:solidFill>
                  <a:schemeClr val="tx1"/>
                </a:solidFill>
                <a:effectLst/>
                <a:latin typeface="+mn-lt"/>
                <a:ea typeface="+mn-ea"/>
                <a:cs typeface="+mn-cs"/>
              </a:rPr>
              <a:t>Lochhead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Students learn to compose music starting with the Western Classical tradition then branching out to modern and experimental methods.  Students also learn to program and apply modern information technology to music creation and production.  The Pathway can lead to a minor in Music and fulfil requirements for the Bachelor of Science in Music.  Music can be paired with several degrees in the School of Science, Engineering, and Management</a:t>
            </a:r>
          </a:p>
          <a:p>
            <a:endParaRPr lang="en-US" dirty="0"/>
          </a:p>
        </p:txBody>
      </p:sp>
      <p:sp>
        <p:nvSpPr>
          <p:cNvPr id="4" name="Slide Number Placeholder 3"/>
          <p:cNvSpPr>
            <a:spLocks noGrp="1"/>
          </p:cNvSpPr>
          <p:nvPr>
            <p:ph type="sldNum" sz="quarter" idx="10"/>
          </p:nvPr>
        </p:nvSpPr>
        <p:spPr/>
        <p:txBody>
          <a:bodyPr/>
          <a:lstStyle/>
          <a:p>
            <a:fld id="{B52B7F47-3716-4FEA-983E-76BBF3A55B56}" type="slidenum">
              <a:rPr lang="en-US" smtClean="0"/>
              <a:t>9</a:t>
            </a:fld>
            <a:endParaRPr lang="en-US"/>
          </a:p>
        </p:txBody>
      </p:sp>
    </p:spTree>
    <p:extLst>
      <p:ext uri="{BB962C8B-B14F-4D97-AF65-F5344CB8AC3E}">
        <p14:creationId xmlns:p14="http://schemas.microsoft.com/office/powerpoint/2010/main" val="405562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Music Performance - Nicholas De Maison, Faculty Music Fellows, Michael Century, Ade Knowles, Matthew </a:t>
            </a:r>
            <a:r>
              <a:rPr lang="en-US" sz="1200" b="1" kern="1200" dirty="0" err="1" smtClean="0">
                <a:solidFill>
                  <a:schemeClr val="tx1"/>
                </a:solidFill>
                <a:effectLst/>
                <a:latin typeface="+mn-lt"/>
                <a:ea typeface="+mn-ea"/>
                <a:cs typeface="+mn-cs"/>
              </a:rPr>
              <a:t>Goodheart</a:t>
            </a:r>
            <a:r>
              <a:rPr lang="en-US" sz="1200" b="1" kern="1200" dirty="0" smtClean="0">
                <a:solidFill>
                  <a:schemeClr val="tx1"/>
                </a:solidFill>
                <a:effectLst/>
                <a:latin typeface="+mn-lt"/>
                <a:ea typeface="+mn-ea"/>
                <a:cs typeface="+mn-cs"/>
              </a:rPr>
              <a:t>, Rob Hamilton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Students learn to perform focal and instrumental music from a variety of styles, Classical to Afro-Cuban to experimental. The Pathway can lead to a minor in Music and fulfil requirements for the Bachelor of Science in Music.  Music can be paired with several degrees in the School of Science, Engineering, and Management</a:t>
            </a:r>
          </a:p>
          <a:p>
            <a:endParaRPr lang="en-US" dirty="0"/>
          </a:p>
        </p:txBody>
      </p:sp>
      <p:sp>
        <p:nvSpPr>
          <p:cNvPr id="4" name="Slide Number Placeholder 3"/>
          <p:cNvSpPr>
            <a:spLocks noGrp="1"/>
          </p:cNvSpPr>
          <p:nvPr>
            <p:ph type="sldNum" sz="quarter" idx="10"/>
          </p:nvPr>
        </p:nvSpPr>
        <p:spPr/>
        <p:txBody>
          <a:bodyPr/>
          <a:lstStyle/>
          <a:p>
            <a:fld id="{B52B7F47-3716-4FEA-983E-76BBF3A55B56}" type="slidenum">
              <a:rPr lang="en-US" smtClean="0"/>
              <a:t>10</a:t>
            </a:fld>
            <a:endParaRPr lang="en-US"/>
          </a:p>
        </p:txBody>
      </p:sp>
    </p:spTree>
    <p:extLst>
      <p:ext uri="{BB962C8B-B14F-4D97-AF65-F5344CB8AC3E}">
        <p14:creationId xmlns:p14="http://schemas.microsoft.com/office/powerpoint/2010/main" val="1174417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Music and Culture - Tomie Hahn, Michael Century, Ade Knowles, Stephane Loveless, Matthew </a:t>
            </a:r>
            <a:r>
              <a:rPr lang="en-US" sz="1200" b="1" kern="1200" dirty="0" err="1" smtClean="0">
                <a:solidFill>
                  <a:schemeClr val="tx1"/>
                </a:solidFill>
                <a:effectLst/>
                <a:latin typeface="+mn-lt"/>
                <a:ea typeface="+mn-ea"/>
                <a:cs typeface="+mn-cs"/>
              </a:rPr>
              <a:t>Goodheart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Students gain historical and inter-cultural knowledge of music from the Western and various non-Western cultures. The Pathway can lead to a minor in Music and fulfil requirements for the Bachelor of Science in Music.  Music can be paired with several degrees in the School of Science, Engineering, and Management</a:t>
            </a:r>
          </a:p>
          <a:p>
            <a:endParaRPr lang="en-US" dirty="0"/>
          </a:p>
        </p:txBody>
      </p:sp>
      <p:sp>
        <p:nvSpPr>
          <p:cNvPr id="4" name="Slide Number Placeholder 3"/>
          <p:cNvSpPr>
            <a:spLocks noGrp="1"/>
          </p:cNvSpPr>
          <p:nvPr>
            <p:ph type="sldNum" sz="quarter" idx="10"/>
          </p:nvPr>
        </p:nvSpPr>
        <p:spPr/>
        <p:txBody>
          <a:bodyPr/>
          <a:lstStyle/>
          <a:p>
            <a:fld id="{B52B7F47-3716-4FEA-983E-76BBF3A55B56}" type="slidenum">
              <a:rPr lang="en-US" smtClean="0"/>
              <a:t>11</a:t>
            </a:fld>
            <a:endParaRPr lang="en-US"/>
          </a:p>
        </p:txBody>
      </p:sp>
    </p:spTree>
    <p:extLst>
      <p:ext uri="{BB962C8B-B14F-4D97-AF65-F5344CB8AC3E}">
        <p14:creationId xmlns:p14="http://schemas.microsoft.com/office/powerpoint/2010/main" val="3264946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Graphic Design—Tamar Gordon and Sara Tack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Study Graphic Design through the integration of theory and practice, in print and digital media. Students are prepared to use creative and critical thinking to solve visual communication problems and reach target audiences with words, symbols and images. The pathway can lead to a minor in Graphics and can fulfill requirements for the B.S. in Communication, Media, and Design. It can be effectively paired with several B.S. degrees, including Business and Management, Electronic Arts, and PDI. </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13</a:t>
            </a:fld>
            <a:endParaRPr lang="en-US"/>
          </a:p>
        </p:txBody>
      </p:sp>
    </p:spTree>
    <p:extLst>
      <p:ext uri="{BB962C8B-B14F-4D97-AF65-F5344CB8AC3E}">
        <p14:creationId xmlns:p14="http://schemas.microsoft.com/office/powerpoint/2010/main" val="258458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Interactive Media/Data Design—Pat Search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Interactive Media/Data Design pathway covers communication design theory and practice, interaction design theory and practice, and information design to prepare students for creating different forms of interactive, multimedia communication and data representation. Students use critical thinking, creative thinking, multimedia design, and data representation to develop effective forms of communication in diverse global contexts. The pathway can fulfill requirements for the B.S. in Communication, Media, and Design, and it can be paired with the B.S. in Information Technology/Web Science and the B. S. in Business and Management. The pathway can lead to a minor in Graphics or a minor in Interactive Media/Data Design (</a:t>
            </a:r>
            <a:r>
              <a:rPr lang="en-US" sz="1200" i="1" kern="1200" dirty="0" smtClean="0">
                <a:solidFill>
                  <a:schemeClr val="tx1"/>
                </a:solidFill>
                <a:effectLst/>
                <a:latin typeface="+mn-lt"/>
                <a:ea typeface="+mn-ea"/>
                <a:cs typeface="+mn-cs"/>
              </a:rPr>
              <a:t>pending approval of the C&amp;M faculty</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9EE32C08-BEB7-4500-9CF3-8D87AA006CAA}" type="slidenum">
              <a:rPr lang="en-US" smtClean="0"/>
              <a:t>14</a:t>
            </a:fld>
            <a:endParaRPr lang="en-US"/>
          </a:p>
        </p:txBody>
      </p:sp>
    </p:spTree>
    <p:extLst>
      <p:ext uri="{BB962C8B-B14F-4D97-AF65-F5344CB8AC3E}">
        <p14:creationId xmlns:p14="http://schemas.microsoft.com/office/powerpoint/2010/main" val="535521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38FABB-3EAF-4B2A-B8A0-B32B51887C14}"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ACE21-DC4C-4C47-A22C-39D39D2AFCE6}" type="slidenum">
              <a:rPr lang="en-US" smtClean="0"/>
              <a:t>‹#›</a:t>
            </a:fld>
            <a:endParaRPr lang="en-US"/>
          </a:p>
        </p:txBody>
      </p:sp>
    </p:spTree>
    <p:extLst>
      <p:ext uri="{BB962C8B-B14F-4D97-AF65-F5344CB8AC3E}">
        <p14:creationId xmlns:p14="http://schemas.microsoft.com/office/powerpoint/2010/main" val="780477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38FABB-3EAF-4B2A-B8A0-B32B51887C14}"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ACE21-DC4C-4C47-A22C-39D39D2AFCE6}" type="slidenum">
              <a:rPr lang="en-US" smtClean="0"/>
              <a:t>‹#›</a:t>
            </a:fld>
            <a:endParaRPr lang="en-US"/>
          </a:p>
        </p:txBody>
      </p:sp>
    </p:spTree>
    <p:extLst>
      <p:ext uri="{BB962C8B-B14F-4D97-AF65-F5344CB8AC3E}">
        <p14:creationId xmlns:p14="http://schemas.microsoft.com/office/powerpoint/2010/main" val="358158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38FABB-3EAF-4B2A-B8A0-B32B51887C14}"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ACE21-DC4C-4C47-A22C-39D39D2AFCE6}" type="slidenum">
              <a:rPr lang="en-US" smtClean="0"/>
              <a:t>‹#›</a:t>
            </a:fld>
            <a:endParaRPr lang="en-US"/>
          </a:p>
        </p:txBody>
      </p:sp>
    </p:spTree>
    <p:extLst>
      <p:ext uri="{BB962C8B-B14F-4D97-AF65-F5344CB8AC3E}">
        <p14:creationId xmlns:p14="http://schemas.microsoft.com/office/powerpoint/2010/main" val="10973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38FABB-3EAF-4B2A-B8A0-B32B51887C14}"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ACE21-DC4C-4C47-A22C-39D39D2AFCE6}" type="slidenum">
              <a:rPr lang="en-US" smtClean="0"/>
              <a:t>‹#›</a:t>
            </a:fld>
            <a:endParaRPr lang="en-US"/>
          </a:p>
        </p:txBody>
      </p:sp>
    </p:spTree>
    <p:extLst>
      <p:ext uri="{BB962C8B-B14F-4D97-AF65-F5344CB8AC3E}">
        <p14:creationId xmlns:p14="http://schemas.microsoft.com/office/powerpoint/2010/main" val="304450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38FABB-3EAF-4B2A-B8A0-B32B51887C14}"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ACE21-DC4C-4C47-A22C-39D39D2AFCE6}" type="slidenum">
              <a:rPr lang="en-US" smtClean="0"/>
              <a:t>‹#›</a:t>
            </a:fld>
            <a:endParaRPr lang="en-US"/>
          </a:p>
        </p:txBody>
      </p:sp>
    </p:spTree>
    <p:extLst>
      <p:ext uri="{BB962C8B-B14F-4D97-AF65-F5344CB8AC3E}">
        <p14:creationId xmlns:p14="http://schemas.microsoft.com/office/powerpoint/2010/main" val="412644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38FABB-3EAF-4B2A-B8A0-B32B51887C14}"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ACE21-DC4C-4C47-A22C-39D39D2AFCE6}" type="slidenum">
              <a:rPr lang="en-US" smtClean="0"/>
              <a:t>‹#›</a:t>
            </a:fld>
            <a:endParaRPr lang="en-US"/>
          </a:p>
        </p:txBody>
      </p:sp>
    </p:spTree>
    <p:extLst>
      <p:ext uri="{BB962C8B-B14F-4D97-AF65-F5344CB8AC3E}">
        <p14:creationId xmlns:p14="http://schemas.microsoft.com/office/powerpoint/2010/main" val="12153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38FABB-3EAF-4B2A-B8A0-B32B51887C14}" type="datetimeFigureOut">
              <a:rPr lang="en-US" smtClean="0"/>
              <a:t>5/28/2020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ACE21-DC4C-4C47-A22C-39D39D2AFCE6}" type="slidenum">
              <a:rPr lang="en-US" smtClean="0"/>
              <a:t>‹#›</a:t>
            </a:fld>
            <a:endParaRPr lang="en-US"/>
          </a:p>
        </p:txBody>
      </p:sp>
    </p:spTree>
    <p:extLst>
      <p:ext uri="{BB962C8B-B14F-4D97-AF65-F5344CB8AC3E}">
        <p14:creationId xmlns:p14="http://schemas.microsoft.com/office/powerpoint/2010/main" val="391750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38FABB-3EAF-4B2A-B8A0-B32B51887C14}" type="datetimeFigureOut">
              <a:rPr lang="en-US" smtClean="0"/>
              <a:t>5/28/2020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ACE21-DC4C-4C47-A22C-39D39D2AFCE6}" type="slidenum">
              <a:rPr lang="en-US" smtClean="0"/>
              <a:t>‹#›</a:t>
            </a:fld>
            <a:endParaRPr lang="en-US"/>
          </a:p>
        </p:txBody>
      </p:sp>
    </p:spTree>
    <p:extLst>
      <p:ext uri="{BB962C8B-B14F-4D97-AF65-F5344CB8AC3E}">
        <p14:creationId xmlns:p14="http://schemas.microsoft.com/office/powerpoint/2010/main" val="638953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8FABB-3EAF-4B2A-B8A0-B32B51887C14}" type="datetimeFigureOut">
              <a:rPr lang="en-US" smtClean="0"/>
              <a:t>5/28/2020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ACE21-DC4C-4C47-A22C-39D39D2AFCE6}" type="slidenum">
              <a:rPr lang="en-US" smtClean="0"/>
              <a:t>‹#›</a:t>
            </a:fld>
            <a:endParaRPr lang="en-US"/>
          </a:p>
        </p:txBody>
      </p:sp>
    </p:spTree>
    <p:extLst>
      <p:ext uri="{BB962C8B-B14F-4D97-AF65-F5344CB8AC3E}">
        <p14:creationId xmlns:p14="http://schemas.microsoft.com/office/powerpoint/2010/main" val="111682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38FABB-3EAF-4B2A-B8A0-B32B51887C14}"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ACE21-DC4C-4C47-A22C-39D39D2AFCE6}" type="slidenum">
              <a:rPr lang="en-US" smtClean="0"/>
              <a:t>‹#›</a:t>
            </a:fld>
            <a:endParaRPr lang="en-US"/>
          </a:p>
        </p:txBody>
      </p:sp>
    </p:spTree>
    <p:extLst>
      <p:ext uri="{BB962C8B-B14F-4D97-AF65-F5344CB8AC3E}">
        <p14:creationId xmlns:p14="http://schemas.microsoft.com/office/powerpoint/2010/main" val="4062874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38FABB-3EAF-4B2A-B8A0-B32B51887C14}"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ACE21-DC4C-4C47-A22C-39D39D2AFCE6}" type="slidenum">
              <a:rPr lang="en-US" smtClean="0"/>
              <a:t>‹#›</a:t>
            </a:fld>
            <a:endParaRPr lang="en-US"/>
          </a:p>
        </p:txBody>
      </p:sp>
    </p:spTree>
    <p:extLst>
      <p:ext uri="{BB962C8B-B14F-4D97-AF65-F5344CB8AC3E}">
        <p14:creationId xmlns:p14="http://schemas.microsoft.com/office/powerpoint/2010/main" val="40907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8FABB-3EAF-4B2A-B8A0-B32B51887C14}" type="datetimeFigureOut">
              <a:rPr lang="en-US" smtClean="0"/>
              <a:t>5/28/2020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ACE21-DC4C-4C47-A22C-39D39D2AFCE6}" type="slidenum">
              <a:rPr lang="en-US" smtClean="0"/>
              <a:t>‹#›</a:t>
            </a:fld>
            <a:endParaRPr lang="en-US"/>
          </a:p>
        </p:txBody>
      </p:sp>
    </p:spTree>
    <p:extLst>
      <p:ext uri="{BB962C8B-B14F-4D97-AF65-F5344CB8AC3E}">
        <p14:creationId xmlns:p14="http://schemas.microsoft.com/office/powerpoint/2010/main" val="1478162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All HASS Pathways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7158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p:cNvSpPr/>
          <p:nvPr/>
        </p:nvSpPr>
        <p:spPr>
          <a:xfrm>
            <a:off x="3105649" y="76202"/>
            <a:ext cx="5962153" cy="672293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Courses 2 and 3</a:t>
            </a:r>
          </a:p>
        </p:txBody>
      </p:sp>
      <p:sp>
        <p:nvSpPr>
          <p:cNvPr id="5" name="TextBox 4"/>
          <p:cNvSpPr txBox="1"/>
          <p:nvPr/>
        </p:nvSpPr>
        <p:spPr>
          <a:xfrm>
            <a:off x="32419" y="76202"/>
            <a:ext cx="2656496" cy="461665"/>
          </a:xfrm>
          <a:prstGeom prst="rect">
            <a:avLst/>
          </a:prstGeom>
          <a:noFill/>
        </p:spPr>
        <p:txBody>
          <a:bodyPr wrap="none" rtlCol="0">
            <a:spAutoFit/>
          </a:bodyPr>
          <a:lstStyle/>
          <a:p>
            <a:r>
              <a:rPr lang="en-US" sz="2400" b="1" dirty="0"/>
              <a:t>Music Performance</a:t>
            </a:r>
          </a:p>
        </p:txBody>
      </p:sp>
      <p:sp>
        <p:nvSpPr>
          <p:cNvPr id="7" name="Rounded Rectangle 6"/>
          <p:cNvSpPr/>
          <p:nvPr/>
        </p:nvSpPr>
        <p:spPr>
          <a:xfrm>
            <a:off x="3629187" y="1260598"/>
            <a:ext cx="2412510" cy="100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2300 (1cr)</a:t>
            </a:r>
          </a:p>
          <a:p>
            <a:pPr algn="ctr"/>
            <a:r>
              <a:rPr lang="en-US" dirty="0"/>
              <a:t>Rensselaer </a:t>
            </a:r>
            <a:r>
              <a:rPr lang="en-US" dirty="0" smtClean="0"/>
              <a:t>Orchestra</a:t>
            </a:r>
            <a:endParaRPr lang="en-US" dirty="0"/>
          </a:p>
        </p:txBody>
      </p:sp>
      <p:sp>
        <p:nvSpPr>
          <p:cNvPr id="8" name="Rounded Rectangle 7"/>
          <p:cNvSpPr/>
          <p:nvPr/>
        </p:nvSpPr>
        <p:spPr>
          <a:xfrm>
            <a:off x="3519548" y="2355988"/>
            <a:ext cx="2648184" cy="956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2310 (1cr)</a:t>
            </a:r>
          </a:p>
          <a:p>
            <a:pPr algn="ctr"/>
            <a:r>
              <a:rPr lang="en-US" dirty="0"/>
              <a:t>Rensselaer Concert </a:t>
            </a:r>
            <a:r>
              <a:rPr lang="en-US" dirty="0" smtClean="0"/>
              <a:t>Choir</a:t>
            </a:r>
            <a:endParaRPr lang="en-US" dirty="0"/>
          </a:p>
        </p:txBody>
      </p:sp>
      <p:sp>
        <p:nvSpPr>
          <p:cNvPr id="9" name="Rounded Rectangle 8"/>
          <p:cNvSpPr/>
          <p:nvPr/>
        </p:nvSpPr>
        <p:spPr>
          <a:xfrm>
            <a:off x="3629186" y="5656813"/>
            <a:ext cx="2412510" cy="9525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2600</a:t>
            </a:r>
          </a:p>
          <a:p>
            <a:pPr algn="ctr"/>
            <a:r>
              <a:rPr lang="en-US" dirty="0"/>
              <a:t>Ensemble </a:t>
            </a:r>
            <a:r>
              <a:rPr lang="en-US" dirty="0" smtClean="0"/>
              <a:t>Non-Linear</a:t>
            </a:r>
            <a:endParaRPr lang="en-US" dirty="0"/>
          </a:p>
        </p:txBody>
      </p:sp>
      <p:sp>
        <p:nvSpPr>
          <p:cNvPr id="11" name="Rounded Rectangle 10"/>
          <p:cNvSpPr/>
          <p:nvPr/>
        </p:nvSpPr>
        <p:spPr>
          <a:xfrm>
            <a:off x="6167732" y="790137"/>
            <a:ext cx="2819400" cy="100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2350 (2cr)</a:t>
            </a:r>
          </a:p>
          <a:p>
            <a:pPr algn="ctr"/>
            <a:r>
              <a:rPr lang="en-US" dirty="0"/>
              <a:t>Chamber Music </a:t>
            </a:r>
            <a:r>
              <a:rPr lang="en-US" dirty="0" smtClean="0"/>
              <a:t>Ensemble</a:t>
            </a:r>
            <a:endParaRPr lang="en-US" dirty="0"/>
          </a:p>
        </p:txBody>
      </p:sp>
      <p:sp>
        <p:nvSpPr>
          <p:cNvPr id="12" name="Rounded Rectangle 11"/>
          <p:cNvSpPr/>
          <p:nvPr/>
        </p:nvSpPr>
        <p:spPr>
          <a:xfrm>
            <a:off x="6410680" y="4403342"/>
            <a:ext cx="2514600" cy="1163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a:t>
            </a:r>
            <a:r>
              <a:rPr lang="en-US" dirty="0" smtClean="0"/>
              <a:t>2360 </a:t>
            </a:r>
            <a:r>
              <a:rPr lang="en-US" dirty="0"/>
              <a:t>(1cr)</a:t>
            </a:r>
          </a:p>
          <a:p>
            <a:pPr algn="ctr"/>
            <a:r>
              <a:rPr lang="en-US" dirty="0"/>
              <a:t>Roots of Africa Music </a:t>
            </a:r>
            <a:r>
              <a:rPr lang="en-US" dirty="0" smtClean="0"/>
              <a:t>Ensemble</a:t>
            </a:r>
            <a:endParaRPr lang="en-US" dirty="0"/>
          </a:p>
        </p:txBody>
      </p:sp>
      <p:sp>
        <p:nvSpPr>
          <p:cNvPr id="13" name="Rounded Rectangle 12"/>
          <p:cNvSpPr/>
          <p:nvPr/>
        </p:nvSpPr>
        <p:spPr>
          <a:xfrm>
            <a:off x="3648573" y="3371694"/>
            <a:ext cx="241250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2960 (1cr)</a:t>
            </a:r>
          </a:p>
          <a:p>
            <a:pPr algn="ctr"/>
            <a:r>
              <a:rPr lang="en-US" dirty="0"/>
              <a:t>Private </a:t>
            </a:r>
            <a:r>
              <a:rPr lang="en-US" dirty="0" smtClean="0"/>
              <a:t>Lessons</a:t>
            </a:r>
            <a:endParaRPr lang="en-US" dirty="0"/>
          </a:p>
        </p:txBody>
      </p:sp>
      <p:sp>
        <p:nvSpPr>
          <p:cNvPr id="23" name="Rounded Rectangle 22"/>
          <p:cNvSpPr/>
          <p:nvPr/>
        </p:nvSpPr>
        <p:spPr>
          <a:xfrm>
            <a:off x="6410680" y="1872602"/>
            <a:ext cx="2514600" cy="1179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a:t>
            </a:r>
            <a:r>
              <a:rPr lang="en-US" dirty="0" smtClean="0"/>
              <a:t>2960</a:t>
            </a:r>
            <a:endParaRPr lang="en-US" dirty="0"/>
          </a:p>
          <a:p>
            <a:pPr algn="ctr"/>
            <a:r>
              <a:rPr lang="en-US" dirty="0"/>
              <a:t>Contemporary Jazz </a:t>
            </a:r>
            <a:r>
              <a:rPr lang="en-US" dirty="0" smtClean="0"/>
              <a:t>Ensemble</a:t>
            </a:r>
            <a:endParaRPr lang="en-US" dirty="0"/>
          </a:p>
        </p:txBody>
      </p:sp>
      <p:sp>
        <p:nvSpPr>
          <p:cNvPr id="24" name="Rounded Rectangle 23"/>
          <p:cNvSpPr/>
          <p:nvPr/>
        </p:nvSpPr>
        <p:spPr>
          <a:xfrm>
            <a:off x="6410680" y="3141518"/>
            <a:ext cx="2514600" cy="1168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a:t>
            </a:r>
            <a:r>
              <a:rPr lang="en-US" dirty="0" smtClean="0"/>
              <a:t>2960</a:t>
            </a:r>
            <a:endParaRPr lang="en-US" dirty="0"/>
          </a:p>
          <a:p>
            <a:pPr algn="ctr"/>
            <a:r>
              <a:rPr lang="en-US" dirty="0"/>
              <a:t>Contemporary </a:t>
            </a:r>
            <a:r>
              <a:rPr lang="en-US" dirty="0" err="1"/>
              <a:t>Improv</a:t>
            </a:r>
            <a:r>
              <a:rPr lang="en-US" dirty="0"/>
              <a:t> Ensemble</a:t>
            </a:r>
          </a:p>
          <a:p>
            <a:pPr algn="ctr"/>
            <a:r>
              <a:rPr lang="en-US" dirty="0"/>
              <a:t>19 seats</a:t>
            </a:r>
          </a:p>
        </p:txBody>
      </p:sp>
      <p:sp>
        <p:nvSpPr>
          <p:cNvPr id="25" name="Rounded Rectangle 24"/>
          <p:cNvSpPr/>
          <p:nvPr/>
        </p:nvSpPr>
        <p:spPr>
          <a:xfrm>
            <a:off x="6410682" y="5656813"/>
            <a:ext cx="2235711" cy="9525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4410</a:t>
            </a:r>
          </a:p>
          <a:p>
            <a:pPr algn="ctr"/>
            <a:r>
              <a:rPr lang="en-US" dirty="0"/>
              <a:t>Deep Listening</a:t>
            </a:r>
          </a:p>
          <a:p>
            <a:pPr algn="ctr"/>
            <a:endParaRPr lang="en-US" dirty="0"/>
          </a:p>
        </p:txBody>
      </p:sp>
      <p:cxnSp>
        <p:nvCxnSpPr>
          <p:cNvPr id="41" name="Straight Arrow Connector 40"/>
          <p:cNvCxnSpPr>
            <a:stCxn id="42" idx="3"/>
            <a:endCxn id="12" idx="1"/>
          </p:cNvCxnSpPr>
          <p:nvPr/>
        </p:nvCxnSpPr>
        <p:spPr>
          <a:xfrm>
            <a:off x="6041696" y="4985233"/>
            <a:ext cx="36898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3629186" y="4403342"/>
            <a:ext cx="2412510" cy="116378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2340</a:t>
            </a:r>
          </a:p>
          <a:p>
            <a:pPr algn="ctr"/>
            <a:r>
              <a:rPr lang="en-US" dirty="0"/>
              <a:t>Intro to Afro-Cuban </a:t>
            </a:r>
            <a:r>
              <a:rPr lang="en-US" dirty="0" smtClean="0"/>
              <a:t>Percussion</a:t>
            </a:r>
            <a:endParaRPr lang="en-US" dirty="0"/>
          </a:p>
        </p:txBody>
      </p:sp>
      <p:sp>
        <p:nvSpPr>
          <p:cNvPr id="70" name="TextBox 69"/>
          <p:cNvSpPr txBox="1"/>
          <p:nvPr/>
        </p:nvSpPr>
        <p:spPr>
          <a:xfrm>
            <a:off x="3452151" y="76202"/>
            <a:ext cx="2069734" cy="1200329"/>
          </a:xfrm>
          <a:prstGeom prst="rect">
            <a:avLst/>
          </a:prstGeom>
          <a:noFill/>
        </p:spPr>
        <p:txBody>
          <a:bodyPr wrap="none" rtlCol="0">
            <a:spAutoFit/>
          </a:bodyPr>
          <a:lstStyle/>
          <a:p>
            <a:r>
              <a:rPr lang="en-US" dirty="0"/>
              <a:t>Add 1 more course</a:t>
            </a:r>
          </a:p>
          <a:p>
            <a:r>
              <a:rPr lang="en-US" dirty="0"/>
              <a:t>from this selection </a:t>
            </a:r>
          </a:p>
          <a:p>
            <a:r>
              <a:rPr lang="en-US" dirty="0"/>
              <a:t>to the Pathway </a:t>
            </a:r>
          </a:p>
          <a:p>
            <a:r>
              <a:rPr lang="en-US" dirty="0"/>
              <a:t>for a minor in Music</a:t>
            </a:r>
          </a:p>
        </p:txBody>
      </p:sp>
      <p:sp>
        <p:nvSpPr>
          <p:cNvPr id="3" name="TextBox 2"/>
          <p:cNvSpPr txBox="1"/>
          <p:nvPr/>
        </p:nvSpPr>
        <p:spPr>
          <a:xfrm>
            <a:off x="4764095" y="1872602"/>
            <a:ext cx="1197764" cy="369332"/>
          </a:xfrm>
          <a:prstGeom prst="rect">
            <a:avLst/>
          </a:prstGeom>
          <a:noFill/>
        </p:spPr>
        <p:txBody>
          <a:bodyPr wrap="none" rtlCol="0">
            <a:spAutoFit/>
          </a:bodyPr>
          <a:lstStyle/>
          <a:p>
            <a:r>
              <a:rPr lang="en-US" dirty="0" smtClean="0"/>
              <a:t>120/4 = 30</a:t>
            </a:r>
            <a:endParaRPr lang="en-US" dirty="0"/>
          </a:p>
        </p:txBody>
      </p:sp>
      <p:sp>
        <p:nvSpPr>
          <p:cNvPr id="44" name="TextBox 43"/>
          <p:cNvSpPr txBox="1"/>
          <p:nvPr/>
        </p:nvSpPr>
        <p:spPr>
          <a:xfrm>
            <a:off x="4960952" y="2933522"/>
            <a:ext cx="1080745" cy="369332"/>
          </a:xfrm>
          <a:prstGeom prst="rect">
            <a:avLst/>
          </a:prstGeom>
          <a:noFill/>
        </p:spPr>
        <p:txBody>
          <a:bodyPr wrap="none" rtlCol="0">
            <a:spAutoFit/>
          </a:bodyPr>
          <a:lstStyle/>
          <a:p>
            <a:r>
              <a:rPr lang="en-US" dirty="0" smtClean="0"/>
              <a:t>60/4 = 15</a:t>
            </a:r>
            <a:endParaRPr lang="en-US" dirty="0"/>
          </a:p>
        </p:txBody>
      </p:sp>
      <p:sp>
        <p:nvSpPr>
          <p:cNvPr id="48" name="TextBox 47"/>
          <p:cNvSpPr txBox="1"/>
          <p:nvPr/>
        </p:nvSpPr>
        <p:spPr>
          <a:xfrm>
            <a:off x="7844535" y="1421524"/>
            <a:ext cx="1080745" cy="369332"/>
          </a:xfrm>
          <a:prstGeom prst="rect">
            <a:avLst/>
          </a:prstGeom>
          <a:noFill/>
        </p:spPr>
        <p:txBody>
          <a:bodyPr wrap="none" rtlCol="0">
            <a:spAutoFit/>
          </a:bodyPr>
          <a:lstStyle/>
          <a:p>
            <a:r>
              <a:rPr lang="en-US" dirty="0" smtClean="0"/>
              <a:t>80/2 = 40</a:t>
            </a:r>
            <a:endParaRPr lang="en-US" dirty="0"/>
          </a:p>
        </p:txBody>
      </p:sp>
      <p:sp>
        <p:nvSpPr>
          <p:cNvPr id="52" name="TextBox 51"/>
          <p:cNvSpPr txBox="1"/>
          <p:nvPr/>
        </p:nvSpPr>
        <p:spPr>
          <a:xfrm>
            <a:off x="7903044" y="5179937"/>
            <a:ext cx="963725" cy="369332"/>
          </a:xfrm>
          <a:prstGeom prst="rect">
            <a:avLst/>
          </a:prstGeom>
          <a:noFill/>
        </p:spPr>
        <p:txBody>
          <a:bodyPr wrap="none" rtlCol="0">
            <a:spAutoFit/>
          </a:bodyPr>
          <a:lstStyle/>
          <a:p>
            <a:r>
              <a:rPr lang="en-US" dirty="0" smtClean="0"/>
              <a:t>38/4 = </a:t>
            </a:r>
            <a:r>
              <a:rPr lang="en-US" dirty="0"/>
              <a:t>9</a:t>
            </a:r>
          </a:p>
        </p:txBody>
      </p:sp>
      <p:sp>
        <p:nvSpPr>
          <p:cNvPr id="4" name="TextBox 3"/>
          <p:cNvSpPr txBox="1"/>
          <p:nvPr/>
        </p:nvSpPr>
        <p:spPr>
          <a:xfrm>
            <a:off x="8506576" y="3926233"/>
            <a:ext cx="418704" cy="369332"/>
          </a:xfrm>
          <a:prstGeom prst="rect">
            <a:avLst/>
          </a:prstGeom>
          <a:noFill/>
        </p:spPr>
        <p:txBody>
          <a:bodyPr wrap="none" rtlCol="0">
            <a:spAutoFit/>
          </a:bodyPr>
          <a:lstStyle/>
          <a:p>
            <a:r>
              <a:rPr lang="en-US" dirty="0" smtClean="0"/>
              <a:t>38</a:t>
            </a:r>
            <a:endParaRPr lang="en-US" dirty="0"/>
          </a:p>
        </p:txBody>
      </p:sp>
      <p:sp>
        <p:nvSpPr>
          <p:cNvPr id="6" name="TextBox 5"/>
          <p:cNvSpPr txBox="1"/>
          <p:nvPr/>
        </p:nvSpPr>
        <p:spPr>
          <a:xfrm>
            <a:off x="5622992" y="6266263"/>
            <a:ext cx="301686" cy="369332"/>
          </a:xfrm>
          <a:prstGeom prst="rect">
            <a:avLst/>
          </a:prstGeom>
          <a:noFill/>
        </p:spPr>
        <p:txBody>
          <a:bodyPr wrap="none" rtlCol="0">
            <a:spAutoFit/>
          </a:bodyPr>
          <a:lstStyle/>
          <a:p>
            <a:r>
              <a:rPr lang="en-US" dirty="0"/>
              <a:t>4</a:t>
            </a:r>
          </a:p>
        </p:txBody>
      </p:sp>
      <p:sp>
        <p:nvSpPr>
          <p:cNvPr id="10" name="TextBox 9"/>
          <p:cNvSpPr txBox="1"/>
          <p:nvPr/>
        </p:nvSpPr>
        <p:spPr>
          <a:xfrm>
            <a:off x="8446659" y="2705411"/>
            <a:ext cx="399468" cy="369332"/>
          </a:xfrm>
          <a:prstGeom prst="rect">
            <a:avLst/>
          </a:prstGeom>
          <a:noFill/>
        </p:spPr>
        <p:txBody>
          <a:bodyPr wrap="none" rtlCol="0">
            <a:spAutoFit/>
          </a:bodyPr>
          <a:lstStyle/>
          <a:p>
            <a:r>
              <a:rPr lang="en-US" dirty="0" smtClean="0"/>
              <a:t>??</a:t>
            </a:r>
            <a:endParaRPr lang="en-US" dirty="0"/>
          </a:p>
        </p:txBody>
      </p:sp>
      <p:sp>
        <p:nvSpPr>
          <p:cNvPr id="67" name="TextBox 66"/>
          <p:cNvSpPr txBox="1"/>
          <p:nvPr/>
        </p:nvSpPr>
        <p:spPr>
          <a:xfrm>
            <a:off x="5578919" y="5185161"/>
            <a:ext cx="418704" cy="369332"/>
          </a:xfrm>
          <a:prstGeom prst="rect">
            <a:avLst/>
          </a:prstGeom>
          <a:noFill/>
        </p:spPr>
        <p:txBody>
          <a:bodyPr wrap="none" rtlCol="0">
            <a:spAutoFit/>
          </a:bodyPr>
          <a:lstStyle/>
          <a:p>
            <a:r>
              <a:rPr lang="en-US" dirty="0" smtClean="0"/>
              <a:t>24</a:t>
            </a:r>
            <a:endParaRPr lang="en-US" dirty="0"/>
          </a:p>
        </p:txBody>
      </p:sp>
      <p:grpSp>
        <p:nvGrpSpPr>
          <p:cNvPr id="79" name="Group 78"/>
          <p:cNvGrpSpPr/>
          <p:nvPr/>
        </p:nvGrpSpPr>
        <p:grpSpPr>
          <a:xfrm>
            <a:off x="6514392" y="5694453"/>
            <a:ext cx="255198" cy="276999"/>
            <a:chOff x="7218863" y="2769318"/>
            <a:chExt cx="255198" cy="276999"/>
          </a:xfrm>
        </p:grpSpPr>
        <p:sp>
          <p:nvSpPr>
            <p:cNvPr id="80" name="Oval 7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82" name="TextBox 81"/>
          <p:cNvSpPr txBox="1"/>
          <p:nvPr/>
        </p:nvSpPr>
        <p:spPr>
          <a:xfrm>
            <a:off x="8159571" y="6278527"/>
            <a:ext cx="399468" cy="369332"/>
          </a:xfrm>
          <a:prstGeom prst="rect">
            <a:avLst/>
          </a:prstGeom>
          <a:noFill/>
        </p:spPr>
        <p:txBody>
          <a:bodyPr wrap="none" rtlCol="0">
            <a:spAutoFit/>
          </a:bodyPr>
          <a:lstStyle/>
          <a:p>
            <a:r>
              <a:rPr lang="en-US" dirty="0" smtClean="0"/>
              <a:t>??</a:t>
            </a:r>
            <a:endParaRPr lang="en-US" dirty="0"/>
          </a:p>
        </p:txBody>
      </p:sp>
      <p:sp>
        <p:nvSpPr>
          <p:cNvPr id="83" name="TextBox 82"/>
          <p:cNvSpPr txBox="1"/>
          <p:nvPr/>
        </p:nvSpPr>
        <p:spPr>
          <a:xfrm>
            <a:off x="4808544" y="3887218"/>
            <a:ext cx="1080745" cy="369332"/>
          </a:xfrm>
          <a:prstGeom prst="rect">
            <a:avLst/>
          </a:prstGeom>
          <a:noFill/>
        </p:spPr>
        <p:txBody>
          <a:bodyPr wrap="none" rtlCol="0">
            <a:spAutoFit/>
          </a:bodyPr>
          <a:lstStyle/>
          <a:p>
            <a:r>
              <a:rPr lang="en-US" dirty="0" smtClean="0"/>
              <a:t>80/4 = 20</a:t>
            </a:r>
            <a:endParaRPr lang="en-US" dirty="0"/>
          </a:p>
        </p:txBody>
      </p:sp>
      <p:sp>
        <p:nvSpPr>
          <p:cNvPr id="15" name="TextBox 14"/>
          <p:cNvSpPr txBox="1"/>
          <p:nvPr/>
        </p:nvSpPr>
        <p:spPr>
          <a:xfrm>
            <a:off x="5690014" y="6489171"/>
            <a:ext cx="1091966" cy="369332"/>
          </a:xfrm>
          <a:prstGeom prst="rect">
            <a:avLst/>
          </a:prstGeom>
          <a:noFill/>
        </p:spPr>
        <p:txBody>
          <a:bodyPr wrap="none" rtlCol="0">
            <a:spAutoFit/>
          </a:bodyPr>
          <a:lstStyle/>
          <a:p>
            <a:r>
              <a:rPr lang="en-US" dirty="0" smtClean="0"/>
              <a:t>180/2=90</a:t>
            </a:r>
            <a:endParaRPr lang="en-US" dirty="0"/>
          </a:p>
        </p:txBody>
      </p:sp>
      <p:grpSp>
        <p:nvGrpSpPr>
          <p:cNvPr id="143" name="Group 142"/>
          <p:cNvGrpSpPr/>
          <p:nvPr/>
        </p:nvGrpSpPr>
        <p:grpSpPr>
          <a:xfrm>
            <a:off x="3690416" y="1344223"/>
            <a:ext cx="255198" cy="276999"/>
            <a:chOff x="7218863" y="2769318"/>
            <a:chExt cx="255198" cy="276999"/>
          </a:xfrm>
        </p:grpSpPr>
        <p:sp>
          <p:nvSpPr>
            <p:cNvPr id="144" name="Oval 14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46" name="Group 145"/>
          <p:cNvGrpSpPr/>
          <p:nvPr/>
        </p:nvGrpSpPr>
        <p:grpSpPr>
          <a:xfrm>
            <a:off x="5722392" y="1338565"/>
            <a:ext cx="255198" cy="276999"/>
            <a:chOff x="7228093" y="2976114"/>
            <a:chExt cx="255198" cy="276999"/>
          </a:xfrm>
        </p:grpSpPr>
        <p:sp>
          <p:nvSpPr>
            <p:cNvPr id="147" name="Oval 14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49" name="Group 148"/>
          <p:cNvGrpSpPr/>
          <p:nvPr/>
        </p:nvGrpSpPr>
        <p:grpSpPr>
          <a:xfrm>
            <a:off x="3690416" y="2422159"/>
            <a:ext cx="255198" cy="276999"/>
            <a:chOff x="7218863" y="2769318"/>
            <a:chExt cx="255198" cy="276999"/>
          </a:xfrm>
        </p:grpSpPr>
        <p:sp>
          <p:nvSpPr>
            <p:cNvPr id="150" name="Oval 14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52" name="Group 151"/>
          <p:cNvGrpSpPr/>
          <p:nvPr/>
        </p:nvGrpSpPr>
        <p:grpSpPr>
          <a:xfrm>
            <a:off x="5722392" y="2416501"/>
            <a:ext cx="255198" cy="276999"/>
            <a:chOff x="7228093" y="2976114"/>
            <a:chExt cx="255198" cy="276999"/>
          </a:xfrm>
        </p:grpSpPr>
        <p:sp>
          <p:nvSpPr>
            <p:cNvPr id="153" name="Oval 15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55" name="Group 154"/>
          <p:cNvGrpSpPr/>
          <p:nvPr/>
        </p:nvGrpSpPr>
        <p:grpSpPr>
          <a:xfrm>
            <a:off x="3719134" y="3452400"/>
            <a:ext cx="255198" cy="276999"/>
            <a:chOff x="7218863" y="2769318"/>
            <a:chExt cx="255198" cy="276999"/>
          </a:xfrm>
        </p:grpSpPr>
        <p:sp>
          <p:nvSpPr>
            <p:cNvPr id="156" name="Oval 15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58" name="Group 157"/>
          <p:cNvGrpSpPr/>
          <p:nvPr/>
        </p:nvGrpSpPr>
        <p:grpSpPr>
          <a:xfrm>
            <a:off x="5751110" y="3446742"/>
            <a:ext cx="255198" cy="276999"/>
            <a:chOff x="7228093" y="2976114"/>
            <a:chExt cx="255198" cy="276999"/>
          </a:xfrm>
        </p:grpSpPr>
        <p:sp>
          <p:nvSpPr>
            <p:cNvPr id="159" name="Oval 15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61" name="Group 160"/>
          <p:cNvGrpSpPr/>
          <p:nvPr/>
        </p:nvGrpSpPr>
        <p:grpSpPr>
          <a:xfrm>
            <a:off x="3701283" y="4503603"/>
            <a:ext cx="255198" cy="276999"/>
            <a:chOff x="7218863" y="2769318"/>
            <a:chExt cx="255198" cy="276999"/>
          </a:xfrm>
        </p:grpSpPr>
        <p:sp>
          <p:nvSpPr>
            <p:cNvPr id="162" name="Oval 16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64" name="Group 163"/>
          <p:cNvGrpSpPr/>
          <p:nvPr/>
        </p:nvGrpSpPr>
        <p:grpSpPr>
          <a:xfrm>
            <a:off x="5722392" y="5723446"/>
            <a:ext cx="255198" cy="276999"/>
            <a:chOff x="7228093" y="2976114"/>
            <a:chExt cx="255198" cy="276999"/>
          </a:xfrm>
        </p:grpSpPr>
        <p:sp>
          <p:nvSpPr>
            <p:cNvPr id="165" name="Oval 164"/>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67" name="Group 166"/>
          <p:cNvGrpSpPr/>
          <p:nvPr/>
        </p:nvGrpSpPr>
        <p:grpSpPr>
          <a:xfrm>
            <a:off x="5719960" y="4484197"/>
            <a:ext cx="255198" cy="276999"/>
            <a:chOff x="7228093" y="2976114"/>
            <a:chExt cx="255198" cy="276999"/>
          </a:xfrm>
        </p:grpSpPr>
        <p:sp>
          <p:nvSpPr>
            <p:cNvPr id="168" name="Oval 16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70" name="Group 169"/>
          <p:cNvGrpSpPr/>
          <p:nvPr/>
        </p:nvGrpSpPr>
        <p:grpSpPr>
          <a:xfrm>
            <a:off x="6359219" y="890336"/>
            <a:ext cx="255198" cy="276999"/>
            <a:chOff x="7218863" y="2769318"/>
            <a:chExt cx="255198" cy="276999"/>
          </a:xfrm>
        </p:grpSpPr>
        <p:sp>
          <p:nvSpPr>
            <p:cNvPr id="171" name="Oval 170"/>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73" name="Group 172"/>
          <p:cNvGrpSpPr/>
          <p:nvPr/>
        </p:nvGrpSpPr>
        <p:grpSpPr>
          <a:xfrm>
            <a:off x="8391195" y="884678"/>
            <a:ext cx="255198" cy="276999"/>
            <a:chOff x="7228093" y="2976114"/>
            <a:chExt cx="255198" cy="276999"/>
          </a:xfrm>
        </p:grpSpPr>
        <p:sp>
          <p:nvSpPr>
            <p:cNvPr id="174" name="Oval 17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76" name="Group 175"/>
          <p:cNvGrpSpPr/>
          <p:nvPr/>
        </p:nvGrpSpPr>
        <p:grpSpPr>
          <a:xfrm>
            <a:off x="6515158" y="4466617"/>
            <a:ext cx="255198" cy="276999"/>
            <a:chOff x="7218863" y="2769318"/>
            <a:chExt cx="255198" cy="276999"/>
          </a:xfrm>
        </p:grpSpPr>
        <p:sp>
          <p:nvSpPr>
            <p:cNvPr id="177" name="Oval 17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79" name="Group 178"/>
          <p:cNvGrpSpPr/>
          <p:nvPr/>
        </p:nvGrpSpPr>
        <p:grpSpPr>
          <a:xfrm>
            <a:off x="8547134" y="4460959"/>
            <a:ext cx="255198" cy="276999"/>
            <a:chOff x="7228093" y="2976114"/>
            <a:chExt cx="255198" cy="276999"/>
          </a:xfrm>
        </p:grpSpPr>
        <p:sp>
          <p:nvSpPr>
            <p:cNvPr id="180" name="Oval 179"/>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02" name="Rounded Rectangle 101"/>
          <p:cNvSpPr/>
          <p:nvPr/>
        </p:nvSpPr>
        <p:spPr>
          <a:xfrm>
            <a:off x="152400" y="663522"/>
            <a:ext cx="2819400" cy="604207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1</a:t>
            </a:r>
          </a:p>
        </p:txBody>
      </p:sp>
      <p:sp>
        <p:nvSpPr>
          <p:cNvPr id="103" name="Rounded Rectangle 102"/>
          <p:cNvSpPr/>
          <p:nvPr/>
        </p:nvSpPr>
        <p:spPr>
          <a:xfrm>
            <a:off x="317177" y="1268669"/>
            <a:ext cx="2505508" cy="99543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1380</a:t>
            </a:r>
          </a:p>
          <a:p>
            <a:pPr algn="ctr"/>
            <a:r>
              <a:rPr lang="en-US" dirty="0"/>
              <a:t>Fundamentals of Music and </a:t>
            </a:r>
            <a:r>
              <a:rPr lang="en-US" dirty="0" smtClean="0"/>
              <a:t>Sound</a:t>
            </a:r>
            <a:endParaRPr lang="en-US" dirty="0"/>
          </a:p>
        </p:txBody>
      </p:sp>
      <p:sp>
        <p:nvSpPr>
          <p:cNvPr id="104" name="Rounded Rectangle 103"/>
          <p:cNvSpPr/>
          <p:nvPr/>
        </p:nvSpPr>
        <p:spPr>
          <a:xfrm>
            <a:off x="312409" y="3549247"/>
            <a:ext cx="2505508" cy="9283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1080</a:t>
            </a:r>
          </a:p>
          <a:p>
            <a:pPr algn="ctr"/>
            <a:r>
              <a:rPr lang="en-US" dirty="0"/>
              <a:t>History of Jazz and </a:t>
            </a:r>
            <a:r>
              <a:rPr lang="en-US" dirty="0" err="1"/>
              <a:t>Improv</a:t>
            </a:r>
            <a:r>
              <a:rPr lang="en-US" dirty="0"/>
              <a:t> Music </a:t>
            </a:r>
          </a:p>
        </p:txBody>
      </p:sp>
      <p:grpSp>
        <p:nvGrpSpPr>
          <p:cNvPr id="105" name="Group 104"/>
          <p:cNvGrpSpPr/>
          <p:nvPr/>
        </p:nvGrpSpPr>
        <p:grpSpPr>
          <a:xfrm>
            <a:off x="374573" y="4143193"/>
            <a:ext cx="319318" cy="276999"/>
            <a:chOff x="7041241" y="502671"/>
            <a:chExt cx="319318" cy="276999"/>
          </a:xfrm>
        </p:grpSpPr>
        <p:sp>
          <p:nvSpPr>
            <p:cNvPr id="106" name="Oval 105"/>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7041241" y="502671"/>
              <a:ext cx="319318" cy="276999"/>
            </a:xfrm>
            <a:prstGeom prst="rect">
              <a:avLst/>
            </a:prstGeom>
            <a:noFill/>
          </p:spPr>
          <p:txBody>
            <a:bodyPr wrap="none" rtlCol="0">
              <a:spAutoFit/>
            </a:bodyPr>
            <a:lstStyle/>
            <a:p>
              <a:r>
                <a:rPr lang="en-US" sz="1200" dirty="0"/>
                <a:t>HI</a:t>
              </a:r>
            </a:p>
          </p:txBody>
        </p:sp>
      </p:grpSp>
      <p:sp>
        <p:nvSpPr>
          <p:cNvPr id="108" name="Rounded Rectangle 107"/>
          <p:cNvSpPr/>
          <p:nvPr/>
        </p:nvSpPr>
        <p:spPr>
          <a:xfrm>
            <a:off x="317226" y="2405078"/>
            <a:ext cx="2512435" cy="1051474"/>
          </a:xfrm>
          <a:prstGeom prst="roundRect">
            <a:avLst>
              <a:gd name="adj" fmla="val 2145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1010</a:t>
            </a:r>
          </a:p>
          <a:p>
            <a:pPr algn="ctr"/>
            <a:r>
              <a:rPr lang="en-US" dirty="0"/>
              <a:t>Exploring Music at </a:t>
            </a:r>
            <a:r>
              <a:rPr lang="en-US" dirty="0" smtClean="0"/>
              <a:t>Rensselaer</a:t>
            </a:r>
            <a:endParaRPr lang="en-US" dirty="0"/>
          </a:p>
        </p:txBody>
      </p:sp>
      <p:grpSp>
        <p:nvGrpSpPr>
          <p:cNvPr id="109" name="Group 108"/>
          <p:cNvGrpSpPr/>
          <p:nvPr/>
        </p:nvGrpSpPr>
        <p:grpSpPr>
          <a:xfrm>
            <a:off x="381174" y="3100524"/>
            <a:ext cx="319318" cy="276999"/>
            <a:chOff x="7041241" y="502671"/>
            <a:chExt cx="319318" cy="276999"/>
          </a:xfrm>
        </p:grpSpPr>
        <p:sp>
          <p:nvSpPr>
            <p:cNvPr id="110" name="Oval 109"/>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112" name="Group 111"/>
          <p:cNvGrpSpPr/>
          <p:nvPr/>
        </p:nvGrpSpPr>
        <p:grpSpPr>
          <a:xfrm>
            <a:off x="700492" y="3094658"/>
            <a:ext cx="304892" cy="276999"/>
            <a:chOff x="5284017" y="831394"/>
            <a:chExt cx="304892" cy="276999"/>
          </a:xfrm>
        </p:grpSpPr>
        <p:sp>
          <p:nvSpPr>
            <p:cNvPr id="113" name="Oval 112"/>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5284017" y="831394"/>
              <a:ext cx="304892" cy="276999"/>
            </a:xfrm>
            <a:prstGeom prst="rect">
              <a:avLst/>
            </a:prstGeom>
            <a:noFill/>
          </p:spPr>
          <p:txBody>
            <a:bodyPr wrap="none" rtlCol="0">
              <a:spAutoFit/>
            </a:bodyPr>
            <a:lstStyle/>
            <a:p>
              <a:r>
                <a:rPr lang="en-US" sz="1200" dirty="0"/>
                <a:t>CI</a:t>
              </a:r>
            </a:p>
          </p:txBody>
        </p:sp>
      </p:grpSp>
      <p:sp>
        <p:nvSpPr>
          <p:cNvPr id="115" name="TextBox 114"/>
          <p:cNvSpPr txBox="1"/>
          <p:nvPr/>
        </p:nvSpPr>
        <p:spPr>
          <a:xfrm>
            <a:off x="2381795" y="1875759"/>
            <a:ext cx="418704" cy="369332"/>
          </a:xfrm>
          <a:prstGeom prst="rect">
            <a:avLst/>
          </a:prstGeom>
          <a:noFill/>
        </p:spPr>
        <p:txBody>
          <a:bodyPr wrap="none" rtlCol="0">
            <a:spAutoFit/>
          </a:bodyPr>
          <a:lstStyle/>
          <a:p>
            <a:r>
              <a:rPr lang="en-US" dirty="0" smtClean="0"/>
              <a:t>10</a:t>
            </a:r>
            <a:endParaRPr lang="en-US" dirty="0"/>
          </a:p>
        </p:txBody>
      </p:sp>
      <p:sp>
        <p:nvSpPr>
          <p:cNvPr id="116" name="TextBox 115"/>
          <p:cNvSpPr txBox="1"/>
          <p:nvPr/>
        </p:nvSpPr>
        <p:spPr>
          <a:xfrm>
            <a:off x="2367484" y="4118375"/>
            <a:ext cx="418704" cy="369332"/>
          </a:xfrm>
          <a:prstGeom prst="rect">
            <a:avLst/>
          </a:prstGeom>
          <a:noFill/>
        </p:spPr>
        <p:txBody>
          <a:bodyPr wrap="none" rtlCol="0">
            <a:spAutoFit/>
          </a:bodyPr>
          <a:lstStyle/>
          <a:p>
            <a:r>
              <a:rPr lang="en-US" dirty="0" smtClean="0"/>
              <a:t>10</a:t>
            </a:r>
            <a:endParaRPr lang="en-US" dirty="0"/>
          </a:p>
        </p:txBody>
      </p:sp>
      <p:sp>
        <p:nvSpPr>
          <p:cNvPr id="117" name="TextBox 116"/>
          <p:cNvSpPr txBox="1"/>
          <p:nvPr/>
        </p:nvSpPr>
        <p:spPr>
          <a:xfrm>
            <a:off x="2368282" y="3065517"/>
            <a:ext cx="418704" cy="369332"/>
          </a:xfrm>
          <a:prstGeom prst="rect">
            <a:avLst/>
          </a:prstGeom>
          <a:noFill/>
        </p:spPr>
        <p:txBody>
          <a:bodyPr wrap="none" rtlCol="0">
            <a:spAutoFit/>
          </a:bodyPr>
          <a:lstStyle/>
          <a:p>
            <a:r>
              <a:rPr lang="en-US" dirty="0"/>
              <a:t>2</a:t>
            </a:r>
            <a:r>
              <a:rPr lang="en-US" dirty="0" smtClean="0"/>
              <a:t>0</a:t>
            </a:r>
            <a:endParaRPr lang="en-US" dirty="0"/>
          </a:p>
        </p:txBody>
      </p:sp>
      <p:sp>
        <p:nvSpPr>
          <p:cNvPr id="182" name="Rounded Rectangle 181"/>
          <p:cNvSpPr/>
          <p:nvPr/>
        </p:nvSpPr>
        <p:spPr>
          <a:xfrm>
            <a:off x="312409" y="4583128"/>
            <a:ext cx="2505508" cy="95268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1960</a:t>
            </a:r>
          </a:p>
          <a:p>
            <a:pPr algn="ctr"/>
            <a:r>
              <a:rPr lang="en-US" dirty="0" smtClean="0"/>
              <a:t>Western Music Appreciation</a:t>
            </a:r>
            <a:endParaRPr lang="en-US" dirty="0"/>
          </a:p>
        </p:txBody>
      </p:sp>
      <p:grpSp>
        <p:nvGrpSpPr>
          <p:cNvPr id="183" name="Group 182"/>
          <p:cNvGrpSpPr/>
          <p:nvPr/>
        </p:nvGrpSpPr>
        <p:grpSpPr>
          <a:xfrm>
            <a:off x="412300" y="3606644"/>
            <a:ext cx="255198" cy="276999"/>
            <a:chOff x="7218863" y="2769318"/>
            <a:chExt cx="255198" cy="276999"/>
          </a:xfrm>
        </p:grpSpPr>
        <p:sp>
          <p:nvSpPr>
            <p:cNvPr id="184" name="Oval 18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TextBox 184"/>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86" name="Group 185"/>
          <p:cNvGrpSpPr/>
          <p:nvPr/>
        </p:nvGrpSpPr>
        <p:grpSpPr>
          <a:xfrm>
            <a:off x="420491" y="1337688"/>
            <a:ext cx="255198" cy="276999"/>
            <a:chOff x="7218863" y="2769318"/>
            <a:chExt cx="255198" cy="276999"/>
          </a:xfrm>
        </p:grpSpPr>
        <p:sp>
          <p:nvSpPr>
            <p:cNvPr id="187" name="Oval 18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89" name="Group 188"/>
          <p:cNvGrpSpPr/>
          <p:nvPr/>
        </p:nvGrpSpPr>
        <p:grpSpPr>
          <a:xfrm>
            <a:off x="2452467" y="1332030"/>
            <a:ext cx="255198" cy="276999"/>
            <a:chOff x="7228093" y="2976114"/>
            <a:chExt cx="255198" cy="276999"/>
          </a:xfrm>
        </p:grpSpPr>
        <p:sp>
          <p:nvSpPr>
            <p:cNvPr id="190" name="Oval 189"/>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92" name="Group 191"/>
          <p:cNvGrpSpPr/>
          <p:nvPr/>
        </p:nvGrpSpPr>
        <p:grpSpPr>
          <a:xfrm>
            <a:off x="444124" y="2480584"/>
            <a:ext cx="255198" cy="276999"/>
            <a:chOff x="7218863" y="2769318"/>
            <a:chExt cx="255198" cy="276999"/>
          </a:xfrm>
        </p:grpSpPr>
        <p:sp>
          <p:nvSpPr>
            <p:cNvPr id="193" name="Oval 19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TextBox 19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95" name="Group 194"/>
          <p:cNvGrpSpPr/>
          <p:nvPr/>
        </p:nvGrpSpPr>
        <p:grpSpPr>
          <a:xfrm>
            <a:off x="2417798" y="2437052"/>
            <a:ext cx="255198" cy="276999"/>
            <a:chOff x="7228093" y="2976114"/>
            <a:chExt cx="255198" cy="276999"/>
          </a:xfrm>
        </p:grpSpPr>
        <p:sp>
          <p:nvSpPr>
            <p:cNvPr id="196" name="Oval 195"/>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98" name="TextBox 197"/>
          <p:cNvSpPr txBox="1"/>
          <p:nvPr/>
        </p:nvSpPr>
        <p:spPr>
          <a:xfrm>
            <a:off x="2356540" y="5149736"/>
            <a:ext cx="418704" cy="369332"/>
          </a:xfrm>
          <a:prstGeom prst="rect">
            <a:avLst/>
          </a:prstGeom>
          <a:noFill/>
        </p:spPr>
        <p:txBody>
          <a:bodyPr wrap="none" rtlCol="0">
            <a:spAutoFit/>
          </a:bodyPr>
          <a:lstStyle/>
          <a:p>
            <a:r>
              <a:rPr lang="en-US" dirty="0"/>
              <a:t>4</a:t>
            </a:r>
            <a:r>
              <a:rPr lang="en-US" dirty="0" smtClean="0"/>
              <a:t>0</a:t>
            </a:r>
            <a:endParaRPr lang="en-US" dirty="0"/>
          </a:p>
        </p:txBody>
      </p:sp>
      <p:sp>
        <p:nvSpPr>
          <p:cNvPr id="199" name="Rounded Rectangle 198"/>
          <p:cNvSpPr/>
          <p:nvPr/>
        </p:nvSpPr>
        <p:spPr>
          <a:xfrm>
            <a:off x="312409" y="5634434"/>
            <a:ext cx="2505508" cy="9647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1960</a:t>
            </a:r>
          </a:p>
          <a:p>
            <a:pPr algn="ctr"/>
            <a:r>
              <a:rPr lang="en-US" dirty="0" smtClean="0"/>
              <a:t>Popular Music and Society</a:t>
            </a:r>
            <a:endParaRPr lang="en-US" dirty="0"/>
          </a:p>
        </p:txBody>
      </p:sp>
      <p:sp>
        <p:nvSpPr>
          <p:cNvPr id="200" name="TextBox 199"/>
          <p:cNvSpPr txBox="1"/>
          <p:nvPr/>
        </p:nvSpPr>
        <p:spPr>
          <a:xfrm>
            <a:off x="2364398" y="6261039"/>
            <a:ext cx="418704" cy="369332"/>
          </a:xfrm>
          <a:prstGeom prst="rect">
            <a:avLst/>
          </a:prstGeom>
          <a:noFill/>
        </p:spPr>
        <p:txBody>
          <a:bodyPr wrap="none" rtlCol="0">
            <a:spAutoFit/>
          </a:bodyPr>
          <a:lstStyle/>
          <a:p>
            <a:r>
              <a:rPr lang="en-US" dirty="0"/>
              <a:t>2</a:t>
            </a:r>
            <a:r>
              <a:rPr lang="en-US" dirty="0" smtClean="0"/>
              <a:t>0</a:t>
            </a:r>
            <a:endParaRPr lang="en-US" dirty="0"/>
          </a:p>
        </p:txBody>
      </p:sp>
    </p:spTree>
    <p:extLst>
      <p:ext uri="{BB962C8B-B14F-4D97-AF65-F5344CB8AC3E}">
        <p14:creationId xmlns:p14="http://schemas.microsoft.com/office/powerpoint/2010/main" val="4034045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a:xfrm>
            <a:off x="152400" y="663522"/>
            <a:ext cx="2819400" cy="604207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1</a:t>
            </a:r>
          </a:p>
        </p:txBody>
      </p:sp>
      <p:sp>
        <p:nvSpPr>
          <p:cNvPr id="36" name="Rounded Rectangle 35"/>
          <p:cNvSpPr/>
          <p:nvPr/>
        </p:nvSpPr>
        <p:spPr>
          <a:xfrm>
            <a:off x="3105649" y="740385"/>
            <a:ext cx="5809753" cy="596521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Courses 2 and 3</a:t>
            </a:r>
          </a:p>
        </p:txBody>
      </p:sp>
      <p:sp>
        <p:nvSpPr>
          <p:cNvPr id="5" name="TextBox 4"/>
          <p:cNvSpPr txBox="1"/>
          <p:nvPr/>
        </p:nvSpPr>
        <p:spPr>
          <a:xfrm>
            <a:off x="403755" y="79001"/>
            <a:ext cx="2503955" cy="461665"/>
          </a:xfrm>
          <a:prstGeom prst="rect">
            <a:avLst/>
          </a:prstGeom>
          <a:noFill/>
        </p:spPr>
        <p:txBody>
          <a:bodyPr wrap="none" rtlCol="0">
            <a:spAutoFit/>
          </a:bodyPr>
          <a:lstStyle/>
          <a:p>
            <a:r>
              <a:rPr lang="en-US" sz="2400" b="1" dirty="0"/>
              <a:t>Music and Culture</a:t>
            </a:r>
          </a:p>
        </p:txBody>
      </p:sp>
      <p:sp>
        <p:nvSpPr>
          <p:cNvPr id="12" name="Rounded Rectangle 11"/>
          <p:cNvSpPr/>
          <p:nvPr/>
        </p:nvSpPr>
        <p:spPr>
          <a:xfrm>
            <a:off x="3429000" y="1595603"/>
            <a:ext cx="2514600" cy="98025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2340 </a:t>
            </a:r>
          </a:p>
          <a:p>
            <a:pPr algn="ctr"/>
            <a:r>
              <a:rPr lang="en-US" dirty="0"/>
              <a:t>Intro to Afro-Cuban </a:t>
            </a:r>
            <a:r>
              <a:rPr lang="en-US" dirty="0" smtClean="0"/>
              <a:t>Percussion</a:t>
            </a:r>
            <a:endParaRPr lang="en-US" dirty="0"/>
          </a:p>
        </p:txBody>
      </p:sp>
      <p:sp>
        <p:nvSpPr>
          <p:cNvPr id="14" name="Rounded Rectangle 13"/>
          <p:cNvSpPr/>
          <p:nvPr/>
        </p:nvSpPr>
        <p:spPr>
          <a:xfrm>
            <a:off x="324153" y="1146465"/>
            <a:ext cx="2505508" cy="116558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1960</a:t>
            </a:r>
          </a:p>
          <a:p>
            <a:pPr algn="ctr"/>
            <a:r>
              <a:rPr lang="en-US" dirty="0"/>
              <a:t>Open Source: Art, Music, </a:t>
            </a:r>
            <a:r>
              <a:rPr lang="en-US" dirty="0" smtClean="0"/>
              <a:t>Culture</a:t>
            </a:r>
            <a:endParaRPr lang="en-US" dirty="0"/>
          </a:p>
        </p:txBody>
      </p:sp>
      <p:sp>
        <p:nvSpPr>
          <p:cNvPr id="15" name="Rounded Rectangle 14"/>
          <p:cNvSpPr/>
          <p:nvPr/>
        </p:nvSpPr>
        <p:spPr>
          <a:xfrm>
            <a:off x="6324600" y="3020196"/>
            <a:ext cx="2235712" cy="9924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a:t>
            </a:r>
            <a:r>
              <a:rPr lang="en-US" dirty="0" smtClean="0"/>
              <a:t>4960</a:t>
            </a:r>
            <a:endParaRPr lang="en-US" dirty="0"/>
          </a:p>
          <a:p>
            <a:pPr algn="ctr"/>
            <a:r>
              <a:rPr lang="en-US" dirty="0"/>
              <a:t>History </a:t>
            </a:r>
            <a:r>
              <a:rPr lang="en-US" dirty="0" smtClean="0"/>
              <a:t>and Analysis of </a:t>
            </a:r>
            <a:r>
              <a:rPr lang="en-US" dirty="0"/>
              <a:t>Western </a:t>
            </a:r>
            <a:r>
              <a:rPr lang="en-US" dirty="0" smtClean="0"/>
              <a:t>Music</a:t>
            </a:r>
            <a:endParaRPr lang="en-US" dirty="0"/>
          </a:p>
        </p:txBody>
      </p:sp>
      <p:sp>
        <p:nvSpPr>
          <p:cNvPr id="25" name="Rounded Rectangle 24"/>
          <p:cNvSpPr/>
          <p:nvPr/>
        </p:nvSpPr>
        <p:spPr>
          <a:xfrm>
            <a:off x="3429000" y="3020196"/>
            <a:ext cx="2514600" cy="992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2520</a:t>
            </a:r>
          </a:p>
          <a:p>
            <a:pPr algn="ctr"/>
            <a:r>
              <a:rPr lang="en-US" dirty="0"/>
              <a:t>World </a:t>
            </a:r>
            <a:r>
              <a:rPr lang="en-US" dirty="0" smtClean="0"/>
              <a:t>Music</a:t>
            </a:r>
            <a:endParaRPr lang="en-US" dirty="0"/>
          </a:p>
        </p:txBody>
      </p:sp>
      <p:sp>
        <p:nvSpPr>
          <p:cNvPr id="20" name="Rounded Rectangle 19"/>
          <p:cNvSpPr/>
          <p:nvPr/>
        </p:nvSpPr>
        <p:spPr>
          <a:xfrm>
            <a:off x="6324601" y="1595603"/>
            <a:ext cx="2235711" cy="9525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4410</a:t>
            </a:r>
          </a:p>
          <a:p>
            <a:pPr algn="ctr"/>
            <a:r>
              <a:rPr lang="en-US" dirty="0"/>
              <a:t>Deep </a:t>
            </a:r>
            <a:r>
              <a:rPr lang="en-US" dirty="0" smtClean="0"/>
              <a:t>Listening</a:t>
            </a:r>
            <a:endParaRPr lang="en-US" dirty="0"/>
          </a:p>
        </p:txBody>
      </p:sp>
      <p:grpSp>
        <p:nvGrpSpPr>
          <p:cNvPr id="26" name="Group 25"/>
          <p:cNvGrpSpPr/>
          <p:nvPr/>
        </p:nvGrpSpPr>
        <p:grpSpPr>
          <a:xfrm>
            <a:off x="392821" y="1996214"/>
            <a:ext cx="319318" cy="276999"/>
            <a:chOff x="7041241" y="502671"/>
            <a:chExt cx="319318" cy="276999"/>
          </a:xfrm>
        </p:grpSpPr>
        <p:sp>
          <p:nvSpPr>
            <p:cNvPr id="27" name="Oval 26"/>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32" name="Group 31"/>
          <p:cNvGrpSpPr/>
          <p:nvPr/>
        </p:nvGrpSpPr>
        <p:grpSpPr>
          <a:xfrm>
            <a:off x="826439" y="2002738"/>
            <a:ext cx="304892" cy="276999"/>
            <a:chOff x="5284017" y="831394"/>
            <a:chExt cx="304892" cy="276999"/>
          </a:xfrm>
        </p:grpSpPr>
        <p:sp>
          <p:nvSpPr>
            <p:cNvPr id="33" name="Oval 32"/>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284017" y="831394"/>
              <a:ext cx="304892" cy="276999"/>
            </a:xfrm>
            <a:prstGeom prst="rect">
              <a:avLst/>
            </a:prstGeom>
            <a:noFill/>
          </p:spPr>
          <p:txBody>
            <a:bodyPr wrap="none" rtlCol="0">
              <a:spAutoFit/>
            </a:bodyPr>
            <a:lstStyle/>
            <a:p>
              <a:r>
                <a:rPr lang="en-US" sz="1200" dirty="0"/>
                <a:t>CI</a:t>
              </a:r>
            </a:p>
          </p:txBody>
        </p:sp>
      </p:grpSp>
      <p:sp>
        <p:nvSpPr>
          <p:cNvPr id="37" name="TextBox 36"/>
          <p:cNvSpPr txBox="1"/>
          <p:nvPr/>
        </p:nvSpPr>
        <p:spPr>
          <a:xfrm>
            <a:off x="6324600" y="4429035"/>
            <a:ext cx="1982722" cy="1477328"/>
          </a:xfrm>
          <a:prstGeom prst="rect">
            <a:avLst/>
          </a:prstGeom>
          <a:noFill/>
        </p:spPr>
        <p:txBody>
          <a:bodyPr wrap="none" rtlCol="0">
            <a:spAutoFit/>
          </a:bodyPr>
          <a:lstStyle/>
          <a:p>
            <a:r>
              <a:rPr lang="en-US" dirty="0"/>
              <a:t>Add 1 more course</a:t>
            </a:r>
          </a:p>
          <a:p>
            <a:r>
              <a:rPr lang="en-US" dirty="0"/>
              <a:t>from this selection </a:t>
            </a:r>
          </a:p>
          <a:p>
            <a:r>
              <a:rPr lang="en-US" dirty="0"/>
              <a:t>to the Pathway </a:t>
            </a:r>
          </a:p>
          <a:p>
            <a:r>
              <a:rPr lang="en-US" dirty="0"/>
              <a:t>for a minor in </a:t>
            </a:r>
          </a:p>
          <a:p>
            <a:r>
              <a:rPr lang="en-US" dirty="0"/>
              <a:t>Music</a:t>
            </a:r>
          </a:p>
        </p:txBody>
      </p:sp>
      <p:sp>
        <p:nvSpPr>
          <p:cNvPr id="2" name="TextBox 1"/>
          <p:cNvSpPr txBox="1"/>
          <p:nvPr/>
        </p:nvSpPr>
        <p:spPr>
          <a:xfrm>
            <a:off x="4919280" y="3643271"/>
            <a:ext cx="974947" cy="369332"/>
          </a:xfrm>
          <a:prstGeom prst="rect">
            <a:avLst/>
          </a:prstGeom>
          <a:noFill/>
        </p:spPr>
        <p:txBody>
          <a:bodyPr wrap="none" rtlCol="0">
            <a:spAutoFit/>
          </a:bodyPr>
          <a:lstStyle/>
          <a:p>
            <a:r>
              <a:rPr lang="en-US" dirty="0" smtClean="0"/>
              <a:t>50/2=25</a:t>
            </a:r>
            <a:endParaRPr lang="en-US" dirty="0"/>
          </a:p>
        </p:txBody>
      </p:sp>
      <p:sp>
        <p:nvSpPr>
          <p:cNvPr id="3" name="TextBox 2"/>
          <p:cNvSpPr txBox="1"/>
          <p:nvPr/>
        </p:nvSpPr>
        <p:spPr>
          <a:xfrm>
            <a:off x="5524896" y="2232655"/>
            <a:ext cx="418704" cy="369332"/>
          </a:xfrm>
          <a:prstGeom prst="rect">
            <a:avLst/>
          </a:prstGeom>
          <a:noFill/>
        </p:spPr>
        <p:txBody>
          <a:bodyPr wrap="none" rtlCol="0">
            <a:spAutoFit/>
          </a:bodyPr>
          <a:lstStyle/>
          <a:p>
            <a:r>
              <a:rPr lang="en-US" dirty="0" smtClean="0"/>
              <a:t>24</a:t>
            </a:r>
            <a:endParaRPr lang="en-US" dirty="0"/>
          </a:p>
        </p:txBody>
      </p:sp>
      <p:sp>
        <p:nvSpPr>
          <p:cNvPr id="7" name="TextBox 6"/>
          <p:cNvSpPr txBox="1"/>
          <p:nvPr/>
        </p:nvSpPr>
        <p:spPr>
          <a:xfrm>
            <a:off x="8160844" y="2206527"/>
            <a:ext cx="399468" cy="369332"/>
          </a:xfrm>
          <a:prstGeom prst="rect">
            <a:avLst/>
          </a:prstGeom>
          <a:noFill/>
        </p:spPr>
        <p:txBody>
          <a:bodyPr wrap="none" rtlCol="0">
            <a:spAutoFit/>
          </a:bodyPr>
          <a:lstStyle/>
          <a:p>
            <a:r>
              <a:rPr lang="en-US" dirty="0" smtClean="0"/>
              <a:t>??</a:t>
            </a:r>
            <a:endParaRPr lang="en-US" dirty="0"/>
          </a:p>
        </p:txBody>
      </p:sp>
      <p:grpSp>
        <p:nvGrpSpPr>
          <p:cNvPr id="50" name="Group 49"/>
          <p:cNvGrpSpPr/>
          <p:nvPr/>
        </p:nvGrpSpPr>
        <p:grpSpPr>
          <a:xfrm>
            <a:off x="6423015" y="1658198"/>
            <a:ext cx="255198" cy="276999"/>
            <a:chOff x="7218863" y="2769318"/>
            <a:chExt cx="255198" cy="276999"/>
          </a:xfrm>
        </p:grpSpPr>
        <p:sp>
          <p:nvSpPr>
            <p:cNvPr id="51" name="Oval 50"/>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53" name="Group 52"/>
          <p:cNvGrpSpPr/>
          <p:nvPr/>
        </p:nvGrpSpPr>
        <p:grpSpPr>
          <a:xfrm>
            <a:off x="6401239" y="3093660"/>
            <a:ext cx="240676" cy="276999"/>
            <a:chOff x="7218863" y="2769318"/>
            <a:chExt cx="255198" cy="276999"/>
          </a:xfrm>
        </p:grpSpPr>
        <p:sp>
          <p:nvSpPr>
            <p:cNvPr id="54" name="Oval 5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8" name="TextBox 7"/>
          <p:cNvSpPr txBox="1"/>
          <p:nvPr/>
        </p:nvSpPr>
        <p:spPr>
          <a:xfrm>
            <a:off x="8275144" y="3630401"/>
            <a:ext cx="284519" cy="369332"/>
          </a:xfrm>
          <a:prstGeom prst="rect">
            <a:avLst/>
          </a:prstGeom>
          <a:noFill/>
        </p:spPr>
        <p:txBody>
          <a:bodyPr wrap="square" rtlCol="0">
            <a:spAutoFit/>
          </a:bodyPr>
          <a:lstStyle/>
          <a:p>
            <a:r>
              <a:rPr lang="en-US" dirty="0" smtClean="0"/>
              <a:t>5</a:t>
            </a:r>
            <a:endParaRPr lang="en-US" dirty="0"/>
          </a:p>
        </p:txBody>
      </p:sp>
      <p:sp>
        <p:nvSpPr>
          <p:cNvPr id="9" name="TextBox 8"/>
          <p:cNvSpPr txBox="1"/>
          <p:nvPr/>
        </p:nvSpPr>
        <p:spPr>
          <a:xfrm>
            <a:off x="7442457" y="6164258"/>
            <a:ext cx="974947" cy="369332"/>
          </a:xfrm>
          <a:prstGeom prst="rect">
            <a:avLst/>
          </a:prstGeom>
          <a:noFill/>
        </p:spPr>
        <p:txBody>
          <a:bodyPr wrap="none" rtlCol="0">
            <a:spAutoFit/>
          </a:bodyPr>
          <a:lstStyle/>
          <a:p>
            <a:r>
              <a:rPr lang="en-US" dirty="0" smtClean="0"/>
              <a:t>54/2=27</a:t>
            </a:r>
            <a:endParaRPr lang="en-US" dirty="0"/>
          </a:p>
        </p:txBody>
      </p:sp>
      <p:sp>
        <p:nvSpPr>
          <p:cNvPr id="56" name="TextBox 55"/>
          <p:cNvSpPr txBox="1"/>
          <p:nvPr/>
        </p:nvSpPr>
        <p:spPr>
          <a:xfrm>
            <a:off x="2443665" y="1914839"/>
            <a:ext cx="301686" cy="369332"/>
          </a:xfrm>
          <a:prstGeom prst="rect">
            <a:avLst/>
          </a:prstGeom>
          <a:noFill/>
        </p:spPr>
        <p:txBody>
          <a:bodyPr wrap="none" rtlCol="0">
            <a:spAutoFit/>
          </a:bodyPr>
          <a:lstStyle/>
          <a:p>
            <a:r>
              <a:rPr lang="en-US" dirty="0"/>
              <a:t>6</a:t>
            </a:r>
          </a:p>
        </p:txBody>
      </p:sp>
      <p:grpSp>
        <p:nvGrpSpPr>
          <p:cNvPr id="74" name="Group 73"/>
          <p:cNvGrpSpPr/>
          <p:nvPr/>
        </p:nvGrpSpPr>
        <p:grpSpPr>
          <a:xfrm>
            <a:off x="5554995" y="1686466"/>
            <a:ext cx="255198" cy="276999"/>
            <a:chOff x="7228093" y="2976114"/>
            <a:chExt cx="255198" cy="276999"/>
          </a:xfrm>
        </p:grpSpPr>
        <p:sp>
          <p:nvSpPr>
            <p:cNvPr id="75" name="Oval 74"/>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77" name="Group 76"/>
          <p:cNvGrpSpPr/>
          <p:nvPr/>
        </p:nvGrpSpPr>
        <p:grpSpPr>
          <a:xfrm>
            <a:off x="5514892" y="3065517"/>
            <a:ext cx="330540" cy="276999"/>
            <a:chOff x="6730063" y="3236444"/>
            <a:chExt cx="330540" cy="276999"/>
          </a:xfrm>
        </p:grpSpPr>
        <p:sp>
          <p:nvSpPr>
            <p:cNvPr id="78" name="Oval 77"/>
            <p:cNvSpPr/>
            <p:nvPr/>
          </p:nvSpPr>
          <p:spPr>
            <a:xfrm>
              <a:off x="6781033" y="3260644"/>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6730063" y="3236444"/>
              <a:ext cx="330540" cy="276999"/>
            </a:xfrm>
            <a:prstGeom prst="rect">
              <a:avLst/>
            </a:prstGeom>
            <a:noFill/>
          </p:spPr>
          <p:txBody>
            <a:bodyPr wrap="none" rtlCol="0">
              <a:spAutoFit/>
            </a:bodyPr>
            <a:lstStyle/>
            <a:p>
              <a:r>
                <a:rPr lang="en-US" sz="1200" dirty="0"/>
                <a:t>S</a:t>
              </a:r>
              <a:r>
                <a:rPr lang="en-US" sz="1200" dirty="0" smtClean="0"/>
                <a:t>E</a:t>
              </a:r>
              <a:endParaRPr lang="en-US" sz="1200" dirty="0"/>
            </a:p>
          </p:txBody>
        </p:sp>
      </p:grpSp>
      <p:sp>
        <p:nvSpPr>
          <p:cNvPr id="82" name="Rounded Rectangle 81"/>
          <p:cNvSpPr/>
          <p:nvPr/>
        </p:nvSpPr>
        <p:spPr>
          <a:xfrm>
            <a:off x="312409" y="3549247"/>
            <a:ext cx="2505508" cy="9283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1080</a:t>
            </a:r>
          </a:p>
          <a:p>
            <a:pPr algn="ctr"/>
            <a:r>
              <a:rPr lang="en-US" dirty="0"/>
              <a:t>History of Jazz and </a:t>
            </a:r>
            <a:r>
              <a:rPr lang="en-US" dirty="0" err="1"/>
              <a:t>Improv</a:t>
            </a:r>
            <a:r>
              <a:rPr lang="en-US" dirty="0"/>
              <a:t> Music </a:t>
            </a:r>
          </a:p>
        </p:txBody>
      </p:sp>
      <p:grpSp>
        <p:nvGrpSpPr>
          <p:cNvPr id="83" name="Group 82"/>
          <p:cNvGrpSpPr/>
          <p:nvPr/>
        </p:nvGrpSpPr>
        <p:grpSpPr>
          <a:xfrm>
            <a:off x="374573" y="4143193"/>
            <a:ext cx="319318" cy="276999"/>
            <a:chOff x="7041241" y="502671"/>
            <a:chExt cx="319318" cy="276999"/>
          </a:xfrm>
        </p:grpSpPr>
        <p:sp>
          <p:nvSpPr>
            <p:cNvPr id="84" name="Oval 83"/>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7041241" y="502671"/>
              <a:ext cx="319318" cy="276999"/>
            </a:xfrm>
            <a:prstGeom prst="rect">
              <a:avLst/>
            </a:prstGeom>
            <a:noFill/>
          </p:spPr>
          <p:txBody>
            <a:bodyPr wrap="none" rtlCol="0">
              <a:spAutoFit/>
            </a:bodyPr>
            <a:lstStyle/>
            <a:p>
              <a:r>
                <a:rPr lang="en-US" sz="1200" dirty="0"/>
                <a:t>HI</a:t>
              </a:r>
            </a:p>
          </p:txBody>
        </p:sp>
      </p:grpSp>
      <p:sp>
        <p:nvSpPr>
          <p:cNvPr id="86" name="Rounded Rectangle 85"/>
          <p:cNvSpPr/>
          <p:nvPr/>
        </p:nvSpPr>
        <p:spPr>
          <a:xfrm>
            <a:off x="317226" y="2405078"/>
            <a:ext cx="2512435" cy="1051474"/>
          </a:xfrm>
          <a:prstGeom prst="roundRect">
            <a:avLst>
              <a:gd name="adj" fmla="val 2145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1010</a:t>
            </a:r>
          </a:p>
          <a:p>
            <a:pPr algn="ctr"/>
            <a:r>
              <a:rPr lang="en-US" dirty="0"/>
              <a:t>Exploring Music at </a:t>
            </a:r>
            <a:r>
              <a:rPr lang="en-US" dirty="0" smtClean="0"/>
              <a:t>Rensselaer</a:t>
            </a:r>
            <a:endParaRPr lang="en-US" dirty="0"/>
          </a:p>
        </p:txBody>
      </p:sp>
      <p:grpSp>
        <p:nvGrpSpPr>
          <p:cNvPr id="87" name="Group 86"/>
          <p:cNvGrpSpPr/>
          <p:nvPr/>
        </p:nvGrpSpPr>
        <p:grpSpPr>
          <a:xfrm>
            <a:off x="381174" y="3100524"/>
            <a:ext cx="319318" cy="276999"/>
            <a:chOff x="7041241" y="502671"/>
            <a:chExt cx="319318" cy="276999"/>
          </a:xfrm>
        </p:grpSpPr>
        <p:sp>
          <p:nvSpPr>
            <p:cNvPr id="88" name="Oval 87"/>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90" name="Group 89"/>
          <p:cNvGrpSpPr/>
          <p:nvPr/>
        </p:nvGrpSpPr>
        <p:grpSpPr>
          <a:xfrm>
            <a:off x="700492" y="3094658"/>
            <a:ext cx="304892" cy="276999"/>
            <a:chOff x="5284017" y="831394"/>
            <a:chExt cx="304892" cy="276999"/>
          </a:xfrm>
        </p:grpSpPr>
        <p:sp>
          <p:nvSpPr>
            <p:cNvPr id="91" name="Oval 90"/>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5284017" y="831394"/>
              <a:ext cx="304892" cy="276999"/>
            </a:xfrm>
            <a:prstGeom prst="rect">
              <a:avLst/>
            </a:prstGeom>
            <a:noFill/>
          </p:spPr>
          <p:txBody>
            <a:bodyPr wrap="none" rtlCol="0">
              <a:spAutoFit/>
            </a:bodyPr>
            <a:lstStyle/>
            <a:p>
              <a:r>
                <a:rPr lang="en-US" sz="1200" dirty="0"/>
                <a:t>CI</a:t>
              </a:r>
            </a:p>
          </p:txBody>
        </p:sp>
      </p:grpSp>
      <p:sp>
        <p:nvSpPr>
          <p:cNvPr id="94" name="TextBox 93"/>
          <p:cNvSpPr txBox="1"/>
          <p:nvPr/>
        </p:nvSpPr>
        <p:spPr>
          <a:xfrm>
            <a:off x="2367484" y="4118375"/>
            <a:ext cx="418704" cy="369332"/>
          </a:xfrm>
          <a:prstGeom prst="rect">
            <a:avLst/>
          </a:prstGeom>
          <a:noFill/>
        </p:spPr>
        <p:txBody>
          <a:bodyPr wrap="none" rtlCol="0">
            <a:spAutoFit/>
          </a:bodyPr>
          <a:lstStyle/>
          <a:p>
            <a:r>
              <a:rPr lang="en-US" dirty="0" smtClean="0"/>
              <a:t>10</a:t>
            </a:r>
            <a:endParaRPr lang="en-US" dirty="0"/>
          </a:p>
        </p:txBody>
      </p:sp>
      <p:sp>
        <p:nvSpPr>
          <p:cNvPr id="95" name="TextBox 94"/>
          <p:cNvSpPr txBox="1"/>
          <p:nvPr/>
        </p:nvSpPr>
        <p:spPr>
          <a:xfrm>
            <a:off x="2368282" y="3065517"/>
            <a:ext cx="418704" cy="369332"/>
          </a:xfrm>
          <a:prstGeom prst="rect">
            <a:avLst/>
          </a:prstGeom>
          <a:noFill/>
        </p:spPr>
        <p:txBody>
          <a:bodyPr wrap="none" rtlCol="0">
            <a:spAutoFit/>
          </a:bodyPr>
          <a:lstStyle/>
          <a:p>
            <a:r>
              <a:rPr lang="en-US" dirty="0"/>
              <a:t>2</a:t>
            </a:r>
            <a:r>
              <a:rPr lang="en-US" dirty="0" smtClean="0"/>
              <a:t>0</a:t>
            </a:r>
            <a:endParaRPr lang="en-US" dirty="0"/>
          </a:p>
        </p:txBody>
      </p:sp>
      <p:sp>
        <p:nvSpPr>
          <p:cNvPr id="96" name="Rounded Rectangle 95"/>
          <p:cNvSpPr/>
          <p:nvPr/>
        </p:nvSpPr>
        <p:spPr>
          <a:xfrm>
            <a:off x="312409" y="4583128"/>
            <a:ext cx="2505508" cy="95268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1960</a:t>
            </a:r>
          </a:p>
          <a:p>
            <a:pPr algn="ctr"/>
            <a:r>
              <a:rPr lang="en-US" dirty="0" smtClean="0"/>
              <a:t>Western Music Appreciation</a:t>
            </a:r>
            <a:endParaRPr lang="en-US" dirty="0"/>
          </a:p>
        </p:txBody>
      </p:sp>
      <p:grpSp>
        <p:nvGrpSpPr>
          <p:cNvPr id="97" name="Group 96"/>
          <p:cNvGrpSpPr/>
          <p:nvPr/>
        </p:nvGrpSpPr>
        <p:grpSpPr>
          <a:xfrm>
            <a:off x="412300" y="3606644"/>
            <a:ext cx="255198" cy="276999"/>
            <a:chOff x="7218863" y="2769318"/>
            <a:chExt cx="255198" cy="276999"/>
          </a:xfrm>
        </p:grpSpPr>
        <p:sp>
          <p:nvSpPr>
            <p:cNvPr id="98" name="Oval 97"/>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06" name="Group 105"/>
          <p:cNvGrpSpPr/>
          <p:nvPr/>
        </p:nvGrpSpPr>
        <p:grpSpPr>
          <a:xfrm>
            <a:off x="444124" y="2480584"/>
            <a:ext cx="255198" cy="276999"/>
            <a:chOff x="7218863" y="2769318"/>
            <a:chExt cx="255198" cy="276999"/>
          </a:xfrm>
        </p:grpSpPr>
        <p:sp>
          <p:nvSpPr>
            <p:cNvPr id="107" name="Oval 10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09" name="Group 108"/>
          <p:cNvGrpSpPr/>
          <p:nvPr/>
        </p:nvGrpSpPr>
        <p:grpSpPr>
          <a:xfrm>
            <a:off x="2417798" y="2437052"/>
            <a:ext cx="255198" cy="276999"/>
            <a:chOff x="7228093" y="2976114"/>
            <a:chExt cx="255198" cy="276999"/>
          </a:xfrm>
        </p:grpSpPr>
        <p:sp>
          <p:nvSpPr>
            <p:cNvPr id="110" name="Oval 109"/>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12" name="TextBox 111"/>
          <p:cNvSpPr txBox="1"/>
          <p:nvPr/>
        </p:nvSpPr>
        <p:spPr>
          <a:xfrm>
            <a:off x="2356540" y="5149736"/>
            <a:ext cx="418704" cy="369332"/>
          </a:xfrm>
          <a:prstGeom prst="rect">
            <a:avLst/>
          </a:prstGeom>
          <a:noFill/>
        </p:spPr>
        <p:txBody>
          <a:bodyPr wrap="none" rtlCol="0">
            <a:spAutoFit/>
          </a:bodyPr>
          <a:lstStyle/>
          <a:p>
            <a:r>
              <a:rPr lang="en-US" dirty="0"/>
              <a:t>2</a:t>
            </a:r>
            <a:r>
              <a:rPr lang="en-US" dirty="0" smtClean="0"/>
              <a:t>0</a:t>
            </a:r>
            <a:endParaRPr lang="en-US" dirty="0"/>
          </a:p>
        </p:txBody>
      </p:sp>
      <p:sp>
        <p:nvSpPr>
          <p:cNvPr id="113" name="Rounded Rectangle 112"/>
          <p:cNvSpPr/>
          <p:nvPr/>
        </p:nvSpPr>
        <p:spPr>
          <a:xfrm>
            <a:off x="312409" y="5634434"/>
            <a:ext cx="2505508" cy="9647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1960</a:t>
            </a:r>
          </a:p>
          <a:p>
            <a:pPr algn="ctr"/>
            <a:r>
              <a:rPr lang="en-US" dirty="0" smtClean="0"/>
              <a:t>Popular Music and Society</a:t>
            </a:r>
            <a:endParaRPr lang="en-US" dirty="0"/>
          </a:p>
        </p:txBody>
      </p:sp>
      <p:sp>
        <p:nvSpPr>
          <p:cNvPr id="114" name="TextBox 113"/>
          <p:cNvSpPr txBox="1"/>
          <p:nvPr/>
        </p:nvSpPr>
        <p:spPr>
          <a:xfrm>
            <a:off x="2364398" y="6261039"/>
            <a:ext cx="418704" cy="369332"/>
          </a:xfrm>
          <a:prstGeom prst="rect">
            <a:avLst/>
          </a:prstGeom>
          <a:noFill/>
        </p:spPr>
        <p:txBody>
          <a:bodyPr wrap="none" rtlCol="0">
            <a:spAutoFit/>
          </a:bodyPr>
          <a:lstStyle/>
          <a:p>
            <a:r>
              <a:rPr lang="en-US" dirty="0"/>
              <a:t>1</a:t>
            </a:r>
            <a:r>
              <a:rPr lang="en-US" dirty="0" smtClean="0"/>
              <a:t>0</a:t>
            </a:r>
            <a:endParaRPr lang="en-US" dirty="0"/>
          </a:p>
        </p:txBody>
      </p:sp>
    </p:spTree>
    <p:extLst>
      <p:ext uri="{BB962C8B-B14F-4D97-AF65-F5344CB8AC3E}">
        <p14:creationId xmlns:p14="http://schemas.microsoft.com/office/powerpoint/2010/main" val="1947897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C&amp;M Pathways</a:t>
            </a:r>
            <a:endParaRPr lang="en-US" dirty="0"/>
          </a:p>
        </p:txBody>
      </p:sp>
      <p:sp>
        <p:nvSpPr>
          <p:cNvPr id="3" name="Content Placeholder 2"/>
          <p:cNvSpPr>
            <a:spLocks noGrp="1"/>
          </p:cNvSpPr>
          <p:nvPr>
            <p:ph idx="1"/>
          </p:nvPr>
        </p:nvSpPr>
        <p:spPr/>
        <p:txBody>
          <a:bodyPr>
            <a:normAutofit/>
          </a:bodyPr>
          <a:lstStyle/>
          <a:p>
            <a:r>
              <a:rPr lang="en-US" dirty="0"/>
              <a:t>6</a:t>
            </a:r>
            <a:r>
              <a:rPr lang="en-US" dirty="0" smtClean="0"/>
              <a:t> Pathways:</a:t>
            </a:r>
          </a:p>
          <a:p>
            <a:pPr lvl="1"/>
            <a:r>
              <a:rPr lang="en-US" dirty="0" smtClean="0"/>
              <a:t>Graphic Design </a:t>
            </a:r>
          </a:p>
          <a:p>
            <a:pPr lvl="1"/>
            <a:r>
              <a:rPr lang="en-US" dirty="0" smtClean="0"/>
              <a:t>Interactive Media Design </a:t>
            </a:r>
          </a:p>
          <a:p>
            <a:pPr lvl="1"/>
            <a:r>
              <a:rPr lang="en-US" dirty="0" smtClean="0"/>
              <a:t>Media </a:t>
            </a:r>
            <a:r>
              <a:rPr lang="en-US" dirty="0"/>
              <a:t>and </a:t>
            </a:r>
            <a:r>
              <a:rPr lang="en-US" dirty="0" smtClean="0"/>
              <a:t>Culture </a:t>
            </a:r>
          </a:p>
          <a:p>
            <a:pPr lvl="1"/>
            <a:r>
              <a:rPr lang="en-US" dirty="0" smtClean="0"/>
              <a:t>Literature and Creative Writing </a:t>
            </a:r>
          </a:p>
          <a:p>
            <a:pPr lvl="1"/>
            <a:r>
              <a:rPr lang="en-US" dirty="0" smtClean="0"/>
              <a:t>Strategic Communication </a:t>
            </a:r>
          </a:p>
          <a:p>
            <a:pPr lvl="1"/>
            <a:r>
              <a:rPr lang="en-US" dirty="0" smtClean="0"/>
              <a:t>Chinese</a:t>
            </a:r>
            <a:endParaRPr lang="en-US" dirty="0"/>
          </a:p>
          <a:p>
            <a:pPr marL="457200" lvl="1" indent="0">
              <a:buNone/>
            </a:pPr>
            <a:endParaRPr lang="en-US" dirty="0" smtClean="0"/>
          </a:p>
        </p:txBody>
      </p:sp>
    </p:spTree>
    <p:extLst>
      <p:ext uri="{BB962C8B-B14F-4D97-AF65-F5344CB8AC3E}">
        <p14:creationId xmlns:p14="http://schemas.microsoft.com/office/powerpoint/2010/main" val="4088592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ounded Rectangle 62"/>
          <p:cNvSpPr/>
          <p:nvPr/>
        </p:nvSpPr>
        <p:spPr>
          <a:xfrm>
            <a:off x="533400" y="762000"/>
            <a:ext cx="8458200" cy="6019800"/>
          </a:xfrm>
          <a:prstGeom prst="roundRect">
            <a:avLst/>
          </a:prstGeom>
          <a:solidFill>
            <a:schemeClr val="accent6">
              <a:lumMod val="60000"/>
              <a:lumOff val="4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Courses 1, 2, and 3</a:t>
            </a:r>
          </a:p>
          <a:p>
            <a:pPr algn="ctr"/>
            <a:r>
              <a:rPr lang="en-US" dirty="0"/>
              <a:t>At least one 4000 level course</a:t>
            </a:r>
          </a:p>
        </p:txBody>
      </p:sp>
      <p:sp>
        <p:nvSpPr>
          <p:cNvPr id="5" name="TextBox 4"/>
          <p:cNvSpPr txBox="1"/>
          <p:nvPr/>
        </p:nvSpPr>
        <p:spPr>
          <a:xfrm>
            <a:off x="278979" y="173604"/>
            <a:ext cx="2096728" cy="461665"/>
          </a:xfrm>
          <a:prstGeom prst="rect">
            <a:avLst/>
          </a:prstGeom>
          <a:noFill/>
        </p:spPr>
        <p:txBody>
          <a:bodyPr wrap="none" rtlCol="0">
            <a:spAutoFit/>
          </a:bodyPr>
          <a:lstStyle/>
          <a:p>
            <a:r>
              <a:rPr lang="en-US" sz="2400" b="1" dirty="0"/>
              <a:t>Graphic Design</a:t>
            </a:r>
          </a:p>
        </p:txBody>
      </p:sp>
      <p:sp>
        <p:nvSpPr>
          <p:cNvPr id="7" name="Rounded Rectangle 6"/>
          <p:cNvSpPr/>
          <p:nvPr/>
        </p:nvSpPr>
        <p:spPr>
          <a:xfrm>
            <a:off x="2965726" y="4182941"/>
            <a:ext cx="1752598" cy="96452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2570</a:t>
            </a:r>
          </a:p>
          <a:p>
            <a:pPr algn="ctr"/>
            <a:r>
              <a:rPr lang="en-US" dirty="0" smtClean="0"/>
              <a:t>Typography</a:t>
            </a:r>
            <a:endParaRPr lang="en-US" dirty="0"/>
          </a:p>
        </p:txBody>
      </p:sp>
      <p:sp>
        <p:nvSpPr>
          <p:cNvPr id="8" name="Rounded Rectangle 7"/>
          <p:cNvSpPr/>
          <p:nvPr/>
        </p:nvSpPr>
        <p:spPr>
          <a:xfrm>
            <a:off x="2965725" y="2587405"/>
            <a:ext cx="1752599" cy="12192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2660</a:t>
            </a:r>
          </a:p>
          <a:p>
            <a:pPr algn="ctr"/>
            <a:r>
              <a:rPr lang="en-US" dirty="0"/>
              <a:t>Introduction to </a:t>
            </a:r>
            <a:r>
              <a:rPr lang="en-US" dirty="0" smtClean="0"/>
              <a:t>Graphics</a:t>
            </a:r>
            <a:endParaRPr lang="en-US" dirty="0"/>
          </a:p>
        </p:txBody>
      </p:sp>
      <p:sp>
        <p:nvSpPr>
          <p:cNvPr id="13" name="Rounded Rectangle 12"/>
          <p:cNvSpPr/>
          <p:nvPr/>
        </p:nvSpPr>
        <p:spPr>
          <a:xfrm>
            <a:off x="958402" y="1288473"/>
            <a:ext cx="1844572" cy="106737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1960</a:t>
            </a:r>
          </a:p>
          <a:p>
            <a:pPr algn="ctr"/>
            <a:r>
              <a:rPr lang="en-US" dirty="0"/>
              <a:t>History of </a:t>
            </a:r>
            <a:r>
              <a:rPr lang="en-US" dirty="0" smtClean="0"/>
              <a:t>Design</a:t>
            </a:r>
            <a:endParaRPr lang="en-US" dirty="0"/>
          </a:p>
        </p:txBody>
      </p:sp>
      <p:sp>
        <p:nvSpPr>
          <p:cNvPr id="15" name="Rounded Rectangle 14"/>
          <p:cNvSpPr/>
          <p:nvPr/>
        </p:nvSpPr>
        <p:spPr>
          <a:xfrm>
            <a:off x="7132623" y="2129599"/>
            <a:ext cx="1827420" cy="12192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4320</a:t>
            </a:r>
          </a:p>
          <a:p>
            <a:pPr algn="ctr"/>
            <a:r>
              <a:rPr lang="en-US" dirty="0"/>
              <a:t>Visual Poetics and </a:t>
            </a:r>
            <a:r>
              <a:rPr lang="en-US" dirty="0" smtClean="0"/>
              <a:t>Narrative</a:t>
            </a:r>
            <a:endParaRPr lang="en-US" dirty="0"/>
          </a:p>
        </p:txBody>
      </p:sp>
      <p:sp>
        <p:nvSpPr>
          <p:cNvPr id="24" name="Rounded Rectangle 23"/>
          <p:cNvSpPr/>
          <p:nvPr/>
        </p:nvSpPr>
        <p:spPr>
          <a:xfrm>
            <a:off x="5208627" y="3436730"/>
            <a:ext cx="1766882" cy="929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4460</a:t>
            </a:r>
          </a:p>
          <a:p>
            <a:pPr algn="ctr"/>
            <a:r>
              <a:rPr lang="en-US" dirty="0"/>
              <a:t>Visual </a:t>
            </a:r>
            <a:r>
              <a:rPr lang="en-US" dirty="0" smtClean="0"/>
              <a:t>Design</a:t>
            </a:r>
            <a:endParaRPr lang="en-US" dirty="0"/>
          </a:p>
        </p:txBody>
      </p:sp>
      <p:sp>
        <p:nvSpPr>
          <p:cNvPr id="29" name="Rounded Rectangle 28"/>
          <p:cNvSpPr/>
          <p:nvPr/>
        </p:nvSpPr>
        <p:spPr>
          <a:xfrm>
            <a:off x="7132623" y="3655519"/>
            <a:ext cx="1827420" cy="930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a:t>
            </a:r>
            <a:r>
              <a:rPr lang="en-US" dirty="0" smtClean="0"/>
              <a:t>?960</a:t>
            </a:r>
            <a:endParaRPr lang="en-US" dirty="0"/>
          </a:p>
          <a:p>
            <a:pPr algn="ctr"/>
            <a:r>
              <a:rPr lang="en-US" dirty="0"/>
              <a:t>Color </a:t>
            </a:r>
            <a:r>
              <a:rPr lang="en-US" dirty="0" smtClean="0"/>
              <a:t>Theory</a:t>
            </a:r>
            <a:endParaRPr lang="en-US" dirty="0"/>
          </a:p>
        </p:txBody>
      </p:sp>
      <p:sp>
        <p:nvSpPr>
          <p:cNvPr id="21" name="Rounded Rectangle 20"/>
          <p:cNvSpPr/>
          <p:nvPr/>
        </p:nvSpPr>
        <p:spPr>
          <a:xfrm>
            <a:off x="963320" y="2483581"/>
            <a:ext cx="1839654" cy="12186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1560</a:t>
            </a:r>
          </a:p>
          <a:p>
            <a:pPr algn="ctr"/>
            <a:r>
              <a:rPr lang="en-US" dirty="0"/>
              <a:t>Media and </a:t>
            </a:r>
            <a:r>
              <a:rPr lang="en-US" dirty="0" smtClean="0"/>
              <a:t>Society</a:t>
            </a:r>
            <a:endParaRPr lang="en-US" dirty="0"/>
          </a:p>
        </p:txBody>
      </p:sp>
      <p:sp>
        <p:nvSpPr>
          <p:cNvPr id="31" name="Rounded Rectangle 30"/>
          <p:cNvSpPr/>
          <p:nvPr/>
        </p:nvSpPr>
        <p:spPr>
          <a:xfrm>
            <a:off x="969695" y="5286370"/>
            <a:ext cx="1844572" cy="113848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WRIT 1110</a:t>
            </a:r>
          </a:p>
          <a:p>
            <a:pPr algn="ctr"/>
            <a:r>
              <a:rPr lang="en-US" dirty="0"/>
              <a:t>Writing in </a:t>
            </a:r>
            <a:r>
              <a:rPr lang="en-US" dirty="0" smtClean="0"/>
              <a:t>Context</a:t>
            </a:r>
            <a:endParaRPr lang="en-US" dirty="0"/>
          </a:p>
        </p:txBody>
      </p:sp>
      <p:sp>
        <p:nvSpPr>
          <p:cNvPr id="32" name="Rounded Rectangle 31"/>
          <p:cNvSpPr/>
          <p:nvPr/>
        </p:nvSpPr>
        <p:spPr>
          <a:xfrm>
            <a:off x="958402" y="3857998"/>
            <a:ext cx="1844572" cy="128453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2520</a:t>
            </a:r>
          </a:p>
          <a:p>
            <a:pPr algn="ctr"/>
            <a:r>
              <a:rPr lang="en-US" dirty="0"/>
              <a:t>Comm. Theory and </a:t>
            </a:r>
            <a:r>
              <a:rPr lang="en-US" dirty="0" smtClean="0"/>
              <a:t>Practice</a:t>
            </a:r>
            <a:endParaRPr lang="en-US" dirty="0"/>
          </a:p>
        </p:txBody>
      </p:sp>
      <p:sp>
        <p:nvSpPr>
          <p:cNvPr id="34" name="Rounded Rectangle 33"/>
          <p:cNvSpPr/>
          <p:nvPr/>
        </p:nvSpPr>
        <p:spPr>
          <a:xfrm>
            <a:off x="5208627" y="4676770"/>
            <a:ext cx="1766882" cy="12192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a:t>
            </a:r>
            <a:r>
              <a:rPr lang="en-US" dirty="0" smtClean="0"/>
              <a:t>4960</a:t>
            </a:r>
            <a:endParaRPr lang="en-US" dirty="0"/>
          </a:p>
          <a:p>
            <a:pPr algn="ctr"/>
            <a:r>
              <a:rPr lang="en-US" dirty="0"/>
              <a:t>Brand Identity </a:t>
            </a:r>
            <a:r>
              <a:rPr lang="en-US" dirty="0" smtClean="0"/>
              <a:t>Design</a:t>
            </a:r>
            <a:endParaRPr lang="en-US" dirty="0"/>
          </a:p>
        </p:txBody>
      </p:sp>
      <p:grpSp>
        <p:nvGrpSpPr>
          <p:cNvPr id="6" name="Group 5"/>
          <p:cNvGrpSpPr/>
          <p:nvPr/>
        </p:nvGrpSpPr>
        <p:grpSpPr>
          <a:xfrm>
            <a:off x="1042091" y="3380279"/>
            <a:ext cx="319318" cy="276999"/>
            <a:chOff x="7041241" y="502671"/>
            <a:chExt cx="319318" cy="276999"/>
          </a:xfrm>
        </p:grpSpPr>
        <p:sp>
          <p:nvSpPr>
            <p:cNvPr id="3" name="Oval 2"/>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26" name="Group 25"/>
          <p:cNvGrpSpPr/>
          <p:nvPr/>
        </p:nvGrpSpPr>
        <p:grpSpPr>
          <a:xfrm>
            <a:off x="1271150" y="4774886"/>
            <a:ext cx="304892" cy="276999"/>
            <a:chOff x="5284017" y="831394"/>
            <a:chExt cx="304892" cy="276999"/>
          </a:xfrm>
        </p:grpSpPr>
        <p:sp>
          <p:nvSpPr>
            <p:cNvPr id="35" name="Oval 34"/>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37" name="Group 36"/>
          <p:cNvGrpSpPr/>
          <p:nvPr/>
        </p:nvGrpSpPr>
        <p:grpSpPr>
          <a:xfrm>
            <a:off x="3278473" y="3503138"/>
            <a:ext cx="304892" cy="276999"/>
            <a:chOff x="5284017" y="831394"/>
            <a:chExt cx="304892" cy="276999"/>
          </a:xfrm>
        </p:grpSpPr>
        <p:sp>
          <p:nvSpPr>
            <p:cNvPr id="38" name="Oval 37"/>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40" name="Group 39"/>
          <p:cNvGrpSpPr/>
          <p:nvPr/>
        </p:nvGrpSpPr>
        <p:grpSpPr>
          <a:xfrm>
            <a:off x="1251636" y="6084051"/>
            <a:ext cx="304892" cy="276999"/>
            <a:chOff x="5284017" y="831394"/>
            <a:chExt cx="304892" cy="276999"/>
          </a:xfrm>
        </p:grpSpPr>
        <p:sp>
          <p:nvSpPr>
            <p:cNvPr id="41" name="Oval 40"/>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44" name="Group 43"/>
          <p:cNvGrpSpPr/>
          <p:nvPr/>
        </p:nvGrpSpPr>
        <p:grpSpPr>
          <a:xfrm>
            <a:off x="1042091" y="1948674"/>
            <a:ext cx="319318" cy="276999"/>
            <a:chOff x="7041241" y="502671"/>
            <a:chExt cx="319318" cy="276999"/>
          </a:xfrm>
        </p:grpSpPr>
        <p:sp>
          <p:nvSpPr>
            <p:cNvPr id="45" name="Oval 44"/>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49" name="Group 48"/>
          <p:cNvGrpSpPr/>
          <p:nvPr/>
        </p:nvGrpSpPr>
        <p:grpSpPr>
          <a:xfrm>
            <a:off x="1042091" y="2612834"/>
            <a:ext cx="255198" cy="276999"/>
            <a:chOff x="7218863" y="2769318"/>
            <a:chExt cx="255198" cy="276999"/>
          </a:xfrm>
        </p:grpSpPr>
        <p:sp>
          <p:nvSpPr>
            <p:cNvPr id="50" name="Oval 4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55" name="Group 54"/>
          <p:cNvGrpSpPr/>
          <p:nvPr/>
        </p:nvGrpSpPr>
        <p:grpSpPr>
          <a:xfrm>
            <a:off x="2982640" y="2690254"/>
            <a:ext cx="255198" cy="276999"/>
            <a:chOff x="7218863" y="2769318"/>
            <a:chExt cx="255198" cy="276999"/>
          </a:xfrm>
        </p:grpSpPr>
        <p:sp>
          <p:nvSpPr>
            <p:cNvPr id="56" name="Oval 5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61" name="Group 60"/>
          <p:cNvGrpSpPr/>
          <p:nvPr/>
        </p:nvGrpSpPr>
        <p:grpSpPr>
          <a:xfrm>
            <a:off x="7213203" y="2163629"/>
            <a:ext cx="255198" cy="276999"/>
            <a:chOff x="7218863" y="2769318"/>
            <a:chExt cx="255198" cy="276999"/>
          </a:xfrm>
        </p:grpSpPr>
        <p:sp>
          <p:nvSpPr>
            <p:cNvPr id="62" name="Oval 6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65" name="Group 64"/>
          <p:cNvGrpSpPr/>
          <p:nvPr/>
        </p:nvGrpSpPr>
        <p:grpSpPr>
          <a:xfrm>
            <a:off x="5226898" y="3503784"/>
            <a:ext cx="255198" cy="276999"/>
            <a:chOff x="7218863" y="2769318"/>
            <a:chExt cx="255198" cy="276999"/>
          </a:xfrm>
        </p:grpSpPr>
        <p:sp>
          <p:nvSpPr>
            <p:cNvPr id="66" name="Oval 6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68" name="TextBox 67"/>
          <p:cNvSpPr txBox="1"/>
          <p:nvPr/>
        </p:nvSpPr>
        <p:spPr>
          <a:xfrm>
            <a:off x="6469492" y="4005609"/>
            <a:ext cx="399468" cy="369332"/>
          </a:xfrm>
          <a:prstGeom prst="rect">
            <a:avLst/>
          </a:prstGeom>
          <a:noFill/>
        </p:spPr>
        <p:txBody>
          <a:bodyPr wrap="none" rtlCol="0">
            <a:spAutoFit/>
          </a:bodyPr>
          <a:lstStyle/>
          <a:p>
            <a:r>
              <a:rPr lang="en-US" dirty="0" smtClean="0"/>
              <a:t>??</a:t>
            </a:r>
            <a:endParaRPr lang="en-US" dirty="0"/>
          </a:p>
        </p:txBody>
      </p:sp>
      <p:sp>
        <p:nvSpPr>
          <p:cNvPr id="69" name="TextBox 68"/>
          <p:cNvSpPr txBox="1"/>
          <p:nvPr/>
        </p:nvSpPr>
        <p:spPr>
          <a:xfrm>
            <a:off x="8560575" y="4216613"/>
            <a:ext cx="399468" cy="369332"/>
          </a:xfrm>
          <a:prstGeom prst="rect">
            <a:avLst/>
          </a:prstGeom>
          <a:noFill/>
        </p:spPr>
        <p:txBody>
          <a:bodyPr wrap="none" rtlCol="0">
            <a:spAutoFit/>
          </a:bodyPr>
          <a:lstStyle/>
          <a:p>
            <a:r>
              <a:rPr lang="en-US" dirty="0" smtClean="0"/>
              <a:t>??</a:t>
            </a:r>
            <a:endParaRPr lang="en-US" dirty="0"/>
          </a:p>
        </p:txBody>
      </p:sp>
      <p:grpSp>
        <p:nvGrpSpPr>
          <p:cNvPr id="70" name="Group 69"/>
          <p:cNvGrpSpPr/>
          <p:nvPr/>
        </p:nvGrpSpPr>
        <p:grpSpPr>
          <a:xfrm>
            <a:off x="2506457" y="3909331"/>
            <a:ext cx="255198" cy="276999"/>
            <a:chOff x="7228093" y="2976114"/>
            <a:chExt cx="255198" cy="276999"/>
          </a:xfrm>
        </p:grpSpPr>
        <p:sp>
          <p:nvSpPr>
            <p:cNvPr id="71" name="Oval 70"/>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73" name="Group 72"/>
          <p:cNvGrpSpPr/>
          <p:nvPr/>
        </p:nvGrpSpPr>
        <p:grpSpPr>
          <a:xfrm>
            <a:off x="996438" y="3898456"/>
            <a:ext cx="255198" cy="276999"/>
            <a:chOff x="7218863" y="2769318"/>
            <a:chExt cx="255198" cy="276999"/>
          </a:xfrm>
        </p:grpSpPr>
        <p:sp>
          <p:nvSpPr>
            <p:cNvPr id="74" name="Oval 7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6" name="Group 75"/>
          <p:cNvGrpSpPr/>
          <p:nvPr/>
        </p:nvGrpSpPr>
        <p:grpSpPr>
          <a:xfrm>
            <a:off x="4438004" y="4199768"/>
            <a:ext cx="255198" cy="276999"/>
            <a:chOff x="7228093" y="2976114"/>
            <a:chExt cx="255198" cy="276999"/>
          </a:xfrm>
        </p:grpSpPr>
        <p:sp>
          <p:nvSpPr>
            <p:cNvPr id="77" name="Oval 7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79" name="Rounded Rectangle 78"/>
          <p:cNvSpPr/>
          <p:nvPr/>
        </p:nvSpPr>
        <p:spPr>
          <a:xfrm>
            <a:off x="5208627" y="1813557"/>
            <a:ext cx="1757084" cy="1192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COMM </a:t>
            </a:r>
            <a:r>
              <a:rPr lang="en-US" dirty="0"/>
              <a:t>4</a:t>
            </a:r>
            <a:r>
              <a:rPr lang="en-US" dirty="0" smtClean="0"/>
              <a:t>xxx</a:t>
            </a:r>
            <a:endParaRPr lang="en-US" dirty="0"/>
          </a:p>
          <a:p>
            <a:pPr algn="ctr"/>
            <a:r>
              <a:rPr lang="en-US" dirty="0" smtClean="0"/>
              <a:t>2D Motion Graphics</a:t>
            </a:r>
            <a:endParaRPr lang="en-US" dirty="0"/>
          </a:p>
          <a:p>
            <a:pPr algn="ctr"/>
            <a:endParaRPr lang="en-US" dirty="0"/>
          </a:p>
        </p:txBody>
      </p:sp>
      <p:cxnSp>
        <p:nvCxnSpPr>
          <p:cNvPr id="9" name="Straight Arrow Connector 8"/>
          <p:cNvCxnSpPr>
            <a:endCxn id="79" idx="1"/>
          </p:cNvCxnSpPr>
          <p:nvPr/>
        </p:nvCxnSpPr>
        <p:spPr>
          <a:xfrm flipV="1">
            <a:off x="4718324" y="2409878"/>
            <a:ext cx="490303" cy="7823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 idx="3"/>
            <a:endCxn id="24" idx="1"/>
          </p:cNvCxnSpPr>
          <p:nvPr/>
        </p:nvCxnSpPr>
        <p:spPr>
          <a:xfrm>
            <a:off x="4718324" y="3197005"/>
            <a:ext cx="490303" cy="7044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8" idx="3"/>
            <a:endCxn id="34" idx="1"/>
          </p:cNvCxnSpPr>
          <p:nvPr/>
        </p:nvCxnSpPr>
        <p:spPr>
          <a:xfrm>
            <a:off x="4718324" y="3197005"/>
            <a:ext cx="490303" cy="20893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 idx="3"/>
          </p:cNvCxnSpPr>
          <p:nvPr/>
        </p:nvCxnSpPr>
        <p:spPr>
          <a:xfrm>
            <a:off x="4718324" y="4665201"/>
            <a:ext cx="490303" cy="6211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 idx="3"/>
            <a:endCxn id="24" idx="1"/>
          </p:cNvCxnSpPr>
          <p:nvPr/>
        </p:nvCxnSpPr>
        <p:spPr>
          <a:xfrm flipV="1">
            <a:off x="4718324" y="3901414"/>
            <a:ext cx="490303" cy="7637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 idx="3"/>
            <a:endCxn id="79" idx="1"/>
          </p:cNvCxnSpPr>
          <p:nvPr/>
        </p:nvCxnSpPr>
        <p:spPr>
          <a:xfrm flipV="1">
            <a:off x="4718324" y="2409878"/>
            <a:ext cx="490303" cy="22553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397739" y="3755937"/>
            <a:ext cx="386644" cy="369332"/>
          </a:xfrm>
          <a:prstGeom prst="rect">
            <a:avLst/>
          </a:prstGeom>
          <a:noFill/>
        </p:spPr>
        <p:txBody>
          <a:bodyPr wrap="none" rtlCol="0">
            <a:spAutoFit/>
          </a:bodyPr>
          <a:lstStyle/>
          <a:p>
            <a:r>
              <a:rPr lang="en-US" dirty="0" smtClean="0"/>
              <a:t>or</a:t>
            </a:r>
            <a:endParaRPr lang="en-US" dirty="0"/>
          </a:p>
        </p:txBody>
      </p:sp>
      <p:sp>
        <p:nvSpPr>
          <p:cNvPr id="85" name="TextBox 84"/>
          <p:cNvSpPr txBox="1"/>
          <p:nvPr/>
        </p:nvSpPr>
        <p:spPr>
          <a:xfrm>
            <a:off x="6469492" y="2616378"/>
            <a:ext cx="418704" cy="369332"/>
          </a:xfrm>
          <a:prstGeom prst="rect">
            <a:avLst/>
          </a:prstGeom>
          <a:noFill/>
        </p:spPr>
        <p:txBody>
          <a:bodyPr wrap="none" rtlCol="0">
            <a:spAutoFit/>
          </a:bodyPr>
          <a:lstStyle/>
          <a:p>
            <a:r>
              <a:rPr lang="en-US" dirty="0" smtClean="0"/>
              <a:t>19</a:t>
            </a:r>
            <a:endParaRPr lang="en-US" dirty="0"/>
          </a:p>
        </p:txBody>
      </p:sp>
      <p:sp>
        <p:nvSpPr>
          <p:cNvPr id="86" name="TextBox 85"/>
          <p:cNvSpPr txBox="1"/>
          <p:nvPr/>
        </p:nvSpPr>
        <p:spPr>
          <a:xfrm>
            <a:off x="6469492" y="5478270"/>
            <a:ext cx="418704" cy="369332"/>
          </a:xfrm>
          <a:prstGeom prst="rect">
            <a:avLst/>
          </a:prstGeom>
          <a:noFill/>
        </p:spPr>
        <p:txBody>
          <a:bodyPr wrap="none" rtlCol="0">
            <a:spAutoFit/>
          </a:bodyPr>
          <a:lstStyle/>
          <a:p>
            <a:r>
              <a:rPr lang="en-US" dirty="0" smtClean="0"/>
              <a:t>15</a:t>
            </a:r>
            <a:endParaRPr lang="en-US" dirty="0"/>
          </a:p>
        </p:txBody>
      </p:sp>
      <p:sp>
        <p:nvSpPr>
          <p:cNvPr id="87" name="TextBox 86"/>
          <p:cNvSpPr txBox="1"/>
          <p:nvPr/>
        </p:nvSpPr>
        <p:spPr>
          <a:xfrm>
            <a:off x="4299620" y="4778129"/>
            <a:ext cx="418704" cy="369332"/>
          </a:xfrm>
          <a:prstGeom prst="rect">
            <a:avLst/>
          </a:prstGeom>
          <a:noFill/>
        </p:spPr>
        <p:txBody>
          <a:bodyPr wrap="none" rtlCol="0">
            <a:spAutoFit/>
          </a:bodyPr>
          <a:lstStyle/>
          <a:p>
            <a:r>
              <a:rPr lang="en-US" dirty="0" smtClean="0"/>
              <a:t>17</a:t>
            </a:r>
            <a:endParaRPr lang="en-US" dirty="0"/>
          </a:p>
        </p:txBody>
      </p:sp>
      <p:sp>
        <p:nvSpPr>
          <p:cNvPr id="88" name="TextBox 87"/>
          <p:cNvSpPr txBox="1"/>
          <p:nvPr/>
        </p:nvSpPr>
        <p:spPr>
          <a:xfrm>
            <a:off x="4254264" y="3402568"/>
            <a:ext cx="418704" cy="369332"/>
          </a:xfrm>
          <a:prstGeom prst="rect">
            <a:avLst/>
          </a:prstGeom>
          <a:noFill/>
        </p:spPr>
        <p:txBody>
          <a:bodyPr wrap="none" rtlCol="0">
            <a:spAutoFit/>
          </a:bodyPr>
          <a:lstStyle/>
          <a:p>
            <a:r>
              <a:rPr lang="en-US" dirty="0" smtClean="0"/>
              <a:t>10</a:t>
            </a:r>
            <a:endParaRPr lang="en-US" dirty="0"/>
          </a:p>
        </p:txBody>
      </p:sp>
      <p:sp>
        <p:nvSpPr>
          <p:cNvPr id="89" name="TextBox 88"/>
          <p:cNvSpPr txBox="1"/>
          <p:nvPr/>
        </p:nvSpPr>
        <p:spPr>
          <a:xfrm>
            <a:off x="2327220" y="4700308"/>
            <a:ext cx="418704" cy="369332"/>
          </a:xfrm>
          <a:prstGeom prst="rect">
            <a:avLst/>
          </a:prstGeom>
          <a:noFill/>
        </p:spPr>
        <p:txBody>
          <a:bodyPr wrap="none" rtlCol="0">
            <a:spAutoFit/>
          </a:bodyPr>
          <a:lstStyle/>
          <a:p>
            <a:r>
              <a:rPr lang="en-US" dirty="0"/>
              <a:t>4</a:t>
            </a:r>
            <a:r>
              <a:rPr lang="en-US" dirty="0" smtClean="0"/>
              <a:t>0</a:t>
            </a:r>
            <a:endParaRPr lang="en-US" dirty="0"/>
          </a:p>
        </p:txBody>
      </p:sp>
      <p:sp>
        <p:nvSpPr>
          <p:cNvPr id="90" name="TextBox 89"/>
          <p:cNvSpPr txBox="1"/>
          <p:nvPr/>
        </p:nvSpPr>
        <p:spPr>
          <a:xfrm>
            <a:off x="2384270" y="1902507"/>
            <a:ext cx="418704" cy="369332"/>
          </a:xfrm>
          <a:prstGeom prst="rect">
            <a:avLst/>
          </a:prstGeom>
          <a:noFill/>
        </p:spPr>
        <p:txBody>
          <a:bodyPr wrap="none" rtlCol="0">
            <a:spAutoFit/>
          </a:bodyPr>
          <a:lstStyle/>
          <a:p>
            <a:r>
              <a:rPr lang="en-US" dirty="0" smtClean="0"/>
              <a:t>30</a:t>
            </a:r>
            <a:endParaRPr lang="en-US" dirty="0"/>
          </a:p>
        </p:txBody>
      </p:sp>
      <p:sp>
        <p:nvSpPr>
          <p:cNvPr id="28" name="TextBox 27"/>
          <p:cNvSpPr txBox="1"/>
          <p:nvPr/>
        </p:nvSpPr>
        <p:spPr>
          <a:xfrm>
            <a:off x="2459969" y="3342655"/>
            <a:ext cx="301686" cy="369332"/>
          </a:xfrm>
          <a:prstGeom prst="rect">
            <a:avLst/>
          </a:prstGeom>
          <a:noFill/>
        </p:spPr>
        <p:txBody>
          <a:bodyPr wrap="none" rtlCol="0">
            <a:spAutoFit/>
          </a:bodyPr>
          <a:lstStyle/>
          <a:p>
            <a:r>
              <a:rPr lang="en-US" dirty="0" smtClean="0"/>
              <a:t>5</a:t>
            </a:r>
            <a:endParaRPr lang="en-US" dirty="0"/>
          </a:p>
        </p:txBody>
      </p:sp>
      <p:sp>
        <p:nvSpPr>
          <p:cNvPr id="33" name="TextBox 32"/>
          <p:cNvSpPr txBox="1"/>
          <p:nvPr/>
        </p:nvSpPr>
        <p:spPr>
          <a:xfrm>
            <a:off x="8647043" y="6424856"/>
            <a:ext cx="418704" cy="369332"/>
          </a:xfrm>
          <a:prstGeom prst="rect">
            <a:avLst/>
          </a:prstGeom>
          <a:noFill/>
        </p:spPr>
        <p:txBody>
          <a:bodyPr wrap="none" rtlCol="0">
            <a:spAutoFit/>
          </a:bodyPr>
          <a:lstStyle/>
          <a:p>
            <a:r>
              <a:rPr lang="en-US" dirty="0" smtClean="0"/>
              <a:t>52</a:t>
            </a:r>
            <a:endParaRPr lang="en-US" dirty="0"/>
          </a:p>
        </p:txBody>
      </p:sp>
      <p:sp>
        <p:nvSpPr>
          <p:cNvPr id="91" name="TextBox 90"/>
          <p:cNvSpPr txBox="1"/>
          <p:nvPr/>
        </p:nvSpPr>
        <p:spPr>
          <a:xfrm>
            <a:off x="8609466" y="2996062"/>
            <a:ext cx="301686" cy="369332"/>
          </a:xfrm>
          <a:prstGeom prst="rect">
            <a:avLst/>
          </a:prstGeom>
          <a:noFill/>
        </p:spPr>
        <p:txBody>
          <a:bodyPr wrap="none" rtlCol="0">
            <a:spAutoFit/>
          </a:bodyPr>
          <a:lstStyle/>
          <a:p>
            <a:r>
              <a:rPr lang="en-US" dirty="0" smtClean="0"/>
              <a:t>6</a:t>
            </a:r>
            <a:endParaRPr lang="en-US" dirty="0"/>
          </a:p>
        </p:txBody>
      </p:sp>
      <p:sp>
        <p:nvSpPr>
          <p:cNvPr id="92" name="TextBox 91"/>
          <p:cNvSpPr txBox="1"/>
          <p:nvPr/>
        </p:nvSpPr>
        <p:spPr>
          <a:xfrm>
            <a:off x="2327220" y="6016642"/>
            <a:ext cx="418704" cy="369332"/>
          </a:xfrm>
          <a:prstGeom prst="rect">
            <a:avLst/>
          </a:prstGeom>
          <a:noFill/>
        </p:spPr>
        <p:txBody>
          <a:bodyPr wrap="none" rtlCol="0">
            <a:spAutoFit/>
          </a:bodyPr>
          <a:lstStyle/>
          <a:p>
            <a:r>
              <a:rPr lang="en-US" dirty="0"/>
              <a:t>2</a:t>
            </a:r>
            <a:r>
              <a:rPr lang="en-US" dirty="0" smtClean="0"/>
              <a:t>0</a:t>
            </a:r>
            <a:endParaRPr lang="en-US" dirty="0"/>
          </a:p>
        </p:txBody>
      </p:sp>
      <p:grpSp>
        <p:nvGrpSpPr>
          <p:cNvPr id="93" name="Group 92"/>
          <p:cNvGrpSpPr/>
          <p:nvPr/>
        </p:nvGrpSpPr>
        <p:grpSpPr>
          <a:xfrm>
            <a:off x="1065579" y="5349066"/>
            <a:ext cx="255198" cy="276999"/>
            <a:chOff x="7218863" y="2769318"/>
            <a:chExt cx="255198" cy="276999"/>
          </a:xfrm>
        </p:grpSpPr>
        <p:sp>
          <p:nvSpPr>
            <p:cNvPr id="94" name="Oval 9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6" name="Group 95"/>
          <p:cNvGrpSpPr/>
          <p:nvPr/>
        </p:nvGrpSpPr>
        <p:grpSpPr>
          <a:xfrm>
            <a:off x="2442368" y="5329660"/>
            <a:ext cx="255198" cy="276999"/>
            <a:chOff x="7228093" y="2976114"/>
            <a:chExt cx="255198" cy="276999"/>
          </a:xfrm>
        </p:grpSpPr>
        <p:sp>
          <p:nvSpPr>
            <p:cNvPr id="97" name="Oval 9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Tree>
    <p:extLst>
      <p:ext uri="{BB962C8B-B14F-4D97-AF65-F5344CB8AC3E}">
        <p14:creationId xmlns:p14="http://schemas.microsoft.com/office/powerpoint/2010/main" val="458050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533400" y="675002"/>
            <a:ext cx="8458200" cy="6106798"/>
          </a:xfrm>
          <a:prstGeom prst="roundRect">
            <a:avLst/>
          </a:prstGeom>
          <a:solidFill>
            <a:schemeClr val="accent6">
              <a:lumMod val="60000"/>
              <a:lumOff val="4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Courses 1, 2, and 3</a:t>
            </a:r>
          </a:p>
          <a:p>
            <a:pPr algn="ctr"/>
            <a:r>
              <a:rPr lang="en-US" dirty="0"/>
              <a:t>At least one 4000 level course</a:t>
            </a:r>
          </a:p>
        </p:txBody>
      </p:sp>
      <p:sp>
        <p:nvSpPr>
          <p:cNvPr id="4" name="Rounded Rectangle 3"/>
          <p:cNvSpPr/>
          <p:nvPr/>
        </p:nvSpPr>
        <p:spPr>
          <a:xfrm>
            <a:off x="904462" y="1725760"/>
            <a:ext cx="1870386" cy="12186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1560</a:t>
            </a:r>
          </a:p>
          <a:p>
            <a:pPr algn="ctr"/>
            <a:r>
              <a:rPr lang="en-US" dirty="0"/>
              <a:t>Media and </a:t>
            </a:r>
            <a:r>
              <a:rPr lang="en-US" dirty="0" smtClean="0"/>
              <a:t>Society</a:t>
            </a:r>
            <a:endParaRPr lang="en-US" dirty="0"/>
          </a:p>
        </p:txBody>
      </p:sp>
      <p:sp>
        <p:nvSpPr>
          <p:cNvPr id="5" name="TextBox 4"/>
          <p:cNvSpPr txBox="1"/>
          <p:nvPr/>
        </p:nvSpPr>
        <p:spPr>
          <a:xfrm>
            <a:off x="234901" y="101267"/>
            <a:ext cx="4099456" cy="461665"/>
          </a:xfrm>
          <a:prstGeom prst="rect">
            <a:avLst/>
          </a:prstGeom>
          <a:noFill/>
        </p:spPr>
        <p:txBody>
          <a:bodyPr wrap="none" rtlCol="0">
            <a:spAutoFit/>
          </a:bodyPr>
          <a:lstStyle/>
          <a:p>
            <a:r>
              <a:rPr lang="en-US" sz="2400" b="1" dirty="0"/>
              <a:t>Interactive Media/Data Design</a:t>
            </a:r>
          </a:p>
        </p:txBody>
      </p:sp>
      <p:sp>
        <p:nvSpPr>
          <p:cNvPr id="8" name="Rounded Rectangle 7"/>
          <p:cNvSpPr/>
          <p:nvPr/>
        </p:nvSpPr>
        <p:spPr>
          <a:xfrm>
            <a:off x="3039615" y="1694070"/>
            <a:ext cx="1982291" cy="120418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2660</a:t>
            </a:r>
          </a:p>
          <a:p>
            <a:pPr algn="ctr"/>
            <a:r>
              <a:rPr lang="en-US" dirty="0"/>
              <a:t>Introduction to </a:t>
            </a:r>
            <a:r>
              <a:rPr lang="en-US" dirty="0" smtClean="0"/>
              <a:t>Graphics</a:t>
            </a:r>
            <a:endParaRPr lang="en-US" dirty="0"/>
          </a:p>
        </p:txBody>
      </p:sp>
      <p:sp>
        <p:nvSpPr>
          <p:cNvPr id="9" name="Rounded Rectangle 8"/>
          <p:cNvSpPr/>
          <p:nvPr/>
        </p:nvSpPr>
        <p:spPr>
          <a:xfrm>
            <a:off x="3039615" y="5110952"/>
            <a:ext cx="1831445" cy="117609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4690</a:t>
            </a:r>
          </a:p>
          <a:p>
            <a:pPr algn="ctr"/>
            <a:r>
              <a:rPr lang="en-US" dirty="0"/>
              <a:t>Interface </a:t>
            </a:r>
            <a:r>
              <a:rPr lang="en-US" dirty="0" smtClean="0"/>
              <a:t>Design</a:t>
            </a:r>
            <a:endParaRPr lang="en-US" dirty="0"/>
          </a:p>
        </p:txBody>
      </p:sp>
      <p:sp>
        <p:nvSpPr>
          <p:cNvPr id="11" name="Rounded Rectangle 10"/>
          <p:cNvSpPr/>
          <p:nvPr/>
        </p:nvSpPr>
        <p:spPr>
          <a:xfrm>
            <a:off x="3318670" y="3440856"/>
            <a:ext cx="1856424" cy="1179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4420</a:t>
            </a:r>
          </a:p>
          <a:p>
            <a:pPr algn="ctr"/>
            <a:r>
              <a:rPr lang="en-US" dirty="0"/>
              <a:t>Foundations of HCI </a:t>
            </a:r>
            <a:r>
              <a:rPr lang="en-US" dirty="0" smtClean="0"/>
              <a:t>Usability</a:t>
            </a:r>
            <a:endParaRPr lang="en-US" dirty="0"/>
          </a:p>
        </p:txBody>
      </p:sp>
      <p:sp>
        <p:nvSpPr>
          <p:cNvPr id="12" name="Rounded Rectangle 11"/>
          <p:cNvSpPr/>
          <p:nvPr/>
        </p:nvSpPr>
        <p:spPr>
          <a:xfrm>
            <a:off x="6116410" y="1694070"/>
            <a:ext cx="1884590" cy="1204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4470</a:t>
            </a:r>
          </a:p>
          <a:p>
            <a:pPr algn="ctr"/>
            <a:r>
              <a:rPr lang="en-US" dirty="0"/>
              <a:t>Information </a:t>
            </a:r>
            <a:r>
              <a:rPr lang="en-US" dirty="0" smtClean="0"/>
              <a:t>Design</a:t>
            </a:r>
            <a:endParaRPr lang="en-US" dirty="0"/>
          </a:p>
        </p:txBody>
      </p:sp>
      <p:sp>
        <p:nvSpPr>
          <p:cNvPr id="20" name="Rounded Rectangle 19"/>
          <p:cNvSpPr/>
          <p:nvPr/>
        </p:nvSpPr>
        <p:spPr>
          <a:xfrm>
            <a:off x="5916215" y="3440856"/>
            <a:ext cx="1914934" cy="1179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4770</a:t>
            </a:r>
          </a:p>
          <a:p>
            <a:pPr algn="ctr"/>
            <a:r>
              <a:rPr lang="en-US" dirty="0"/>
              <a:t>User Experience </a:t>
            </a:r>
            <a:r>
              <a:rPr lang="en-US" dirty="0" smtClean="0"/>
              <a:t>Design</a:t>
            </a:r>
            <a:endParaRPr lang="en-US" dirty="0"/>
          </a:p>
        </p:txBody>
      </p:sp>
      <p:sp>
        <p:nvSpPr>
          <p:cNvPr id="27" name="Rounded Rectangle 26"/>
          <p:cNvSpPr/>
          <p:nvPr/>
        </p:nvSpPr>
        <p:spPr>
          <a:xfrm>
            <a:off x="7026964" y="4949687"/>
            <a:ext cx="1820559" cy="133736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COMM </a:t>
            </a:r>
            <a:r>
              <a:rPr lang="en-US" dirty="0"/>
              <a:t>4880</a:t>
            </a:r>
          </a:p>
          <a:p>
            <a:pPr algn="ctr"/>
            <a:r>
              <a:rPr lang="en-US" dirty="0"/>
              <a:t>Interactive Data </a:t>
            </a:r>
            <a:r>
              <a:rPr lang="en-US" dirty="0" smtClean="0"/>
              <a:t>Visualization</a:t>
            </a:r>
            <a:endParaRPr lang="en-US" dirty="0"/>
          </a:p>
        </p:txBody>
      </p:sp>
      <p:cxnSp>
        <p:nvCxnSpPr>
          <p:cNvPr id="7" name="Straight Arrow Connector 6"/>
          <p:cNvCxnSpPr>
            <a:stCxn id="8" idx="3"/>
            <a:endCxn id="12" idx="1"/>
          </p:cNvCxnSpPr>
          <p:nvPr/>
        </p:nvCxnSpPr>
        <p:spPr>
          <a:xfrm>
            <a:off x="5021906" y="2296161"/>
            <a:ext cx="10945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20" idx="1"/>
          </p:cNvCxnSpPr>
          <p:nvPr/>
        </p:nvCxnSpPr>
        <p:spPr>
          <a:xfrm>
            <a:off x="5175094" y="4030715"/>
            <a:ext cx="74112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904461" y="3462992"/>
            <a:ext cx="1870384" cy="11726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WRIT 1110</a:t>
            </a:r>
          </a:p>
          <a:p>
            <a:pPr algn="ctr"/>
            <a:r>
              <a:rPr lang="en-US" dirty="0"/>
              <a:t>Writing in </a:t>
            </a:r>
            <a:r>
              <a:rPr lang="en-US" dirty="0" smtClean="0"/>
              <a:t>Context</a:t>
            </a:r>
            <a:endParaRPr lang="en-US" dirty="0"/>
          </a:p>
        </p:txBody>
      </p:sp>
      <p:sp>
        <p:nvSpPr>
          <p:cNvPr id="23" name="Rounded Rectangle 22"/>
          <p:cNvSpPr/>
          <p:nvPr/>
        </p:nvSpPr>
        <p:spPr>
          <a:xfrm>
            <a:off x="904461" y="5094407"/>
            <a:ext cx="1870385" cy="12192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2520</a:t>
            </a:r>
          </a:p>
          <a:p>
            <a:pPr algn="ctr"/>
            <a:r>
              <a:rPr lang="en-US" dirty="0"/>
              <a:t>Comm. Theory and </a:t>
            </a:r>
            <a:r>
              <a:rPr lang="en-US" dirty="0" smtClean="0"/>
              <a:t>Practice</a:t>
            </a:r>
            <a:endParaRPr lang="en-US" dirty="0"/>
          </a:p>
        </p:txBody>
      </p:sp>
      <p:sp>
        <p:nvSpPr>
          <p:cNvPr id="21" name="Rounded Rectangle 20"/>
          <p:cNvSpPr/>
          <p:nvPr/>
        </p:nvSpPr>
        <p:spPr>
          <a:xfrm>
            <a:off x="5021907" y="5094409"/>
            <a:ext cx="1851776" cy="121919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4780</a:t>
            </a:r>
          </a:p>
          <a:p>
            <a:pPr algn="ctr"/>
            <a:r>
              <a:rPr lang="en-US" dirty="0"/>
              <a:t>Interactive Narrative</a:t>
            </a:r>
          </a:p>
          <a:p>
            <a:pPr algn="ctr"/>
            <a:endParaRPr lang="en-US" dirty="0"/>
          </a:p>
        </p:txBody>
      </p:sp>
      <p:grpSp>
        <p:nvGrpSpPr>
          <p:cNvPr id="31" name="Group 30"/>
          <p:cNvGrpSpPr/>
          <p:nvPr/>
        </p:nvGrpSpPr>
        <p:grpSpPr>
          <a:xfrm>
            <a:off x="1031208" y="2577868"/>
            <a:ext cx="319318" cy="276999"/>
            <a:chOff x="7041241" y="502671"/>
            <a:chExt cx="319318" cy="276999"/>
          </a:xfrm>
        </p:grpSpPr>
        <p:sp>
          <p:nvSpPr>
            <p:cNvPr id="32" name="Oval 31"/>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34" name="Group 33"/>
          <p:cNvGrpSpPr/>
          <p:nvPr/>
        </p:nvGrpSpPr>
        <p:grpSpPr>
          <a:xfrm>
            <a:off x="1282355" y="5966549"/>
            <a:ext cx="304892" cy="276999"/>
            <a:chOff x="5284017" y="831394"/>
            <a:chExt cx="304892" cy="276999"/>
          </a:xfrm>
        </p:grpSpPr>
        <p:sp>
          <p:nvSpPr>
            <p:cNvPr id="35" name="Oval 34"/>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37" name="Group 36"/>
          <p:cNvGrpSpPr/>
          <p:nvPr/>
        </p:nvGrpSpPr>
        <p:grpSpPr>
          <a:xfrm>
            <a:off x="1320501" y="4332270"/>
            <a:ext cx="304892" cy="276999"/>
            <a:chOff x="5284017" y="831394"/>
            <a:chExt cx="304892" cy="276999"/>
          </a:xfrm>
        </p:grpSpPr>
        <p:sp>
          <p:nvSpPr>
            <p:cNvPr id="38" name="Oval 37"/>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41" name="Group 40"/>
          <p:cNvGrpSpPr/>
          <p:nvPr/>
        </p:nvGrpSpPr>
        <p:grpSpPr>
          <a:xfrm>
            <a:off x="3345123" y="3512300"/>
            <a:ext cx="255198" cy="276999"/>
            <a:chOff x="7218863" y="2769318"/>
            <a:chExt cx="255198" cy="276999"/>
          </a:xfrm>
        </p:grpSpPr>
        <p:sp>
          <p:nvSpPr>
            <p:cNvPr id="42" name="Oval 4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2" name="TextBox 1"/>
          <p:cNvSpPr txBox="1"/>
          <p:nvPr/>
        </p:nvSpPr>
        <p:spPr>
          <a:xfrm>
            <a:off x="4720218" y="4246886"/>
            <a:ext cx="301686" cy="369332"/>
          </a:xfrm>
          <a:prstGeom prst="rect">
            <a:avLst/>
          </a:prstGeom>
          <a:noFill/>
        </p:spPr>
        <p:txBody>
          <a:bodyPr wrap="none" rtlCol="0">
            <a:spAutoFit/>
          </a:bodyPr>
          <a:lstStyle/>
          <a:p>
            <a:r>
              <a:rPr lang="en-US" dirty="0" smtClean="0"/>
              <a:t>9</a:t>
            </a:r>
            <a:endParaRPr lang="en-US" dirty="0"/>
          </a:p>
        </p:txBody>
      </p:sp>
      <p:grpSp>
        <p:nvGrpSpPr>
          <p:cNvPr id="44" name="Group 43"/>
          <p:cNvGrpSpPr/>
          <p:nvPr/>
        </p:nvGrpSpPr>
        <p:grpSpPr>
          <a:xfrm>
            <a:off x="6202603" y="1725760"/>
            <a:ext cx="255198" cy="276999"/>
            <a:chOff x="7218863" y="2769318"/>
            <a:chExt cx="255198" cy="276999"/>
          </a:xfrm>
        </p:grpSpPr>
        <p:sp>
          <p:nvSpPr>
            <p:cNvPr id="45" name="Oval 44"/>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3" name="TextBox 2"/>
          <p:cNvSpPr txBox="1"/>
          <p:nvPr/>
        </p:nvSpPr>
        <p:spPr>
          <a:xfrm>
            <a:off x="7582295" y="2531702"/>
            <a:ext cx="418704" cy="369332"/>
          </a:xfrm>
          <a:prstGeom prst="rect">
            <a:avLst/>
          </a:prstGeom>
          <a:noFill/>
        </p:spPr>
        <p:txBody>
          <a:bodyPr wrap="none" rtlCol="0">
            <a:spAutoFit/>
          </a:bodyPr>
          <a:lstStyle/>
          <a:p>
            <a:r>
              <a:rPr lang="en-US" dirty="0" smtClean="0"/>
              <a:t>15</a:t>
            </a:r>
            <a:endParaRPr lang="en-US" dirty="0"/>
          </a:p>
        </p:txBody>
      </p:sp>
      <p:sp>
        <p:nvSpPr>
          <p:cNvPr id="47" name="TextBox 46"/>
          <p:cNvSpPr txBox="1"/>
          <p:nvPr/>
        </p:nvSpPr>
        <p:spPr>
          <a:xfrm>
            <a:off x="4388248" y="5881165"/>
            <a:ext cx="418704" cy="369332"/>
          </a:xfrm>
          <a:prstGeom prst="rect">
            <a:avLst/>
          </a:prstGeom>
          <a:noFill/>
        </p:spPr>
        <p:txBody>
          <a:bodyPr wrap="none" rtlCol="0">
            <a:spAutoFit/>
          </a:bodyPr>
          <a:lstStyle/>
          <a:p>
            <a:r>
              <a:rPr lang="en-US" dirty="0" smtClean="0"/>
              <a:t>15</a:t>
            </a:r>
            <a:endParaRPr lang="en-US" dirty="0"/>
          </a:p>
        </p:txBody>
      </p:sp>
      <p:grpSp>
        <p:nvGrpSpPr>
          <p:cNvPr id="48" name="Group 47"/>
          <p:cNvGrpSpPr/>
          <p:nvPr/>
        </p:nvGrpSpPr>
        <p:grpSpPr>
          <a:xfrm>
            <a:off x="3090866" y="5163324"/>
            <a:ext cx="255198" cy="276999"/>
            <a:chOff x="7218863" y="2769318"/>
            <a:chExt cx="255198" cy="276999"/>
          </a:xfrm>
        </p:grpSpPr>
        <p:sp>
          <p:nvSpPr>
            <p:cNvPr id="49" name="Oval 4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6" name="TextBox 5"/>
          <p:cNvSpPr txBox="1"/>
          <p:nvPr/>
        </p:nvSpPr>
        <p:spPr>
          <a:xfrm>
            <a:off x="7402928" y="4250126"/>
            <a:ext cx="301686" cy="369332"/>
          </a:xfrm>
          <a:prstGeom prst="rect">
            <a:avLst/>
          </a:prstGeom>
          <a:noFill/>
        </p:spPr>
        <p:txBody>
          <a:bodyPr wrap="none" rtlCol="0">
            <a:spAutoFit/>
          </a:bodyPr>
          <a:lstStyle/>
          <a:p>
            <a:r>
              <a:rPr lang="en-US" dirty="0"/>
              <a:t>9</a:t>
            </a:r>
          </a:p>
        </p:txBody>
      </p:sp>
      <p:sp>
        <p:nvSpPr>
          <p:cNvPr id="10" name="TextBox 9"/>
          <p:cNvSpPr txBox="1"/>
          <p:nvPr/>
        </p:nvSpPr>
        <p:spPr>
          <a:xfrm>
            <a:off x="6061690" y="5934924"/>
            <a:ext cx="740908" cy="369332"/>
          </a:xfrm>
          <a:prstGeom prst="rect">
            <a:avLst/>
          </a:prstGeom>
          <a:noFill/>
        </p:spPr>
        <p:txBody>
          <a:bodyPr wrap="none" rtlCol="0">
            <a:spAutoFit/>
          </a:bodyPr>
          <a:lstStyle/>
          <a:p>
            <a:r>
              <a:rPr lang="en-US" dirty="0"/>
              <a:t>9/2=4</a:t>
            </a:r>
          </a:p>
        </p:txBody>
      </p:sp>
      <p:grpSp>
        <p:nvGrpSpPr>
          <p:cNvPr id="54" name="Group 53"/>
          <p:cNvGrpSpPr/>
          <p:nvPr/>
        </p:nvGrpSpPr>
        <p:grpSpPr>
          <a:xfrm>
            <a:off x="7756770" y="5034095"/>
            <a:ext cx="354584" cy="276999"/>
            <a:chOff x="5274094" y="840471"/>
            <a:chExt cx="354584" cy="276999"/>
          </a:xfrm>
        </p:grpSpPr>
        <p:sp>
          <p:nvSpPr>
            <p:cNvPr id="55" name="Oval 54"/>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5274094" y="840471"/>
              <a:ext cx="354584" cy="276999"/>
            </a:xfrm>
            <a:prstGeom prst="rect">
              <a:avLst/>
            </a:prstGeom>
            <a:noFill/>
          </p:spPr>
          <p:txBody>
            <a:bodyPr wrap="none" rtlCol="0">
              <a:spAutoFit/>
            </a:bodyPr>
            <a:lstStyle/>
            <a:p>
              <a:r>
                <a:rPr lang="en-US" sz="1200" dirty="0" smtClean="0"/>
                <a:t>SU</a:t>
              </a:r>
              <a:endParaRPr lang="en-US" sz="1200" dirty="0"/>
            </a:p>
          </p:txBody>
        </p:sp>
      </p:grpSp>
      <p:grpSp>
        <p:nvGrpSpPr>
          <p:cNvPr id="57" name="Group 56"/>
          <p:cNvGrpSpPr/>
          <p:nvPr/>
        </p:nvGrpSpPr>
        <p:grpSpPr>
          <a:xfrm>
            <a:off x="5988810" y="3489625"/>
            <a:ext cx="255198" cy="276999"/>
            <a:chOff x="7218863" y="2769318"/>
            <a:chExt cx="255198" cy="276999"/>
          </a:xfrm>
        </p:grpSpPr>
        <p:sp>
          <p:nvSpPr>
            <p:cNvPr id="58" name="Oval 57"/>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60" name="Group 59"/>
          <p:cNvGrpSpPr/>
          <p:nvPr/>
        </p:nvGrpSpPr>
        <p:grpSpPr>
          <a:xfrm>
            <a:off x="6515892" y="5124072"/>
            <a:ext cx="357790" cy="276999"/>
            <a:chOff x="5950067" y="2997931"/>
            <a:chExt cx="357790" cy="276999"/>
          </a:xfrm>
        </p:grpSpPr>
        <p:sp>
          <p:nvSpPr>
            <p:cNvPr id="61" name="Oval 60"/>
            <p:cNvSpPr/>
            <p:nvPr/>
          </p:nvSpPr>
          <p:spPr>
            <a:xfrm>
              <a:off x="6001037" y="3022131"/>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5950067" y="2997931"/>
              <a:ext cx="357790" cy="276999"/>
            </a:xfrm>
            <a:prstGeom prst="rect">
              <a:avLst/>
            </a:prstGeom>
            <a:noFill/>
          </p:spPr>
          <p:txBody>
            <a:bodyPr wrap="none" rtlCol="0">
              <a:spAutoFit/>
            </a:bodyPr>
            <a:lstStyle/>
            <a:p>
              <a:r>
                <a:rPr lang="en-US" sz="1200" dirty="0" smtClean="0"/>
                <a:t>S</a:t>
              </a:r>
              <a:r>
                <a:rPr lang="en-US" sz="1200" dirty="0"/>
                <a:t>O</a:t>
              </a:r>
            </a:p>
          </p:txBody>
        </p:sp>
      </p:grpSp>
      <p:sp>
        <p:nvSpPr>
          <p:cNvPr id="65" name="TextBox 64"/>
          <p:cNvSpPr txBox="1"/>
          <p:nvPr/>
        </p:nvSpPr>
        <p:spPr>
          <a:xfrm>
            <a:off x="8415293" y="5926494"/>
            <a:ext cx="418704" cy="369332"/>
          </a:xfrm>
          <a:prstGeom prst="rect">
            <a:avLst/>
          </a:prstGeom>
          <a:noFill/>
        </p:spPr>
        <p:txBody>
          <a:bodyPr wrap="none" rtlCol="0">
            <a:spAutoFit/>
          </a:bodyPr>
          <a:lstStyle/>
          <a:p>
            <a:r>
              <a:rPr lang="en-US" dirty="0" smtClean="0"/>
              <a:t>17</a:t>
            </a:r>
            <a:endParaRPr lang="en-US" dirty="0"/>
          </a:p>
        </p:txBody>
      </p:sp>
      <p:grpSp>
        <p:nvGrpSpPr>
          <p:cNvPr id="67" name="Group 66"/>
          <p:cNvGrpSpPr/>
          <p:nvPr/>
        </p:nvGrpSpPr>
        <p:grpSpPr>
          <a:xfrm>
            <a:off x="3167151" y="1740589"/>
            <a:ext cx="255198" cy="276999"/>
            <a:chOff x="7218863" y="2769318"/>
            <a:chExt cx="255198" cy="276999"/>
          </a:xfrm>
        </p:grpSpPr>
        <p:sp>
          <p:nvSpPr>
            <p:cNvPr id="68" name="Oval 67"/>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72" name="TextBox 71"/>
          <p:cNvSpPr txBox="1"/>
          <p:nvPr/>
        </p:nvSpPr>
        <p:spPr>
          <a:xfrm>
            <a:off x="4656109" y="2525836"/>
            <a:ext cx="301686" cy="369332"/>
          </a:xfrm>
          <a:prstGeom prst="rect">
            <a:avLst/>
          </a:prstGeom>
          <a:noFill/>
        </p:spPr>
        <p:txBody>
          <a:bodyPr wrap="none" rtlCol="0">
            <a:spAutoFit/>
          </a:bodyPr>
          <a:lstStyle/>
          <a:p>
            <a:r>
              <a:rPr lang="en-US" dirty="0"/>
              <a:t>9</a:t>
            </a:r>
          </a:p>
        </p:txBody>
      </p:sp>
      <p:sp>
        <p:nvSpPr>
          <p:cNvPr id="73" name="TextBox 72"/>
          <p:cNvSpPr txBox="1"/>
          <p:nvPr/>
        </p:nvSpPr>
        <p:spPr>
          <a:xfrm>
            <a:off x="2315332" y="5977001"/>
            <a:ext cx="418704" cy="369332"/>
          </a:xfrm>
          <a:prstGeom prst="rect">
            <a:avLst/>
          </a:prstGeom>
          <a:noFill/>
        </p:spPr>
        <p:txBody>
          <a:bodyPr wrap="none" rtlCol="0">
            <a:spAutoFit/>
          </a:bodyPr>
          <a:lstStyle/>
          <a:p>
            <a:r>
              <a:rPr lang="en-US" dirty="0" smtClean="0"/>
              <a:t>40</a:t>
            </a:r>
            <a:endParaRPr lang="en-US" dirty="0"/>
          </a:p>
        </p:txBody>
      </p:sp>
      <p:sp>
        <p:nvSpPr>
          <p:cNvPr id="74" name="TextBox 73"/>
          <p:cNvSpPr txBox="1"/>
          <p:nvPr/>
        </p:nvSpPr>
        <p:spPr>
          <a:xfrm>
            <a:off x="2465194" y="2528920"/>
            <a:ext cx="301686" cy="369332"/>
          </a:xfrm>
          <a:prstGeom prst="rect">
            <a:avLst/>
          </a:prstGeom>
          <a:noFill/>
        </p:spPr>
        <p:txBody>
          <a:bodyPr wrap="none" rtlCol="0">
            <a:spAutoFit/>
          </a:bodyPr>
          <a:lstStyle/>
          <a:p>
            <a:r>
              <a:rPr lang="en-US" dirty="0" smtClean="0"/>
              <a:t>3</a:t>
            </a:r>
            <a:endParaRPr lang="en-US" dirty="0"/>
          </a:p>
        </p:txBody>
      </p:sp>
      <p:sp>
        <p:nvSpPr>
          <p:cNvPr id="75" name="TextBox 74"/>
          <p:cNvSpPr txBox="1"/>
          <p:nvPr/>
        </p:nvSpPr>
        <p:spPr>
          <a:xfrm>
            <a:off x="2356141" y="4286103"/>
            <a:ext cx="418704" cy="369332"/>
          </a:xfrm>
          <a:prstGeom prst="rect">
            <a:avLst/>
          </a:prstGeom>
          <a:noFill/>
        </p:spPr>
        <p:txBody>
          <a:bodyPr wrap="none" rtlCol="0">
            <a:spAutoFit/>
          </a:bodyPr>
          <a:lstStyle/>
          <a:p>
            <a:r>
              <a:rPr lang="en-US" dirty="0" smtClean="0"/>
              <a:t>20</a:t>
            </a:r>
            <a:endParaRPr lang="en-US" dirty="0"/>
          </a:p>
        </p:txBody>
      </p:sp>
      <p:sp>
        <p:nvSpPr>
          <p:cNvPr id="76" name="TextBox 75"/>
          <p:cNvSpPr txBox="1"/>
          <p:nvPr/>
        </p:nvSpPr>
        <p:spPr>
          <a:xfrm>
            <a:off x="8677297" y="6412468"/>
            <a:ext cx="418704" cy="369332"/>
          </a:xfrm>
          <a:prstGeom prst="rect">
            <a:avLst/>
          </a:prstGeom>
          <a:noFill/>
        </p:spPr>
        <p:txBody>
          <a:bodyPr wrap="none" rtlCol="0">
            <a:spAutoFit/>
          </a:bodyPr>
          <a:lstStyle/>
          <a:p>
            <a:r>
              <a:rPr lang="en-US" dirty="0" smtClean="0"/>
              <a:t>45</a:t>
            </a:r>
            <a:endParaRPr lang="en-US" dirty="0"/>
          </a:p>
        </p:txBody>
      </p:sp>
      <p:grpSp>
        <p:nvGrpSpPr>
          <p:cNvPr id="77" name="Group 76"/>
          <p:cNvGrpSpPr/>
          <p:nvPr/>
        </p:nvGrpSpPr>
        <p:grpSpPr>
          <a:xfrm>
            <a:off x="991768" y="1823637"/>
            <a:ext cx="255198" cy="276999"/>
            <a:chOff x="7218863" y="2769318"/>
            <a:chExt cx="255198" cy="276999"/>
          </a:xfrm>
        </p:grpSpPr>
        <p:sp>
          <p:nvSpPr>
            <p:cNvPr id="78" name="Oval 77"/>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80" name="Group 79"/>
          <p:cNvGrpSpPr/>
          <p:nvPr/>
        </p:nvGrpSpPr>
        <p:grpSpPr>
          <a:xfrm>
            <a:off x="1027157" y="3520808"/>
            <a:ext cx="255198" cy="276999"/>
            <a:chOff x="7218863" y="2769318"/>
            <a:chExt cx="255198" cy="276999"/>
          </a:xfrm>
        </p:grpSpPr>
        <p:sp>
          <p:nvSpPr>
            <p:cNvPr id="81" name="Oval 80"/>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83" name="Group 82"/>
          <p:cNvGrpSpPr/>
          <p:nvPr/>
        </p:nvGrpSpPr>
        <p:grpSpPr>
          <a:xfrm>
            <a:off x="2455100" y="3512300"/>
            <a:ext cx="255198" cy="276999"/>
            <a:chOff x="7228093" y="2976114"/>
            <a:chExt cx="255198" cy="276999"/>
          </a:xfrm>
        </p:grpSpPr>
        <p:sp>
          <p:nvSpPr>
            <p:cNvPr id="84" name="Oval 8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86" name="Group 85"/>
          <p:cNvGrpSpPr/>
          <p:nvPr/>
        </p:nvGrpSpPr>
        <p:grpSpPr>
          <a:xfrm>
            <a:off x="2478838" y="5177265"/>
            <a:ext cx="255198" cy="276999"/>
            <a:chOff x="7228093" y="2976114"/>
            <a:chExt cx="255198" cy="276999"/>
          </a:xfrm>
        </p:grpSpPr>
        <p:sp>
          <p:nvSpPr>
            <p:cNvPr id="87" name="Oval 8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89" name="Group 88"/>
          <p:cNvGrpSpPr/>
          <p:nvPr/>
        </p:nvGrpSpPr>
        <p:grpSpPr>
          <a:xfrm>
            <a:off x="979021" y="5148272"/>
            <a:ext cx="255198" cy="276999"/>
            <a:chOff x="7218863" y="2769318"/>
            <a:chExt cx="255198" cy="276999"/>
          </a:xfrm>
        </p:grpSpPr>
        <p:sp>
          <p:nvSpPr>
            <p:cNvPr id="90" name="Oval 8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7218863" y="2769318"/>
              <a:ext cx="255198" cy="276999"/>
            </a:xfrm>
            <a:prstGeom prst="rect">
              <a:avLst/>
            </a:prstGeom>
            <a:noFill/>
          </p:spPr>
          <p:txBody>
            <a:bodyPr wrap="none" rtlCol="0">
              <a:spAutoFit/>
            </a:bodyPr>
            <a:lstStyle/>
            <a:p>
              <a:r>
                <a:rPr lang="en-US" sz="1200" dirty="0"/>
                <a:t>F</a:t>
              </a:r>
            </a:p>
          </p:txBody>
        </p:sp>
      </p:grpSp>
    </p:spTree>
    <p:extLst>
      <p:ext uri="{BB962C8B-B14F-4D97-AF65-F5344CB8AC3E}">
        <p14:creationId xmlns:p14="http://schemas.microsoft.com/office/powerpoint/2010/main" val="436999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a:xfrm>
            <a:off x="533400" y="582671"/>
            <a:ext cx="8458200" cy="6199131"/>
          </a:xfrm>
          <a:prstGeom prst="roundRect">
            <a:avLst/>
          </a:prstGeom>
          <a:solidFill>
            <a:schemeClr val="accent6">
              <a:lumMod val="60000"/>
              <a:lumOff val="4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Courses 1, 2, and 3</a:t>
            </a:r>
          </a:p>
          <a:p>
            <a:pPr algn="ctr"/>
            <a:r>
              <a:rPr lang="en-US" dirty="0"/>
              <a:t>At least one 4000 level course</a:t>
            </a:r>
          </a:p>
        </p:txBody>
      </p:sp>
      <p:sp>
        <p:nvSpPr>
          <p:cNvPr id="5" name="TextBox 4"/>
          <p:cNvSpPr txBox="1"/>
          <p:nvPr/>
        </p:nvSpPr>
        <p:spPr>
          <a:xfrm>
            <a:off x="2" y="142572"/>
            <a:ext cx="3021725" cy="461665"/>
          </a:xfrm>
          <a:prstGeom prst="rect">
            <a:avLst/>
          </a:prstGeom>
          <a:noFill/>
        </p:spPr>
        <p:txBody>
          <a:bodyPr wrap="none" rtlCol="0">
            <a:spAutoFit/>
          </a:bodyPr>
          <a:lstStyle/>
          <a:p>
            <a:pPr lvl="1"/>
            <a:r>
              <a:rPr lang="en-US" sz="2400" b="1" dirty="0"/>
              <a:t>Media and Culture</a:t>
            </a:r>
          </a:p>
        </p:txBody>
      </p:sp>
      <p:sp>
        <p:nvSpPr>
          <p:cNvPr id="7" name="Rounded Rectangle 6"/>
          <p:cNvSpPr/>
          <p:nvPr/>
        </p:nvSpPr>
        <p:spPr>
          <a:xfrm>
            <a:off x="713513" y="4650166"/>
            <a:ext cx="2008262" cy="134001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2110</a:t>
            </a:r>
          </a:p>
          <a:p>
            <a:pPr algn="ctr"/>
            <a:r>
              <a:rPr lang="en-US" dirty="0"/>
              <a:t>Writing for the </a:t>
            </a:r>
            <a:r>
              <a:rPr lang="en-US" dirty="0" smtClean="0"/>
              <a:t>Screen</a:t>
            </a:r>
            <a:endParaRPr lang="en-US" dirty="0"/>
          </a:p>
        </p:txBody>
      </p:sp>
      <p:sp>
        <p:nvSpPr>
          <p:cNvPr id="8" name="Rounded Rectangle 7"/>
          <p:cNvSpPr/>
          <p:nvPr/>
        </p:nvSpPr>
        <p:spPr>
          <a:xfrm>
            <a:off x="3475875" y="2045141"/>
            <a:ext cx="2018412" cy="130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2410</a:t>
            </a:r>
          </a:p>
          <a:p>
            <a:pPr algn="ctr"/>
            <a:r>
              <a:rPr lang="en-US" dirty="0"/>
              <a:t>Perspectives on </a:t>
            </a:r>
            <a:r>
              <a:rPr lang="en-US" dirty="0" smtClean="0"/>
              <a:t>Photography</a:t>
            </a:r>
            <a:endParaRPr lang="en-US" dirty="0"/>
          </a:p>
        </p:txBody>
      </p:sp>
      <p:sp>
        <p:nvSpPr>
          <p:cNvPr id="9" name="Rounded Rectangle 8"/>
          <p:cNvSpPr/>
          <p:nvPr/>
        </p:nvSpPr>
        <p:spPr>
          <a:xfrm>
            <a:off x="6261472" y="5437938"/>
            <a:ext cx="2514600" cy="957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4540</a:t>
            </a:r>
          </a:p>
          <a:p>
            <a:pPr algn="ctr"/>
            <a:r>
              <a:rPr lang="en-US" dirty="0"/>
              <a:t>Visual </a:t>
            </a:r>
            <a:r>
              <a:rPr lang="en-US" dirty="0" smtClean="0"/>
              <a:t>Culture</a:t>
            </a:r>
            <a:endParaRPr lang="en-US" dirty="0"/>
          </a:p>
        </p:txBody>
      </p:sp>
      <p:sp>
        <p:nvSpPr>
          <p:cNvPr id="12" name="Rounded Rectangle 11"/>
          <p:cNvSpPr/>
          <p:nvPr/>
        </p:nvSpPr>
        <p:spPr>
          <a:xfrm>
            <a:off x="6261472" y="1478233"/>
            <a:ext cx="2514600" cy="122223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4530</a:t>
            </a:r>
          </a:p>
          <a:p>
            <a:pPr algn="ctr"/>
            <a:r>
              <a:rPr lang="en-US" dirty="0"/>
              <a:t>Reality TV and Post-Factual </a:t>
            </a:r>
            <a:r>
              <a:rPr lang="en-US" dirty="0" smtClean="0"/>
              <a:t>Media</a:t>
            </a:r>
            <a:endParaRPr lang="en-US" dirty="0"/>
          </a:p>
        </p:txBody>
      </p:sp>
      <p:sp>
        <p:nvSpPr>
          <p:cNvPr id="13" name="Rounded Rectangle 12"/>
          <p:cNvSpPr/>
          <p:nvPr/>
        </p:nvSpPr>
        <p:spPr>
          <a:xfrm>
            <a:off x="6261472" y="3187162"/>
            <a:ext cx="2514600" cy="99579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4550</a:t>
            </a:r>
          </a:p>
          <a:p>
            <a:pPr algn="ctr"/>
            <a:r>
              <a:rPr lang="en-US" dirty="0"/>
              <a:t>Religion in </a:t>
            </a:r>
            <a:r>
              <a:rPr lang="en-US" dirty="0" smtClean="0"/>
              <a:t>Media</a:t>
            </a:r>
            <a:endParaRPr lang="en-US" dirty="0"/>
          </a:p>
        </p:txBody>
      </p:sp>
      <p:sp>
        <p:nvSpPr>
          <p:cNvPr id="15" name="Rounded Rectangle 14"/>
          <p:cNvSpPr/>
          <p:nvPr/>
        </p:nvSpPr>
        <p:spPr>
          <a:xfrm>
            <a:off x="3484501" y="3967900"/>
            <a:ext cx="2018412" cy="994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2420</a:t>
            </a:r>
          </a:p>
          <a:p>
            <a:pPr algn="ctr"/>
            <a:r>
              <a:rPr lang="en-US" dirty="0"/>
              <a:t>Art of the </a:t>
            </a:r>
            <a:r>
              <a:rPr lang="en-US" dirty="0" smtClean="0"/>
              <a:t>Film</a:t>
            </a:r>
            <a:endParaRPr lang="en-US" dirty="0"/>
          </a:p>
        </p:txBody>
      </p:sp>
      <p:sp>
        <p:nvSpPr>
          <p:cNvPr id="20" name="Rounded Rectangle 19"/>
          <p:cNvSpPr/>
          <p:nvPr/>
        </p:nvSpPr>
        <p:spPr>
          <a:xfrm>
            <a:off x="713513" y="1478233"/>
            <a:ext cx="2008262" cy="107646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1560</a:t>
            </a:r>
          </a:p>
          <a:p>
            <a:pPr algn="ctr"/>
            <a:r>
              <a:rPr lang="en-US" dirty="0"/>
              <a:t>Media </a:t>
            </a:r>
            <a:r>
              <a:rPr lang="en-US" dirty="0" smtClean="0"/>
              <a:t>and Society</a:t>
            </a:r>
          </a:p>
        </p:txBody>
      </p:sp>
      <p:sp>
        <p:nvSpPr>
          <p:cNvPr id="23" name="Rounded Rectangle 22"/>
          <p:cNvSpPr/>
          <p:nvPr/>
        </p:nvSpPr>
        <p:spPr>
          <a:xfrm>
            <a:off x="717681" y="3078934"/>
            <a:ext cx="2008262" cy="12192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2520</a:t>
            </a:r>
          </a:p>
          <a:p>
            <a:pPr algn="ctr"/>
            <a:r>
              <a:rPr lang="en-US" dirty="0"/>
              <a:t>Comm. Theory and </a:t>
            </a:r>
            <a:r>
              <a:rPr lang="en-US" dirty="0" smtClean="0"/>
              <a:t>Practice</a:t>
            </a:r>
            <a:endParaRPr lang="en-US" dirty="0"/>
          </a:p>
        </p:txBody>
      </p:sp>
      <p:sp>
        <p:nvSpPr>
          <p:cNvPr id="25" name="Rounded Rectangle 24"/>
          <p:cNvSpPr/>
          <p:nvPr/>
        </p:nvSpPr>
        <p:spPr>
          <a:xfrm>
            <a:off x="3481335" y="5238652"/>
            <a:ext cx="2018412" cy="10269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2440</a:t>
            </a:r>
          </a:p>
          <a:p>
            <a:pPr algn="ctr"/>
            <a:r>
              <a:rPr lang="en-US" dirty="0"/>
              <a:t>Documentary </a:t>
            </a:r>
            <a:r>
              <a:rPr lang="en-US" dirty="0" smtClean="0"/>
              <a:t>Film</a:t>
            </a:r>
            <a:endParaRPr lang="en-US" dirty="0"/>
          </a:p>
        </p:txBody>
      </p:sp>
      <p:sp>
        <p:nvSpPr>
          <p:cNvPr id="26" name="Rounded Rectangle 25"/>
          <p:cNvSpPr/>
          <p:nvPr/>
        </p:nvSpPr>
        <p:spPr>
          <a:xfrm>
            <a:off x="6261472" y="4343402"/>
            <a:ext cx="2514600" cy="9124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4580</a:t>
            </a:r>
          </a:p>
          <a:p>
            <a:pPr algn="ctr"/>
            <a:r>
              <a:rPr lang="en-US" dirty="0"/>
              <a:t>Advertising and </a:t>
            </a:r>
            <a:r>
              <a:rPr lang="en-US" dirty="0" smtClean="0"/>
              <a:t>Culture</a:t>
            </a:r>
            <a:endParaRPr lang="en-US" dirty="0"/>
          </a:p>
        </p:txBody>
      </p:sp>
      <p:cxnSp>
        <p:nvCxnSpPr>
          <p:cNvPr id="4" name="Straight Arrow Connector 3"/>
          <p:cNvCxnSpPr>
            <a:stCxn id="23" idx="3"/>
            <a:endCxn id="13" idx="1"/>
          </p:cNvCxnSpPr>
          <p:nvPr/>
        </p:nvCxnSpPr>
        <p:spPr>
          <a:xfrm flipV="1">
            <a:off x="2725945" y="3685058"/>
            <a:ext cx="3535529" cy="34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742146" y="2277703"/>
            <a:ext cx="319318" cy="276999"/>
            <a:chOff x="7041241" y="502671"/>
            <a:chExt cx="319318" cy="276999"/>
          </a:xfrm>
        </p:grpSpPr>
        <p:sp>
          <p:nvSpPr>
            <p:cNvPr id="31" name="Oval 30"/>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36" name="Group 35"/>
          <p:cNvGrpSpPr/>
          <p:nvPr/>
        </p:nvGrpSpPr>
        <p:grpSpPr>
          <a:xfrm>
            <a:off x="1061464" y="3967900"/>
            <a:ext cx="304892" cy="276999"/>
            <a:chOff x="5284017" y="831394"/>
            <a:chExt cx="304892" cy="276999"/>
          </a:xfrm>
        </p:grpSpPr>
        <p:sp>
          <p:nvSpPr>
            <p:cNvPr id="37" name="Oval 36"/>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39" name="Group 38"/>
          <p:cNvGrpSpPr/>
          <p:nvPr/>
        </p:nvGrpSpPr>
        <p:grpSpPr>
          <a:xfrm>
            <a:off x="1099610" y="5604238"/>
            <a:ext cx="304892" cy="276999"/>
            <a:chOff x="5284017" y="831394"/>
            <a:chExt cx="304892" cy="276999"/>
          </a:xfrm>
        </p:grpSpPr>
        <p:sp>
          <p:nvSpPr>
            <p:cNvPr id="40" name="Oval 39"/>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5284017" y="831394"/>
              <a:ext cx="304892" cy="276999"/>
            </a:xfrm>
            <a:prstGeom prst="rect">
              <a:avLst/>
            </a:prstGeom>
            <a:noFill/>
          </p:spPr>
          <p:txBody>
            <a:bodyPr wrap="none" rtlCol="0">
              <a:spAutoFit/>
            </a:bodyPr>
            <a:lstStyle/>
            <a:p>
              <a:r>
                <a:rPr lang="en-US" sz="1200" dirty="0"/>
                <a:t>CI</a:t>
              </a:r>
            </a:p>
          </p:txBody>
        </p:sp>
      </p:grpSp>
      <p:sp>
        <p:nvSpPr>
          <p:cNvPr id="28" name="TextBox 27"/>
          <p:cNvSpPr txBox="1"/>
          <p:nvPr/>
        </p:nvSpPr>
        <p:spPr>
          <a:xfrm>
            <a:off x="5103445" y="4592748"/>
            <a:ext cx="399468" cy="369332"/>
          </a:xfrm>
          <a:prstGeom prst="rect">
            <a:avLst/>
          </a:prstGeom>
          <a:noFill/>
        </p:spPr>
        <p:txBody>
          <a:bodyPr wrap="none" rtlCol="0">
            <a:spAutoFit/>
          </a:bodyPr>
          <a:lstStyle/>
          <a:p>
            <a:r>
              <a:rPr lang="en-US" dirty="0" smtClean="0"/>
              <a:t>??</a:t>
            </a:r>
            <a:endParaRPr lang="en-US" dirty="0"/>
          </a:p>
        </p:txBody>
      </p:sp>
      <p:sp>
        <p:nvSpPr>
          <p:cNvPr id="2" name="TextBox 1"/>
          <p:cNvSpPr txBox="1"/>
          <p:nvPr/>
        </p:nvSpPr>
        <p:spPr>
          <a:xfrm>
            <a:off x="4994436" y="2894268"/>
            <a:ext cx="418704" cy="369332"/>
          </a:xfrm>
          <a:prstGeom prst="rect">
            <a:avLst/>
          </a:prstGeom>
          <a:noFill/>
        </p:spPr>
        <p:txBody>
          <a:bodyPr wrap="none" rtlCol="0">
            <a:spAutoFit/>
          </a:bodyPr>
          <a:lstStyle/>
          <a:p>
            <a:r>
              <a:rPr lang="en-US" dirty="0" smtClean="0"/>
              <a:t>19</a:t>
            </a:r>
            <a:endParaRPr lang="en-US" dirty="0"/>
          </a:p>
        </p:txBody>
      </p:sp>
      <p:sp>
        <p:nvSpPr>
          <p:cNvPr id="3" name="TextBox 2"/>
          <p:cNvSpPr txBox="1"/>
          <p:nvPr/>
        </p:nvSpPr>
        <p:spPr>
          <a:xfrm>
            <a:off x="8239538" y="5990185"/>
            <a:ext cx="418704" cy="369332"/>
          </a:xfrm>
          <a:prstGeom prst="rect">
            <a:avLst/>
          </a:prstGeom>
          <a:noFill/>
        </p:spPr>
        <p:txBody>
          <a:bodyPr wrap="none" rtlCol="0">
            <a:spAutoFit/>
          </a:bodyPr>
          <a:lstStyle/>
          <a:p>
            <a:r>
              <a:rPr lang="en-US" dirty="0" smtClean="0"/>
              <a:t>19</a:t>
            </a:r>
            <a:endParaRPr lang="en-US" dirty="0"/>
          </a:p>
        </p:txBody>
      </p:sp>
      <p:grpSp>
        <p:nvGrpSpPr>
          <p:cNvPr id="42" name="Group 41"/>
          <p:cNvGrpSpPr/>
          <p:nvPr/>
        </p:nvGrpSpPr>
        <p:grpSpPr>
          <a:xfrm>
            <a:off x="6348498" y="5489938"/>
            <a:ext cx="255198" cy="276999"/>
            <a:chOff x="7218863" y="2769318"/>
            <a:chExt cx="255198" cy="276999"/>
          </a:xfrm>
        </p:grpSpPr>
        <p:sp>
          <p:nvSpPr>
            <p:cNvPr id="43" name="Oval 4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45" name="Group 44"/>
          <p:cNvGrpSpPr/>
          <p:nvPr/>
        </p:nvGrpSpPr>
        <p:grpSpPr>
          <a:xfrm>
            <a:off x="3568855" y="2087562"/>
            <a:ext cx="255198" cy="276999"/>
            <a:chOff x="7218863" y="2769318"/>
            <a:chExt cx="255198" cy="276999"/>
          </a:xfrm>
        </p:grpSpPr>
        <p:sp>
          <p:nvSpPr>
            <p:cNvPr id="46" name="Oval 4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48" name="Group 47"/>
          <p:cNvGrpSpPr/>
          <p:nvPr/>
        </p:nvGrpSpPr>
        <p:grpSpPr>
          <a:xfrm>
            <a:off x="5145374" y="2092355"/>
            <a:ext cx="255198" cy="276999"/>
            <a:chOff x="7228093" y="2976114"/>
            <a:chExt cx="255198" cy="276999"/>
          </a:xfrm>
        </p:grpSpPr>
        <p:sp>
          <p:nvSpPr>
            <p:cNvPr id="50" name="Oval 49"/>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0" name="TextBox 9"/>
          <p:cNvSpPr txBox="1"/>
          <p:nvPr/>
        </p:nvSpPr>
        <p:spPr>
          <a:xfrm>
            <a:off x="2420089" y="2185370"/>
            <a:ext cx="301686" cy="369332"/>
          </a:xfrm>
          <a:prstGeom prst="rect">
            <a:avLst/>
          </a:prstGeom>
          <a:noFill/>
        </p:spPr>
        <p:txBody>
          <a:bodyPr wrap="none" rtlCol="0">
            <a:spAutoFit/>
          </a:bodyPr>
          <a:lstStyle/>
          <a:p>
            <a:r>
              <a:rPr lang="en-US" dirty="0" smtClean="0"/>
              <a:t>5</a:t>
            </a:r>
            <a:endParaRPr lang="en-US" dirty="0"/>
          </a:p>
        </p:txBody>
      </p:sp>
      <p:sp>
        <p:nvSpPr>
          <p:cNvPr id="11" name="TextBox 10"/>
          <p:cNvSpPr txBox="1"/>
          <p:nvPr/>
        </p:nvSpPr>
        <p:spPr>
          <a:xfrm>
            <a:off x="2303071" y="3959499"/>
            <a:ext cx="418704" cy="369332"/>
          </a:xfrm>
          <a:prstGeom prst="rect">
            <a:avLst/>
          </a:prstGeom>
          <a:noFill/>
        </p:spPr>
        <p:txBody>
          <a:bodyPr wrap="none" rtlCol="0">
            <a:spAutoFit/>
          </a:bodyPr>
          <a:lstStyle/>
          <a:p>
            <a:r>
              <a:rPr lang="en-US" dirty="0"/>
              <a:t>2</a:t>
            </a:r>
            <a:r>
              <a:rPr lang="en-US" dirty="0" smtClean="0"/>
              <a:t>0</a:t>
            </a:r>
            <a:endParaRPr lang="en-US" dirty="0"/>
          </a:p>
        </p:txBody>
      </p:sp>
      <p:sp>
        <p:nvSpPr>
          <p:cNvPr id="14" name="TextBox 13"/>
          <p:cNvSpPr txBox="1"/>
          <p:nvPr/>
        </p:nvSpPr>
        <p:spPr>
          <a:xfrm>
            <a:off x="5103445" y="5923354"/>
            <a:ext cx="418704" cy="369332"/>
          </a:xfrm>
          <a:prstGeom prst="rect">
            <a:avLst/>
          </a:prstGeom>
          <a:noFill/>
        </p:spPr>
        <p:txBody>
          <a:bodyPr wrap="none" rtlCol="0">
            <a:spAutoFit/>
          </a:bodyPr>
          <a:lstStyle/>
          <a:p>
            <a:r>
              <a:rPr lang="en-US" dirty="0" smtClean="0"/>
              <a:t>15</a:t>
            </a:r>
            <a:endParaRPr lang="en-US" dirty="0"/>
          </a:p>
        </p:txBody>
      </p:sp>
      <p:sp>
        <p:nvSpPr>
          <p:cNvPr id="52" name="TextBox 51"/>
          <p:cNvSpPr txBox="1"/>
          <p:nvPr/>
        </p:nvSpPr>
        <p:spPr>
          <a:xfrm>
            <a:off x="2377019" y="5582271"/>
            <a:ext cx="301686" cy="369332"/>
          </a:xfrm>
          <a:prstGeom prst="rect">
            <a:avLst/>
          </a:prstGeom>
          <a:noFill/>
        </p:spPr>
        <p:txBody>
          <a:bodyPr wrap="none" rtlCol="0">
            <a:spAutoFit/>
          </a:bodyPr>
          <a:lstStyle/>
          <a:p>
            <a:r>
              <a:rPr lang="en-US" dirty="0" smtClean="0"/>
              <a:t>5</a:t>
            </a:r>
            <a:endParaRPr lang="en-US" dirty="0"/>
          </a:p>
        </p:txBody>
      </p:sp>
      <p:sp>
        <p:nvSpPr>
          <p:cNvPr id="16" name="TextBox 15"/>
          <p:cNvSpPr txBox="1"/>
          <p:nvPr/>
        </p:nvSpPr>
        <p:spPr>
          <a:xfrm>
            <a:off x="8448890" y="2350503"/>
            <a:ext cx="301686" cy="369332"/>
          </a:xfrm>
          <a:prstGeom prst="rect">
            <a:avLst/>
          </a:prstGeom>
          <a:noFill/>
        </p:spPr>
        <p:txBody>
          <a:bodyPr wrap="none" rtlCol="0">
            <a:spAutoFit/>
          </a:bodyPr>
          <a:lstStyle/>
          <a:p>
            <a:r>
              <a:rPr lang="en-US" dirty="0" smtClean="0"/>
              <a:t>4</a:t>
            </a:r>
            <a:endParaRPr lang="en-US" dirty="0"/>
          </a:p>
        </p:txBody>
      </p:sp>
      <p:grpSp>
        <p:nvGrpSpPr>
          <p:cNvPr id="53" name="Group 52"/>
          <p:cNvGrpSpPr/>
          <p:nvPr/>
        </p:nvGrpSpPr>
        <p:grpSpPr>
          <a:xfrm>
            <a:off x="8399036" y="1598712"/>
            <a:ext cx="255198" cy="276999"/>
            <a:chOff x="7228093" y="2976114"/>
            <a:chExt cx="255198" cy="276999"/>
          </a:xfrm>
        </p:grpSpPr>
        <p:sp>
          <p:nvSpPr>
            <p:cNvPr id="54" name="Oval 5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56" name="Group 55"/>
          <p:cNvGrpSpPr/>
          <p:nvPr/>
        </p:nvGrpSpPr>
        <p:grpSpPr>
          <a:xfrm>
            <a:off x="8345308" y="3263600"/>
            <a:ext cx="357790" cy="276999"/>
            <a:chOff x="5950067" y="2997931"/>
            <a:chExt cx="357790" cy="276999"/>
          </a:xfrm>
        </p:grpSpPr>
        <p:sp>
          <p:nvSpPr>
            <p:cNvPr id="57" name="Oval 56"/>
            <p:cNvSpPr/>
            <p:nvPr/>
          </p:nvSpPr>
          <p:spPr>
            <a:xfrm>
              <a:off x="6001037" y="3022131"/>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5950067" y="2997931"/>
              <a:ext cx="357790" cy="276999"/>
            </a:xfrm>
            <a:prstGeom prst="rect">
              <a:avLst/>
            </a:prstGeom>
            <a:noFill/>
          </p:spPr>
          <p:txBody>
            <a:bodyPr wrap="none" rtlCol="0">
              <a:spAutoFit/>
            </a:bodyPr>
            <a:lstStyle/>
            <a:p>
              <a:r>
                <a:rPr lang="en-US" sz="1200" dirty="0" smtClean="0"/>
                <a:t>S</a:t>
              </a:r>
              <a:r>
                <a:rPr lang="en-US" sz="1200" dirty="0"/>
                <a:t>O</a:t>
              </a:r>
            </a:p>
          </p:txBody>
        </p:sp>
      </p:grpSp>
      <p:sp>
        <p:nvSpPr>
          <p:cNvPr id="17" name="TextBox 16"/>
          <p:cNvSpPr txBox="1"/>
          <p:nvPr/>
        </p:nvSpPr>
        <p:spPr>
          <a:xfrm>
            <a:off x="8441336" y="3790312"/>
            <a:ext cx="301686" cy="369332"/>
          </a:xfrm>
          <a:prstGeom prst="rect">
            <a:avLst/>
          </a:prstGeom>
          <a:noFill/>
        </p:spPr>
        <p:txBody>
          <a:bodyPr wrap="none" rtlCol="0">
            <a:spAutoFit/>
          </a:bodyPr>
          <a:lstStyle/>
          <a:p>
            <a:r>
              <a:rPr lang="en-US" dirty="0" smtClean="0"/>
              <a:t>6</a:t>
            </a:r>
            <a:endParaRPr lang="en-US" dirty="0"/>
          </a:p>
        </p:txBody>
      </p:sp>
      <p:sp>
        <p:nvSpPr>
          <p:cNvPr id="18" name="TextBox 17"/>
          <p:cNvSpPr txBox="1"/>
          <p:nvPr/>
        </p:nvSpPr>
        <p:spPr>
          <a:xfrm>
            <a:off x="8443721" y="4940903"/>
            <a:ext cx="301686" cy="369332"/>
          </a:xfrm>
          <a:prstGeom prst="rect">
            <a:avLst/>
          </a:prstGeom>
          <a:noFill/>
        </p:spPr>
        <p:txBody>
          <a:bodyPr wrap="none" rtlCol="0">
            <a:spAutoFit/>
          </a:bodyPr>
          <a:lstStyle/>
          <a:p>
            <a:r>
              <a:rPr lang="en-US" dirty="0" smtClean="0"/>
              <a:t>3</a:t>
            </a:r>
            <a:endParaRPr lang="en-US" dirty="0"/>
          </a:p>
        </p:txBody>
      </p:sp>
      <p:grpSp>
        <p:nvGrpSpPr>
          <p:cNvPr id="59" name="Group 58"/>
          <p:cNvGrpSpPr/>
          <p:nvPr/>
        </p:nvGrpSpPr>
        <p:grpSpPr>
          <a:xfrm>
            <a:off x="8345308" y="4376785"/>
            <a:ext cx="330540" cy="276999"/>
            <a:chOff x="6730063" y="3236444"/>
            <a:chExt cx="330540" cy="276999"/>
          </a:xfrm>
        </p:grpSpPr>
        <p:sp>
          <p:nvSpPr>
            <p:cNvPr id="60" name="Oval 59"/>
            <p:cNvSpPr/>
            <p:nvPr/>
          </p:nvSpPr>
          <p:spPr>
            <a:xfrm>
              <a:off x="6781033" y="3260644"/>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6730063" y="3236444"/>
              <a:ext cx="330540" cy="276999"/>
            </a:xfrm>
            <a:prstGeom prst="rect">
              <a:avLst/>
            </a:prstGeom>
            <a:noFill/>
          </p:spPr>
          <p:txBody>
            <a:bodyPr wrap="none" rtlCol="0">
              <a:spAutoFit/>
            </a:bodyPr>
            <a:lstStyle/>
            <a:p>
              <a:r>
                <a:rPr lang="en-US" sz="1200" dirty="0"/>
                <a:t>S</a:t>
              </a:r>
              <a:r>
                <a:rPr lang="en-US" sz="1200" dirty="0" smtClean="0"/>
                <a:t>E</a:t>
              </a:r>
              <a:endParaRPr lang="en-US" sz="1200" dirty="0"/>
            </a:p>
          </p:txBody>
        </p:sp>
      </p:grpSp>
      <p:grpSp>
        <p:nvGrpSpPr>
          <p:cNvPr id="62" name="Group 61"/>
          <p:cNvGrpSpPr/>
          <p:nvPr/>
        </p:nvGrpSpPr>
        <p:grpSpPr>
          <a:xfrm>
            <a:off x="5157942" y="5277889"/>
            <a:ext cx="255198" cy="276999"/>
            <a:chOff x="7228093" y="2976114"/>
            <a:chExt cx="255198" cy="276999"/>
          </a:xfrm>
        </p:grpSpPr>
        <p:sp>
          <p:nvSpPr>
            <p:cNvPr id="63" name="Oval 6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65" name="Group 64"/>
          <p:cNvGrpSpPr/>
          <p:nvPr/>
        </p:nvGrpSpPr>
        <p:grpSpPr>
          <a:xfrm>
            <a:off x="813938" y="1567147"/>
            <a:ext cx="255198" cy="276999"/>
            <a:chOff x="7218863" y="2769318"/>
            <a:chExt cx="255198" cy="276999"/>
          </a:xfrm>
        </p:grpSpPr>
        <p:sp>
          <p:nvSpPr>
            <p:cNvPr id="66" name="Oval 6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68" name="Group 67"/>
          <p:cNvGrpSpPr/>
          <p:nvPr/>
        </p:nvGrpSpPr>
        <p:grpSpPr>
          <a:xfrm>
            <a:off x="818519" y="3182360"/>
            <a:ext cx="255198" cy="276999"/>
            <a:chOff x="7218863" y="2769318"/>
            <a:chExt cx="255198" cy="276999"/>
          </a:xfrm>
        </p:grpSpPr>
        <p:sp>
          <p:nvSpPr>
            <p:cNvPr id="69" name="Oval 6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1" name="Group 70"/>
          <p:cNvGrpSpPr/>
          <p:nvPr/>
        </p:nvGrpSpPr>
        <p:grpSpPr>
          <a:xfrm>
            <a:off x="2366152" y="3142949"/>
            <a:ext cx="255198" cy="276999"/>
            <a:chOff x="7228093" y="2976114"/>
            <a:chExt cx="255198" cy="276999"/>
          </a:xfrm>
        </p:grpSpPr>
        <p:sp>
          <p:nvSpPr>
            <p:cNvPr id="72" name="Oval 7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74" name="Group 73"/>
          <p:cNvGrpSpPr/>
          <p:nvPr/>
        </p:nvGrpSpPr>
        <p:grpSpPr>
          <a:xfrm>
            <a:off x="2384824" y="4710294"/>
            <a:ext cx="255198" cy="276999"/>
            <a:chOff x="7228093" y="2976114"/>
            <a:chExt cx="255198" cy="276999"/>
          </a:xfrm>
        </p:grpSpPr>
        <p:sp>
          <p:nvSpPr>
            <p:cNvPr id="75" name="Oval 74"/>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9" name="TextBox 18"/>
          <p:cNvSpPr txBox="1"/>
          <p:nvPr/>
        </p:nvSpPr>
        <p:spPr>
          <a:xfrm>
            <a:off x="8743022" y="6488668"/>
            <a:ext cx="418704" cy="369332"/>
          </a:xfrm>
          <a:prstGeom prst="rect">
            <a:avLst/>
          </a:prstGeom>
          <a:noFill/>
        </p:spPr>
        <p:txBody>
          <a:bodyPr wrap="none" rtlCol="0">
            <a:spAutoFit/>
          </a:bodyPr>
          <a:lstStyle/>
          <a:p>
            <a:r>
              <a:rPr lang="en-US" dirty="0" smtClean="0"/>
              <a:t>32</a:t>
            </a:r>
            <a:endParaRPr lang="en-US" dirty="0"/>
          </a:p>
        </p:txBody>
      </p:sp>
      <p:grpSp>
        <p:nvGrpSpPr>
          <p:cNvPr id="77" name="Group 76"/>
          <p:cNvGrpSpPr/>
          <p:nvPr/>
        </p:nvGrpSpPr>
        <p:grpSpPr>
          <a:xfrm>
            <a:off x="3511243" y="4286236"/>
            <a:ext cx="370422" cy="276999"/>
            <a:chOff x="7189822" y="4439073"/>
            <a:chExt cx="370422" cy="276999"/>
          </a:xfrm>
        </p:grpSpPr>
        <p:sp>
          <p:nvSpPr>
            <p:cNvPr id="78" name="Oval 77"/>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79" name="TextBox 78"/>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spTree>
    <p:extLst>
      <p:ext uri="{BB962C8B-B14F-4D97-AF65-F5344CB8AC3E}">
        <p14:creationId xmlns:p14="http://schemas.microsoft.com/office/powerpoint/2010/main" val="2628378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ounded Rectangle 77"/>
          <p:cNvSpPr/>
          <p:nvPr/>
        </p:nvSpPr>
        <p:spPr>
          <a:xfrm>
            <a:off x="304800" y="630777"/>
            <a:ext cx="8686800" cy="6199131"/>
          </a:xfrm>
          <a:prstGeom prst="roundRect">
            <a:avLst/>
          </a:prstGeom>
          <a:solidFill>
            <a:schemeClr val="accent6">
              <a:lumMod val="60000"/>
              <a:lumOff val="4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Courses 1, 2, and 3</a:t>
            </a:r>
          </a:p>
          <a:p>
            <a:pPr algn="ctr"/>
            <a:r>
              <a:rPr lang="en-US" dirty="0"/>
              <a:t>At least one 4000 level course</a:t>
            </a:r>
          </a:p>
        </p:txBody>
      </p:sp>
      <p:sp>
        <p:nvSpPr>
          <p:cNvPr id="5" name="TextBox 4"/>
          <p:cNvSpPr txBox="1"/>
          <p:nvPr/>
        </p:nvSpPr>
        <p:spPr>
          <a:xfrm>
            <a:off x="160542" y="104514"/>
            <a:ext cx="4127220" cy="461665"/>
          </a:xfrm>
          <a:prstGeom prst="rect">
            <a:avLst/>
          </a:prstGeom>
          <a:noFill/>
        </p:spPr>
        <p:txBody>
          <a:bodyPr wrap="none" rtlCol="0">
            <a:spAutoFit/>
          </a:bodyPr>
          <a:lstStyle/>
          <a:p>
            <a:r>
              <a:rPr lang="en-US" sz="2400" b="1" dirty="0"/>
              <a:t>Literature and Creative Writing</a:t>
            </a:r>
          </a:p>
        </p:txBody>
      </p:sp>
      <p:sp>
        <p:nvSpPr>
          <p:cNvPr id="17" name="Rounded Rectangle 16"/>
          <p:cNvSpPr/>
          <p:nvPr/>
        </p:nvSpPr>
        <p:spPr>
          <a:xfrm>
            <a:off x="443671" y="3764737"/>
            <a:ext cx="2008262" cy="9696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LITR 2110</a:t>
            </a:r>
          </a:p>
          <a:p>
            <a:pPr algn="ctr"/>
            <a:r>
              <a:rPr lang="en-US" dirty="0"/>
              <a:t>Intro to </a:t>
            </a:r>
            <a:r>
              <a:rPr lang="en-US" dirty="0" smtClean="0"/>
              <a:t>Literature</a:t>
            </a:r>
            <a:endParaRPr lang="en-US" dirty="0"/>
          </a:p>
        </p:txBody>
      </p:sp>
      <p:sp>
        <p:nvSpPr>
          <p:cNvPr id="23" name="Rounded Rectangle 22"/>
          <p:cNvSpPr/>
          <p:nvPr/>
        </p:nvSpPr>
        <p:spPr>
          <a:xfrm>
            <a:off x="457202" y="5086689"/>
            <a:ext cx="2008262"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WRIT 1110</a:t>
            </a:r>
          </a:p>
          <a:p>
            <a:pPr algn="ctr"/>
            <a:r>
              <a:rPr lang="en-US" dirty="0"/>
              <a:t>Writing in </a:t>
            </a:r>
            <a:r>
              <a:rPr lang="en-US" dirty="0" smtClean="0"/>
              <a:t>Context</a:t>
            </a:r>
            <a:endParaRPr lang="en-US" dirty="0"/>
          </a:p>
        </p:txBody>
      </p:sp>
      <p:sp>
        <p:nvSpPr>
          <p:cNvPr id="24" name="Rounded Rectangle 23"/>
          <p:cNvSpPr/>
          <p:nvPr/>
        </p:nvSpPr>
        <p:spPr>
          <a:xfrm>
            <a:off x="2679403" y="1617410"/>
            <a:ext cx="2145942" cy="127006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2110</a:t>
            </a:r>
          </a:p>
          <a:p>
            <a:pPr algn="ctr"/>
            <a:r>
              <a:rPr lang="en-US" dirty="0"/>
              <a:t>Writing for the </a:t>
            </a:r>
            <a:r>
              <a:rPr lang="en-US" dirty="0" smtClean="0"/>
              <a:t>Screen</a:t>
            </a:r>
            <a:endParaRPr lang="en-US" dirty="0"/>
          </a:p>
        </p:txBody>
      </p:sp>
      <p:sp>
        <p:nvSpPr>
          <p:cNvPr id="26" name="Rounded Rectangle 25"/>
          <p:cNvSpPr/>
          <p:nvPr/>
        </p:nvSpPr>
        <p:spPr>
          <a:xfrm>
            <a:off x="2679403" y="3339133"/>
            <a:ext cx="2145942" cy="12192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4320</a:t>
            </a:r>
          </a:p>
          <a:p>
            <a:pPr algn="ctr"/>
            <a:r>
              <a:rPr lang="en-US" dirty="0"/>
              <a:t>Visual Poetics and </a:t>
            </a:r>
            <a:r>
              <a:rPr lang="en-US" dirty="0" smtClean="0"/>
              <a:t>Narrative</a:t>
            </a:r>
            <a:endParaRPr lang="en-US" dirty="0"/>
          </a:p>
        </p:txBody>
      </p:sp>
      <p:sp>
        <p:nvSpPr>
          <p:cNvPr id="28" name="Rounded Rectangle 27"/>
          <p:cNvSpPr/>
          <p:nvPr/>
        </p:nvSpPr>
        <p:spPr>
          <a:xfrm>
            <a:off x="2679403" y="4953001"/>
            <a:ext cx="2145942" cy="12507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4780</a:t>
            </a:r>
          </a:p>
          <a:p>
            <a:pPr algn="ctr"/>
            <a:r>
              <a:rPr lang="en-US" dirty="0"/>
              <a:t>Interactive </a:t>
            </a:r>
            <a:r>
              <a:rPr lang="en-US" dirty="0" smtClean="0"/>
              <a:t>Narrative</a:t>
            </a:r>
            <a:endParaRPr lang="en-US" dirty="0"/>
          </a:p>
        </p:txBody>
      </p:sp>
      <p:sp>
        <p:nvSpPr>
          <p:cNvPr id="29" name="Rounded Rectangle 28"/>
          <p:cNvSpPr/>
          <p:nvPr/>
        </p:nvSpPr>
        <p:spPr>
          <a:xfrm>
            <a:off x="5114111" y="1581470"/>
            <a:ext cx="1779662" cy="14503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LITR 2150</a:t>
            </a:r>
          </a:p>
          <a:p>
            <a:pPr algn="ctr"/>
            <a:r>
              <a:rPr lang="en-US" dirty="0"/>
              <a:t>Modern and Contemporary Literature </a:t>
            </a:r>
          </a:p>
        </p:txBody>
      </p:sp>
      <p:sp>
        <p:nvSpPr>
          <p:cNvPr id="30" name="Rounded Rectangle 29"/>
          <p:cNvSpPr/>
          <p:nvPr/>
        </p:nvSpPr>
        <p:spPr>
          <a:xfrm>
            <a:off x="5105400" y="3140786"/>
            <a:ext cx="1779662" cy="92224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LITR 2770</a:t>
            </a:r>
          </a:p>
          <a:p>
            <a:pPr algn="ctr"/>
            <a:r>
              <a:rPr lang="en-US" dirty="0"/>
              <a:t>Women </a:t>
            </a:r>
            <a:r>
              <a:rPr lang="en-US" dirty="0" smtClean="0"/>
              <a:t>Writers</a:t>
            </a:r>
            <a:endParaRPr lang="en-US" dirty="0"/>
          </a:p>
        </p:txBody>
      </p:sp>
      <p:sp>
        <p:nvSpPr>
          <p:cNvPr id="31" name="Rounded Rectangle 30"/>
          <p:cNvSpPr/>
          <p:nvPr/>
        </p:nvSpPr>
        <p:spPr>
          <a:xfrm>
            <a:off x="5071637" y="4179480"/>
            <a:ext cx="1779662" cy="127911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LITR 4150</a:t>
            </a:r>
          </a:p>
          <a:p>
            <a:pPr algn="ctr"/>
            <a:r>
              <a:rPr lang="en-US" dirty="0"/>
              <a:t>Science and </a:t>
            </a:r>
            <a:r>
              <a:rPr lang="en-US" dirty="0" smtClean="0"/>
              <a:t>Fiction</a:t>
            </a:r>
            <a:endParaRPr lang="en-US" dirty="0"/>
          </a:p>
        </p:txBody>
      </p:sp>
      <p:sp>
        <p:nvSpPr>
          <p:cNvPr id="32" name="Rounded Rectangle 31"/>
          <p:cNvSpPr/>
          <p:nvPr/>
        </p:nvSpPr>
        <p:spPr>
          <a:xfrm>
            <a:off x="5068379" y="5588187"/>
            <a:ext cx="1779662" cy="9948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LITR 4230</a:t>
            </a:r>
          </a:p>
          <a:p>
            <a:pPr algn="ctr"/>
            <a:r>
              <a:rPr lang="en-US" dirty="0"/>
              <a:t>Irish </a:t>
            </a:r>
            <a:r>
              <a:rPr lang="en-US" dirty="0" smtClean="0"/>
              <a:t>Literature</a:t>
            </a:r>
            <a:endParaRPr lang="en-US" dirty="0"/>
          </a:p>
        </p:txBody>
      </p:sp>
      <p:sp>
        <p:nvSpPr>
          <p:cNvPr id="33" name="Rounded Rectangle 32"/>
          <p:cNvSpPr/>
          <p:nvPr/>
        </p:nvSpPr>
        <p:spPr>
          <a:xfrm>
            <a:off x="7010400" y="1503048"/>
            <a:ext cx="1905046" cy="12192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WRIT 2310</a:t>
            </a:r>
          </a:p>
          <a:p>
            <a:pPr algn="ctr"/>
            <a:r>
              <a:rPr lang="en-US" dirty="0"/>
              <a:t>Creative Writing: </a:t>
            </a:r>
            <a:r>
              <a:rPr lang="en-US" dirty="0" smtClean="0"/>
              <a:t>Poetry</a:t>
            </a:r>
            <a:endParaRPr lang="en-US" dirty="0"/>
          </a:p>
        </p:txBody>
      </p:sp>
      <p:sp>
        <p:nvSpPr>
          <p:cNvPr id="34" name="Rounded Rectangle 33"/>
          <p:cNvSpPr/>
          <p:nvPr/>
        </p:nvSpPr>
        <p:spPr>
          <a:xfrm>
            <a:off x="7010400" y="2971800"/>
            <a:ext cx="1905046" cy="12192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WRIT 2320</a:t>
            </a:r>
          </a:p>
          <a:p>
            <a:pPr algn="ctr"/>
            <a:r>
              <a:rPr lang="en-US" dirty="0"/>
              <a:t>Creative Writing: </a:t>
            </a:r>
            <a:r>
              <a:rPr lang="en-US" dirty="0" smtClean="0"/>
              <a:t>Non-Fiction</a:t>
            </a:r>
            <a:endParaRPr lang="en-US" dirty="0"/>
          </a:p>
        </p:txBody>
      </p:sp>
      <p:sp>
        <p:nvSpPr>
          <p:cNvPr id="35" name="Rounded Rectangle 34"/>
          <p:cNvSpPr/>
          <p:nvPr/>
        </p:nvSpPr>
        <p:spPr>
          <a:xfrm>
            <a:off x="7003475" y="4479753"/>
            <a:ext cx="1911973" cy="12192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WRIT </a:t>
            </a:r>
            <a:r>
              <a:rPr lang="en-US" dirty="0" smtClean="0"/>
              <a:t>2330</a:t>
            </a:r>
            <a:endParaRPr lang="en-US" dirty="0"/>
          </a:p>
          <a:p>
            <a:pPr algn="ctr"/>
            <a:r>
              <a:rPr lang="en-US" dirty="0"/>
              <a:t>Creative Writing: The Short </a:t>
            </a:r>
            <a:r>
              <a:rPr lang="en-US" dirty="0" smtClean="0"/>
              <a:t>Story</a:t>
            </a:r>
            <a:endParaRPr lang="en-US" dirty="0"/>
          </a:p>
        </p:txBody>
      </p:sp>
      <p:grpSp>
        <p:nvGrpSpPr>
          <p:cNvPr id="25" name="Group 24"/>
          <p:cNvGrpSpPr/>
          <p:nvPr/>
        </p:nvGrpSpPr>
        <p:grpSpPr>
          <a:xfrm>
            <a:off x="3025131" y="2582670"/>
            <a:ext cx="304892" cy="276999"/>
            <a:chOff x="5284017" y="831394"/>
            <a:chExt cx="304892" cy="276999"/>
          </a:xfrm>
        </p:grpSpPr>
        <p:sp>
          <p:nvSpPr>
            <p:cNvPr id="36" name="Oval 35"/>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44" name="Group 43"/>
          <p:cNvGrpSpPr/>
          <p:nvPr/>
        </p:nvGrpSpPr>
        <p:grpSpPr>
          <a:xfrm>
            <a:off x="934788" y="4380164"/>
            <a:ext cx="304892" cy="276999"/>
            <a:chOff x="5284017" y="831394"/>
            <a:chExt cx="304892" cy="276999"/>
          </a:xfrm>
        </p:grpSpPr>
        <p:sp>
          <p:nvSpPr>
            <p:cNvPr id="45" name="Oval 44"/>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47" name="Group 46"/>
          <p:cNvGrpSpPr/>
          <p:nvPr/>
        </p:nvGrpSpPr>
        <p:grpSpPr>
          <a:xfrm>
            <a:off x="858496" y="5751369"/>
            <a:ext cx="304892" cy="276999"/>
            <a:chOff x="5284017" y="831394"/>
            <a:chExt cx="304892" cy="276999"/>
          </a:xfrm>
        </p:grpSpPr>
        <p:sp>
          <p:nvSpPr>
            <p:cNvPr id="48" name="Oval 47"/>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50" name="Group 49"/>
          <p:cNvGrpSpPr/>
          <p:nvPr/>
        </p:nvGrpSpPr>
        <p:grpSpPr>
          <a:xfrm>
            <a:off x="7318513" y="2378874"/>
            <a:ext cx="304892" cy="276999"/>
            <a:chOff x="5284017" y="831394"/>
            <a:chExt cx="304892" cy="276999"/>
          </a:xfrm>
        </p:grpSpPr>
        <p:sp>
          <p:nvSpPr>
            <p:cNvPr id="51" name="Oval 50"/>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53" name="Group 52"/>
          <p:cNvGrpSpPr/>
          <p:nvPr/>
        </p:nvGrpSpPr>
        <p:grpSpPr>
          <a:xfrm>
            <a:off x="7318513" y="3871225"/>
            <a:ext cx="304892" cy="276999"/>
            <a:chOff x="5284017" y="831394"/>
            <a:chExt cx="304892" cy="276999"/>
          </a:xfrm>
        </p:grpSpPr>
        <p:sp>
          <p:nvSpPr>
            <p:cNvPr id="54" name="Oval 53"/>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56" name="Group 55"/>
          <p:cNvGrpSpPr/>
          <p:nvPr/>
        </p:nvGrpSpPr>
        <p:grpSpPr>
          <a:xfrm>
            <a:off x="7318513" y="5396267"/>
            <a:ext cx="304892" cy="276999"/>
            <a:chOff x="5284017" y="831394"/>
            <a:chExt cx="304892" cy="276999"/>
          </a:xfrm>
        </p:grpSpPr>
        <p:sp>
          <p:nvSpPr>
            <p:cNvPr id="57" name="Oval 56"/>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59" name="Group 58"/>
          <p:cNvGrpSpPr/>
          <p:nvPr/>
        </p:nvGrpSpPr>
        <p:grpSpPr>
          <a:xfrm>
            <a:off x="5474551" y="3734341"/>
            <a:ext cx="304892" cy="276999"/>
            <a:chOff x="5284017" y="831394"/>
            <a:chExt cx="304892" cy="276999"/>
          </a:xfrm>
        </p:grpSpPr>
        <p:sp>
          <p:nvSpPr>
            <p:cNvPr id="60" name="Oval 59"/>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5284017" y="831394"/>
              <a:ext cx="304892" cy="276999"/>
            </a:xfrm>
            <a:prstGeom prst="rect">
              <a:avLst/>
            </a:prstGeom>
            <a:noFill/>
          </p:spPr>
          <p:txBody>
            <a:bodyPr wrap="none" rtlCol="0">
              <a:spAutoFit/>
            </a:bodyPr>
            <a:lstStyle/>
            <a:p>
              <a:r>
                <a:rPr lang="en-US" sz="1200" dirty="0"/>
                <a:t>CI</a:t>
              </a:r>
            </a:p>
          </p:txBody>
        </p:sp>
      </p:grpSp>
      <p:sp>
        <p:nvSpPr>
          <p:cNvPr id="65" name="Rounded Rectangle 64"/>
          <p:cNvSpPr/>
          <p:nvPr/>
        </p:nvSpPr>
        <p:spPr>
          <a:xfrm>
            <a:off x="457202" y="2274832"/>
            <a:ext cx="2008262" cy="121382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IHSS </a:t>
            </a:r>
            <a:r>
              <a:rPr lang="en-US" dirty="0"/>
              <a:t>1960</a:t>
            </a:r>
          </a:p>
          <a:p>
            <a:pPr algn="ctr"/>
            <a:r>
              <a:rPr lang="en-US" dirty="0"/>
              <a:t>Fiction from Film to the </a:t>
            </a:r>
            <a:r>
              <a:rPr lang="en-US" dirty="0" smtClean="0"/>
              <a:t>Internet</a:t>
            </a:r>
            <a:endParaRPr lang="en-US" dirty="0"/>
          </a:p>
        </p:txBody>
      </p:sp>
      <p:grpSp>
        <p:nvGrpSpPr>
          <p:cNvPr id="66" name="Group 65"/>
          <p:cNvGrpSpPr/>
          <p:nvPr/>
        </p:nvGrpSpPr>
        <p:grpSpPr>
          <a:xfrm>
            <a:off x="487135" y="3155161"/>
            <a:ext cx="319318" cy="276999"/>
            <a:chOff x="7041241" y="502671"/>
            <a:chExt cx="319318" cy="276999"/>
          </a:xfrm>
        </p:grpSpPr>
        <p:sp>
          <p:nvSpPr>
            <p:cNvPr id="67" name="Oval 66"/>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69" name="Group 68"/>
          <p:cNvGrpSpPr/>
          <p:nvPr/>
        </p:nvGrpSpPr>
        <p:grpSpPr>
          <a:xfrm>
            <a:off x="896642" y="3174205"/>
            <a:ext cx="304892" cy="276999"/>
            <a:chOff x="5284017" y="831394"/>
            <a:chExt cx="304892" cy="276999"/>
          </a:xfrm>
        </p:grpSpPr>
        <p:sp>
          <p:nvSpPr>
            <p:cNvPr id="70" name="Oval 69"/>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284017" y="831394"/>
              <a:ext cx="304892" cy="276999"/>
            </a:xfrm>
            <a:prstGeom prst="rect">
              <a:avLst/>
            </a:prstGeom>
            <a:noFill/>
          </p:spPr>
          <p:txBody>
            <a:bodyPr wrap="none" rtlCol="0">
              <a:spAutoFit/>
            </a:bodyPr>
            <a:lstStyle/>
            <a:p>
              <a:r>
                <a:rPr lang="en-US" sz="1200" dirty="0"/>
                <a:t>CI</a:t>
              </a:r>
            </a:p>
          </p:txBody>
        </p:sp>
      </p:grpSp>
      <p:sp>
        <p:nvSpPr>
          <p:cNvPr id="2" name="TextBox 1"/>
          <p:cNvSpPr txBox="1"/>
          <p:nvPr/>
        </p:nvSpPr>
        <p:spPr>
          <a:xfrm>
            <a:off x="3904573" y="5790823"/>
            <a:ext cx="857927" cy="369332"/>
          </a:xfrm>
          <a:prstGeom prst="rect">
            <a:avLst/>
          </a:prstGeom>
          <a:noFill/>
        </p:spPr>
        <p:txBody>
          <a:bodyPr wrap="none" rtlCol="0">
            <a:spAutoFit/>
          </a:bodyPr>
          <a:lstStyle/>
          <a:p>
            <a:r>
              <a:rPr lang="en-US" dirty="0" smtClean="0"/>
              <a:t>10/2=5</a:t>
            </a:r>
            <a:endParaRPr lang="en-US" dirty="0"/>
          </a:p>
        </p:txBody>
      </p:sp>
      <p:grpSp>
        <p:nvGrpSpPr>
          <p:cNvPr id="72" name="Group 71"/>
          <p:cNvGrpSpPr/>
          <p:nvPr/>
        </p:nvGrpSpPr>
        <p:grpSpPr>
          <a:xfrm>
            <a:off x="4362050" y="4985572"/>
            <a:ext cx="357790" cy="276999"/>
            <a:chOff x="5950067" y="2997931"/>
            <a:chExt cx="357790" cy="276999"/>
          </a:xfrm>
        </p:grpSpPr>
        <p:sp>
          <p:nvSpPr>
            <p:cNvPr id="73" name="Oval 72"/>
            <p:cNvSpPr/>
            <p:nvPr/>
          </p:nvSpPr>
          <p:spPr>
            <a:xfrm>
              <a:off x="6001037" y="3022131"/>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5950067" y="2997931"/>
              <a:ext cx="357790" cy="276999"/>
            </a:xfrm>
            <a:prstGeom prst="rect">
              <a:avLst/>
            </a:prstGeom>
            <a:noFill/>
          </p:spPr>
          <p:txBody>
            <a:bodyPr wrap="none" rtlCol="0">
              <a:spAutoFit/>
            </a:bodyPr>
            <a:lstStyle/>
            <a:p>
              <a:r>
                <a:rPr lang="en-US" sz="1200" dirty="0" smtClean="0"/>
                <a:t>S</a:t>
              </a:r>
              <a:r>
                <a:rPr lang="en-US" sz="1200" dirty="0"/>
                <a:t>O</a:t>
              </a:r>
            </a:p>
          </p:txBody>
        </p:sp>
      </p:grpSp>
      <p:grpSp>
        <p:nvGrpSpPr>
          <p:cNvPr id="75" name="Group 74"/>
          <p:cNvGrpSpPr/>
          <p:nvPr/>
        </p:nvGrpSpPr>
        <p:grpSpPr>
          <a:xfrm>
            <a:off x="551255" y="3847025"/>
            <a:ext cx="255198" cy="276999"/>
            <a:chOff x="7218863" y="2769318"/>
            <a:chExt cx="255198" cy="276999"/>
          </a:xfrm>
        </p:grpSpPr>
        <p:sp>
          <p:nvSpPr>
            <p:cNvPr id="76" name="Oval 7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9" name="Group 78"/>
          <p:cNvGrpSpPr/>
          <p:nvPr/>
        </p:nvGrpSpPr>
        <p:grpSpPr>
          <a:xfrm>
            <a:off x="2127774" y="3851818"/>
            <a:ext cx="255198" cy="276999"/>
            <a:chOff x="7228093" y="2976114"/>
            <a:chExt cx="255198" cy="276999"/>
          </a:xfrm>
        </p:grpSpPr>
        <p:sp>
          <p:nvSpPr>
            <p:cNvPr id="80" name="Oval 79"/>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3" name="TextBox 2"/>
          <p:cNvSpPr txBox="1"/>
          <p:nvPr/>
        </p:nvSpPr>
        <p:spPr>
          <a:xfrm>
            <a:off x="2063606" y="4404363"/>
            <a:ext cx="418704" cy="369332"/>
          </a:xfrm>
          <a:prstGeom prst="rect">
            <a:avLst/>
          </a:prstGeom>
          <a:noFill/>
        </p:spPr>
        <p:txBody>
          <a:bodyPr wrap="none" rtlCol="0">
            <a:spAutoFit/>
          </a:bodyPr>
          <a:lstStyle/>
          <a:p>
            <a:r>
              <a:rPr lang="en-US" dirty="0" smtClean="0"/>
              <a:t>57</a:t>
            </a:r>
            <a:endParaRPr lang="en-US" dirty="0"/>
          </a:p>
        </p:txBody>
      </p:sp>
      <p:sp>
        <p:nvSpPr>
          <p:cNvPr id="4" name="TextBox 3"/>
          <p:cNvSpPr txBox="1"/>
          <p:nvPr/>
        </p:nvSpPr>
        <p:spPr>
          <a:xfrm>
            <a:off x="6475069" y="2672202"/>
            <a:ext cx="418704" cy="369332"/>
          </a:xfrm>
          <a:prstGeom prst="rect">
            <a:avLst/>
          </a:prstGeom>
          <a:noFill/>
        </p:spPr>
        <p:txBody>
          <a:bodyPr wrap="none" rtlCol="0">
            <a:spAutoFit/>
          </a:bodyPr>
          <a:lstStyle/>
          <a:p>
            <a:r>
              <a:rPr lang="en-US" dirty="0" smtClean="0"/>
              <a:t>19</a:t>
            </a:r>
            <a:endParaRPr lang="en-US" dirty="0"/>
          </a:p>
        </p:txBody>
      </p:sp>
      <p:grpSp>
        <p:nvGrpSpPr>
          <p:cNvPr id="82" name="Group 81"/>
          <p:cNvGrpSpPr/>
          <p:nvPr/>
        </p:nvGrpSpPr>
        <p:grpSpPr>
          <a:xfrm>
            <a:off x="6525626" y="1698340"/>
            <a:ext cx="255198" cy="276999"/>
            <a:chOff x="7228093" y="2976114"/>
            <a:chExt cx="255198" cy="276999"/>
          </a:xfrm>
        </p:grpSpPr>
        <p:sp>
          <p:nvSpPr>
            <p:cNvPr id="83" name="Oval 8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85" name="TextBox 84"/>
          <p:cNvSpPr txBox="1"/>
          <p:nvPr/>
        </p:nvSpPr>
        <p:spPr>
          <a:xfrm>
            <a:off x="2046021" y="3062828"/>
            <a:ext cx="418704" cy="369332"/>
          </a:xfrm>
          <a:prstGeom prst="rect">
            <a:avLst/>
          </a:prstGeom>
          <a:noFill/>
        </p:spPr>
        <p:txBody>
          <a:bodyPr wrap="none" rtlCol="0">
            <a:spAutoFit/>
          </a:bodyPr>
          <a:lstStyle/>
          <a:p>
            <a:r>
              <a:rPr lang="en-US" dirty="0" smtClean="0"/>
              <a:t>15</a:t>
            </a:r>
            <a:endParaRPr lang="en-US" dirty="0"/>
          </a:p>
        </p:txBody>
      </p:sp>
      <p:sp>
        <p:nvSpPr>
          <p:cNvPr id="6" name="TextBox 5"/>
          <p:cNvSpPr txBox="1"/>
          <p:nvPr/>
        </p:nvSpPr>
        <p:spPr>
          <a:xfrm>
            <a:off x="6433523" y="6213682"/>
            <a:ext cx="399468" cy="369332"/>
          </a:xfrm>
          <a:prstGeom prst="rect">
            <a:avLst/>
          </a:prstGeom>
          <a:noFill/>
        </p:spPr>
        <p:txBody>
          <a:bodyPr wrap="none" rtlCol="0">
            <a:spAutoFit/>
          </a:bodyPr>
          <a:lstStyle/>
          <a:p>
            <a:r>
              <a:rPr lang="en-US" dirty="0" smtClean="0"/>
              <a:t>??</a:t>
            </a:r>
            <a:endParaRPr lang="en-US" dirty="0"/>
          </a:p>
        </p:txBody>
      </p:sp>
      <p:grpSp>
        <p:nvGrpSpPr>
          <p:cNvPr id="86" name="Group 85"/>
          <p:cNvGrpSpPr/>
          <p:nvPr/>
        </p:nvGrpSpPr>
        <p:grpSpPr>
          <a:xfrm>
            <a:off x="2808079" y="3402095"/>
            <a:ext cx="255198" cy="276999"/>
            <a:chOff x="7218863" y="2769318"/>
            <a:chExt cx="255198" cy="276999"/>
          </a:xfrm>
        </p:grpSpPr>
        <p:sp>
          <p:nvSpPr>
            <p:cNvPr id="87" name="Oval 8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7" name="TextBox 6"/>
          <p:cNvSpPr txBox="1"/>
          <p:nvPr/>
        </p:nvSpPr>
        <p:spPr>
          <a:xfrm>
            <a:off x="4378130" y="2536503"/>
            <a:ext cx="418704" cy="369332"/>
          </a:xfrm>
          <a:prstGeom prst="rect">
            <a:avLst/>
          </a:prstGeom>
          <a:noFill/>
        </p:spPr>
        <p:txBody>
          <a:bodyPr wrap="none" rtlCol="0">
            <a:spAutoFit/>
          </a:bodyPr>
          <a:lstStyle/>
          <a:p>
            <a:r>
              <a:rPr lang="en-US" dirty="0" smtClean="0"/>
              <a:t>10</a:t>
            </a:r>
            <a:endParaRPr lang="en-US" dirty="0"/>
          </a:p>
        </p:txBody>
      </p:sp>
      <p:grpSp>
        <p:nvGrpSpPr>
          <p:cNvPr id="89" name="Group 88"/>
          <p:cNvGrpSpPr/>
          <p:nvPr/>
        </p:nvGrpSpPr>
        <p:grpSpPr>
          <a:xfrm>
            <a:off x="4464642" y="1712240"/>
            <a:ext cx="255198" cy="276999"/>
            <a:chOff x="7228093" y="2976114"/>
            <a:chExt cx="255198" cy="276999"/>
          </a:xfrm>
        </p:grpSpPr>
        <p:sp>
          <p:nvSpPr>
            <p:cNvPr id="90" name="Oval 89"/>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92" name="TextBox 91"/>
          <p:cNvSpPr txBox="1"/>
          <p:nvPr/>
        </p:nvSpPr>
        <p:spPr>
          <a:xfrm>
            <a:off x="4436639" y="4089123"/>
            <a:ext cx="301686" cy="369332"/>
          </a:xfrm>
          <a:prstGeom prst="rect">
            <a:avLst/>
          </a:prstGeom>
          <a:noFill/>
        </p:spPr>
        <p:txBody>
          <a:bodyPr wrap="none" rtlCol="0">
            <a:spAutoFit/>
          </a:bodyPr>
          <a:lstStyle/>
          <a:p>
            <a:r>
              <a:rPr lang="en-US" dirty="0" smtClean="0"/>
              <a:t>6</a:t>
            </a:r>
            <a:endParaRPr lang="en-US" dirty="0"/>
          </a:p>
        </p:txBody>
      </p:sp>
      <p:sp>
        <p:nvSpPr>
          <p:cNvPr id="8" name="TextBox 7"/>
          <p:cNvSpPr txBox="1"/>
          <p:nvPr/>
        </p:nvSpPr>
        <p:spPr>
          <a:xfrm>
            <a:off x="2086872" y="5799940"/>
            <a:ext cx="301686" cy="369332"/>
          </a:xfrm>
          <a:prstGeom prst="rect">
            <a:avLst/>
          </a:prstGeom>
          <a:noFill/>
        </p:spPr>
        <p:txBody>
          <a:bodyPr wrap="none" rtlCol="0">
            <a:spAutoFit/>
          </a:bodyPr>
          <a:lstStyle/>
          <a:p>
            <a:r>
              <a:rPr lang="en-US" dirty="0"/>
              <a:t>5</a:t>
            </a:r>
          </a:p>
        </p:txBody>
      </p:sp>
      <p:grpSp>
        <p:nvGrpSpPr>
          <p:cNvPr id="93" name="Group 92"/>
          <p:cNvGrpSpPr/>
          <p:nvPr/>
        </p:nvGrpSpPr>
        <p:grpSpPr>
          <a:xfrm>
            <a:off x="2123915" y="5119268"/>
            <a:ext cx="255198" cy="276999"/>
            <a:chOff x="7228093" y="2976114"/>
            <a:chExt cx="255198" cy="276999"/>
          </a:xfrm>
        </p:grpSpPr>
        <p:sp>
          <p:nvSpPr>
            <p:cNvPr id="94" name="Oval 9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96" name="Group 95"/>
          <p:cNvGrpSpPr/>
          <p:nvPr/>
        </p:nvGrpSpPr>
        <p:grpSpPr>
          <a:xfrm>
            <a:off x="563698" y="5143467"/>
            <a:ext cx="255198" cy="276999"/>
            <a:chOff x="7218863" y="2769318"/>
            <a:chExt cx="255198" cy="276999"/>
          </a:xfrm>
        </p:grpSpPr>
        <p:sp>
          <p:nvSpPr>
            <p:cNvPr id="97" name="Oval 9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99" name="TextBox 98"/>
          <p:cNvSpPr txBox="1"/>
          <p:nvPr/>
        </p:nvSpPr>
        <p:spPr>
          <a:xfrm>
            <a:off x="6466358" y="3710758"/>
            <a:ext cx="418704" cy="369332"/>
          </a:xfrm>
          <a:prstGeom prst="rect">
            <a:avLst/>
          </a:prstGeom>
          <a:noFill/>
        </p:spPr>
        <p:txBody>
          <a:bodyPr wrap="none" rtlCol="0">
            <a:spAutoFit/>
          </a:bodyPr>
          <a:lstStyle/>
          <a:p>
            <a:r>
              <a:rPr lang="en-US" dirty="0" smtClean="0"/>
              <a:t>19</a:t>
            </a:r>
            <a:endParaRPr lang="en-US" dirty="0"/>
          </a:p>
        </p:txBody>
      </p:sp>
      <p:grpSp>
        <p:nvGrpSpPr>
          <p:cNvPr id="100" name="Group 99"/>
          <p:cNvGrpSpPr/>
          <p:nvPr/>
        </p:nvGrpSpPr>
        <p:grpSpPr>
          <a:xfrm>
            <a:off x="5219353" y="3173495"/>
            <a:ext cx="255198" cy="276999"/>
            <a:chOff x="7218863" y="2769318"/>
            <a:chExt cx="255198" cy="276999"/>
          </a:xfrm>
        </p:grpSpPr>
        <p:sp>
          <p:nvSpPr>
            <p:cNvPr id="101" name="Oval 100"/>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103" name="TextBox 102"/>
          <p:cNvSpPr txBox="1"/>
          <p:nvPr/>
        </p:nvSpPr>
        <p:spPr>
          <a:xfrm>
            <a:off x="6386189" y="4995370"/>
            <a:ext cx="399468" cy="369332"/>
          </a:xfrm>
          <a:prstGeom prst="rect">
            <a:avLst/>
          </a:prstGeom>
          <a:noFill/>
        </p:spPr>
        <p:txBody>
          <a:bodyPr wrap="none" rtlCol="0">
            <a:spAutoFit/>
          </a:bodyPr>
          <a:lstStyle/>
          <a:p>
            <a:r>
              <a:rPr lang="en-US" dirty="0" smtClean="0"/>
              <a:t>??</a:t>
            </a:r>
            <a:endParaRPr lang="en-US" dirty="0"/>
          </a:p>
        </p:txBody>
      </p:sp>
      <p:grpSp>
        <p:nvGrpSpPr>
          <p:cNvPr id="104" name="Group 103"/>
          <p:cNvGrpSpPr/>
          <p:nvPr/>
        </p:nvGrpSpPr>
        <p:grpSpPr>
          <a:xfrm>
            <a:off x="5199260" y="4249571"/>
            <a:ext cx="255198" cy="276999"/>
            <a:chOff x="7218863" y="2769318"/>
            <a:chExt cx="255198" cy="276999"/>
          </a:xfrm>
        </p:grpSpPr>
        <p:sp>
          <p:nvSpPr>
            <p:cNvPr id="105" name="Oval 104"/>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07" name="Group 106"/>
          <p:cNvGrpSpPr/>
          <p:nvPr/>
        </p:nvGrpSpPr>
        <p:grpSpPr>
          <a:xfrm>
            <a:off x="6505658" y="5649066"/>
            <a:ext cx="255198" cy="276999"/>
            <a:chOff x="7228093" y="2976114"/>
            <a:chExt cx="255198" cy="276999"/>
          </a:xfrm>
        </p:grpSpPr>
        <p:sp>
          <p:nvSpPr>
            <p:cNvPr id="108" name="Oval 10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10" name="Group 109"/>
          <p:cNvGrpSpPr/>
          <p:nvPr/>
        </p:nvGrpSpPr>
        <p:grpSpPr>
          <a:xfrm>
            <a:off x="8586339" y="1590575"/>
            <a:ext cx="255198" cy="276999"/>
            <a:chOff x="7228093" y="2976114"/>
            <a:chExt cx="255198" cy="276999"/>
          </a:xfrm>
        </p:grpSpPr>
        <p:sp>
          <p:nvSpPr>
            <p:cNvPr id="111" name="Oval 110"/>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13" name="Group 112"/>
          <p:cNvGrpSpPr/>
          <p:nvPr/>
        </p:nvGrpSpPr>
        <p:grpSpPr>
          <a:xfrm>
            <a:off x="8586339" y="3063988"/>
            <a:ext cx="255198" cy="276999"/>
            <a:chOff x="7228093" y="2976114"/>
            <a:chExt cx="255198" cy="276999"/>
          </a:xfrm>
        </p:grpSpPr>
        <p:sp>
          <p:nvSpPr>
            <p:cNvPr id="114" name="Oval 11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16" name="Group 115"/>
          <p:cNvGrpSpPr/>
          <p:nvPr/>
        </p:nvGrpSpPr>
        <p:grpSpPr>
          <a:xfrm>
            <a:off x="8583907" y="4558333"/>
            <a:ext cx="255198" cy="276999"/>
            <a:chOff x="7228093" y="2976114"/>
            <a:chExt cx="255198" cy="276999"/>
          </a:xfrm>
        </p:grpSpPr>
        <p:sp>
          <p:nvSpPr>
            <p:cNvPr id="117" name="Oval 11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19" name="Group 118"/>
          <p:cNvGrpSpPr/>
          <p:nvPr/>
        </p:nvGrpSpPr>
        <p:grpSpPr>
          <a:xfrm>
            <a:off x="7116964" y="3077889"/>
            <a:ext cx="255198" cy="276999"/>
            <a:chOff x="7218863" y="2769318"/>
            <a:chExt cx="255198" cy="276999"/>
          </a:xfrm>
        </p:grpSpPr>
        <p:sp>
          <p:nvSpPr>
            <p:cNvPr id="120" name="Oval 11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22" name="Group 121"/>
          <p:cNvGrpSpPr/>
          <p:nvPr/>
        </p:nvGrpSpPr>
        <p:grpSpPr>
          <a:xfrm>
            <a:off x="7117905" y="4542040"/>
            <a:ext cx="255198" cy="276999"/>
            <a:chOff x="7218863" y="2769318"/>
            <a:chExt cx="255198" cy="276999"/>
          </a:xfrm>
        </p:grpSpPr>
        <p:sp>
          <p:nvSpPr>
            <p:cNvPr id="123" name="Oval 12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9" name="TextBox 8"/>
          <p:cNvSpPr txBox="1"/>
          <p:nvPr/>
        </p:nvSpPr>
        <p:spPr>
          <a:xfrm>
            <a:off x="8496744" y="2335062"/>
            <a:ext cx="418704" cy="369332"/>
          </a:xfrm>
          <a:prstGeom prst="rect">
            <a:avLst/>
          </a:prstGeom>
          <a:noFill/>
        </p:spPr>
        <p:txBody>
          <a:bodyPr wrap="none" rtlCol="0">
            <a:spAutoFit/>
          </a:bodyPr>
          <a:lstStyle/>
          <a:p>
            <a:r>
              <a:rPr lang="en-US" dirty="0" smtClean="0"/>
              <a:t>38</a:t>
            </a:r>
            <a:endParaRPr lang="en-US" dirty="0"/>
          </a:p>
        </p:txBody>
      </p:sp>
      <p:sp>
        <p:nvSpPr>
          <p:cNvPr id="125" name="TextBox 124"/>
          <p:cNvSpPr txBox="1"/>
          <p:nvPr/>
        </p:nvSpPr>
        <p:spPr>
          <a:xfrm>
            <a:off x="8496742" y="3798286"/>
            <a:ext cx="418704" cy="369332"/>
          </a:xfrm>
          <a:prstGeom prst="rect">
            <a:avLst/>
          </a:prstGeom>
          <a:noFill/>
        </p:spPr>
        <p:txBody>
          <a:bodyPr wrap="none" rtlCol="0">
            <a:spAutoFit/>
          </a:bodyPr>
          <a:lstStyle/>
          <a:p>
            <a:r>
              <a:rPr lang="en-US" dirty="0"/>
              <a:t>3</a:t>
            </a:r>
            <a:r>
              <a:rPr lang="en-US" dirty="0" smtClean="0"/>
              <a:t>5</a:t>
            </a:r>
            <a:endParaRPr lang="en-US" dirty="0"/>
          </a:p>
        </p:txBody>
      </p:sp>
      <p:sp>
        <p:nvSpPr>
          <p:cNvPr id="126" name="TextBox 125"/>
          <p:cNvSpPr txBox="1"/>
          <p:nvPr/>
        </p:nvSpPr>
        <p:spPr>
          <a:xfrm>
            <a:off x="8499722" y="5329621"/>
            <a:ext cx="418704" cy="369332"/>
          </a:xfrm>
          <a:prstGeom prst="rect">
            <a:avLst/>
          </a:prstGeom>
          <a:noFill/>
        </p:spPr>
        <p:txBody>
          <a:bodyPr wrap="none" rtlCol="0">
            <a:spAutoFit/>
          </a:bodyPr>
          <a:lstStyle/>
          <a:p>
            <a:r>
              <a:rPr lang="en-US" dirty="0" smtClean="0"/>
              <a:t>35</a:t>
            </a:r>
            <a:endParaRPr lang="en-US" dirty="0"/>
          </a:p>
        </p:txBody>
      </p:sp>
      <p:sp>
        <p:nvSpPr>
          <p:cNvPr id="11" name="TextBox 10"/>
          <p:cNvSpPr txBox="1"/>
          <p:nvPr/>
        </p:nvSpPr>
        <p:spPr>
          <a:xfrm>
            <a:off x="7623405" y="6213683"/>
            <a:ext cx="1091966" cy="369332"/>
          </a:xfrm>
          <a:prstGeom prst="rect">
            <a:avLst/>
          </a:prstGeom>
          <a:noFill/>
        </p:spPr>
        <p:txBody>
          <a:bodyPr wrap="none" rtlCol="0">
            <a:spAutoFit/>
          </a:bodyPr>
          <a:lstStyle/>
          <a:p>
            <a:r>
              <a:rPr lang="en-US" dirty="0" smtClean="0"/>
              <a:t>244/3=81</a:t>
            </a:r>
            <a:endParaRPr lang="en-US" dirty="0"/>
          </a:p>
        </p:txBody>
      </p:sp>
    </p:spTree>
    <p:extLst>
      <p:ext uri="{BB962C8B-B14F-4D97-AF65-F5344CB8AC3E}">
        <p14:creationId xmlns:p14="http://schemas.microsoft.com/office/powerpoint/2010/main" val="3261287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ounded Rectangle 81"/>
          <p:cNvSpPr/>
          <p:nvPr/>
        </p:nvSpPr>
        <p:spPr>
          <a:xfrm>
            <a:off x="304800" y="582671"/>
            <a:ext cx="8686800" cy="6199131"/>
          </a:xfrm>
          <a:prstGeom prst="roundRect">
            <a:avLst/>
          </a:prstGeom>
          <a:solidFill>
            <a:schemeClr val="accent6">
              <a:lumMod val="60000"/>
              <a:lumOff val="4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Courses 1, 2, and 3</a:t>
            </a:r>
          </a:p>
          <a:p>
            <a:pPr algn="ctr"/>
            <a:r>
              <a:rPr lang="en-US" dirty="0"/>
              <a:t>At least one 4000 level course</a:t>
            </a:r>
          </a:p>
        </p:txBody>
      </p:sp>
      <p:sp>
        <p:nvSpPr>
          <p:cNvPr id="17" name="Rounded Rectangle 16"/>
          <p:cNvSpPr/>
          <p:nvPr/>
        </p:nvSpPr>
        <p:spPr>
          <a:xfrm>
            <a:off x="411297" y="2146541"/>
            <a:ext cx="2008262" cy="12192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2520</a:t>
            </a:r>
          </a:p>
          <a:p>
            <a:pPr algn="ctr"/>
            <a:r>
              <a:rPr lang="en-US" dirty="0"/>
              <a:t>Comm. Theory and </a:t>
            </a:r>
            <a:r>
              <a:rPr lang="en-US" dirty="0" smtClean="0"/>
              <a:t>Practice</a:t>
            </a:r>
            <a:endParaRPr lang="en-US" dirty="0"/>
          </a:p>
        </p:txBody>
      </p:sp>
      <p:sp>
        <p:nvSpPr>
          <p:cNvPr id="23" name="Rounded Rectangle 22"/>
          <p:cNvSpPr/>
          <p:nvPr/>
        </p:nvSpPr>
        <p:spPr>
          <a:xfrm>
            <a:off x="397584" y="3737658"/>
            <a:ext cx="2008262" cy="102849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WRIT 1110</a:t>
            </a:r>
          </a:p>
          <a:p>
            <a:pPr algn="ctr"/>
            <a:r>
              <a:rPr lang="en-US" dirty="0"/>
              <a:t>Writing in </a:t>
            </a:r>
            <a:r>
              <a:rPr lang="en-US" dirty="0" smtClean="0"/>
              <a:t>Context</a:t>
            </a:r>
            <a:endParaRPr lang="en-US" dirty="0"/>
          </a:p>
        </p:txBody>
      </p:sp>
      <p:sp>
        <p:nvSpPr>
          <p:cNvPr id="14" name="Rounded Rectangle 13"/>
          <p:cNvSpPr/>
          <p:nvPr/>
        </p:nvSpPr>
        <p:spPr>
          <a:xfrm>
            <a:off x="397720" y="5122945"/>
            <a:ext cx="2008262" cy="11087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WRIT 2110</a:t>
            </a:r>
          </a:p>
          <a:p>
            <a:pPr algn="ctr"/>
            <a:r>
              <a:rPr lang="en-US" dirty="0"/>
              <a:t>Strategic </a:t>
            </a:r>
            <a:r>
              <a:rPr lang="en-US" dirty="0" smtClean="0"/>
              <a:t>Writing</a:t>
            </a:r>
            <a:endParaRPr lang="en-US" dirty="0"/>
          </a:p>
        </p:txBody>
      </p:sp>
      <p:sp>
        <p:nvSpPr>
          <p:cNvPr id="16" name="Rounded Rectangle 15"/>
          <p:cNvSpPr/>
          <p:nvPr/>
        </p:nvSpPr>
        <p:spPr>
          <a:xfrm>
            <a:off x="4923483" y="1481317"/>
            <a:ext cx="2008262" cy="12192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WRIT 2340</a:t>
            </a:r>
          </a:p>
          <a:p>
            <a:pPr algn="ctr"/>
            <a:r>
              <a:rPr lang="en-US" dirty="0"/>
              <a:t>Speech </a:t>
            </a:r>
            <a:r>
              <a:rPr lang="en-US" dirty="0" smtClean="0"/>
              <a:t>Communication</a:t>
            </a:r>
            <a:endParaRPr lang="en-US" dirty="0"/>
          </a:p>
        </p:txBody>
      </p:sp>
      <p:sp>
        <p:nvSpPr>
          <p:cNvPr id="21" name="Rounded Rectangle 20"/>
          <p:cNvSpPr/>
          <p:nvPr/>
        </p:nvSpPr>
        <p:spPr>
          <a:xfrm>
            <a:off x="4924477" y="2832289"/>
            <a:ext cx="2008262"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WRIT 4170</a:t>
            </a:r>
          </a:p>
          <a:p>
            <a:pPr algn="ctr"/>
            <a:r>
              <a:rPr lang="en-US" dirty="0"/>
              <a:t>Writing for Promotion and </a:t>
            </a:r>
            <a:r>
              <a:rPr lang="en-US" dirty="0" smtClean="0"/>
              <a:t>Marketing</a:t>
            </a:r>
            <a:endParaRPr lang="en-US" dirty="0"/>
          </a:p>
        </p:txBody>
      </p:sp>
      <p:sp>
        <p:nvSpPr>
          <p:cNvPr id="24" name="Rounded Rectangle 23"/>
          <p:cNvSpPr/>
          <p:nvPr/>
        </p:nvSpPr>
        <p:spPr>
          <a:xfrm>
            <a:off x="4919355" y="5761211"/>
            <a:ext cx="2008262" cy="89652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WRIT 4410</a:t>
            </a:r>
          </a:p>
          <a:p>
            <a:pPr algn="ctr"/>
            <a:r>
              <a:rPr lang="en-US" dirty="0"/>
              <a:t>Research </a:t>
            </a:r>
            <a:r>
              <a:rPr lang="en-US" dirty="0" smtClean="0"/>
              <a:t>Writing</a:t>
            </a:r>
            <a:endParaRPr lang="en-US" dirty="0"/>
          </a:p>
        </p:txBody>
      </p:sp>
      <p:sp>
        <p:nvSpPr>
          <p:cNvPr id="26" name="Rounded Rectangle 25"/>
          <p:cNvSpPr/>
          <p:nvPr/>
        </p:nvSpPr>
        <p:spPr>
          <a:xfrm>
            <a:off x="4924749" y="4424857"/>
            <a:ext cx="2008262" cy="12192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WRIT 4550</a:t>
            </a:r>
          </a:p>
          <a:p>
            <a:pPr algn="ctr"/>
            <a:r>
              <a:rPr lang="en-US" dirty="0"/>
              <a:t>Proposing and </a:t>
            </a:r>
            <a:r>
              <a:rPr lang="en-US" dirty="0" smtClean="0"/>
              <a:t>Persuading</a:t>
            </a:r>
            <a:endParaRPr lang="en-US" dirty="0"/>
          </a:p>
        </p:txBody>
      </p:sp>
      <p:sp>
        <p:nvSpPr>
          <p:cNvPr id="30" name="Rounded Rectangle 29"/>
          <p:cNvSpPr/>
          <p:nvPr/>
        </p:nvSpPr>
        <p:spPr>
          <a:xfrm>
            <a:off x="7082905" y="4950145"/>
            <a:ext cx="1715045" cy="1303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WRIT </a:t>
            </a:r>
            <a:r>
              <a:rPr lang="en-US" dirty="0"/>
              <a:t>4380</a:t>
            </a:r>
          </a:p>
          <a:p>
            <a:pPr algn="ctr"/>
            <a:r>
              <a:rPr lang="en-US" dirty="0"/>
              <a:t>Writing and </a:t>
            </a:r>
            <a:r>
              <a:rPr lang="en-US" dirty="0" smtClean="0"/>
              <a:t>Response</a:t>
            </a:r>
            <a:endParaRPr lang="en-US" dirty="0"/>
          </a:p>
        </p:txBody>
      </p:sp>
      <p:sp>
        <p:nvSpPr>
          <p:cNvPr id="32" name="Rounded Rectangle 31"/>
          <p:cNvSpPr/>
          <p:nvPr/>
        </p:nvSpPr>
        <p:spPr>
          <a:xfrm>
            <a:off x="7062123" y="1294540"/>
            <a:ext cx="1715045" cy="136603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4580</a:t>
            </a:r>
          </a:p>
          <a:p>
            <a:pPr algn="ctr"/>
            <a:r>
              <a:rPr lang="en-US" dirty="0"/>
              <a:t>Advertising and </a:t>
            </a:r>
            <a:r>
              <a:rPr lang="en-US" dirty="0" smtClean="0"/>
              <a:t>Culture</a:t>
            </a:r>
            <a:endParaRPr lang="en-US" dirty="0"/>
          </a:p>
        </p:txBody>
      </p:sp>
      <p:sp>
        <p:nvSpPr>
          <p:cNvPr id="33" name="Rounded Rectangle 32"/>
          <p:cNvSpPr/>
          <p:nvPr/>
        </p:nvSpPr>
        <p:spPr>
          <a:xfrm>
            <a:off x="7082905" y="3038309"/>
            <a:ext cx="1812617" cy="136603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COMM 4620</a:t>
            </a:r>
          </a:p>
          <a:p>
            <a:pPr algn="ctr"/>
            <a:r>
              <a:rPr lang="en-US" dirty="0"/>
              <a:t>Language and </a:t>
            </a:r>
            <a:r>
              <a:rPr lang="en-US" dirty="0" smtClean="0"/>
              <a:t>Culture</a:t>
            </a:r>
            <a:endParaRPr lang="en-US" dirty="0"/>
          </a:p>
        </p:txBody>
      </p:sp>
      <p:cxnSp>
        <p:nvCxnSpPr>
          <p:cNvPr id="4" name="Straight Arrow Connector 3"/>
          <p:cNvCxnSpPr>
            <a:stCxn id="17" idx="3"/>
            <a:endCxn id="21" idx="1"/>
          </p:cNvCxnSpPr>
          <p:nvPr/>
        </p:nvCxnSpPr>
        <p:spPr>
          <a:xfrm>
            <a:off x="2419559" y="2756141"/>
            <a:ext cx="2504918" cy="800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23" idx="3"/>
            <a:endCxn id="21" idx="1"/>
          </p:cNvCxnSpPr>
          <p:nvPr/>
        </p:nvCxnSpPr>
        <p:spPr>
          <a:xfrm flipV="1">
            <a:off x="2405848" y="3556189"/>
            <a:ext cx="2518631" cy="6957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4" idx="3"/>
            <a:endCxn id="21" idx="1"/>
          </p:cNvCxnSpPr>
          <p:nvPr/>
        </p:nvCxnSpPr>
        <p:spPr>
          <a:xfrm flipV="1">
            <a:off x="2405984" y="3556189"/>
            <a:ext cx="2518495" cy="21211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7" idx="3"/>
            <a:endCxn id="26" idx="1"/>
          </p:cNvCxnSpPr>
          <p:nvPr/>
        </p:nvCxnSpPr>
        <p:spPr>
          <a:xfrm>
            <a:off x="2419559" y="2756141"/>
            <a:ext cx="2505190" cy="22783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3" idx="3"/>
            <a:endCxn id="26" idx="1"/>
          </p:cNvCxnSpPr>
          <p:nvPr/>
        </p:nvCxnSpPr>
        <p:spPr>
          <a:xfrm>
            <a:off x="2405848" y="4251903"/>
            <a:ext cx="2518903" cy="7825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3"/>
            <a:endCxn id="26" idx="1"/>
          </p:cNvCxnSpPr>
          <p:nvPr/>
        </p:nvCxnSpPr>
        <p:spPr>
          <a:xfrm flipV="1">
            <a:off x="2405984" y="5034457"/>
            <a:ext cx="2518767" cy="6428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52402" y="109943"/>
            <a:ext cx="3390223" cy="461665"/>
          </a:xfrm>
          <a:prstGeom prst="rect">
            <a:avLst/>
          </a:prstGeom>
          <a:noFill/>
        </p:spPr>
        <p:txBody>
          <a:bodyPr wrap="none" rtlCol="0">
            <a:spAutoFit/>
          </a:bodyPr>
          <a:lstStyle/>
          <a:p>
            <a:r>
              <a:rPr lang="en-US" sz="2400" b="1" dirty="0"/>
              <a:t>Strategic Communication</a:t>
            </a:r>
          </a:p>
        </p:txBody>
      </p:sp>
      <p:grpSp>
        <p:nvGrpSpPr>
          <p:cNvPr id="29" name="Group 28"/>
          <p:cNvGrpSpPr/>
          <p:nvPr/>
        </p:nvGrpSpPr>
        <p:grpSpPr>
          <a:xfrm>
            <a:off x="665743" y="3088742"/>
            <a:ext cx="304892" cy="276999"/>
            <a:chOff x="5284017" y="831394"/>
            <a:chExt cx="304892" cy="276999"/>
          </a:xfrm>
        </p:grpSpPr>
        <p:sp>
          <p:nvSpPr>
            <p:cNvPr id="34" name="Oval 33"/>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38" name="Group 37"/>
          <p:cNvGrpSpPr/>
          <p:nvPr/>
        </p:nvGrpSpPr>
        <p:grpSpPr>
          <a:xfrm>
            <a:off x="703889" y="4447971"/>
            <a:ext cx="304892" cy="276999"/>
            <a:chOff x="5284017" y="831394"/>
            <a:chExt cx="304892" cy="276999"/>
          </a:xfrm>
        </p:grpSpPr>
        <p:sp>
          <p:nvSpPr>
            <p:cNvPr id="39" name="Oval 38"/>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41" name="Group 40"/>
          <p:cNvGrpSpPr/>
          <p:nvPr/>
        </p:nvGrpSpPr>
        <p:grpSpPr>
          <a:xfrm>
            <a:off x="742035" y="5855332"/>
            <a:ext cx="304892" cy="276999"/>
            <a:chOff x="5284017" y="831394"/>
            <a:chExt cx="304892" cy="276999"/>
          </a:xfrm>
        </p:grpSpPr>
        <p:sp>
          <p:nvSpPr>
            <p:cNvPr id="42" name="Oval 41"/>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46" name="Group 45"/>
          <p:cNvGrpSpPr/>
          <p:nvPr/>
        </p:nvGrpSpPr>
        <p:grpSpPr>
          <a:xfrm>
            <a:off x="5325640" y="2383572"/>
            <a:ext cx="304892" cy="276999"/>
            <a:chOff x="5284017" y="831394"/>
            <a:chExt cx="304892" cy="276999"/>
          </a:xfrm>
        </p:grpSpPr>
        <p:sp>
          <p:nvSpPr>
            <p:cNvPr id="49" name="Oval 48"/>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51" name="Group 50"/>
          <p:cNvGrpSpPr/>
          <p:nvPr/>
        </p:nvGrpSpPr>
        <p:grpSpPr>
          <a:xfrm>
            <a:off x="7397199" y="4022711"/>
            <a:ext cx="304892" cy="276999"/>
            <a:chOff x="5284017" y="831394"/>
            <a:chExt cx="304892" cy="276999"/>
          </a:xfrm>
        </p:grpSpPr>
        <p:sp>
          <p:nvSpPr>
            <p:cNvPr id="52" name="Oval 51"/>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54" name="Group 53"/>
          <p:cNvGrpSpPr/>
          <p:nvPr/>
        </p:nvGrpSpPr>
        <p:grpSpPr>
          <a:xfrm>
            <a:off x="7435345" y="5855332"/>
            <a:ext cx="304892" cy="276999"/>
            <a:chOff x="5284017" y="831394"/>
            <a:chExt cx="304892" cy="276999"/>
          </a:xfrm>
        </p:grpSpPr>
        <p:sp>
          <p:nvSpPr>
            <p:cNvPr id="55" name="Oval 54"/>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5284017" y="831394"/>
              <a:ext cx="304892" cy="276999"/>
            </a:xfrm>
            <a:prstGeom prst="rect">
              <a:avLst/>
            </a:prstGeom>
            <a:noFill/>
          </p:spPr>
          <p:txBody>
            <a:bodyPr wrap="none" rtlCol="0">
              <a:spAutoFit/>
            </a:bodyPr>
            <a:lstStyle/>
            <a:p>
              <a:r>
                <a:rPr lang="en-US" sz="1200" dirty="0"/>
                <a:t>CI</a:t>
              </a:r>
            </a:p>
          </p:txBody>
        </p:sp>
      </p:grpSp>
      <p:sp>
        <p:nvSpPr>
          <p:cNvPr id="6" name="TextBox 5"/>
          <p:cNvSpPr txBox="1"/>
          <p:nvPr/>
        </p:nvSpPr>
        <p:spPr>
          <a:xfrm>
            <a:off x="3478696" y="4039981"/>
            <a:ext cx="386644" cy="369332"/>
          </a:xfrm>
          <a:prstGeom prst="rect">
            <a:avLst/>
          </a:prstGeom>
          <a:noFill/>
        </p:spPr>
        <p:txBody>
          <a:bodyPr wrap="none" rtlCol="0">
            <a:spAutoFit/>
          </a:bodyPr>
          <a:lstStyle/>
          <a:p>
            <a:r>
              <a:rPr lang="en-US" dirty="0"/>
              <a:t>or</a:t>
            </a:r>
          </a:p>
        </p:txBody>
      </p:sp>
      <p:cxnSp>
        <p:nvCxnSpPr>
          <p:cNvPr id="10" name="Straight Arrow Connector 9"/>
          <p:cNvCxnSpPr/>
          <p:nvPr/>
        </p:nvCxnSpPr>
        <p:spPr>
          <a:xfrm flipV="1">
            <a:off x="3668968" y="3908160"/>
            <a:ext cx="3050" cy="253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661787" y="4322435"/>
            <a:ext cx="0" cy="2810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324275" y="5840142"/>
            <a:ext cx="418704" cy="369332"/>
          </a:xfrm>
          <a:prstGeom prst="rect">
            <a:avLst/>
          </a:prstGeom>
          <a:noFill/>
        </p:spPr>
        <p:txBody>
          <a:bodyPr wrap="none" rtlCol="0">
            <a:spAutoFit/>
          </a:bodyPr>
          <a:lstStyle/>
          <a:p>
            <a:r>
              <a:rPr lang="en-US" dirty="0" smtClean="0"/>
              <a:t>13</a:t>
            </a:r>
            <a:endParaRPr lang="en-US" dirty="0"/>
          </a:p>
        </p:txBody>
      </p:sp>
      <p:grpSp>
        <p:nvGrpSpPr>
          <p:cNvPr id="61" name="Group 60"/>
          <p:cNvGrpSpPr/>
          <p:nvPr/>
        </p:nvGrpSpPr>
        <p:grpSpPr>
          <a:xfrm>
            <a:off x="8466845" y="4984445"/>
            <a:ext cx="255198" cy="276999"/>
            <a:chOff x="7228093" y="2976114"/>
            <a:chExt cx="255198" cy="276999"/>
          </a:xfrm>
        </p:grpSpPr>
        <p:sp>
          <p:nvSpPr>
            <p:cNvPr id="62" name="Oval 6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3" name="TextBox 2"/>
          <p:cNvSpPr txBox="1"/>
          <p:nvPr/>
        </p:nvSpPr>
        <p:spPr>
          <a:xfrm>
            <a:off x="1961169" y="4355638"/>
            <a:ext cx="418704" cy="369332"/>
          </a:xfrm>
          <a:prstGeom prst="rect">
            <a:avLst/>
          </a:prstGeom>
          <a:noFill/>
        </p:spPr>
        <p:txBody>
          <a:bodyPr wrap="none" rtlCol="0">
            <a:spAutoFit/>
          </a:bodyPr>
          <a:lstStyle/>
          <a:p>
            <a:r>
              <a:rPr lang="en-US" dirty="0" smtClean="0"/>
              <a:t>12</a:t>
            </a:r>
            <a:endParaRPr lang="en-US" dirty="0"/>
          </a:p>
        </p:txBody>
      </p:sp>
      <p:sp>
        <p:nvSpPr>
          <p:cNvPr id="5" name="TextBox 4"/>
          <p:cNvSpPr txBox="1"/>
          <p:nvPr/>
        </p:nvSpPr>
        <p:spPr>
          <a:xfrm>
            <a:off x="2004126" y="3020424"/>
            <a:ext cx="418704" cy="369332"/>
          </a:xfrm>
          <a:prstGeom prst="rect">
            <a:avLst/>
          </a:prstGeom>
          <a:noFill/>
        </p:spPr>
        <p:txBody>
          <a:bodyPr wrap="none" rtlCol="0">
            <a:spAutoFit/>
          </a:bodyPr>
          <a:lstStyle/>
          <a:p>
            <a:r>
              <a:rPr lang="en-US" dirty="0" smtClean="0"/>
              <a:t>30</a:t>
            </a:r>
            <a:endParaRPr lang="en-US" dirty="0"/>
          </a:p>
        </p:txBody>
      </p:sp>
      <p:sp>
        <p:nvSpPr>
          <p:cNvPr id="8" name="TextBox 7"/>
          <p:cNvSpPr txBox="1"/>
          <p:nvPr/>
        </p:nvSpPr>
        <p:spPr>
          <a:xfrm>
            <a:off x="8388614" y="2291239"/>
            <a:ext cx="301686" cy="369332"/>
          </a:xfrm>
          <a:prstGeom prst="rect">
            <a:avLst/>
          </a:prstGeom>
          <a:noFill/>
        </p:spPr>
        <p:txBody>
          <a:bodyPr wrap="none" rtlCol="0">
            <a:spAutoFit/>
          </a:bodyPr>
          <a:lstStyle/>
          <a:p>
            <a:r>
              <a:rPr lang="en-US" dirty="0" smtClean="0"/>
              <a:t>3</a:t>
            </a:r>
            <a:endParaRPr lang="en-US" dirty="0"/>
          </a:p>
        </p:txBody>
      </p:sp>
      <p:grpSp>
        <p:nvGrpSpPr>
          <p:cNvPr id="65" name="Group 64"/>
          <p:cNvGrpSpPr/>
          <p:nvPr/>
        </p:nvGrpSpPr>
        <p:grpSpPr>
          <a:xfrm>
            <a:off x="8463409" y="1342817"/>
            <a:ext cx="330540" cy="276999"/>
            <a:chOff x="6730063" y="3236444"/>
            <a:chExt cx="330540" cy="276999"/>
          </a:xfrm>
        </p:grpSpPr>
        <p:sp>
          <p:nvSpPr>
            <p:cNvPr id="66" name="Oval 65"/>
            <p:cNvSpPr/>
            <p:nvPr/>
          </p:nvSpPr>
          <p:spPr>
            <a:xfrm>
              <a:off x="6781033" y="3260644"/>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730063" y="3236444"/>
              <a:ext cx="330540" cy="276999"/>
            </a:xfrm>
            <a:prstGeom prst="rect">
              <a:avLst/>
            </a:prstGeom>
            <a:noFill/>
          </p:spPr>
          <p:txBody>
            <a:bodyPr wrap="none" rtlCol="0">
              <a:spAutoFit/>
            </a:bodyPr>
            <a:lstStyle/>
            <a:p>
              <a:r>
                <a:rPr lang="en-US" sz="1200" dirty="0"/>
                <a:t>S</a:t>
              </a:r>
              <a:r>
                <a:rPr lang="en-US" sz="1200" dirty="0" smtClean="0"/>
                <a:t>E</a:t>
              </a:r>
              <a:endParaRPr lang="en-US" sz="1200" dirty="0"/>
            </a:p>
          </p:txBody>
        </p:sp>
      </p:grpSp>
      <p:grpSp>
        <p:nvGrpSpPr>
          <p:cNvPr id="68" name="Group 67"/>
          <p:cNvGrpSpPr/>
          <p:nvPr/>
        </p:nvGrpSpPr>
        <p:grpSpPr>
          <a:xfrm>
            <a:off x="2043881" y="5163945"/>
            <a:ext cx="255198" cy="276999"/>
            <a:chOff x="7228093" y="2976114"/>
            <a:chExt cx="255198" cy="276999"/>
          </a:xfrm>
        </p:grpSpPr>
        <p:sp>
          <p:nvSpPr>
            <p:cNvPr id="69" name="Oval 6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71" name="Group 70"/>
          <p:cNvGrpSpPr/>
          <p:nvPr/>
        </p:nvGrpSpPr>
        <p:grpSpPr>
          <a:xfrm>
            <a:off x="563698" y="5143467"/>
            <a:ext cx="255198" cy="276999"/>
            <a:chOff x="7218863" y="2769318"/>
            <a:chExt cx="255198" cy="276999"/>
          </a:xfrm>
        </p:grpSpPr>
        <p:sp>
          <p:nvSpPr>
            <p:cNvPr id="72" name="Oval 7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11" name="TextBox 10"/>
          <p:cNvSpPr txBox="1"/>
          <p:nvPr/>
        </p:nvSpPr>
        <p:spPr>
          <a:xfrm>
            <a:off x="1959696" y="5846684"/>
            <a:ext cx="418704" cy="369332"/>
          </a:xfrm>
          <a:prstGeom prst="rect">
            <a:avLst/>
          </a:prstGeom>
          <a:noFill/>
        </p:spPr>
        <p:txBody>
          <a:bodyPr wrap="none" rtlCol="0">
            <a:spAutoFit/>
          </a:bodyPr>
          <a:lstStyle/>
          <a:p>
            <a:r>
              <a:rPr lang="en-US" dirty="0" smtClean="0"/>
              <a:t>38</a:t>
            </a:r>
            <a:endParaRPr lang="en-US" dirty="0"/>
          </a:p>
        </p:txBody>
      </p:sp>
      <p:grpSp>
        <p:nvGrpSpPr>
          <p:cNvPr id="74" name="Group 73"/>
          <p:cNvGrpSpPr/>
          <p:nvPr/>
        </p:nvGrpSpPr>
        <p:grpSpPr>
          <a:xfrm>
            <a:off x="499566" y="2269271"/>
            <a:ext cx="255198" cy="276999"/>
            <a:chOff x="7218863" y="2769318"/>
            <a:chExt cx="255198" cy="276999"/>
          </a:xfrm>
        </p:grpSpPr>
        <p:sp>
          <p:nvSpPr>
            <p:cNvPr id="75" name="Oval 74"/>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7" name="Group 76"/>
          <p:cNvGrpSpPr/>
          <p:nvPr/>
        </p:nvGrpSpPr>
        <p:grpSpPr>
          <a:xfrm>
            <a:off x="2047199" y="2229860"/>
            <a:ext cx="255198" cy="276999"/>
            <a:chOff x="7228093" y="2976114"/>
            <a:chExt cx="255198" cy="276999"/>
          </a:xfrm>
        </p:grpSpPr>
        <p:sp>
          <p:nvSpPr>
            <p:cNvPr id="78" name="Oval 7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80" name="Group 79"/>
          <p:cNvGrpSpPr/>
          <p:nvPr/>
        </p:nvGrpSpPr>
        <p:grpSpPr>
          <a:xfrm>
            <a:off x="503825" y="3807648"/>
            <a:ext cx="255198" cy="276999"/>
            <a:chOff x="7218863" y="2769318"/>
            <a:chExt cx="255198" cy="276999"/>
          </a:xfrm>
        </p:grpSpPr>
        <p:sp>
          <p:nvSpPr>
            <p:cNvPr id="81" name="Oval 80"/>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84" name="Group 83"/>
          <p:cNvGrpSpPr/>
          <p:nvPr/>
        </p:nvGrpSpPr>
        <p:grpSpPr>
          <a:xfrm>
            <a:off x="2051458" y="3768237"/>
            <a:ext cx="255198" cy="276999"/>
            <a:chOff x="7228093" y="2976114"/>
            <a:chExt cx="255198" cy="276999"/>
          </a:xfrm>
        </p:grpSpPr>
        <p:sp>
          <p:nvSpPr>
            <p:cNvPr id="85" name="Oval 84"/>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87" name="Group 86"/>
          <p:cNvGrpSpPr/>
          <p:nvPr/>
        </p:nvGrpSpPr>
        <p:grpSpPr>
          <a:xfrm>
            <a:off x="7072938" y="3112757"/>
            <a:ext cx="330540" cy="276999"/>
            <a:chOff x="7208693" y="2272892"/>
            <a:chExt cx="330540" cy="276999"/>
          </a:xfrm>
        </p:grpSpPr>
        <p:sp>
          <p:nvSpPr>
            <p:cNvPr id="88" name="Oval 87"/>
            <p:cNvSpPr/>
            <p:nvPr/>
          </p:nvSpPr>
          <p:spPr>
            <a:xfrm>
              <a:off x="7254691" y="2297092"/>
              <a:ext cx="228600" cy="228600"/>
            </a:xfrm>
            <a:prstGeom prst="ellipse">
              <a:avLst/>
            </a:prstGeom>
            <a:solidFill>
              <a:srgbClr val="EF864B"/>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7208693" y="2272892"/>
              <a:ext cx="330540" cy="276999"/>
            </a:xfrm>
            <a:prstGeom prst="rect">
              <a:avLst/>
            </a:prstGeom>
            <a:noFill/>
          </p:spPr>
          <p:txBody>
            <a:bodyPr wrap="none" rtlCol="0">
              <a:spAutoFit/>
            </a:bodyPr>
            <a:lstStyle/>
            <a:p>
              <a:r>
                <a:rPr lang="en-US" sz="1200" dirty="0" smtClean="0"/>
                <a:t>FE</a:t>
              </a:r>
              <a:endParaRPr lang="en-US" sz="1200" dirty="0"/>
            </a:p>
          </p:txBody>
        </p:sp>
      </p:grpSp>
      <p:sp>
        <p:nvSpPr>
          <p:cNvPr id="90" name="TextBox 89"/>
          <p:cNvSpPr txBox="1"/>
          <p:nvPr/>
        </p:nvSpPr>
        <p:spPr>
          <a:xfrm>
            <a:off x="8474204" y="4013671"/>
            <a:ext cx="301686" cy="369332"/>
          </a:xfrm>
          <a:prstGeom prst="rect">
            <a:avLst/>
          </a:prstGeom>
          <a:noFill/>
        </p:spPr>
        <p:txBody>
          <a:bodyPr wrap="none" rtlCol="0">
            <a:spAutoFit/>
          </a:bodyPr>
          <a:lstStyle/>
          <a:p>
            <a:r>
              <a:rPr lang="en-US" dirty="0" smtClean="0"/>
              <a:t>3</a:t>
            </a:r>
            <a:endParaRPr lang="en-US" dirty="0"/>
          </a:p>
        </p:txBody>
      </p:sp>
      <p:sp>
        <p:nvSpPr>
          <p:cNvPr id="12" name="TextBox 11"/>
          <p:cNvSpPr txBox="1"/>
          <p:nvPr/>
        </p:nvSpPr>
        <p:spPr>
          <a:xfrm>
            <a:off x="6508913" y="2337405"/>
            <a:ext cx="418704" cy="369332"/>
          </a:xfrm>
          <a:prstGeom prst="rect">
            <a:avLst/>
          </a:prstGeom>
          <a:noFill/>
        </p:spPr>
        <p:txBody>
          <a:bodyPr wrap="none" rtlCol="0">
            <a:spAutoFit/>
          </a:bodyPr>
          <a:lstStyle/>
          <a:p>
            <a:r>
              <a:rPr lang="en-US" dirty="0" smtClean="0"/>
              <a:t>38</a:t>
            </a:r>
            <a:endParaRPr lang="en-US" dirty="0"/>
          </a:p>
        </p:txBody>
      </p:sp>
      <p:grpSp>
        <p:nvGrpSpPr>
          <p:cNvPr id="91" name="Group 90"/>
          <p:cNvGrpSpPr/>
          <p:nvPr/>
        </p:nvGrpSpPr>
        <p:grpSpPr>
          <a:xfrm>
            <a:off x="5062073" y="1595617"/>
            <a:ext cx="255198" cy="276999"/>
            <a:chOff x="7218863" y="2769318"/>
            <a:chExt cx="255198" cy="276999"/>
          </a:xfrm>
        </p:grpSpPr>
        <p:sp>
          <p:nvSpPr>
            <p:cNvPr id="92" name="Oval 9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4" name="Group 93"/>
          <p:cNvGrpSpPr/>
          <p:nvPr/>
        </p:nvGrpSpPr>
        <p:grpSpPr>
          <a:xfrm>
            <a:off x="6590666" y="1595616"/>
            <a:ext cx="255198" cy="276999"/>
            <a:chOff x="7228093" y="2976114"/>
            <a:chExt cx="255198" cy="276999"/>
          </a:xfrm>
        </p:grpSpPr>
        <p:sp>
          <p:nvSpPr>
            <p:cNvPr id="95" name="Oval 94"/>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5" name="TextBox 14"/>
          <p:cNvSpPr txBox="1"/>
          <p:nvPr/>
        </p:nvSpPr>
        <p:spPr>
          <a:xfrm>
            <a:off x="6448346" y="3855452"/>
            <a:ext cx="399468" cy="369332"/>
          </a:xfrm>
          <a:prstGeom prst="rect">
            <a:avLst/>
          </a:prstGeom>
          <a:noFill/>
        </p:spPr>
        <p:txBody>
          <a:bodyPr wrap="none" rtlCol="0">
            <a:spAutoFit/>
          </a:bodyPr>
          <a:lstStyle/>
          <a:p>
            <a:r>
              <a:rPr lang="en-US" dirty="0" smtClean="0"/>
              <a:t>??</a:t>
            </a:r>
            <a:endParaRPr lang="en-US" dirty="0"/>
          </a:p>
        </p:txBody>
      </p:sp>
      <p:sp>
        <p:nvSpPr>
          <p:cNvPr id="97" name="TextBox 96"/>
          <p:cNvSpPr txBox="1"/>
          <p:nvPr/>
        </p:nvSpPr>
        <p:spPr>
          <a:xfrm>
            <a:off x="6508913" y="6290787"/>
            <a:ext cx="399468" cy="369332"/>
          </a:xfrm>
          <a:prstGeom prst="rect">
            <a:avLst/>
          </a:prstGeom>
          <a:noFill/>
        </p:spPr>
        <p:txBody>
          <a:bodyPr wrap="none" rtlCol="0">
            <a:spAutoFit/>
          </a:bodyPr>
          <a:lstStyle/>
          <a:p>
            <a:r>
              <a:rPr lang="en-US" dirty="0" smtClean="0"/>
              <a:t>??</a:t>
            </a:r>
            <a:endParaRPr lang="en-US" dirty="0"/>
          </a:p>
        </p:txBody>
      </p:sp>
      <p:grpSp>
        <p:nvGrpSpPr>
          <p:cNvPr id="98" name="Group 97"/>
          <p:cNvGrpSpPr/>
          <p:nvPr/>
        </p:nvGrpSpPr>
        <p:grpSpPr>
          <a:xfrm>
            <a:off x="6574935" y="2929094"/>
            <a:ext cx="255198" cy="276999"/>
            <a:chOff x="7228093" y="2976114"/>
            <a:chExt cx="255198" cy="276999"/>
          </a:xfrm>
        </p:grpSpPr>
        <p:sp>
          <p:nvSpPr>
            <p:cNvPr id="99" name="Oval 9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01" name="Group 100"/>
          <p:cNvGrpSpPr/>
          <p:nvPr/>
        </p:nvGrpSpPr>
        <p:grpSpPr>
          <a:xfrm>
            <a:off x="5049715" y="5830694"/>
            <a:ext cx="255198" cy="276999"/>
            <a:chOff x="7218863" y="2769318"/>
            <a:chExt cx="255198" cy="276999"/>
          </a:xfrm>
        </p:grpSpPr>
        <p:sp>
          <p:nvSpPr>
            <p:cNvPr id="102" name="Oval 10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04" name="Group 103"/>
          <p:cNvGrpSpPr/>
          <p:nvPr/>
        </p:nvGrpSpPr>
        <p:grpSpPr>
          <a:xfrm>
            <a:off x="6592616" y="4489152"/>
            <a:ext cx="255198" cy="276999"/>
            <a:chOff x="7228093" y="2976114"/>
            <a:chExt cx="255198" cy="276999"/>
          </a:xfrm>
        </p:grpSpPr>
        <p:sp>
          <p:nvSpPr>
            <p:cNvPr id="105" name="Oval 104"/>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8" name="TextBox 17"/>
          <p:cNvSpPr txBox="1"/>
          <p:nvPr/>
        </p:nvSpPr>
        <p:spPr>
          <a:xfrm>
            <a:off x="6508913" y="5274725"/>
            <a:ext cx="458640" cy="369332"/>
          </a:xfrm>
          <a:prstGeom prst="rect">
            <a:avLst/>
          </a:prstGeom>
          <a:noFill/>
        </p:spPr>
        <p:txBody>
          <a:bodyPr wrap="square" rtlCol="0">
            <a:spAutoFit/>
          </a:bodyPr>
          <a:lstStyle/>
          <a:p>
            <a:r>
              <a:rPr lang="en-US" dirty="0" smtClean="0"/>
              <a:t>15</a:t>
            </a:r>
            <a:endParaRPr lang="en-US" dirty="0"/>
          </a:p>
        </p:txBody>
      </p:sp>
      <p:sp>
        <p:nvSpPr>
          <p:cNvPr id="19" name="TextBox 18"/>
          <p:cNvSpPr txBox="1"/>
          <p:nvPr/>
        </p:nvSpPr>
        <p:spPr>
          <a:xfrm>
            <a:off x="7366594" y="6412470"/>
            <a:ext cx="1091966" cy="369332"/>
          </a:xfrm>
          <a:prstGeom prst="rect">
            <a:avLst/>
          </a:prstGeom>
          <a:noFill/>
        </p:spPr>
        <p:txBody>
          <a:bodyPr wrap="none" rtlCol="0">
            <a:spAutoFit/>
          </a:bodyPr>
          <a:lstStyle/>
          <a:p>
            <a:r>
              <a:rPr lang="en-US" dirty="0" smtClean="0"/>
              <a:t>152/3=50</a:t>
            </a:r>
            <a:endParaRPr lang="en-US" dirty="0"/>
          </a:p>
        </p:txBody>
      </p:sp>
    </p:spTree>
    <p:extLst>
      <p:ext uri="{BB962C8B-B14F-4D97-AF65-F5344CB8AC3E}">
        <p14:creationId xmlns:p14="http://schemas.microsoft.com/office/powerpoint/2010/main" val="48034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304800" y="582671"/>
            <a:ext cx="8686800" cy="6199131"/>
          </a:xfrm>
          <a:prstGeom prst="roundRect">
            <a:avLst/>
          </a:prstGeom>
          <a:solidFill>
            <a:schemeClr val="accent6">
              <a:lumMod val="60000"/>
              <a:lumOff val="4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Courses 1, 2, and 3</a:t>
            </a:r>
          </a:p>
          <a:p>
            <a:pPr algn="ctr"/>
            <a:r>
              <a:rPr lang="en-US" dirty="0"/>
              <a:t>At least one 4000 level course</a:t>
            </a:r>
          </a:p>
        </p:txBody>
      </p:sp>
      <p:sp>
        <p:nvSpPr>
          <p:cNvPr id="4" name="Rounded Rectangle 3"/>
          <p:cNvSpPr/>
          <p:nvPr/>
        </p:nvSpPr>
        <p:spPr>
          <a:xfrm>
            <a:off x="1010341" y="1905000"/>
            <a:ext cx="1728659" cy="116378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LANG 1010</a:t>
            </a:r>
          </a:p>
          <a:p>
            <a:pPr algn="ctr"/>
            <a:r>
              <a:rPr lang="en-US" dirty="0"/>
              <a:t>Chinese </a:t>
            </a:r>
            <a:r>
              <a:rPr lang="en-US" dirty="0" smtClean="0"/>
              <a:t>I</a:t>
            </a:r>
            <a:endParaRPr lang="en-US" dirty="0"/>
          </a:p>
        </p:txBody>
      </p:sp>
      <p:sp>
        <p:nvSpPr>
          <p:cNvPr id="5" name="TextBox 4"/>
          <p:cNvSpPr txBox="1"/>
          <p:nvPr/>
        </p:nvSpPr>
        <p:spPr>
          <a:xfrm>
            <a:off x="142264" y="100878"/>
            <a:ext cx="1188146" cy="461665"/>
          </a:xfrm>
          <a:prstGeom prst="rect">
            <a:avLst/>
          </a:prstGeom>
          <a:noFill/>
        </p:spPr>
        <p:txBody>
          <a:bodyPr wrap="none" rtlCol="0">
            <a:spAutoFit/>
          </a:bodyPr>
          <a:lstStyle/>
          <a:p>
            <a:r>
              <a:rPr lang="en-US" sz="2400" b="1" dirty="0"/>
              <a:t>Chinese</a:t>
            </a:r>
          </a:p>
        </p:txBody>
      </p:sp>
      <p:sp>
        <p:nvSpPr>
          <p:cNvPr id="12" name="Rounded Rectangle 11"/>
          <p:cNvSpPr/>
          <p:nvPr/>
        </p:nvSpPr>
        <p:spPr>
          <a:xfrm>
            <a:off x="3657600" y="1905000"/>
            <a:ext cx="1905000" cy="1163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LANG 2340 </a:t>
            </a:r>
          </a:p>
          <a:p>
            <a:pPr algn="ctr"/>
            <a:r>
              <a:rPr lang="en-US" dirty="0"/>
              <a:t>Chinese </a:t>
            </a:r>
            <a:r>
              <a:rPr lang="en-US" dirty="0" smtClean="0"/>
              <a:t>II</a:t>
            </a:r>
            <a:endParaRPr lang="en-US" dirty="0"/>
          </a:p>
        </p:txBody>
      </p:sp>
      <p:sp>
        <p:nvSpPr>
          <p:cNvPr id="15" name="Rounded Rectangle 14"/>
          <p:cNvSpPr/>
          <p:nvPr/>
        </p:nvSpPr>
        <p:spPr>
          <a:xfrm>
            <a:off x="6000750" y="1905001"/>
            <a:ext cx="1924050" cy="116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LANG 4420</a:t>
            </a:r>
          </a:p>
          <a:p>
            <a:pPr algn="ctr"/>
            <a:r>
              <a:rPr lang="en-US" dirty="0"/>
              <a:t>Chinese </a:t>
            </a:r>
            <a:r>
              <a:rPr lang="en-US" dirty="0" smtClean="0"/>
              <a:t>III</a:t>
            </a:r>
            <a:endParaRPr lang="en-US" dirty="0"/>
          </a:p>
        </p:txBody>
      </p:sp>
      <p:cxnSp>
        <p:nvCxnSpPr>
          <p:cNvPr id="7" name="Straight Arrow Connector 6"/>
          <p:cNvCxnSpPr>
            <a:stCxn id="4" idx="3"/>
            <a:endCxn id="12" idx="1"/>
          </p:cNvCxnSpPr>
          <p:nvPr/>
        </p:nvCxnSpPr>
        <p:spPr>
          <a:xfrm>
            <a:off x="2738998" y="2486891"/>
            <a:ext cx="91860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2" idx="3"/>
            <a:endCxn id="15" idx="1"/>
          </p:cNvCxnSpPr>
          <p:nvPr/>
        </p:nvCxnSpPr>
        <p:spPr>
          <a:xfrm>
            <a:off x="5562600" y="2486891"/>
            <a:ext cx="4381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010341" y="3581400"/>
            <a:ext cx="1728659" cy="1163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LANG </a:t>
            </a:r>
            <a:r>
              <a:rPr lang="en-US" dirty="0" smtClean="0"/>
              <a:t>2340</a:t>
            </a:r>
            <a:endParaRPr lang="en-US" dirty="0"/>
          </a:p>
          <a:p>
            <a:pPr algn="ctr"/>
            <a:r>
              <a:rPr lang="en-US" dirty="0"/>
              <a:t>Chinese </a:t>
            </a:r>
            <a:r>
              <a:rPr lang="en-US" dirty="0" smtClean="0"/>
              <a:t>II</a:t>
            </a:r>
            <a:endParaRPr lang="en-US" dirty="0"/>
          </a:p>
        </p:txBody>
      </p:sp>
      <p:sp>
        <p:nvSpPr>
          <p:cNvPr id="11" name="Rounded Rectangle 10"/>
          <p:cNvSpPr/>
          <p:nvPr/>
        </p:nvSpPr>
        <p:spPr>
          <a:xfrm>
            <a:off x="3657600" y="3581400"/>
            <a:ext cx="1905000" cy="1163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LANG 4420 </a:t>
            </a:r>
          </a:p>
          <a:p>
            <a:pPr algn="ctr"/>
            <a:r>
              <a:rPr lang="en-US" dirty="0"/>
              <a:t>Chinese </a:t>
            </a:r>
            <a:r>
              <a:rPr lang="en-US" dirty="0" smtClean="0"/>
              <a:t>III</a:t>
            </a:r>
            <a:endParaRPr lang="en-US" dirty="0"/>
          </a:p>
        </p:txBody>
      </p:sp>
      <p:sp>
        <p:nvSpPr>
          <p:cNvPr id="13" name="Rounded Rectangle 12"/>
          <p:cNvSpPr/>
          <p:nvPr/>
        </p:nvSpPr>
        <p:spPr>
          <a:xfrm>
            <a:off x="6019800" y="3581401"/>
            <a:ext cx="1905000" cy="116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LANG 4430</a:t>
            </a:r>
          </a:p>
          <a:p>
            <a:pPr algn="ctr"/>
            <a:r>
              <a:rPr lang="en-US" dirty="0"/>
              <a:t>Chinese </a:t>
            </a:r>
            <a:r>
              <a:rPr lang="en-US" dirty="0" smtClean="0"/>
              <a:t>IV</a:t>
            </a:r>
            <a:endParaRPr lang="en-US" dirty="0"/>
          </a:p>
        </p:txBody>
      </p:sp>
      <p:cxnSp>
        <p:nvCxnSpPr>
          <p:cNvPr id="14" name="Straight Arrow Connector 13"/>
          <p:cNvCxnSpPr>
            <a:stCxn id="10" idx="3"/>
            <a:endCxn id="11" idx="1"/>
          </p:cNvCxnSpPr>
          <p:nvPr/>
        </p:nvCxnSpPr>
        <p:spPr>
          <a:xfrm>
            <a:off x="2738998" y="4163291"/>
            <a:ext cx="91860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3"/>
            <a:endCxn id="13" idx="1"/>
          </p:cNvCxnSpPr>
          <p:nvPr/>
        </p:nvCxnSpPr>
        <p:spPr>
          <a:xfrm>
            <a:off x="5562600" y="4163291"/>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1010341" y="5334000"/>
            <a:ext cx="1728659" cy="1163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LANG 4420</a:t>
            </a:r>
          </a:p>
          <a:p>
            <a:pPr algn="ctr"/>
            <a:r>
              <a:rPr lang="en-US" dirty="0"/>
              <a:t>Chinese </a:t>
            </a:r>
            <a:r>
              <a:rPr lang="en-US" dirty="0" smtClean="0"/>
              <a:t>III</a:t>
            </a:r>
            <a:endParaRPr lang="en-US" dirty="0"/>
          </a:p>
        </p:txBody>
      </p:sp>
      <p:sp>
        <p:nvSpPr>
          <p:cNvPr id="18" name="Rounded Rectangle 17"/>
          <p:cNvSpPr/>
          <p:nvPr/>
        </p:nvSpPr>
        <p:spPr>
          <a:xfrm>
            <a:off x="3657600" y="5334000"/>
            <a:ext cx="1905000" cy="1163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LANG 4430 </a:t>
            </a:r>
          </a:p>
          <a:p>
            <a:pPr algn="ctr"/>
            <a:r>
              <a:rPr lang="en-US" dirty="0"/>
              <a:t>Chinese </a:t>
            </a:r>
            <a:r>
              <a:rPr lang="en-US" dirty="0" smtClean="0"/>
              <a:t>IV</a:t>
            </a:r>
            <a:endParaRPr lang="en-US" dirty="0"/>
          </a:p>
        </p:txBody>
      </p:sp>
      <p:sp>
        <p:nvSpPr>
          <p:cNvPr id="19" name="Rounded Rectangle 18"/>
          <p:cNvSpPr/>
          <p:nvPr/>
        </p:nvSpPr>
        <p:spPr>
          <a:xfrm>
            <a:off x="6019800" y="5334001"/>
            <a:ext cx="1905000" cy="116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LANG 4470</a:t>
            </a:r>
          </a:p>
          <a:p>
            <a:pPr algn="ctr"/>
            <a:r>
              <a:rPr lang="en-US" dirty="0"/>
              <a:t>Chinese </a:t>
            </a:r>
            <a:r>
              <a:rPr lang="en-US" dirty="0" smtClean="0"/>
              <a:t>V</a:t>
            </a:r>
            <a:endParaRPr lang="en-US" dirty="0"/>
          </a:p>
        </p:txBody>
      </p:sp>
      <p:cxnSp>
        <p:nvCxnSpPr>
          <p:cNvPr id="20" name="Straight Arrow Connector 19"/>
          <p:cNvCxnSpPr>
            <a:stCxn id="17" idx="3"/>
            <a:endCxn id="18" idx="1"/>
          </p:cNvCxnSpPr>
          <p:nvPr/>
        </p:nvCxnSpPr>
        <p:spPr>
          <a:xfrm>
            <a:off x="2738998" y="5915891"/>
            <a:ext cx="91860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3"/>
            <a:endCxn id="19" idx="1"/>
          </p:cNvCxnSpPr>
          <p:nvPr/>
        </p:nvCxnSpPr>
        <p:spPr>
          <a:xfrm>
            <a:off x="5562600" y="5915891"/>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289458" y="3168134"/>
            <a:ext cx="386644" cy="369332"/>
          </a:xfrm>
          <a:prstGeom prst="rect">
            <a:avLst/>
          </a:prstGeom>
          <a:noFill/>
        </p:spPr>
        <p:txBody>
          <a:bodyPr wrap="none" rtlCol="0">
            <a:spAutoFit/>
          </a:bodyPr>
          <a:lstStyle/>
          <a:p>
            <a:r>
              <a:rPr lang="en-US" dirty="0"/>
              <a:t>or</a:t>
            </a:r>
          </a:p>
        </p:txBody>
      </p:sp>
      <p:sp>
        <p:nvSpPr>
          <p:cNvPr id="22" name="TextBox 21"/>
          <p:cNvSpPr txBox="1"/>
          <p:nvPr/>
        </p:nvSpPr>
        <p:spPr>
          <a:xfrm>
            <a:off x="1330410" y="4876800"/>
            <a:ext cx="386644" cy="369332"/>
          </a:xfrm>
          <a:prstGeom prst="rect">
            <a:avLst/>
          </a:prstGeom>
          <a:noFill/>
        </p:spPr>
        <p:txBody>
          <a:bodyPr wrap="none" rtlCol="0">
            <a:spAutoFit/>
          </a:bodyPr>
          <a:lstStyle/>
          <a:p>
            <a:r>
              <a:rPr lang="en-US" dirty="0"/>
              <a:t>or</a:t>
            </a:r>
          </a:p>
        </p:txBody>
      </p:sp>
      <p:grpSp>
        <p:nvGrpSpPr>
          <p:cNvPr id="8" name="Group 7"/>
          <p:cNvGrpSpPr/>
          <p:nvPr/>
        </p:nvGrpSpPr>
        <p:grpSpPr>
          <a:xfrm>
            <a:off x="6300147" y="2698869"/>
            <a:ext cx="304892" cy="276999"/>
            <a:chOff x="5284017" y="831394"/>
            <a:chExt cx="304892" cy="276999"/>
          </a:xfrm>
        </p:grpSpPr>
        <p:sp>
          <p:nvSpPr>
            <p:cNvPr id="24" name="Oval 23"/>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26" name="Group 25"/>
          <p:cNvGrpSpPr/>
          <p:nvPr/>
        </p:nvGrpSpPr>
        <p:grpSpPr>
          <a:xfrm>
            <a:off x="4048145" y="4397738"/>
            <a:ext cx="304892" cy="276999"/>
            <a:chOff x="5284017" y="831394"/>
            <a:chExt cx="304892" cy="276999"/>
          </a:xfrm>
        </p:grpSpPr>
        <p:sp>
          <p:nvSpPr>
            <p:cNvPr id="27" name="Oval 26"/>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29" name="Group 28"/>
          <p:cNvGrpSpPr/>
          <p:nvPr/>
        </p:nvGrpSpPr>
        <p:grpSpPr>
          <a:xfrm>
            <a:off x="1330410" y="6158304"/>
            <a:ext cx="304892" cy="276999"/>
            <a:chOff x="5284017" y="831394"/>
            <a:chExt cx="304892" cy="276999"/>
          </a:xfrm>
        </p:grpSpPr>
        <p:sp>
          <p:nvSpPr>
            <p:cNvPr id="30" name="Oval 29"/>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35" name="Group 34"/>
          <p:cNvGrpSpPr/>
          <p:nvPr/>
        </p:nvGrpSpPr>
        <p:grpSpPr>
          <a:xfrm>
            <a:off x="2434106" y="1946490"/>
            <a:ext cx="255198" cy="276999"/>
            <a:chOff x="7228093" y="2976114"/>
            <a:chExt cx="255198" cy="276999"/>
          </a:xfrm>
        </p:grpSpPr>
        <p:sp>
          <p:nvSpPr>
            <p:cNvPr id="36" name="Oval 35"/>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38" name="Group 37"/>
          <p:cNvGrpSpPr/>
          <p:nvPr/>
        </p:nvGrpSpPr>
        <p:grpSpPr>
          <a:xfrm>
            <a:off x="1075212" y="1949062"/>
            <a:ext cx="255198" cy="276999"/>
            <a:chOff x="7218863" y="2769318"/>
            <a:chExt cx="255198" cy="276999"/>
          </a:xfrm>
        </p:grpSpPr>
        <p:sp>
          <p:nvSpPr>
            <p:cNvPr id="39" name="Oval 3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41" name="Group 40"/>
          <p:cNvGrpSpPr/>
          <p:nvPr/>
        </p:nvGrpSpPr>
        <p:grpSpPr>
          <a:xfrm>
            <a:off x="2431674" y="3694284"/>
            <a:ext cx="255198" cy="276999"/>
            <a:chOff x="7228093" y="2976114"/>
            <a:chExt cx="255198" cy="276999"/>
          </a:xfrm>
        </p:grpSpPr>
        <p:sp>
          <p:nvSpPr>
            <p:cNvPr id="43" name="Oval 4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45" name="Group 44"/>
          <p:cNvGrpSpPr/>
          <p:nvPr/>
        </p:nvGrpSpPr>
        <p:grpSpPr>
          <a:xfrm>
            <a:off x="1072780" y="3696856"/>
            <a:ext cx="255198" cy="276999"/>
            <a:chOff x="7218863" y="2769318"/>
            <a:chExt cx="255198" cy="276999"/>
          </a:xfrm>
        </p:grpSpPr>
        <p:sp>
          <p:nvSpPr>
            <p:cNvPr id="46" name="Oval 4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48" name="Group 47"/>
          <p:cNvGrpSpPr/>
          <p:nvPr/>
        </p:nvGrpSpPr>
        <p:grpSpPr>
          <a:xfrm>
            <a:off x="2415943" y="5417067"/>
            <a:ext cx="255198" cy="276999"/>
            <a:chOff x="7228093" y="2976114"/>
            <a:chExt cx="255198" cy="276999"/>
          </a:xfrm>
        </p:grpSpPr>
        <p:sp>
          <p:nvSpPr>
            <p:cNvPr id="49" name="Oval 4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51" name="Group 50"/>
          <p:cNvGrpSpPr/>
          <p:nvPr/>
        </p:nvGrpSpPr>
        <p:grpSpPr>
          <a:xfrm>
            <a:off x="1057049" y="5419639"/>
            <a:ext cx="255198" cy="276999"/>
            <a:chOff x="7218863" y="2769318"/>
            <a:chExt cx="255198" cy="276999"/>
          </a:xfrm>
        </p:grpSpPr>
        <p:sp>
          <p:nvSpPr>
            <p:cNvPr id="52" name="Oval 5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54" name="Group 53"/>
          <p:cNvGrpSpPr/>
          <p:nvPr/>
        </p:nvGrpSpPr>
        <p:grpSpPr>
          <a:xfrm>
            <a:off x="5165869" y="3625915"/>
            <a:ext cx="255198" cy="276999"/>
            <a:chOff x="7228093" y="2976114"/>
            <a:chExt cx="255198" cy="276999"/>
          </a:xfrm>
        </p:grpSpPr>
        <p:sp>
          <p:nvSpPr>
            <p:cNvPr id="55" name="Oval 54"/>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57" name="Group 56"/>
          <p:cNvGrpSpPr/>
          <p:nvPr/>
        </p:nvGrpSpPr>
        <p:grpSpPr>
          <a:xfrm>
            <a:off x="3806975" y="3628487"/>
            <a:ext cx="255198" cy="276999"/>
            <a:chOff x="7218863" y="2769318"/>
            <a:chExt cx="255198" cy="276999"/>
          </a:xfrm>
        </p:grpSpPr>
        <p:sp>
          <p:nvSpPr>
            <p:cNvPr id="58" name="Oval 57"/>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60" name="Group 59"/>
          <p:cNvGrpSpPr/>
          <p:nvPr/>
        </p:nvGrpSpPr>
        <p:grpSpPr>
          <a:xfrm>
            <a:off x="5150138" y="1978055"/>
            <a:ext cx="255198" cy="276999"/>
            <a:chOff x="7228093" y="2976114"/>
            <a:chExt cx="255198" cy="276999"/>
          </a:xfrm>
        </p:grpSpPr>
        <p:sp>
          <p:nvSpPr>
            <p:cNvPr id="61" name="Oval 60"/>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63" name="Group 62"/>
          <p:cNvGrpSpPr/>
          <p:nvPr/>
        </p:nvGrpSpPr>
        <p:grpSpPr>
          <a:xfrm>
            <a:off x="3791244" y="1980627"/>
            <a:ext cx="255198" cy="276999"/>
            <a:chOff x="7218863" y="2769318"/>
            <a:chExt cx="255198" cy="276999"/>
          </a:xfrm>
        </p:grpSpPr>
        <p:sp>
          <p:nvSpPr>
            <p:cNvPr id="64" name="Oval 6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66" name="Group 65"/>
          <p:cNvGrpSpPr/>
          <p:nvPr/>
        </p:nvGrpSpPr>
        <p:grpSpPr>
          <a:xfrm>
            <a:off x="7543800" y="1980627"/>
            <a:ext cx="255198" cy="276999"/>
            <a:chOff x="7228093" y="2976114"/>
            <a:chExt cx="255198" cy="276999"/>
          </a:xfrm>
        </p:grpSpPr>
        <p:sp>
          <p:nvSpPr>
            <p:cNvPr id="67" name="Oval 6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69" name="Group 68"/>
          <p:cNvGrpSpPr/>
          <p:nvPr/>
        </p:nvGrpSpPr>
        <p:grpSpPr>
          <a:xfrm>
            <a:off x="6184906" y="1983199"/>
            <a:ext cx="255198" cy="276999"/>
            <a:chOff x="7218863" y="2769318"/>
            <a:chExt cx="255198" cy="276999"/>
          </a:xfrm>
        </p:grpSpPr>
        <p:sp>
          <p:nvSpPr>
            <p:cNvPr id="70" name="Oval 6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23" name="TextBox 22"/>
          <p:cNvSpPr txBox="1"/>
          <p:nvPr/>
        </p:nvSpPr>
        <p:spPr>
          <a:xfrm>
            <a:off x="7491813" y="2698869"/>
            <a:ext cx="418704" cy="369332"/>
          </a:xfrm>
          <a:prstGeom prst="rect">
            <a:avLst/>
          </a:prstGeom>
          <a:noFill/>
        </p:spPr>
        <p:txBody>
          <a:bodyPr wrap="none" rtlCol="0">
            <a:spAutoFit/>
          </a:bodyPr>
          <a:lstStyle/>
          <a:p>
            <a:r>
              <a:rPr lang="en-US" dirty="0" smtClean="0"/>
              <a:t>19</a:t>
            </a:r>
            <a:endParaRPr lang="en-US" dirty="0"/>
          </a:p>
        </p:txBody>
      </p:sp>
      <p:sp>
        <p:nvSpPr>
          <p:cNvPr id="72" name="TextBox 71"/>
          <p:cNvSpPr txBox="1"/>
          <p:nvPr/>
        </p:nvSpPr>
        <p:spPr>
          <a:xfrm>
            <a:off x="5084116" y="4351571"/>
            <a:ext cx="418704" cy="369332"/>
          </a:xfrm>
          <a:prstGeom prst="rect">
            <a:avLst/>
          </a:prstGeom>
          <a:noFill/>
        </p:spPr>
        <p:txBody>
          <a:bodyPr wrap="none" rtlCol="0">
            <a:spAutoFit/>
          </a:bodyPr>
          <a:lstStyle/>
          <a:p>
            <a:r>
              <a:rPr lang="en-US" dirty="0" smtClean="0"/>
              <a:t>10</a:t>
            </a:r>
            <a:endParaRPr lang="en-US" dirty="0"/>
          </a:p>
        </p:txBody>
      </p:sp>
      <p:sp>
        <p:nvSpPr>
          <p:cNvPr id="73" name="TextBox 72"/>
          <p:cNvSpPr txBox="1"/>
          <p:nvPr/>
        </p:nvSpPr>
        <p:spPr>
          <a:xfrm>
            <a:off x="2312953" y="6112137"/>
            <a:ext cx="301686" cy="369332"/>
          </a:xfrm>
          <a:prstGeom prst="rect">
            <a:avLst/>
          </a:prstGeom>
          <a:noFill/>
        </p:spPr>
        <p:txBody>
          <a:bodyPr wrap="none" rtlCol="0">
            <a:spAutoFit/>
          </a:bodyPr>
          <a:lstStyle/>
          <a:p>
            <a:r>
              <a:rPr lang="en-US" dirty="0" smtClean="0"/>
              <a:t>9</a:t>
            </a:r>
            <a:endParaRPr lang="en-US" dirty="0"/>
          </a:p>
        </p:txBody>
      </p:sp>
      <p:sp>
        <p:nvSpPr>
          <p:cNvPr id="74" name="TextBox 73"/>
          <p:cNvSpPr txBox="1"/>
          <p:nvPr/>
        </p:nvSpPr>
        <p:spPr>
          <a:xfrm>
            <a:off x="2278936" y="4281205"/>
            <a:ext cx="418704" cy="369332"/>
          </a:xfrm>
          <a:prstGeom prst="rect">
            <a:avLst/>
          </a:prstGeom>
          <a:noFill/>
        </p:spPr>
        <p:txBody>
          <a:bodyPr wrap="none" rtlCol="0">
            <a:spAutoFit/>
          </a:bodyPr>
          <a:lstStyle/>
          <a:p>
            <a:r>
              <a:rPr lang="en-US" dirty="0" smtClean="0"/>
              <a:t>19</a:t>
            </a:r>
            <a:endParaRPr lang="en-US" dirty="0"/>
          </a:p>
        </p:txBody>
      </p:sp>
      <p:sp>
        <p:nvSpPr>
          <p:cNvPr id="75" name="TextBox 74"/>
          <p:cNvSpPr txBox="1"/>
          <p:nvPr/>
        </p:nvSpPr>
        <p:spPr>
          <a:xfrm>
            <a:off x="5084116" y="2652702"/>
            <a:ext cx="418704" cy="369332"/>
          </a:xfrm>
          <a:prstGeom prst="rect">
            <a:avLst/>
          </a:prstGeom>
          <a:noFill/>
        </p:spPr>
        <p:txBody>
          <a:bodyPr wrap="none" rtlCol="0">
            <a:spAutoFit/>
          </a:bodyPr>
          <a:lstStyle/>
          <a:p>
            <a:r>
              <a:rPr lang="en-US" dirty="0" smtClean="0"/>
              <a:t>19</a:t>
            </a:r>
            <a:endParaRPr lang="en-US" dirty="0"/>
          </a:p>
        </p:txBody>
      </p:sp>
      <p:sp>
        <p:nvSpPr>
          <p:cNvPr id="76" name="TextBox 75"/>
          <p:cNvSpPr txBox="1"/>
          <p:nvPr/>
        </p:nvSpPr>
        <p:spPr>
          <a:xfrm>
            <a:off x="2243332" y="2627927"/>
            <a:ext cx="418704" cy="369332"/>
          </a:xfrm>
          <a:prstGeom prst="rect">
            <a:avLst/>
          </a:prstGeom>
          <a:noFill/>
        </p:spPr>
        <p:txBody>
          <a:bodyPr wrap="none" rtlCol="0">
            <a:spAutoFit/>
          </a:bodyPr>
          <a:lstStyle/>
          <a:p>
            <a:r>
              <a:rPr lang="en-US" dirty="0" smtClean="0"/>
              <a:t>40</a:t>
            </a:r>
            <a:endParaRPr lang="en-US" dirty="0"/>
          </a:p>
        </p:txBody>
      </p:sp>
      <p:grpSp>
        <p:nvGrpSpPr>
          <p:cNvPr id="77" name="Group 76"/>
          <p:cNvGrpSpPr/>
          <p:nvPr/>
        </p:nvGrpSpPr>
        <p:grpSpPr>
          <a:xfrm>
            <a:off x="3781318" y="5400233"/>
            <a:ext cx="255198" cy="276999"/>
            <a:chOff x="7218863" y="2769318"/>
            <a:chExt cx="255198" cy="276999"/>
          </a:xfrm>
        </p:grpSpPr>
        <p:sp>
          <p:nvSpPr>
            <p:cNvPr id="78" name="Oval 77"/>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80" name="Group 79"/>
          <p:cNvGrpSpPr/>
          <p:nvPr/>
        </p:nvGrpSpPr>
        <p:grpSpPr>
          <a:xfrm>
            <a:off x="6111676" y="3633280"/>
            <a:ext cx="255198" cy="276999"/>
            <a:chOff x="7218863" y="2769318"/>
            <a:chExt cx="255198" cy="276999"/>
          </a:xfrm>
        </p:grpSpPr>
        <p:sp>
          <p:nvSpPr>
            <p:cNvPr id="81" name="Oval 80"/>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83" name="TextBox 82"/>
          <p:cNvSpPr txBox="1"/>
          <p:nvPr/>
        </p:nvSpPr>
        <p:spPr>
          <a:xfrm>
            <a:off x="7459615" y="4305405"/>
            <a:ext cx="418704" cy="369332"/>
          </a:xfrm>
          <a:prstGeom prst="rect">
            <a:avLst/>
          </a:prstGeom>
          <a:noFill/>
        </p:spPr>
        <p:txBody>
          <a:bodyPr wrap="none" rtlCol="0">
            <a:spAutoFit/>
          </a:bodyPr>
          <a:lstStyle/>
          <a:p>
            <a:r>
              <a:rPr lang="en-US" dirty="0" smtClean="0"/>
              <a:t>10</a:t>
            </a:r>
            <a:endParaRPr lang="en-US" dirty="0"/>
          </a:p>
        </p:txBody>
      </p:sp>
      <p:sp>
        <p:nvSpPr>
          <p:cNvPr id="84" name="TextBox 83"/>
          <p:cNvSpPr txBox="1"/>
          <p:nvPr/>
        </p:nvSpPr>
        <p:spPr>
          <a:xfrm>
            <a:off x="5165869" y="6065971"/>
            <a:ext cx="301686" cy="369332"/>
          </a:xfrm>
          <a:prstGeom prst="rect">
            <a:avLst/>
          </a:prstGeom>
          <a:noFill/>
        </p:spPr>
        <p:txBody>
          <a:bodyPr wrap="none" rtlCol="0">
            <a:spAutoFit/>
          </a:bodyPr>
          <a:lstStyle/>
          <a:p>
            <a:r>
              <a:rPr lang="en-US" dirty="0"/>
              <a:t>9</a:t>
            </a:r>
          </a:p>
        </p:txBody>
      </p:sp>
      <p:sp>
        <p:nvSpPr>
          <p:cNvPr id="85" name="TextBox 84"/>
          <p:cNvSpPr txBox="1"/>
          <p:nvPr/>
        </p:nvSpPr>
        <p:spPr>
          <a:xfrm>
            <a:off x="7576633" y="6112137"/>
            <a:ext cx="301686" cy="369332"/>
          </a:xfrm>
          <a:prstGeom prst="rect">
            <a:avLst/>
          </a:prstGeom>
          <a:noFill/>
        </p:spPr>
        <p:txBody>
          <a:bodyPr wrap="none" rtlCol="0">
            <a:spAutoFit/>
          </a:bodyPr>
          <a:lstStyle/>
          <a:p>
            <a:r>
              <a:rPr lang="en-US" dirty="0"/>
              <a:t>9</a:t>
            </a:r>
          </a:p>
        </p:txBody>
      </p:sp>
      <p:grpSp>
        <p:nvGrpSpPr>
          <p:cNvPr id="86" name="Group 85"/>
          <p:cNvGrpSpPr/>
          <p:nvPr/>
        </p:nvGrpSpPr>
        <p:grpSpPr>
          <a:xfrm>
            <a:off x="7554667" y="5417067"/>
            <a:ext cx="255198" cy="276999"/>
            <a:chOff x="7228093" y="2976114"/>
            <a:chExt cx="255198" cy="276999"/>
          </a:xfrm>
        </p:grpSpPr>
        <p:sp>
          <p:nvSpPr>
            <p:cNvPr id="87" name="Oval 8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89" name="TextBox 88"/>
          <p:cNvSpPr txBox="1"/>
          <p:nvPr/>
        </p:nvSpPr>
        <p:spPr>
          <a:xfrm>
            <a:off x="8572896" y="6446398"/>
            <a:ext cx="418704" cy="369332"/>
          </a:xfrm>
          <a:prstGeom prst="rect">
            <a:avLst/>
          </a:prstGeom>
          <a:noFill/>
        </p:spPr>
        <p:txBody>
          <a:bodyPr wrap="none" rtlCol="0">
            <a:spAutoFit/>
          </a:bodyPr>
          <a:lstStyle/>
          <a:p>
            <a:r>
              <a:rPr lang="en-US" dirty="0" smtClean="0"/>
              <a:t>38</a:t>
            </a:r>
            <a:endParaRPr lang="en-US" dirty="0"/>
          </a:p>
        </p:txBody>
      </p:sp>
    </p:spTree>
    <p:extLst>
      <p:ext uri="{BB962C8B-B14F-4D97-AF65-F5344CB8AC3E}">
        <p14:creationId xmlns:p14="http://schemas.microsoft.com/office/powerpoint/2010/main" val="2958309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Cogs Pathways</a:t>
            </a:r>
            <a:endParaRPr lang="en-US" dirty="0"/>
          </a:p>
        </p:txBody>
      </p:sp>
      <p:sp>
        <p:nvSpPr>
          <p:cNvPr id="3" name="Content Placeholder 2"/>
          <p:cNvSpPr>
            <a:spLocks noGrp="1"/>
          </p:cNvSpPr>
          <p:nvPr>
            <p:ph idx="1"/>
          </p:nvPr>
        </p:nvSpPr>
        <p:spPr/>
        <p:txBody>
          <a:bodyPr/>
          <a:lstStyle/>
          <a:p>
            <a:r>
              <a:rPr lang="en-US" dirty="0" smtClean="0"/>
              <a:t>7 Pathways:</a:t>
            </a:r>
          </a:p>
          <a:p>
            <a:pPr lvl="1"/>
            <a:r>
              <a:rPr lang="en-US" dirty="0" smtClean="0"/>
              <a:t>Philosophy </a:t>
            </a:r>
          </a:p>
          <a:p>
            <a:pPr lvl="1"/>
            <a:r>
              <a:rPr lang="en-US" dirty="0" smtClean="0"/>
              <a:t>Logic </a:t>
            </a:r>
          </a:p>
          <a:p>
            <a:pPr lvl="1"/>
            <a:r>
              <a:rPr lang="en-US" dirty="0" smtClean="0"/>
              <a:t>Cognitive Science </a:t>
            </a:r>
          </a:p>
          <a:p>
            <a:pPr lvl="1"/>
            <a:r>
              <a:rPr lang="en-US" dirty="0" smtClean="0"/>
              <a:t>Artificial Intelligence</a:t>
            </a:r>
          </a:p>
          <a:p>
            <a:pPr lvl="1"/>
            <a:r>
              <a:rPr lang="en-US" dirty="0" smtClean="0"/>
              <a:t>Linguistics</a:t>
            </a:r>
          </a:p>
          <a:p>
            <a:pPr lvl="1"/>
            <a:r>
              <a:rPr lang="en-US" dirty="0" smtClean="0"/>
              <a:t>Psychological Science</a:t>
            </a:r>
          </a:p>
          <a:p>
            <a:pPr lvl="1"/>
            <a:r>
              <a:rPr lang="en-US" dirty="0" smtClean="0"/>
              <a:t>Behavioral and Cognitive Neuroscience</a:t>
            </a:r>
          </a:p>
        </p:txBody>
      </p:sp>
    </p:spTree>
    <p:extLst>
      <p:ext uri="{BB962C8B-B14F-4D97-AF65-F5344CB8AC3E}">
        <p14:creationId xmlns:p14="http://schemas.microsoft.com/office/powerpoint/2010/main" val="3152355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822811" y="5795375"/>
            <a:ext cx="282450" cy="276999"/>
            <a:chOff x="5135404" y="879678"/>
            <a:chExt cx="282450" cy="276999"/>
          </a:xfrm>
        </p:grpSpPr>
        <p:sp>
          <p:nvSpPr>
            <p:cNvPr id="5" name="Oval 4"/>
            <p:cNvSpPr/>
            <p:nvPr/>
          </p:nvSpPr>
          <p:spPr>
            <a:xfrm>
              <a:off x="5162655" y="908671"/>
              <a:ext cx="228600" cy="228600"/>
            </a:xfrm>
            <a:prstGeom prst="ellipse">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135404" y="879678"/>
              <a:ext cx="282450" cy="276999"/>
            </a:xfrm>
            <a:prstGeom prst="rect">
              <a:avLst/>
            </a:prstGeom>
            <a:noFill/>
          </p:spPr>
          <p:txBody>
            <a:bodyPr wrap="none" rtlCol="0">
              <a:spAutoFit/>
            </a:bodyPr>
            <a:lstStyle/>
            <a:p>
              <a:r>
                <a:rPr lang="en-US" sz="1200" dirty="0"/>
                <a:t>G</a:t>
              </a:r>
            </a:p>
          </p:txBody>
        </p:sp>
      </p:grpSp>
      <p:sp>
        <p:nvSpPr>
          <p:cNvPr id="7" name="TextBox 6"/>
          <p:cNvSpPr txBox="1"/>
          <p:nvPr/>
        </p:nvSpPr>
        <p:spPr>
          <a:xfrm>
            <a:off x="5065599" y="5747867"/>
            <a:ext cx="2626488" cy="369332"/>
          </a:xfrm>
          <a:prstGeom prst="rect">
            <a:avLst/>
          </a:prstGeom>
          <a:noFill/>
        </p:spPr>
        <p:txBody>
          <a:bodyPr wrap="none" rtlCol="0">
            <a:spAutoFit/>
          </a:bodyPr>
          <a:lstStyle/>
          <a:p>
            <a:r>
              <a:rPr lang="en-US" dirty="0"/>
              <a:t>: Non-HI ‘Gateway’ course</a:t>
            </a:r>
          </a:p>
        </p:txBody>
      </p:sp>
      <p:grpSp>
        <p:nvGrpSpPr>
          <p:cNvPr id="8" name="Group 7"/>
          <p:cNvGrpSpPr/>
          <p:nvPr/>
        </p:nvGrpSpPr>
        <p:grpSpPr>
          <a:xfrm>
            <a:off x="4804703" y="5065930"/>
            <a:ext cx="319318" cy="276999"/>
            <a:chOff x="7041241" y="502671"/>
            <a:chExt cx="319318" cy="276999"/>
          </a:xfrm>
        </p:grpSpPr>
        <p:sp>
          <p:nvSpPr>
            <p:cNvPr id="9" name="Oval 8"/>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041241" y="502671"/>
              <a:ext cx="319318" cy="276999"/>
            </a:xfrm>
            <a:prstGeom prst="rect">
              <a:avLst/>
            </a:prstGeom>
            <a:noFill/>
          </p:spPr>
          <p:txBody>
            <a:bodyPr wrap="none" rtlCol="0">
              <a:spAutoFit/>
            </a:bodyPr>
            <a:lstStyle/>
            <a:p>
              <a:r>
                <a:rPr lang="en-US" sz="1200" dirty="0"/>
                <a:t>HI</a:t>
              </a:r>
            </a:p>
          </p:txBody>
        </p:sp>
      </p:grpSp>
      <p:sp>
        <p:nvSpPr>
          <p:cNvPr id="11" name="TextBox 10"/>
          <p:cNvSpPr txBox="1"/>
          <p:nvPr/>
        </p:nvSpPr>
        <p:spPr>
          <a:xfrm>
            <a:off x="5076487" y="5031187"/>
            <a:ext cx="2177263" cy="369332"/>
          </a:xfrm>
          <a:prstGeom prst="rect">
            <a:avLst/>
          </a:prstGeom>
          <a:noFill/>
        </p:spPr>
        <p:txBody>
          <a:bodyPr wrap="none" rtlCol="0">
            <a:spAutoFit/>
          </a:bodyPr>
          <a:lstStyle/>
          <a:p>
            <a:r>
              <a:rPr lang="en-US" dirty="0"/>
              <a:t>: HASS Inquiry course</a:t>
            </a:r>
          </a:p>
        </p:txBody>
      </p:sp>
      <p:grpSp>
        <p:nvGrpSpPr>
          <p:cNvPr id="12" name="Group 11"/>
          <p:cNvGrpSpPr/>
          <p:nvPr/>
        </p:nvGrpSpPr>
        <p:grpSpPr>
          <a:xfrm>
            <a:off x="4811590" y="5431347"/>
            <a:ext cx="304892" cy="276999"/>
            <a:chOff x="5284017" y="831394"/>
            <a:chExt cx="304892" cy="276999"/>
          </a:xfrm>
        </p:grpSpPr>
        <p:sp>
          <p:nvSpPr>
            <p:cNvPr id="13" name="Oval 12"/>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284017" y="831394"/>
              <a:ext cx="304892" cy="276999"/>
            </a:xfrm>
            <a:prstGeom prst="rect">
              <a:avLst/>
            </a:prstGeom>
            <a:noFill/>
          </p:spPr>
          <p:txBody>
            <a:bodyPr wrap="none" rtlCol="0">
              <a:spAutoFit/>
            </a:bodyPr>
            <a:lstStyle/>
            <a:p>
              <a:r>
                <a:rPr lang="en-US" sz="1200" dirty="0"/>
                <a:t>CI</a:t>
              </a:r>
            </a:p>
          </p:txBody>
        </p:sp>
      </p:grpSp>
      <p:sp>
        <p:nvSpPr>
          <p:cNvPr id="15" name="TextBox 14"/>
          <p:cNvSpPr txBox="1"/>
          <p:nvPr/>
        </p:nvSpPr>
        <p:spPr>
          <a:xfrm>
            <a:off x="5065599" y="5367940"/>
            <a:ext cx="3364254" cy="369332"/>
          </a:xfrm>
          <a:prstGeom prst="rect">
            <a:avLst/>
          </a:prstGeom>
          <a:noFill/>
        </p:spPr>
        <p:txBody>
          <a:bodyPr wrap="none" rtlCol="0">
            <a:spAutoFit/>
          </a:bodyPr>
          <a:lstStyle/>
          <a:p>
            <a:r>
              <a:rPr lang="en-US" dirty="0"/>
              <a:t>: Communication Intensive course</a:t>
            </a:r>
          </a:p>
        </p:txBody>
      </p:sp>
      <p:sp>
        <p:nvSpPr>
          <p:cNvPr id="18" name="Title 17"/>
          <p:cNvSpPr>
            <a:spLocks noGrp="1"/>
          </p:cNvSpPr>
          <p:nvPr>
            <p:ph type="title"/>
          </p:nvPr>
        </p:nvSpPr>
        <p:spPr/>
        <p:txBody>
          <a:bodyPr/>
          <a:lstStyle/>
          <a:p>
            <a:r>
              <a:rPr lang="en-US" dirty="0" smtClean="0"/>
              <a:t>Legend</a:t>
            </a:r>
            <a:endParaRPr lang="en-US" dirty="0"/>
          </a:p>
        </p:txBody>
      </p:sp>
      <p:sp>
        <p:nvSpPr>
          <p:cNvPr id="19" name="TextBox 18"/>
          <p:cNvSpPr txBox="1"/>
          <p:nvPr/>
        </p:nvSpPr>
        <p:spPr>
          <a:xfrm>
            <a:off x="662335" y="5248026"/>
            <a:ext cx="3680046" cy="1477328"/>
          </a:xfrm>
          <a:prstGeom prst="rect">
            <a:avLst/>
          </a:prstGeom>
          <a:noFill/>
        </p:spPr>
        <p:txBody>
          <a:bodyPr wrap="none" rtlCol="0">
            <a:spAutoFit/>
          </a:bodyPr>
          <a:lstStyle/>
          <a:p>
            <a:r>
              <a:rPr lang="en-US" dirty="0"/>
              <a:t>Note: A non-HI ‘Gateway’ course can </a:t>
            </a:r>
          </a:p>
          <a:p>
            <a:r>
              <a:rPr lang="en-US" dirty="0"/>
              <a:t>be used as a Course 1</a:t>
            </a:r>
          </a:p>
          <a:p>
            <a:r>
              <a:rPr lang="en-US" dirty="0"/>
              <a:t>Think of it as a ‘Golden Ticket</a:t>
            </a:r>
            <a:r>
              <a:rPr lang="en-US" dirty="0" smtClean="0"/>
              <a:t>’!</a:t>
            </a:r>
          </a:p>
          <a:p>
            <a:r>
              <a:rPr lang="en-US" dirty="0" smtClean="0"/>
              <a:t>If used, two more courses will still</a:t>
            </a:r>
          </a:p>
          <a:p>
            <a:r>
              <a:rPr lang="en-US" dirty="0"/>
              <a:t>b</a:t>
            </a:r>
            <a:r>
              <a:rPr lang="en-US" dirty="0" smtClean="0"/>
              <a:t>e required to complete pathway</a:t>
            </a:r>
            <a:endParaRPr lang="en-US" dirty="0"/>
          </a:p>
        </p:txBody>
      </p:sp>
      <p:sp>
        <p:nvSpPr>
          <p:cNvPr id="20" name="Rounded Rectangle 19"/>
          <p:cNvSpPr/>
          <p:nvPr/>
        </p:nvSpPr>
        <p:spPr>
          <a:xfrm>
            <a:off x="649033" y="1442116"/>
            <a:ext cx="1880560" cy="1533998"/>
          </a:xfrm>
          <a:prstGeom prst="roundRect">
            <a:avLst/>
          </a:prstGeom>
          <a:solidFill>
            <a:schemeClr val="accent6">
              <a:lumMod val="60000"/>
              <a:lumOff val="4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1</a:t>
            </a:r>
          </a:p>
        </p:txBody>
      </p:sp>
      <p:sp>
        <p:nvSpPr>
          <p:cNvPr id="2" name="TextBox 1"/>
          <p:cNvSpPr txBox="1"/>
          <p:nvPr/>
        </p:nvSpPr>
        <p:spPr>
          <a:xfrm>
            <a:off x="2596553" y="1707489"/>
            <a:ext cx="3491661" cy="1200329"/>
          </a:xfrm>
          <a:prstGeom prst="rect">
            <a:avLst/>
          </a:prstGeom>
          <a:noFill/>
        </p:spPr>
        <p:txBody>
          <a:bodyPr wrap="none" rtlCol="0">
            <a:spAutoFit/>
          </a:bodyPr>
          <a:lstStyle/>
          <a:p>
            <a:r>
              <a:rPr lang="en-US" dirty="0"/>
              <a:t>This delineates the courses</a:t>
            </a:r>
          </a:p>
          <a:p>
            <a:r>
              <a:rPr lang="en-US" dirty="0"/>
              <a:t>that can be chosen from for </a:t>
            </a:r>
          </a:p>
          <a:p>
            <a:r>
              <a:rPr lang="en-US" dirty="0"/>
              <a:t>Course 1. In other words: </a:t>
            </a:r>
          </a:p>
          <a:p>
            <a:r>
              <a:rPr lang="en-US" dirty="0"/>
              <a:t>Choose one course from this block!</a:t>
            </a:r>
          </a:p>
        </p:txBody>
      </p:sp>
      <p:sp>
        <p:nvSpPr>
          <p:cNvPr id="21" name="Rounded Rectangle 20"/>
          <p:cNvSpPr/>
          <p:nvPr/>
        </p:nvSpPr>
        <p:spPr>
          <a:xfrm>
            <a:off x="649033" y="3324335"/>
            <a:ext cx="1880560" cy="157547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Courses 2 and 3</a:t>
            </a:r>
          </a:p>
          <a:p>
            <a:pPr algn="ctr"/>
            <a:r>
              <a:rPr lang="en-US" dirty="0"/>
              <a:t>At least one 4000 level course</a:t>
            </a:r>
          </a:p>
        </p:txBody>
      </p:sp>
      <p:sp>
        <p:nvSpPr>
          <p:cNvPr id="3" name="TextBox 2"/>
          <p:cNvSpPr txBox="1"/>
          <p:nvPr/>
        </p:nvSpPr>
        <p:spPr>
          <a:xfrm>
            <a:off x="2596551" y="3461671"/>
            <a:ext cx="4596002" cy="1200329"/>
          </a:xfrm>
          <a:prstGeom prst="rect">
            <a:avLst/>
          </a:prstGeom>
          <a:noFill/>
        </p:spPr>
        <p:txBody>
          <a:bodyPr wrap="none" rtlCol="0">
            <a:spAutoFit/>
          </a:bodyPr>
          <a:lstStyle/>
          <a:p>
            <a:r>
              <a:rPr lang="en-US" dirty="0"/>
              <a:t>This delineates the courses that can be chosen </a:t>
            </a:r>
          </a:p>
          <a:p>
            <a:r>
              <a:rPr lang="en-US" dirty="0"/>
              <a:t>from for Courses 2 and 3. In other words: </a:t>
            </a:r>
          </a:p>
          <a:p>
            <a:r>
              <a:rPr lang="en-US" dirty="0"/>
              <a:t>Choose two courses from this block!</a:t>
            </a:r>
          </a:p>
          <a:p>
            <a:r>
              <a:rPr lang="en-US" dirty="0"/>
              <a:t>... though at least one needs to be 4000 level</a:t>
            </a:r>
          </a:p>
        </p:txBody>
      </p:sp>
      <p:sp>
        <p:nvSpPr>
          <p:cNvPr id="22" name="Rounded Rectangle 21"/>
          <p:cNvSpPr/>
          <p:nvPr/>
        </p:nvSpPr>
        <p:spPr>
          <a:xfrm>
            <a:off x="3868135" y="700843"/>
            <a:ext cx="1688654" cy="80947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2230</a:t>
            </a:r>
          </a:p>
          <a:p>
            <a:pPr algn="ctr"/>
            <a:r>
              <a:rPr lang="en-US" dirty="0"/>
              <a:t>3D </a:t>
            </a:r>
            <a:r>
              <a:rPr lang="en-US" dirty="0" err="1"/>
              <a:t>Bootcamp</a:t>
            </a:r>
            <a:endParaRPr lang="en-US" dirty="0"/>
          </a:p>
        </p:txBody>
      </p:sp>
      <p:sp>
        <p:nvSpPr>
          <p:cNvPr id="23" name="Rounded Rectangle 22"/>
          <p:cNvSpPr/>
          <p:nvPr/>
        </p:nvSpPr>
        <p:spPr>
          <a:xfrm>
            <a:off x="6895331" y="706591"/>
            <a:ext cx="1752600" cy="7979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4070</a:t>
            </a:r>
          </a:p>
          <a:p>
            <a:pPr algn="ctr"/>
            <a:r>
              <a:rPr lang="en-US" dirty="0"/>
              <a:t>3D Animation</a:t>
            </a:r>
          </a:p>
        </p:txBody>
      </p:sp>
      <p:cxnSp>
        <p:nvCxnSpPr>
          <p:cNvPr id="24" name="Straight Arrow Connector 23"/>
          <p:cNvCxnSpPr>
            <a:stCxn id="22" idx="3"/>
            <a:endCxn id="23" idx="1"/>
          </p:cNvCxnSpPr>
          <p:nvPr/>
        </p:nvCxnSpPr>
        <p:spPr>
          <a:xfrm>
            <a:off x="5556789" y="1105578"/>
            <a:ext cx="13385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574650" y="760482"/>
            <a:ext cx="1320683" cy="369332"/>
          </a:xfrm>
          <a:prstGeom prst="rect">
            <a:avLst/>
          </a:prstGeom>
          <a:noFill/>
        </p:spPr>
        <p:txBody>
          <a:bodyPr wrap="none" rtlCol="0">
            <a:spAutoFit/>
          </a:bodyPr>
          <a:lstStyle/>
          <a:p>
            <a:r>
              <a:rPr lang="en-US" dirty="0"/>
              <a:t>prerequisite</a:t>
            </a:r>
          </a:p>
        </p:txBody>
      </p:sp>
      <p:grpSp>
        <p:nvGrpSpPr>
          <p:cNvPr id="36" name="Group 35"/>
          <p:cNvGrpSpPr/>
          <p:nvPr/>
        </p:nvGrpSpPr>
        <p:grpSpPr>
          <a:xfrm>
            <a:off x="4830025" y="6198989"/>
            <a:ext cx="268022" cy="276999"/>
            <a:chOff x="3372587" y="1918891"/>
            <a:chExt cx="268022" cy="276999"/>
          </a:xfrm>
        </p:grpSpPr>
        <p:sp>
          <p:nvSpPr>
            <p:cNvPr id="37" name="Oval 36"/>
            <p:cNvSpPr/>
            <p:nvPr/>
          </p:nvSpPr>
          <p:spPr>
            <a:xfrm>
              <a:off x="3392298" y="1943091"/>
              <a:ext cx="228600" cy="228600"/>
            </a:xfrm>
            <a:prstGeom prst="ellips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372587" y="1918891"/>
              <a:ext cx="268022" cy="276999"/>
            </a:xfrm>
            <a:prstGeom prst="rect">
              <a:avLst/>
            </a:prstGeom>
            <a:noFill/>
          </p:spPr>
          <p:txBody>
            <a:bodyPr wrap="none" rtlCol="0">
              <a:spAutoFit/>
            </a:bodyPr>
            <a:lstStyle/>
            <a:p>
              <a:r>
                <a:rPr lang="en-US" sz="1200" dirty="0"/>
                <a:t>R</a:t>
              </a:r>
            </a:p>
          </p:txBody>
        </p:sp>
      </p:grpSp>
      <p:sp>
        <p:nvSpPr>
          <p:cNvPr id="39" name="TextBox 38"/>
          <p:cNvSpPr txBox="1"/>
          <p:nvPr/>
        </p:nvSpPr>
        <p:spPr>
          <a:xfrm>
            <a:off x="5076487" y="6132662"/>
            <a:ext cx="2182713" cy="369332"/>
          </a:xfrm>
          <a:prstGeom prst="rect">
            <a:avLst/>
          </a:prstGeom>
          <a:noFill/>
        </p:spPr>
        <p:txBody>
          <a:bodyPr wrap="none" rtlCol="0">
            <a:spAutoFit/>
          </a:bodyPr>
          <a:lstStyle/>
          <a:p>
            <a:r>
              <a:rPr lang="en-US" dirty="0"/>
              <a:t>: Restricted to majors</a:t>
            </a:r>
          </a:p>
        </p:txBody>
      </p:sp>
      <p:cxnSp>
        <p:nvCxnSpPr>
          <p:cNvPr id="41" name="Straight Arrow Connector 40"/>
          <p:cNvCxnSpPr/>
          <p:nvPr/>
        </p:nvCxnSpPr>
        <p:spPr>
          <a:xfrm flipV="1">
            <a:off x="3852476" y="5942744"/>
            <a:ext cx="841890" cy="16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7253750" y="1913092"/>
            <a:ext cx="255198" cy="276999"/>
            <a:chOff x="7218863" y="2769318"/>
            <a:chExt cx="255198" cy="276999"/>
          </a:xfrm>
        </p:grpSpPr>
        <p:sp>
          <p:nvSpPr>
            <p:cNvPr id="30" name="Oval 2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5" name="Group 74"/>
          <p:cNvGrpSpPr/>
          <p:nvPr/>
        </p:nvGrpSpPr>
        <p:grpSpPr>
          <a:xfrm>
            <a:off x="7208693" y="2272892"/>
            <a:ext cx="330540" cy="276999"/>
            <a:chOff x="7208693" y="2272892"/>
            <a:chExt cx="330540" cy="276999"/>
          </a:xfrm>
        </p:grpSpPr>
        <p:sp>
          <p:nvSpPr>
            <p:cNvPr id="32" name="Oval 31"/>
            <p:cNvSpPr/>
            <p:nvPr/>
          </p:nvSpPr>
          <p:spPr>
            <a:xfrm>
              <a:off x="7254691" y="2297092"/>
              <a:ext cx="228600" cy="228600"/>
            </a:xfrm>
            <a:prstGeom prst="ellipse">
              <a:avLst/>
            </a:prstGeom>
            <a:solidFill>
              <a:srgbClr val="EF864B"/>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208693" y="2272892"/>
              <a:ext cx="330540" cy="276999"/>
            </a:xfrm>
            <a:prstGeom prst="rect">
              <a:avLst/>
            </a:prstGeom>
            <a:noFill/>
          </p:spPr>
          <p:txBody>
            <a:bodyPr wrap="none" rtlCol="0">
              <a:spAutoFit/>
            </a:bodyPr>
            <a:lstStyle/>
            <a:p>
              <a:r>
                <a:rPr lang="en-US" sz="1200" dirty="0" smtClean="0"/>
                <a:t>FE</a:t>
              </a:r>
              <a:endParaRPr lang="en-US" sz="1200" dirty="0"/>
            </a:p>
          </p:txBody>
        </p:sp>
      </p:grpSp>
      <p:grpSp>
        <p:nvGrpSpPr>
          <p:cNvPr id="73" name="Group 72"/>
          <p:cNvGrpSpPr/>
          <p:nvPr/>
        </p:nvGrpSpPr>
        <p:grpSpPr>
          <a:xfrm>
            <a:off x="7208053" y="3334204"/>
            <a:ext cx="330540" cy="276999"/>
            <a:chOff x="6730063" y="3236444"/>
            <a:chExt cx="330540" cy="276999"/>
          </a:xfrm>
        </p:grpSpPr>
        <p:sp>
          <p:nvSpPr>
            <p:cNvPr id="70" name="Oval 69"/>
            <p:cNvSpPr/>
            <p:nvPr/>
          </p:nvSpPr>
          <p:spPr>
            <a:xfrm>
              <a:off x="6781033" y="3260644"/>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730063" y="3236444"/>
              <a:ext cx="330540" cy="276999"/>
            </a:xfrm>
            <a:prstGeom prst="rect">
              <a:avLst/>
            </a:prstGeom>
            <a:noFill/>
          </p:spPr>
          <p:txBody>
            <a:bodyPr wrap="none" rtlCol="0">
              <a:spAutoFit/>
            </a:bodyPr>
            <a:lstStyle/>
            <a:p>
              <a:r>
                <a:rPr lang="en-US" sz="1200" dirty="0"/>
                <a:t>S</a:t>
              </a:r>
              <a:r>
                <a:rPr lang="en-US" sz="1200" dirty="0" smtClean="0"/>
                <a:t>E</a:t>
              </a:r>
              <a:endParaRPr lang="en-US" sz="1200" dirty="0"/>
            </a:p>
          </p:txBody>
        </p:sp>
      </p:grpSp>
      <p:grpSp>
        <p:nvGrpSpPr>
          <p:cNvPr id="29" name="Group 28"/>
          <p:cNvGrpSpPr/>
          <p:nvPr/>
        </p:nvGrpSpPr>
        <p:grpSpPr>
          <a:xfrm>
            <a:off x="7228093" y="2976114"/>
            <a:ext cx="255198" cy="276999"/>
            <a:chOff x="7228093" y="2976114"/>
            <a:chExt cx="255198" cy="276999"/>
          </a:xfrm>
        </p:grpSpPr>
        <p:sp>
          <p:nvSpPr>
            <p:cNvPr id="33" name="Oval 3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48" name="TextBox 47"/>
          <p:cNvSpPr txBox="1"/>
          <p:nvPr/>
        </p:nvSpPr>
        <p:spPr>
          <a:xfrm>
            <a:off x="7456224" y="1864295"/>
            <a:ext cx="616066" cy="369332"/>
          </a:xfrm>
          <a:prstGeom prst="rect">
            <a:avLst/>
          </a:prstGeom>
          <a:noFill/>
        </p:spPr>
        <p:txBody>
          <a:bodyPr wrap="none" rtlCol="0">
            <a:spAutoFit/>
          </a:bodyPr>
          <a:lstStyle/>
          <a:p>
            <a:r>
              <a:rPr lang="en-US" dirty="0" smtClean="0"/>
              <a:t>: Fall</a:t>
            </a:r>
            <a:endParaRPr lang="en-US" dirty="0"/>
          </a:p>
        </p:txBody>
      </p:sp>
      <p:sp>
        <p:nvSpPr>
          <p:cNvPr id="49" name="TextBox 48"/>
          <p:cNvSpPr txBox="1"/>
          <p:nvPr/>
        </p:nvSpPr>
        <p:spPr>
          <a:xfrm>
            <a:off x="7456224" y="2202875"/>
            <a:ext cx="1114985" cy="369332"/>
          </a:xfrm>
          <a:prstGeom prst="rect">
            <a:avLst/>
          </a:prstGeom>
          <a:noFill/>
        </p:spPr>
        <p:txBody>
          <a:bodyPr wrap="none" rtlCol="0">
            <a:spAutoFit/>
          </a:bodyPr>
          <a:lstStyle/>
          <a:p>
            <a:r>
              <a:rPr lang="en-US" dirty="0" smtClean="0"/>
              <a:t>: Fall Even</a:t>
            </a:r>
            <a:endParaRPr lang="en-US" dirty="0"/>
          </a:p>
        </p:txBody>
      </p:sp>
      <p:sp>
        <p:nvSpPr>
          <p:cNvPr id="50" name="TextBox 49"/>
          <p:cNvSpPr txBox="1"/>
          <p:nvPr/>
        </p:nvSpPr>
        <p:spPr>
          <a:xfrm>
            <a:off x="7456224" y="2552002"/>
            <a:ext cx="1064907" cy="369332"/>
          </a:xfrm>
          <a:prstGeom prst="rect">
            <a:avLst/>
          </a:prstGeom>
          <a:noFill/>
        </p:spPr>
        <p:txBody>
          <a:bodyPr wrap="none" rtlCol="0">
            <a:spAutoFit/>
          </a:bodyPr>
          <a:lstStyle/>
          <a:p>
            <a:r>
              <a:rPr lang="en-US" dirty="0" smtClean="0"/>
              <a:t>: Fall Odd</a:t>
            </a:r>
            <a:endParaRPr lang="en-US" dirty="0"/>
          </a:p>
        </p:txBody>
      </p:sp>
      <p:sp>
        <p:nvSpPr>
          <p:cNvPr id="51" name="TextBox 50"/>
          <p:cNvSpPr txBox="1"/>
          <p:nvPr/>
        </p:nvSpPr>
        <p:spPr>
          <a:xfrm>
            <a:off x="7468014" y="2902735"/>
            <a:ext cx="891591" cy="369332"/>
          </a:xfrm>
          <a:prstGeom prst="rect">
            <a:avLst/>
          </a:prstGeom>
          <a:noFill/>
        </p:spPr>
        <p:txBody>
          <a:bodyPr wrap="none" rtlCol="0">
            <a:spAutoFit/>
          </a:bodyPr>
          <a:lstStyle/>
          <a:p>
            <a:r>
              <a:rPr lang="en-US" dirty="0" smtClean="0"/>
              <a:t>: Spring</a:t>
            </a:r>
            <a:endParaRPr lang="en-US" dirty="0"/>
          </a:p>
        </p:txBody>
      </p:sp>
      <p:sp>
        <p:nvSpPr>
          <p:cNvPr id="52" name="TextBox 51"/>
          <p:cNvSpPr txBox="1"/>
          <p:nvPr/>
        </p:nvSpPr>
        <p:spPr>
          <a:xfrm>
            <a:off x="7468014" y="3274930"/>
            <a:ext cx="1390509" cy="369332"/>
          </a:xfrm>
          <a:prstGeom prst="rect">
            <a:avLst/>
          </a:prstGeom>
          <a:noFill/>
        </p:spPr>
        <p:txBody>
          <a:bodyPr wrap="none" rtlCol="0">
            <a:spAutoFit/>
          </a:bodyPr>
          <a:lstStyle/>
          <a:p>
            <a:r>
              <a:rPr lang="en-US" dirty="0" smtClean="0"/>
              <a:t>: Spring Even</a:t>
            </a:r>
            <a:endParaRPr lang="en-US" dirty="0"/>
          </a:p>
        </p:txBody>
      </p:sp>
      <p:sp>
        <p:nvSpPr>
          <p:cNvPr id="53" name="TextBox 52"/>
          <p:cNvSpPr txBox="1"/>
          <p:nvPr/>
        </p:nvSpPr>
        <p:spPr>
          <a:xfrm>
            <a:off x="7476484" y="3615394"/>
            <a:ext cx="1340432" cy="369332"/>
          </a:xfrm>
          <a:prstGeom prst="rect">
            <a:avLst/>
          </a:prstGeom>
          <a:noFill/>
        </p:spPr>
        <p:txBody>
          <a:bodyPr wrap="none" rtlCol="0">
            <a:spAutoFit/>
          </a:bodyPr>
          <a:lstStyle/>
          <a:p>
            <a:r>
              <a:rPr lang="en-US" dirty="0" smtClean="0"/>
              <a:t>: Spring Odd</a:t>
            </a:r>
            <a:endParaRPr lang="en-US" dirty="0"/>
          </a:p>
        </p:txBody>
      </p:sp>
      <p:grpSp>
        <p:nvGrpSpPr>
          <p:cNvPr id="77" name="Group 76"/>
          <p:cNvGrpSpPr/>
          <p:nvPr/>
        </p:nvGrpSpPr>
        <p:grpSpPr>
          <a:xfrm>
            <a:off x="7189822" y="4439073"/>
            <a:ext cx="370422" cy="276999"/>
            <a:chOff x="7189822" y="4439073"/>
            <a:chExt cx="370422" cy="276999"/>
          </a:xfrm>
        </p:grpSpPr>
        <p:sp>
          <p:nvSpPr>
            <p:cNvPr id="55" name="Oval 54"/>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56" name="TextBox 55"/>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sp>
        <p:nvSpPr>
          <p:cNvPr id="57" name="TextBox 56"/>
          <p:cNvSpPr txBox="1"/>
          <p:nvPr/>
        </p:nvSpPr>
        <p:spPr>
          <a:xfrm>
            <a:off x="7486050" y="4365848"/>
            <a:ext cx="1202893" cy="646331"/>
          </a:xfrm>
          <a:prstGeom prst="rect">
            <a:avLst/>
          </a:prstGeom>
          <a:noFill/>
        </p:spPr>
        <p:txBody>
          <a:bodyPr wrap="none" rtlCol="0">
            <a:spAutoFit/>
          </a:bodyPr>
          <a:lstStyle/>
          <a:p>
            <a:r>
              <a:rPr lang="en-US" dirty="0" smtClean="0"/>
              <a:t>: Upon </a:t>
            </a:r>
          </a:p>
          <a:p>
            <a:r>
              <a:rPr lang="en-US" dirty="0" smtClean="0"/>
              <a:t>Availability</a:t>
            </a:r>
            <a:endParaRPr lang="en-US" dirty="0"/>
          </a:p>
        </p:txBody>
      </p:sp>
      <p:cxnSp>
        <p:nvCxnSpPr>
          <p:cNvPr id="59" name="Straight Connector 58"/>
          <p:cNvCxnSpPr/>
          <p:nvPr/>
        </p:nvCxnSpPr>
        <p:spPr>
          <a:xfrm flipV="1">
            <a:off x="4064874" y="489803"/>
            <a:ext cx="374073" cy="2928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468218" y="53434"/>
            <a:ext cx="3032882" cy="646331"/>
          </a:xfrm>
          <a:prstGeom prst="rect">
            <a:avLst/>
          </a:prstGeom>
          <a:noFill/>
        </p:spPr>
        <p:txBody>
          <a:bodyPr wrap="none" rtlCol="0">
            <a:spAutoFit/>
          </a:bodyPr>
          <a:lstStyle/>
          <a:p>
            <a:r>
              <a:rPr lang="en-US" dirty="0" smtClean="0"/>
              <a:t>Light blue color means course </a:t>
            </a:r>
          </a:p>
          <a:p>
            <a:r>
              <a:rPr lang="en-US" dirty="0" smtClean="0"/>
              <a:t>belongs to multiple pathways</a:t>
            </a:r>
            <a:endParaRPr lang="en-US" dirty="0"/>
          </a:p>
        </p:txBody>
      </p:sp>
      <p:grpSp>
        <p:nvGrpSpPr>
          <p:cNvPr id="64" name="Group 63"/>
          <p:cNvGrpSpPr/>
          <p:nvPr/>
        </p:nvGrpSpPr>
        <p:grpSpPr>
          <a:xfrm>
            <a:off x="7210954" y="4047551"/>
            <a:ext cx="354584" cy="276999"/>
            <a:chOff x="5274094" y="840471"/>
            <a:chExt cx="354584" cy="276999"/>
          </a:xfrm>
        </p:grpSpPr>
        <p:sp>
          <p:nvSpPr>
            <p:cNvPr id="65" name="Oval 64"/>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5274094" y="840471"/>
              <a:ext cx="354584" cy="276999"/>
            </a:xfrm>
            <a:prstGeom prst="rect">
              <a:avLst/>
            </a:prstGeom>
            <a:noFill/>
          </p:spPr>
          <p:txBody>
            <a:bodyPr wrap="none" rtlCol="0">
              <a:spAutoFit/>
            </a:bodyPr>
            <a:lstStyle/>
            <a:p>
              <a:r>
                <a:rPr lang="en-US" sz="1200" dirty="0" smtClean="0"/>
                <a:t>SU</a:t>
              </a:r>
              <a:endParaRPr lang="en-US" sz="1200" dirty="0"/>
            </a:p>
          </p:txBody>
        </p:sp>
      </p:grpSp>
      <p:sp>
        <p:nvSpPr>
          <p:cNvPr id="67" name="TextBox 66"/>
          <p:cNvSpPr txBox="1"/>
          <p:nvPr/>
        </p:nvSpPr>
        <p:spPr>
          <a:xfrm>
            <a:off x="7492480" y="3984726"/>
            <a:ext cx="1091966" cy="369332"/>
          </a:xfrm>
          <a:prstGeom prst="rect">
            <a:avLst/>
          </a:prstGeom>
          <a:noFill/>
        </p:spPr>
        <p:txBody>
          <a:bodyPr wrap="none" rtlCol="0">
            <a:spAutoFit/>
          </a:bodyPr>
          <a:lstStyle/>
          <a:p>
            <a:r>
              <a:rPr lang="en-US" dirty="0" smtClean="0"/>
              <a:t>: Summer</a:t>
            </a:r>
            <a:endParaRPr lang="en-US" dirty="0"/>
          </a:p>
        </p:txBody>
      </p:sp>
      <p:grpSp>
        <p:nvGrpSpPr>
          <p:cNvPr id="76" name="Group 75"/>
          <p:cNvGrpSpPr/>
          <p:nvPr/>
        </p:nvGrpSpPr>
        <p:grpSpPr>
          <a:xfrm>
            <a:off x="7193416" y="2598168"/>
            <a:ext cx="356444" cy="276999"/>
            <a:chOff x="7193416" y="2598168"/>
            <a:chExt cx="356444" cy="276999"/>
          </a:xfrm>
        </p:grpSpPr>
        <p:sp>
          <p:nvSpPr>
            <p:cNvPr id="68" name="Oval 67"/>
            <p:cNvSpPr/>
            <p:nvPr/>
          </p:nvSpPr>
          <p:spPr>
            <a:xfrm>
              <a:off x="7239414" y="2622368"/>
              <a:ext cx="228600" cy="228600"/>
            </a:xfrm>
            <a:prstGeom prst="ellipse">
              <a:avLst/>
            </a:prstGeom>
            <a:solidFill>
              <a:srgbClr val="EF864B"/>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7193416" y="2598168"/>
              <a:ext cx="356444" cy="276999"/>
            </a:xfrm>
            <a:prstGeom prst="rect">
              <a:avLst/>
            </a:prstGeom>
            <a:noFill/>
          </p:spPr>
          <p:txBody>
            <a:bodyPr wrap="none" rtlCol="0">
              <a:spAutoFit/>
            </a:bodyPr>
            <a:lstStyle/>
            <a:p>
              <a:r>
                <a:rPr lang="en-US" sz="1200" dirty="0" smtClean="0"/>
                <a:t>FO</a:t>
              </a:r>
              <a:endParaRPr lang="en-US" sz="1200" dirty="0"/>
            </a:p>
          </p:txBody>
        </p:sp>
      </p:grpSp>
      <p:grpSp>
        <p:nvGrpSpPr>
          <p:cNvPr id="74" name="Group 73"/>
          <p:cNvGrpSpPr/>
          <p:nvPr/>
        </p:nvGrpSpPr>
        <p:grpSpPr>
          <a:xfrm>
            <a:off x="7192511" y="3661560"/>
            <a:ext cx="357790" cy="276999"/>
            <a:chOff x="5950067" y="2997931"/>
            <a:chExt cx="357790" cy="276999"/>
          </a:xfrm>
        </p:grpSpPr>
        <p:sp>
          <p:nvSpPr>
            <p:cNvPr id="71" name="Oval 70"/>
            <p:cNvSpPr/>
            <p:nvPr/>
          </p:nvSpPr>
          <p:spPr>
            <a:xfrm>
              <a:off x="6001037" y="3022131"/>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5950067" y="2997931"/>
              <a:ext cx="357790" cy="276999"/>
            </a:xfrm>
            <a:prstGeom prst="rect">
              <a:avLst/>
            </a:prstGeom>
            <a:noFill/>
          </p:spPr>
          <p:txBody>
            <a:bodyPr wrap="none" rtlCol="0">
              <a:spAutoFit/>
            </a:bodyPr>
            <a:lstStyle/>
            <a:p>
              <a:r>
                <a:rPr lang="en-US" sz="1200" dirty="0" smtClean="0"/>
                <a:t>S</a:t>
              </a:r>
              <a:r>
                <a:rPr lang="en-US" sz="1200" dirty="0"/>
                <a:t>O</a:t>
              </a:r>
            </a:p>
          </p:txBody>
        </p:sp>
      </p:grpSp>
    </p:spTree>
    <p:extLst>
      <p:ext uri="{BB962C8B-B14F-4D97-AF65-F5344CB8AC3E}">
        <p14:creationId xmlns:p14="http://schemas.microsoft.com/office/powerpoint/2010/main" val="1978108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ounded Rectangle 115"/>
          <p:cNvSpPr/>
          <p:nvPr/>
        </p:nvSpPr>
        <p:spPr>
          <a:xfrm>
            <a:off x="2634917" y="405895"/>
            <a:ext cx="6077762" cy="6280029"/>
          </a:xfrm>
          <a:prstGeom prst="roundRect">
            <a:avLst/>
          </a:prstGeom>
          <a:solidFill>
            <a:srgbClr val="F4B18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Courses 2 and 3</a:t>
            </a:r>
          </a:p>
          <a:p>
            <a:pPr algn="ctr"/>
            <a:r>
              <a:rPr lang="en-US" dirty="0" smtClean="0"/>
              <a:t>At least one 4000 level course</a:t>
            </a:r>
            <a:endParaRPr lang="en-US" dirty="0"/>
          </a:p>
        </p:txBody>
      </p:sp>
      <p:sp>
        <p:nvSpPr>
          <p:cNvPr id="115" name="Rounded Rectangle 114"/>
          <p:cNvSpPr/>
          <p:nvPr/>
        </p:nvSpPr>
        <p:spPr>
          <a:xfrm>
            <a:off x="63167" y="523220"/>
            <a:ext cx="2464374" cy="6153624"/>
          </a:xfrm>
          <a:prstGeom prst="roundRect">
            <a:avLst/>
          </a:prstGeom>
          <a:solidFill>
            <a:schemeClr val="accent6">
              <a:lumMod val="60000"/>
              <a:lumOff val="4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 1</a:t>
            </a:r>
          </a:p>
        </p:txBody>
      </p:sp>
      <p:sp>
        <p:nvSpPr>
          <p:cNvPr id="4" name="TextBox 3"/>
          <p:cNvSpPr txBox="1"/>
          <p:nvPr/>
        </p:nvSpPr>
        <p:spPr>
          <a:xfrm>
            <a:off x="181887" y="0"/>
            <a:ext cx="1588127" cy="461665"/>
          </a:xfrm>
          <a:prstGeom prst="rect">
            <a:avLst/>
          </a:prstGeom>
          <a:noFill/>
        </p:spPr>
        <p:txBody>
          <a:bodyPr wrap="none" rtlCol="0">
            <a:spAutoFit/>
          </a:bodyPr>
          <a:lstStyle/>
          <a:p>
            <a:r>
              <a:rPr lang="en-US" sz="2400" b="1" dirty="0" smtClean="0"/>
              <a:t>Philosophy</a:t>
            </a:r>
            <a:endParaRPr lang="en-US" sz="2400" b="1" dirty="0"/>
          </a:p>
        </p:txBody>
      </p:sp>
      <p:sp>
        <p:nvSpPr>
          <p:cNvPr id="30" name="Rounded Rectangle 29"/>
          <p:cNvSpPr/>
          <p:nvPr/>
        </p:nvSpPr>
        <p:spPr>
          <a:xfrm>
            <a:off x="3181262" y="4111842"/>
            <a:ext cx="2210063" cy="127739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PHIL 2400</a:t>
            </a:r>
          </a:p>
          <a:p>
            <a:pPr algn="ctr"/>
            <a:r>
              <a:rPr lang="en-US" dirty="0" smtClean="0"/>
              <a:t>Philosophy of Biology</a:t>
            </a:r>
          </a:p>
        </p:txBody>
      </p:sp>
      <p:sp>
        <p:nvSpPr>
          <p:cNvPr id="39" name="Rounded Rectangle 38"/>
          <p:cNvSpPr/>
          <p:nvPr/>
        </p:nvSpPr>
        <p:spPr>
          <a:xfrm>
            <a:off x="5986773" y="1295289"/>
            <a:ext cx="2210063" cy="117253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PHIL 4130</a:t>
            </a:r>
          </a:p>
          <a:p>
            <a:pPr algn="ctr"/>
            <a:r>
              <a:rPr lang="en-US" dirty="0" smtClean="0"/>
              <a:t>Philosophy of Science</a:t>
            </a:r>
          </a:p>
        </p:txBody>
      </p:sp>
      <p:sp>
        <p:nvSpPr>
          <p:cNvPr id="40" name="Rounded Rectangle 39"/>
          <p:cNvSpPr/>
          <p:nvPr/>
        </p:nvSpPr>
        <p:spPr>
          <a:xfrm>
            <a:off x="5986775" y="2596975"/>
            <a:ext cx="2210063" cy="92851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PHIL 4240</a:t>
            </a:r>
          </a:p>
          <a:p>
            <a:pPr algn="ctr"/>
            <a:r>
              <a:rPr lang="en-US" dirty="0" smtClean="0"/>
              <a:t>Ethics</a:t>
            </a:r>
          </a:p>
        </p:txBody>
      </p:sp>
      <p:sp>
        <p:nvSpPr>
          <p:cNvPr id="41" name="Rounded Rectangle 40"/>
          <p:cNvSpPr/>
          <p:nvPr/>
        </p:nvSpPr>
        <p:spPr>
          <a:xfrm>
            <a:off x="5986774" y="3647740"/>
            <a:ext cx="2210063" cy="123491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PHIL 4300</a:t>
            </a:r>
          </a:p>
          <a:p>
            <a:pPr algn="ctr"/>
            <a:r>
              <a:rPr lang="en-US" dirty="0" smtClean="0"/>
              <a:t>Environmental Philosophy</a:t>
            </a:r>
          </a:p>
        </p:txBody>
      </p:sp>
      <p:sp>
        <p:nvSpPr>
          <p:cNvPr id="26" name="Rounded Rectangle 25"/>
          <p:cNvSpPr/>
          <p:nvPr/>
        </p:nvSpPr>
        <p:spPr>
          <a:xfrm>
            <a:off x="144706" y="3618748"/>
            <a:ext cx="2210063" cy="125517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IHSS 1150</a:t>
            </a:r>
          </a:p>
          <a:p>
            <a:pPr algn="ctr"/>
            <a:r>
              <a:rPr lang="en-US" dirty="0" smtClean="0"/>
              <a:t>The Genome and You</a:t>
            </a:r>
          </a:p>
        </p:txBody>
      </p:sp>
      <p:grpSp>
        <p:nvGrpSpPr>
          <p:cNvPr id="88" name="Group 87"/>
          <p:cNvGrpSpPr/>
          <p:nvPr/>
        </p:nvGrpSpPr>
        <p:grpSpPr>
          <a:xfrm>
            <a:off x="209321" y="4485177"/>
            <a:ext cx="319318" cy="276999"/>
            <a:chOff x="7041241" y="502671"/>
            <a:chExt cx="319318" cy="276999"/>
          </a:xfrm>
        </p:grpSpPr>
        <p:sp>
          <p:nvSpPr>
            <p:cNvPr id="89" name="Oval 88"/>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sp>
        <p:nvSpPr>
          <p:cNvPr id="23" name="Rounded Rectangle 22"/>
          <p:cNvSpPr/>
          <p:nvPr/>
        </p:nvSpPr>
        <p:spPr>
          <a:xfrm>
            <a:off x="162995" y="2266835"/>
            <a:ext cx="2210063" cy="1233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IHSS 1165</a:t>
            </a:r>
          </a:p>
          <a:p>
            <a:pPr algn="ctr"/>
            <a:r>
              <a:rPr lang="en-US" dirty="0" smtClean="0"/>
              <a:t>Great Ideas in Philosophy</a:t>
            </a:r>
          </a:p>
        </p:txBody>
      </p:sp>
      <p:grpSp>
        <p:nvGrpSpPr>
          <p:cNvPr id="85" name="Group 84"/>
          <p:cNvGrpSpPr/>
          <p:nvPr/>
        </p:nvGrpSpPr>
        <p:grpSpPr>
          <a:xfrm>
            <a:off x="254881" y="3123369"/>
            <a:ext cx="319318" cy="276999"/>
            <a:chOff x="7041241" y="502671"/>
            <a:chExt cx="319318" cy="276999"/>
          </a:xfrm>
        </p:grpSpPr>
        <p:sp>
          <p:nvSpPr>
            <p:cNvPr id="86" name="Oval 85"/>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94" name="Group 93"/>
          <p:cNvGrpSpPr/>
          <p:nvPr/>
        </p:nvGrpSpPr>
        <p:grpSpPr>
          <a:xfrm>
            <a:off x="636216" y="3117503"/>
            <a:ext cx="304892" cy="276999"/>
            <a:chOff x="5284017" y="831394"/>
            <a:chExt cx="304892" cy="276999"/>
          </a:xfrm>
        </p:grpSpPr>
        <p:sp>
          <p:nvSpPr>
            <p:cNvPr id="95" name="Oval 94"/>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5284017" y="831394"/>
              <a:ext cx="304892" cy="276999"/>
            </a:xfrm>
            <a:prstGeom prst="rect">
              <a:avLst/>
            </a:prstGeom>
            <a:noFill/>
          </p:spPr>
          <p:txBody>
            <a:bodyPr wrap="none" rtlCol="0">
              <a:spAutoFit/>
            </a:bodyPr>
            <a:lstStyle/>
            <a:p>
              <a:r>
                <a:rPr lang="en-US" sz="1200" dirty="0"/>
                <a:t>C</a:t>
              </a:r>
              <a:r>
                <a:rPr lang="en-US" sz="1200" dirty="0" smtClean="0"/>
                <a:t>I</a:t>
              </a:r>
              <a:endParaRPr lang="en-US" sz="1200" dirty="0"/>
            </a:p>
          </p:txBody>
        </p:sp>
      </p:grpSp>
      <p:sp>
        <p:nvSpPr>
          <p:cNvPr id="28" name="Rounded Rectangle 27"/>
          <p:cNvSpPr/>
          <p:nvPr/>
        </p:nvSpPr>
        <p:spPr>
          <a:xfrm>
            <a:off x="3181263" y="1540470"/>
            <a:ext cx="2210063" cy="123371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PHIL 2140</a:t>
            </a:r>
          </a:p>
          <a:p>
            <a:pPr algn="ctr"/>
            <a:r>
              <a:rPr lang="en-US" dirty="0" smtClean="0"/>
              <a:t>Introduction to Logic</a:t>
            </a:r>
          </a:p>
        </p:txBody>
      </p:sp>
      <p:grpSp>
        <p:nvGrpSpPr>
          <p:cNvPr id="97" name="Group 96"/>
          <p:cNvGrpSpPr/>
          <p:nvPr/>
        </p:nvGrpSpPr>
        <p:grpSpPr>
          <a:xfrm>
            <a:off x="3278976" y="2386602"/>
            <a:ext cx="282450" cy="276999"/>
            <a:chOff x="5135404" y="879678"/>
            <a:chExt cx="282450" cy="276999"/>
          </a:xfrm>
        </p:grpSpPr>
        <p:sp>
          <p:nvSpPr>
            <p:cNvPr id="98" name="Oval 97"/>
            <p:cNvSpPr/>
            <p:nvPr/>
          </p:nvSpPr>
          <p:spPr>
            <a:xfrm>
              <a:off x="5162655" y="908671"/>
              <a:ext cx="228600" cy="228600"/>
            </a:xfrm>
            <a:prstGeom prst="ellipse">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5135404" y="879678"/>
              <a:ext cx="282450" cy="276999"/>
            </a:xfrm>
            <a:prstGeom prst="rect">
              <a:avLst/>
            </a:prstGeom>
            <a:noFill/>
          </p:spPr>
          <p:txBody>
            <a:bodyPr wrap="none" rtlCol="0">
              <a:spAutoFit/>
            </a:bodyPr>
            <a:lstStyle/>
            <a:p>
              <a:r>
                <a:rPr lang="en-US" sz="1200" dirty="0"/>
                <a:t>G</a:t>
              </a:r>
            </a:p>
          </p:txBody>
        </p:sp>
      </p:grpSp>
      <p:sp>
        <p:nvSpPr>
          <p:cNvPr id="29" name="Rounded Rectangle 28"/>
          <p:cNvSpPr/>
          <p:nvPr/>
        </p:nvSpPr>
        <p:spPr>
          <a:xfrm>
            <a:off x="3181263" y="2948480"/>
            <a:ext cx="2210063" cy="100185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PHIL / PSYC 2100</a:t>
            </a:r>
          </a:p>
          <a:p>
            <a:pPr algn="ctr"/>
            <a:r>
              <a:rPr lang="en-US" dirty="0" smtClean="0"/>
              <a:t>Critical Thinking</a:t>
            </a:r>
          </a:p>
        </p:txBody>
      </p:sp>
      <p:grpSp>
        <p:nvGrpSpPr>
          <p:cNvPr id="100" name="Group 99"/>
          <p:cNvGrpSpPr/>
          <p:nvPr/>
        </p:nvGrpSpPr>
        <p:grpSpPr>
          <a:xfrm>
            <a:off x="3252377" y="3618748"/>
            <a:ext cx="282450" cy="276999"/>
            <a:chOff x="5135404" y="879678"/>
            <a:chExt cx="282450" cy="276999"/>
          </a:xfrm>
        </p:grpSpPr>
        <p:sp>
          <p:nvSpPr>
            <p:cNvPr id="101" name="Oval 100"/>
            <p:cNvSpPr/>
            <p:nvPr/>
          </p:nvSpPr>
          <p:spPr>
            <a:xfrm>
              <a:off x="5162655" y="908671"/>
              <a:ext cx="228600" cy="228600"/>
            </a:xfrm>
            <a:prstGeom prst="ellipse">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5135404" y="879678"/>
              <a:ext cx="282450" cy="276999"/>
            </a:xfrm>
            <a:prstGeom prst="rect">
              <a:avLst/>
            </a:prstGeom>
            <a:noFill/>
          </p:spPr>
          <p:txBody>
            <a:bodyPr wrap="none" rtlCol="0">
              <a:spAutoFit/>
            </a:bodyPr>
            <a:lstStyle/>
            <a:p>
              <a:r>
                <a:rPr lang="en-US" sz="1200" dirty="0"/>
                <a:t>G</a:t>
              </a:r>
            </a:p>
          </p:txBody>
        </p:sp>
      </p:grpSp>
      <p:sp>
        <p:nvSpPr>
          <p:cNvPr id="38" name="Rounded Rectangle 37"/>
          <p:cNvSpPr/>
          <p:nvPr/>
        </p:nvSpPr>
        <p:spPr>
          <a:xfrm>
            <a:off x="5986775" y="5177594"/>
            <a:ext cx="2210063" cy="11192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PHIL 4480</a:t>
            </a:r>
          </a:p>
          <a:p>
            <a:pPr algn="ctr"/>
            <a:r>
              <a:rPr lang="en-US" dirty="0" smtClean="0"/>
              <a:t>Metaphysics and Consciousness</a:t>
            </a:r>
          </a:p>
        </p:txBody>
      </p:sp>
      <p:grpSp>
        <p:nvGrpSpPr>
          <p:cNvPr id="103" name="Group 102"/>
          <p:cNvGrpSpPr/>
          <p:nvPr/>
        </p:nvGrpSpPr>
        <p:grpSpPr>
          <a:xfrm>
            <a:off x="6158106" y="5933419"/>
            <a:ext cx="304892" cy="287365"/>
            <a:chOff x="5284017" y="831394"/>
            <a:chExt cx="304892" cy="276999"/>
          </a:xfrm>
        </p:grpSpPr>
        <p:sp>
          <p:nvSpPr>
            <p:cNvPr id="104" name="Oval 103"/>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5284017" y="831394"/>
              <a:ext cx="304892" cy="276999"/>
            </a:xfrm>
            <a:prstGeom prst="rect">
              <a:avLst/>
            </a:prstGeom>
            <a:noFill/>
          </p:spPr>
          <p:txBody>
            <a:bodyPr wrap="none" rtlCol="0">
              <a:spAutoFit/>
            </a:bodyPr>
            <a:lstStyle/>
            <a:p>
              <a:r>
                <a:rPr lang="en-US" sz="1200" dirty="0"/>
                <a:t>C</a:t>
              </a:r>
              <a:r>
                <a:rPr lang="en-US" sz="1200" dirty="0" smtClean="0"/>
                <a:t>I</a:t>
              </a:r>
              <a:endParaRPr lang="en-US" sz="1200" dirty="0"/>
            </a:p>
          </p:txBody>
        </p:sp>
      </p:grpSp>
      <p:sp>
        <p:nvSpPr>
          <p:cNvPr id="27" name="Rounded Rectangle 26"/>
          <p:cNvSpPr/>
          <p:nvPr/>
        </p:nvSpPr>
        <p:spPr>
          <a:xfrm>
            <a:off x="144708" y="5004073"/>
            <a:ext cx="2228350" cy="14863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IHSS 1160</a:t>
            </a:r>
          </a:p>
          <a:p>
            <a:pPr algn="ctr"/>
            <a:r>
              <a:rPr lang="en-US" dirty="0" smtClean="0"/>
              <a:t>Science and Scientific Misconduct</a:t>
            </a:r>
          </a:p>
        </p:txBody>
      </p:sp>
      <p:grpSp>
        <p:nvGrpSpPr>
          <p:cNvPr id="91" name="Group 90"/>
          <p:cNvGrpSpPr/>
          <p:nvPr/>
        </p:nvGrpSpPr>
        <p:grpSpPr>
          <a:xfrm>
            <a:off x="219199" y="6130880"/>
            <a:ext cx="319318" cy="276999"/>
            <a:chOff x="7041241" y="502671"/>
            <a:chExt cx="319318" cy="276999"/>
          </a:xfrm>
        </p:grpSpPr>
        <p:sp>
          <p:nvSpPr>
            <p:cNvPr id="92" name="Oval 91"/>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106" name="Group 105"/>
          <p:cNvGrpSpPr/>
          <p:nvPr/>
        </p:nvGrpSpPr>
        <p:grpSpPr>
          <a:xfrm>
            <a:off x="636216" y="6196585"/>
            <a:ext cx="304892" cy="276999"/>
            <a:chOff x="5284017" y="831394"/>
            <a:chExt cx="304892" cy="276999"/>
          </a:xfrm>
        </p:grpSpPr>
        <p:sp>
          <p:nvSpPr>
            <p:cNvPr id="107" name="Oval 106"/>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5284017" y="831394"/>
              <a:ext cx="304892" cy="276999"/>
            </a:xfrm>
            <a:prstGeom prst="rect">
              <a:avLst/>
            </a:prstGeom>
            <a:noFill/>
          </p:spPr>
          <p:txBody>
            <a:bodyPr wrap="none" rtlCol="0">
              <a:spAutoFit/>
            </a:bodyPr>
            <a:lstStyle/>
            <a:p>
              <a:r>
                <a:rPr lang="en-US" sz="1200" dirty="0"/>
                <a:t>C</a:t>
              </a:r>
              <a:r>
                <a:rPr lang="en-US" sz="1200" dirty="0" smtClean="0"/>
                <a:t>I</a:t>
              </a:r>
              <a:endParaRPr lang="en-US" sz="1200" dirty="0"/>
            </a:p>
          </p:txBody>
        </p:sp>
      </p:grpSp>
      <p:sp>
        <p:nvSpPr>
          <p:cNvPr id="21" name="Rounded Rectangle 20"/>
          <p:cNvSpPr/>
          <p:nvPr/>
        </p:nvSpPr>
        <p:spPr>
          <a:xfrm>
            <a:off x="162995" y="972916"/>
            <a:ext cx="2210063" cy="123371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PHIL 1110</a:t>
            </a:r>
          </a:p>
          <a:p>
            <a:pPr algn="ctr"/>
            <a:r>
              <a:rPr lang="en-US" dirty="0" smtClean="0"/>
              <a:t>Introduction to Philosophy</a:t>
            </a:r>
          </a:p>
        </p:txBody>
      </p:sp>
      <p:sp>
        <p:nvSpPr>
          <p:cNvPr id="2" name="TextBox 1"/>
          <p:cNvSpPr txBox="1"/>
          <p:nvPr/>
        </p:nvSpPr>
        <p:spPr>
          <a:xfrm>
            <a:off x="3252377" y="5567061"/>
            <a:ext cx="2462725" cy="923330"/>
          </a:xfrm>
          <a:prstGeom prst="rect">
            <a:avLst/>
          </a:prstGeom>
          <a:noFill/>
        </p:spPr>
        <p:txBody>
          <a:bodyPr wrap="none" rtlCol="0">
            <a:spAutoFit/>
          </a:bodyPr>
          <a:lstStyle/>
          <a:p>
            <a:r>
              <a:rPr lang="en-US" dirty="0" smtClean="0"/>
              <a:t>Add 1 more course from</a:t>
            </a:r>
          </a:p>
          <a:p>
            <a:r>
              <a:rPr lang="en-US" dirty="0"/>
              <a:t>t</a:t>
            </a:r>
            <a:r>
              <a:rPr lang="en-US" dirty="0" smtClean="0"/>
              <a:t>his selection for a </a:t>
            </a:r>
          </a:p>
          <a:p>
            <a:r>
              <a:rPr lang="en-US" dirty="0" smtClean="0"/>
              <a:t>minor in Philosophy</a:t>
            </a:r>
            <a:endParaRPr lang="en-US" dirty="0"/>
          </a:p>
        </p:txBody>
      </p:sp>
      <p:grpSp>
        <p:nvGrpSpPr>
          <p:cNvPr id="42" name="Group 41"/>
          <p:cNvGrpSpPr/>
          <p:nvPr/>
        </p:nvGrpSpPr>
        <p:grpSpPr>
          <a:xfrm>
            <a:off x="1947268" y="1061784"/>
            <a:ext cx="255198" cy="276999"/>
            <a:chOff x="7228093" y="2976114"/>
            <a:chExt cx="255198" cy="276999"/>
          </a:xfrm>
        </p:grpSpPr>
        <p:sp>
          <p:nvSpPr>
            <p:cNvPr id="43" name="Oval 4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45" name="Group 44"/>
          <p:cNvGrpSpPr/>
          <p:nvPr/>
        </p:nvGrpSpPr>
        <p:grpSpPr>
          <a:xfrm>
            <a:off x="300240" y="1061785"/>
            <a:ext cx="255198" cy="276999"/>
            <a:chOff x="7218863" y="2769318"/>
            <a:chExt cx="255198" cy="276999"/>
          </a:xfrm>
        </p:grpSpPr>
        <p:sp>
          <p:nvSpPr>
            <p:cNvPr id="46" name="Oval 4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48" name="Group 47"/>
          <p:cNvGrpSpPr/>
          <p:nvPr/>
        </p:nvGrpSpPr>
        <p:grpSpPr>
          <a:xfrm>
            <a:off x="2001587" y="2341761"/>
            <a:ext cx="255198" cy="276999"/>
            <a:chOff x="7228093" y="2976114"/>
            <a:chExt cx="255198" cy="276999"/>
          </a:xfrm>
        </p:grpSpPr>
        <p:sp>
          <p:nvSpPr>
            <p:cNvPr id="49" name="Oval 4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3" name="TextBox 2"/>
          <p:cNvSpPr txBox="1"/>
          <p:nvPr/>
        </p:nvSpPr>
        <p:spPr>
          <a:xfrm>
            <a:off x="1910383" y="3088530"/>
            <a:ext cx="418704" cy="369332"/>
          </a:xfrm>
          <a:prstGeom prst="rect">
            <a:avLst/>
          </a:prstGeom>
          <a:noFill/>
        </p:spPr>
        <p:txBody>
          <a:bodyPr wrap="none" rtlCol="0">
            <a:spAutoFit/>
          </a:bodyPr>
          <a:lstStyle/>
          <a:p>
            <a:r>
              <a:rPr lang="en-US" dirty="0" smtClean="0"/>
              <a:t>19</a:t>
            </a:r>
            <a:endParaRPr lang="en-US" dirty="0"/>
          </a:p>
        </p:txBody>
      </p:sp>
      <p:grpSp>
        <p:nvGrpSpPr>
          <p:cNvPr id="52" name="Group 51"/>
          <p:cNvGrpSpPr/>
          <p:nvPr/>
        </p:nvGrpSpPr>
        <p:grpSpPr>
          <a:xfrm>
            <a:off x="254680" y="3704162"/>
            <a:ext cx="255198" cy="276999"/>
            <a:chOff x="7218863" y="2769318"/>
            <a:chExt cx="255198" cy="276999"/>
          </a:xfrm>
        </p:grpSpPr>
        <p:sp>
          <p:nvSpPr>
            <p:cNvPr id="53" name="Oval 5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55" name="Group 54"/>
          <p:cNvGrpSpPr/>
          <p:nvPr/>
        </p:nvGrpSpPr>
        <p:grpSpPr>
          <a:xfrm>
            <a:off x="1957925" y="5094455"/>
            <a:ext cx="255198" cy="276999"/>
            <a:chOff x="7228093" y="2976114"/>
            <a:chExt cx="255198" cy="276999"/>
          </a:xfrm>
        </p:grpSpPr>
        <p:sp>
          <p:nvSpPr>
            <p:cNvPr id="56" name="Oval 55"/>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58" name="Group 57"/>
          <p:cNvGrpSpPr/>
          <p:nvPr/>
        </p:nvGrpSpPr>
        <p:grpSpPr>
          <a:xfrm>
            <a:off x="4997613" y="1585179"/>
            <a:ext cx="255198" cy="276999"/>
            <a:chOff x="7228093" y="2976114"/>
            <a:chExt cx="255198" cy="276999"/>
          </a:xfrm>
        </p:grpSpPr>
        <p:sp>
          <p:nvSpPr>
            <p:cNvPr id="59" name="Oval 5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61" name="Group 60"/>
          <p:cNvGrpSpPr/>
          <p:nvPr/>
        </p:nvGrpSpPr>
        <p:grpSpPr>
          <a:xfrm>
            <a:off x="3279629" y="1606785"/>
            <a:ext cx="255198" cy="276999"/>
            <a:chOff x="7218863" y="2769318"/>
            <a:chExt cx="255198" cy="276999"/>
          </a:xfrm>
        </p:grpSpPr>
        <p:sp>
          <p:nvSpPr>
            <p:cNvPr id="62" name="Oval 6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64" name="Group 63"/>
          <p:cNvGrpSpPr/>
          <p:nvPr/>
        </p:nvGrpSpPr>
        <p:grpSpPr>
          <a:xfrm>
            <a:off x="4995181" y="3027852"/>
            <a:ext cx="255198" cy="276999"/>
            <a:chOff x="7228093" y="2976114"/>
            <a:chExt cx="255198" cy="276999"/>
          </a:xfrm>
        </p:grpSpPr>
        <p:sp>
          <p:nvSpPr>
            <p:cNvPr id="65" name="Oval 64"/>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67" name="Group 66"/>
          <p:cNvGrpSpPr/>
          <p:nvPr/>
        </p:nvGrpSpPr>
        <p:grpSpPr>
          <a:xfrm>
            <a:off x="3316735" y="4205908"/>
            <a:ext cx="255198" cy="276999"/>
            <a:chOff x="7218863" y="2769318"/>
            <a:chExt cx="255198" cy="276999"/>
          </a:xfrm>
        </p:grpSpPr>
        <p:sp>
          <p:nvSpPr>
            <p:cNvPr id="68" name="Oval 67"/>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0" name="Group 69"/>
          <p:cNvGrpSpPr/>
          <p:nvPr/>
        </p:nvGrpSpPr>
        <p:grpSpPr>
          <a:xfrm>
            <a:off x="7781644" y="1401970"/>
            <a:ext cx="357790" cy="276999"/>
            <a:chOff x="5950067" y="2997931"/>
            <a:chExt cx="357790" cy="276999"/>
          </a:xfrm>
        </p:grpSpPr>
        <p:sp>
          <p:nvSpPr>
            <p:cNvPr id="71" name="Oval 70"/>
            <p:cNvSpPr/>
            <p:nvPr/>
          </p:nvSpPr>
          <p:spPr>
            <a:xfrm>
              <a:off x="6001037" y="3022131"/>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5950067" y="2997931"/>
              <a:ext cx="357790" cy="276999"/>
            </a:xfrm>
            <a:prstGeom prst="rect">
              <a:avLst/>
            </a:prstGeom>
            <a:noFill/>
          </p:spPr>
          <p:txBody>
            <a:bodyPr wrap="none" rtlCol="0">
              <a:spAutoFit/>
            </a:bodyPr>
            <a:lstStyle/>
            <a:p>
              <a:r>
                <a:rPr lang="en-US" sz="1200" dirty="0" smtClean="0"/>
                <a:t>S</a:t>
              </a:r>
              <a:r>
                <a:rPr lang="en-US" sz="1200" dirty="0"/>
                <a:t>O</a:t>
              </a:r>
            </a:p>
          </p:txBody>
        </p:sp>
      </p:grpSp>
      <p:grpSp>
        <p:nvGrpSpPr>
          <p:cNvPr id="73" name="Group 72"/>
          <p:cNvGrpSpPr/>
          <p:nvPr/>
        </p:nvGrpSpPr>
        <p:grpSpPr>
          <a:xfrm>
            <a:off x="7832940" y="2683189"/>
            <a:ext cx="255198" cy="276999"/>
            <a:chOff x="7228093" y="2976114"/>
            <a:chExt cx="255198" cy="276999"/>
          </a:xfrm>
        </p:grpSpPr>
        <p:sp>
          <p:nvSpPr>
            <p:cNvPr id="74" name="Oval 7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76" name="Group 75"/>
          <p:cNvGrpSpPr/>
          <p:nvPr/>
        </p:nvGrpSpPr>
        <p:grpSpPr>
          <a:xfrm>
            <a:off x="6128630" y="2655550"/>
            <a:ext cx="255198" cy="276999"/>
            <a:chOff x="7218863" y="2769318"/>
            <a:chExt cx="255198" cy="276999"/>
          </a:xfrm>
        </p:grpSpPr>
        <p:sp>
          <p:nvSpPr>
            <p:cNvPr id="77" name="Oval 7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9" name="Group 78"/>
          <p:cNvGrpSpPr/>
          <p:nvPr/>
        </p:nvGrpSpPr>
        <p:grpSpPr>
          <a:xfrm>
            <a:off x="7781644" y="3731549"/>
            <a:ext cx="330540" cy="276999"/>
            <a:chOff x="6730063" y="3236444"/>
            <a:chExt cx="330540" cy="276999"/>
          </a:xfrm>
        </p:grpSpPr>
        <p:sp>
          <p:nvSpPr>
            <p:cNvPr id="80" name="Oval 79"/>
            <p:cNvSpPr/>
            <p:nvPr/>
          </p:nvSpPr>
          <p:spPr>
            <a:xfrm>
              <a:off x="6781033" y="3260644"/>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6730063" y="3236444"/>
              <a:ext cx="330540" cy="276999"/>
            </a:xfrm>
            <a:prstGeom prst="rect">
              <a:avLst/>
            </a:prstGeom>
            <a:noFill/>
          </p:spPr>
          <p:txBody>
            <a:bodyPr wrap="none" rtlCol="0">
              <a:spAutoFit/>
            </a:bodyPr>
            <a:lstStyle/>
            <a:p>
              <a:r>
                <a:rPr lang="en-US" sz="1200" dirty="0"/>
                <a:t>S</a:t>
              </a:r>
              <a:r>
                <a:rPr lang="en-US" sz="1200" dirty="0" smtClean="0"/>
                <a:t>E</a:t>
              </a:r>
              <a:endParaRPr lang="en-US" sz="1200" dirty="0"/>
            </a:p>
          </p:txBody>
        </p:sp>
      </p:grpSp>
      <p:grpSp>
        <p:nvGrpSpPr>
          <p:cNvPr id="82" name="Group 81"/>
          <p:cNvGrpSpPr/>
          <p:nvPr/>
        </p:nvGrpSpPr>
        <p:grpSpPr>
          <a:xfrm>
            <a:off x="6116272" y="5250741"/>
            <a:ext cx="255198" cy="276999"/>
            <a:chOff x="7218863" y="2769318"/>
            <a:chExt cx="255198" cy="276999"/>
          </a:xfrm>
        </p:grpSpPr>
        <p:sp>
          <p:nvSpPr>
            <p:cNvPr id="83" name="Oval 8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5" name="TextBox 4"/>
          <p:cNvSpPr txBox="1"/>
          <p:nvPr/>
        </p:nvSpPr>
        <p:spPr>
          <a:xfrm>
            <a:off x="1826020" y="1852312"/>
            <a:ext cx="535724" cy="369332"/>
          </a:xfrm>
          <a:prstGeom prst="rect">
            <a:avLst/>
          </a:prstGeom>
          <a:noFill/>
        </p:spPr>
        <p:txBody>
          <a:bodyPr wrap="none" rtlCol="0">
            <a:spAutoFit/>
          </a:bodyPr>
          <a:lstStyle/>
          <a:p>
            <a:r>
              <a:rPr lang="en-US" dirty="0" smtClean="0"/>
              <a:t>100</a:t>
            </a:r>
            <a:endParaRPr lang="en-US" dirty="0"/>
          </a:p>
        </p:txBody>
      </p:sp>
      <p:sp>
        <p:nvSpPr>
          <p:cNvPr id="6" name="TextBox 5"/>
          <p:cNvSpPr txBox="1"/>
          <p:nvPr/>
        </p:nvSpPr>
        <p:spPr>
          <a:xfrm>
            <a:off x="1914810" y="4452183"/>
            <a:ext cx="418704" cy="369332"/>
          </a:xfrm>
          <a:prstGeom prst="rect">
            <a:avLst/>
          </a:prstGeom>
          <a:noFill/>
        </p:spPr>
        <p:txBody>
          <a:bodyPr wrap="none" rtlCol="0">
            <a:spAutoFit/>
          </a:bodyPr>
          <a:lstStyle/>
          <a:p>
            <a:r>
              <a:rPr lang="en-US" dirty="0"/>
              <a:t>1</a:t>
            </a:r>
            <a:r>
              <a:rPr lang="en-US" dirty="0" smtClean="0"/>
              <a:t>0</a:t>
            </a:r>
            <a:endParaRPr lang="en-US" dirty="0"/>
          </a:p>
        </p:txBody>
      </p:sp>
      <p:sp>
        <p:nvSpPr>
          <p:cNvPr id="109" name="TextBox 108"/>
          <p:cNvSpPr txBox="1"/>
          <p:nvPr/>
        </p:nvSpPr>
        <p:spPr>
          <a:xfrm>
            <a:off x="2016938" y="6104252"/>
            <a:ext cx="301686" cy="369332"/>
          </a:xfrm>
          <a:prstGeom prst="rect">
            <a:avLst/>
          </a:prstGeom>
          <a:noFill/>
        </p:spPr>
        <p:txBody>
          <a:bodyPr wrap="none" rtlCol="0">
            <a:spAutoFit/>
          </a:bodyPr>
          <a:lstStyle/>
          <a:p>
            <a:r>
              <a:rPr lang="en-US" dirty="0"/>
              <a:t>4</a:t>
            </a:r>
          </a:p>
        </p:txBody>
      </p:sp>
      <p:sp>
        <p:nvSpPr>
          <p:cNvPr id="110" name="TextBox 109"/>
          <p:cNvSpPr txBox="1"/>
          <p:nvPr/>
        </p:nvSpPr>
        <p:spPr>
          <a:xfrm>
            <a:off x="4886991" y="3592423"/>
            <a:ext cx="418704" cy="369332"/>
          </a:xfrm>
          <a:prstGeom prst="rect">
            <a:avLst/>
          </a:prstGeom>
          <a:noFill/>
        </p:spPr>
        <p:txBody>
          <a:bodyPr wrap="none" rtlCol="0">
            <a:spAutoFit/>
          </a:bodyPr>
          <a:lstStyle/>
          <a:p>
            <a:r>
              <a:rPr lang="en-US" dirty="0" smtClean="0"/>
              <a:t>20</a:t>
            </a:r>
            <a:endParaRPr lang="en-US" dirty="0"/>
          </a:p>
        </p:txBody>
      </p:sp>
      <p:sp>
        <p:nvSpPr>
          <p:cNvPr id="111" name="TextBox 110"/>
          <p:cNvSpPr txBox="1"/>
          <p:nvPr/>
        </p:nvSpPr>
        <p:spPr>
          <a:xfrm>
            <a:off x="4886238" y="2393102"/>
            <a:ext cx="535724" cy="369332"/>
          </a:xfrm>
          <a:prstGeom prst="rect">
            <a:avLst/>
          </a:prstGeom>
          <a:noFill/>
        </p:spPr>
        <p:txBody>
          <a:bodyPr wrap="none" rtlCol="0">
            <a:spAutoFit/>
          </a:bodyPr>
          <a:lstStyle/>
          <a:p>
            <a:r>
              <a:rPr lang="en-US" dirty="0" smtClean="0"/>
              <a:t>130</a:t>
            </a:r>
            <a:endParaRPr lang="en-US" dirty="0"/>
          </a:p>
        </p:txBody>
      </p:sp>
      <p:sp>
        <p:nvSpPr>
          <p:cNvPr id="112" name="TextBox 111"/>
          <p:cNvSpPr txBox="1"/>
          <p:nvPr/>
        </p:nvSpPr>
        <p:spPr>
          <a:xfrm>
            <a:off x="4886238" y="4995481"/>
            <a:ext cx="418704" cy="369332"/>
          </a:xfrm>
          <a:prstGeom prst="rect">
            <a:avLst/>
          </a:prstGeom>
          <a:noFill/>
        </p:spPr>
        <p:txBody>
          <a:bodyPr wrap="none" rtlCol="0">
            <a:spAutoFit/>
          </a:bodyPr>
          <a:lstStyle/>
          <a:p>
            <a:r>
              <a:rPr lang="en-US" dirty="0" smtClean="0"/>
              <a:t>20</a:t>
            </a:r>
            <a:endParaRPr lang="en-US" dirty="0"/>
          </a:p>
        </p:txBody>
      </p:sp>
      <p:sp>
        <p:nvSpPr>
          <p:cNvPr id="113" name="TextBox 112"/>
          <p:cNvSpPr txBox="1"/>
          <p:nvPr/>
        </p:nvSpPr>
        <p:spPr>
          <a:xfrm>
            <a:off x="7696879" y="2060061"/>
            <a:ext cx="418704" cy="369332"/>
          </a:xfrm>
          <a:prstGeom prst="rect">
            <a:avLst/>
          </a:prstGeom>
          <a:noFill/>
        </p:spPr>
        <p:txBody>
          <a:bodyPr wrap="none" rtlCol="0">
            <a:spAutoFit/>
          </a:bodyPr>
          <a:lstStyle/>
          <a:p>
            <a:r>
              <a:rPr lang="en-US" dirty="0"/>
              <a:t>4</a:t>
            </a:r>
            <a:r>
              <a:rPr lang="en-US" dirty="0" smtClean="0"/>
              <a:t>0</a:t>
            </a:r>
            <a:endParaRPr lang="en-US" dirty="0"/>
          </a:p>
        </p:txBody>
      </p:sp>
      <p:sp>
        <p:nvSpPr>
          <p:cNvPr id="114" name="TextBox 113"/>
          <p:cNvSpPr txBox="1"/>
          <p:nvPr/>
        </p:nvSpPr>
        <p:spPr>
          <a:xfrm>
            <a:off x="7720730" y="3168137"/>
            <a:ext cx="418704" cy="369332"/>
          </a:xfrm>
          <a:prstGeom prst="rect">
            <a:avLst/>
          </a:prstGeom>
          <a:noFill/>
        </p:spPr>
        <p:txBody>
          <a:bodyPr wrap="none" rtlCol="0">
            <a:spAutoFit/>
          </a:bodyPr>
          <a:lstStyle/>
          <a:p>
            <a:r>
              <a:rPr lang="en-US" dirty="0" smtClean="0"/>
              <a:t>20</a:t>
            </a:r>
            <a:endParaRPr lang="en-US" dirty="0"/>
          </a:p>
        </p:txBody>
      </p:sp>
      <p:sp>
        <p:nvSpPr>
          <p:cNvPr id="117" name="TextBox 116"/>
          <p:cNvSpPr txBox="1"/>
          <p:nvPr/>
        </p:nvSpPr>
        <p:spPr>
          <a:xfrm>
            <a:off x="7720730" y="4532717"/>
            <a:ext cx="301686" cy="369332"/>
          </a:xfrm>
          <a:prstGeom prst="rect">
            <a:avLst/>
          </a:prstGeom>
          <a:noFill/>
        </p:spPr>
        <p:txBody>
          <a:bodyPr wrap="none" rtlCol="0">
            <a:spAutoFit/>
          </a:bodyPr>
          <a:lstStyle/>
          <a:p>
            <a:r>
              <a:rPr lang="en-US" dirty="0"/>
              <a:t>2</a:t>
            </a:r>
          </a:p>
        </p:txBody>
      </p:sp>
      <p:sp>
        <p:nvSpPr>
          <p:cNvPr id="118" name="TextBox 117"/>
          <p:cNvSpPr txBox="1"/>
          <p:nvPr/>
        </p:nvSpPr>
        <p:spPr>
          <a:xfrm>
            <a:off x="7781644" y="5918553"/>
            <a:ext cx="418704" cy="369332"/>
          </a:xfrm>
          <a:prstGeom prst="rect">
            <a:avLst/>
          </a:prstGeom>
          <a:noFill/>
        </p:spPr>
        <p:txBody>
          <a:bodyPr wrap="none" rtlCol="0">
            <a:spAutoFit/>
          </a:bodyPr>
          <a:lstStyle/>
          <a:p>
            <a:r>
              <a:rPr lang="en-US" dirty="0" smtClean="0"/>
              <a:t>25</a:t>
            </a:r>
            <a:endParaRPr lang="en-US" dirty="0"/>
          </a:p>
        </p:txBody>
      </p:sp>
      <p:sp>
        <p:nvSpPr>
          <p:cNvPr id="119" name="TextBox 118"/>
          <p:cNvSpPr txBox="1"/>
          <p:nvPr/>
        </p:nvSpPr>
        <p:spPr>
          <a:xfrm>
            <a:off x="8415110" y="6224359"/>
            <a:ext cx="535724" cy="369332"/>
          </a:xfrm>
          <a:prstGeom prst="rect">
            <a:avLst/>
          </a:prstGeom>
          <a:noFill/>
        </p:spPr>
        <p:txBody>
          <a:bodyPr wrap="none" rtlCol="0">
            <a:spAutoFit/>
          </a:bodyPr>
          <a:lstStyle/>
          <a:p>
            <a:r>
              <a:rPr lang="en-US" dirty="0" smtClean="0"/>
              <a:t>127</a:t>
            </a:r>
            <a:endParaRPr lang="en-US" dirty="0"/>
          </a:p>
        </p:txBody>
      </p:sp>
    </p:spTree>
    <p:extLst>
      <p:ext uri="{BB962C8B-B14F-4D97-AF65-F5344CB8AC3E}">
        <p14:creationId xmlns:p14="http://schemas.microsoft.com/office/powerpoint/2010/main" val="2504004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a:xfrm>
            <a:off x="2634917" y="396814"/>
            <a:ext cx="5775676" cy="571823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Courses 2 and 3</a:t>
            </a:r>
          </a:p>
          <a:p>
            <a:pPr algn="ctr"/>
            <a:r>
              <a:rPr lang="en-US" dirty="0" smtClean="0"/>
              <a:t>At least one 4000 level course</a:t>
            </a:r>
            <a:endParaRPr lang="en-US" dirty="0"/>
          </a:p>
        </p:txBody>
      </p:sp>
      <p:sp>
        <p:nvSpPr>
          <p:cNvPr id="30" name="Rounded Rectangle 29"/>
          <p:cNvSpPr/>
          <p:nvPr/>
        </p:nvSpPr>
        <p:spPr>
          <a:xfrm>
            <a:off x="63167" y="1115926"/>
            <a:ext cx="2464374" cy="4999124"/>
          </a:xfrm>
          <a:prstGeom prst="roundRect">
            <a:avLst/>
          </a:prstGeom>
          <a:solidFill>
            <a:schemeClr val="accent6">
              <a:lumMod val="60000"/>
              <a:lumOff val="4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 1</a:t>
            </a:r>
            <a:endParaRPr lang="en-US" dirty="0"/>
          </a:p>
        </p:txBody>
      </p:sp>
      <p:sp>
        <p:nvSpPr>
          <p:cNvPr id="4" name="TextBox 3"/>
          <p:cNvSpPr txBox="1"/>
          <p:nvPr/>
        </p:nvSpPr>
        <p:spPr>
          <a:xfrm>
            <a:off x="183569" y="101288"/>
            <a:ext cx="821059" cy="461665"/>
          </a:xfrm>
          <a:prstGeom prst="rect">
            <a:avLst/>
          </a:prstGeom>
          <a:noFill/>
        </p:spPr>
        <p:txBody>
          <a:bodyPr wrap="none" rtlCol="0">
            <a:spAutoFit/>
          </a:bodyPr>
          <a:lstStyle/>
          <a:p>
            <a:r>
              <a:rPr lang="en-US" sz="2400" b="1" dirty="0" smtClean="0"/>
              <a:t>Logic</a:t>
            </a:r>
            <a:endParaRPr lang="en-US" sz="2400" b="1" dirty="0"/>
          </a:p>
        </p:txBody>
      </p:sp>
      <p:cxnSp>
        <p:nvCxnSpPr>
          <p:cNvPr id="19" name="Straight Arrow Connector 18"/>
          <p:cNvCxnSpPr>
            <a:stCxn id="28" idx="3"/>
            <a:endCxn id="31" idx="1"/>
          </p:cNvCxnSpPr>
          <p:nvPr/>
        </p:nvCxnSpPr>
        <p:spPr>
          <a:xfrm flipV="1">
            <a:off x="4970901" y="1802788"/>
            <a:ext cx="1016651" cy="773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8" idx="3"/>
            <a:endCxn id="32" idx="1"/>
          </p:cNvCxnSpPr>
          <p:nvPr/>
        </p:nvCxnSpPr>
        <p:spPr>
          <a:xfrm>
            <a:off x="4970901" y="2576510"/>
            <a:ext cx="1016651" cy="548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183569" y="2393389"/>
            <a:ext cx="2210062" cy="134832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IHSS 1960</a:t>
            </a:r>
          </a:p>
          <a:p>
            <a:pPr algn="ctr"/>
            <a:r>
              <a:rPr lang="en-US" dirty="0" smtClean="0"/>
              <a:t>Are Humans Rational?</a:t>
            </a:r>
          </a:p>
        </p:txBody>
      </p:sp>
      <p:sp>
        <p:nvSpPr>
          <p:cNvPr id="28" name="Rounded Rectangle 27"/>
          <p:cNvSpPr/>
          <p:nvPr/>
        </p:nvSpPr>
        <p:spPr>
          <a:xfrm>
            <a:off x="2760839" y="1915689"/>
            <a:ext cx="2210062" cy="13216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PHIL 2140</a:t>
            </a:r>
          </a:p>
          <a:p>
            <a:pPr algn="ctr"/>
            <a:r>
              <a:rPr lang="en-US" dirty="0" smtClean="0"/>
              <a:t>Introduction to Logic</a:t>
            </a:r>
          </a:p>
        </p:txBody>
      </p:sp>
      <p:sp>
        <p:nvSpPr>
          <p:cNvPr id="29" name="Rounded Rectangle 28"/>
          <p:cNvSpPr/>
          <p:nvPr/>
        </p:nvSpPr>
        <p:spPr>
          <a:xfrm>
            <a:off x="2754830" y="3488859"/>
            <a:ext cx="2210062" cy="100185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PHIL/PSYC 2100</a:t>
            </a:r>
          </a:p>
          <a:p>
            <a:pPr algn="ctr"/>
            <a:r>
              <a:rPr lang="en-US" dirty="0" smtClean="0"/>
              <a:t>Critical Thinking</a:t>
            </a:r>
          </a:p>
        </p:txBody>
      </p:sp>
      <p:sp>
        <p:nvSpPr>
          <p:cNvPr id="31" name="Rounded Rectangle 30"/>
          <p:cNvSpPr/>
          <p:nvPr/>
        </p:nvSpPr>
        <p:spPr>
          <a:xfrm>
            <a:off x="5987552" y="1301859"/>
            <a:ext cx="2210062" cy="100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PHIL 4140</a:t>
            </a:r>
          </a:p>
          <a:p>
            <a:pPr algn="ctr"/>
            <a:r>
              <a:rPr lang="en-US" dirty="0" smtClean="0"/>
              <a:t>Intermediate Logic</a:t>
            </a:r>
          </a:p>
        </p:txBody>
      </p:sp>
      <p:sp>
        <p:nvSpPr>
          <p:cNvPr id="32" name="Rounded Rectangle 31"/>
          <p:cNvSpPr/>
          <p:nvPr/>
        </p:nvSpPr>
        <p:spPr>
          <a:xfrm>
            <a:off x="5987552" y="2510665"/>
            <a:ext cx="2210062" cy="12289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PHIL 4420</a:t>
            </a:r>
          </a:p>
          <a:p>
            <a:pPr algn="ctr"/>
            <a:r>
              <a:rPr lang="en-US" dirty="0" smtClean="0"/>
              <a:t>Computability and Logic</a:t>
            </a:r>
          </a:p>
        </p:txBody>
      </p:sp>
      <p:sp>
        <p:nvSpPr>
          <p:cNvPr id="38" name="Rounded Rectangle 37"/>
          <p:cNvSpPr/>
          <p:nvPr/>
        </p:nvSpPr>
        <p:spPr>
          <a:xfrm>
            <a:off x="5981543" y="3989787"/>
            <a:ext cx="2210062" cy="100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PHIL 4960</a:t>
            </a:r>
          </a:p>
          <a:p>
            <a:pPr algn="ctr"/>
            <a:r>
              <a:rPr lang="en-US" dirty="0" smtClean="0"/>
              <a:t>Inductive Logic</a:t>
            </a:r>
          </a:p>
        </p:txBody>
      </p:sp>
      <p:cxnSp>
        <p:nvCxnSpPr>
          <p:cNvPr id="55" name="Straight Arrow Connector 54"/>
          <p:cNvCxnSpPr>
            <a:stCxn id="28" idx="3"/>
            <a:endCxn id="38" idx="1"/>
          </p:cNvCxnSpPr>
          <p:nvPr/>
        </p:nvCxnSpPr>
        <p:spPr>
          <a:xfrm>
            <a:off x="4970901" y="2576510"/>
            <a:ext cx="1010642" cy="19142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305583" y="3376225"/>
            <a:ext cx="319318" cy="276999"/>
            <a:chOff x="7041241" y="502671"/>
            <a:chExt cx="319318" cy="276999"/>
          </a:xfrm>
        </p:grpSpPr>
        <p:sp>
          <p:nvSpPr>
            <p:cNvPr id="59" name="Oval 58"/>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66" name="Group 65"/>
          <p:cNvGrpSpPr/>
          <p:nvPr/>
        </p:nvGrpSpPr>
        <p:grpSpPr>
          <a:xfrm>
            <a:off x="2842736" y="2850826"/>
            <a:ext cx="282450" cy="276999"/>
            <a:chOff x="5135404" y="879678"/>
            <a:chExt cx="282450" cy="276999"/>
          </a:xfrm>
        </p:grpSpPr>
        <p:sp>
          <p:nvSpPr>
            <p:cNvPr id="67" name="Oval 66"/>
            <p:cNvSpPr/>
            <p:nvPr/>
          </p:nvSpPr>
          <p:spPr>
            <a:xfrm>
              <a:off x="5162655" y="908671"/>
              <a:ext cx="228600" cy="228600"/>
            </a:xfrm>
            <a:prstGeom prst="ellipse">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5135404" y="879678"/>
              <a:ext cx="282450" cy="276999"/>
            </a:xfrm>
            <a:prstGeom prst="rect">
              <a:avLst/>
            </a:prstGeom>
            <a:noFill/>
          </p:spPr>
          <p:txBody>
            <a:bodyPr wrap="none" rtlCol="0">
              <a:spAutoFit/>
            </a:bodyPr>
            <a:lstStyle/>
            <a:p>
              <a:r>
                <a:rPr lang="en-US" sz="1200" dirty="0"/>
                <a:t>G</a:t>
              </a:r>
            </a:p>
          </p:txBody>
        </p:sp>
      </p:grpSp>
      <p:grpSp>
        <p:nvGrpSpPr>
          <p:cNvPr id="69" name="Group 68"/>
          <p:cNvGrpSpPr/>
          <p:nvPr/>
        </p:nvGrpSpPr>
        <p:grpSpPr>
          <a:xfrm>
            <a:off x="2816137" y="4176339"/>
            <a:ext cx="282450" cy="276999"/>
            <a:chOff x="5135404" y="879678"/>
            <a:chExt cx="282450" cy="276999"/>
          </a:xfrm>
        </p:grpSpPr>
        <p:sp>
          <p:nvSpPr>
            <p:cNvPr id="70" name="Oval 69"/>
            <p:cNvSpPr/>
            <p:nvPr/>
          </p:nvSpPr>
          <p:spPr>
            <a:xfrm>
              <a:off x="5162655" y="908671"/>
              <a:ext cx="228600" cy="228600"/>
            </a:xfrm>
            <a:prstGeom prst="ellipse">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135404" y="879678"/>
              <a:ext cx="282450" cy="276999"/>
            </a:xfrm>
            <a:prstGeom prst="rect">
              <a:avLst/>
            </a:prstGeom>
            <a:noFill/>
          </p:spPr>
          <p:txBody>
            <a:bodyPr wrap="none" rtlCol="0">
              <a:spAutoFit/>
            </a:bodyPr>
            <a:lstStyle/>
            <a:p>
              <a:r>
                <a:rPr lang="en-US" sz="1200" dirty="0"/>
                <a:t>G</a:t>
              </a:r>
            </a:p>
          </p:txBody>
        </p:sp>
      </p:grpSp>
      <p:sp>
        <p:nvSpPr>
          <p:cNvPr id="23" name="TextBox 22"/>
          <p:cNvSpPr txBox="1"/>
          <p:nvPr/>
        </p:nvSpPr>
        <p:spPr>
          <a:xfrm>
            <a:off x="2957688" y="4682379"/>
            <a:ext cx="2956130" cy="1200329"/>
          </a:xfrm>
          <a:prstGeom prst="rect">
            <a:avLst/>
          </a:prstGeom>
          <a:noFill/>
        </p:spPr>
        <p:txBody>
          <a:bodyPr wrap="none" rtlCol="0">
            <a:spAutoFit/>
          </a:bodyPr>
          <a:lstStyle/>
          <a:p>
            <a:r>
              <a:rPr lang="en-US" dirty="0" smtClean="0"/>
              <a:t>Add 1 more course from</a:t>
            </a:r>
          </a:p>
          <a:p>
            <a:r>
              <a:rPr lang="en-US" dirty="0"/>
              <a:t>t</a:t>
            </a:r>
            <a:r>
              <a:rPr lang="en-US" dirty="0" smtClean="0"/>
              <a:t>his selection for a </a:t>
            </a:r>
          </a:p>
          <a:p>
            <a:r>
              <a:rPr lang="en-US" dirty="0" smtClean="0"/>
              <a:t>minor in Logic, Computation, </a:t>
            </a:r>
          </a:p>
          <a:p>
            <a:r>
              <a:rPr lang="en-US" dirty="0" smtClean="0"/>
              <a:t>and Mind</a:t>
            </a:r>
            <a:endParaRPr lang="en-US" dirty="0"/>
          </a:p>
        </p:txBody>
      </p:sp>
      <p:grpSp>
        <p:nvGrpSpPr>
          <p:cNvPr id="25" name="Group 24"/>
          <p:cNvGrpSpPr/>
          <p:nvPr/>
        </p:nvGrpSpPr>
        <p:grpSpPr>
          <a:xfrm>
            <a:off x="4572430" y="2005111"/>
            <a:ext cx="255198" cy="276999"/>
            <a:chOff x="7228093" y="2976114"/>
            <a:chExt cx="255198" cy="276999"/>
          </a:xfrm>
        </p:grpSpPr>
        <p:sp>
          <p:nvSpPr>
            <p:cNvPr id="26" name="Oval 25"/>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33" name="Group 32"/>
          <p:cNvGrpSpPr/>
          <p:nvPr/>
        </p:nvGrpSpPr>
        <p:grpSpPr>
          <a:xfrm>
            <a:off x="2854446" y="2026717"/>
            <a:ext cx="255198" cy="276999"/>
            <a:chOff x="7218863" y="2769318"/>
            <a:chExt cx="255198" cy="276999"/>
          </a:xfrm>
        </p:grpSpPr>
        <p:sp>
          <p:nvSpPr>
            <p:cNvPr id="35" name="Oval 34"/>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37" name="Group 36"/>
          <p:cNvGrpSpPr/>
          <p:nvPr/>
        </p:nvGrpSpPr>
        <p:grpSpPr>
          <a:xfrm>
            <a:off x="4608098" y="3533613"/>
            <a:ext cx="255198" cy="276999"/>
            <a:chOff x="7228093" y="2976114"/>
            <a:chExt cx="255198" cy="276999"/>
          </a:xfrm>
        </p:grpSpPr>
        <p:sp>
          <p:nvSpPr>
            <p:cNvPr id="39" name="Oval 3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41" name="Group 40"/>
          <p:cNvGrpSpPr/>
          <p:nvPr/>
        </p:nvGrpSpPr>
        <p:grpSpPr>
          <a:xfrm>
            <a:off x="324344" y="2482394"/>
            <a:ext cx="255198" cy="276999"/>
            <a:chOff x="7218863" y="2769318"/>
            <a:chExt cx="255198" cy="276999"/>
          </a:xfrm>
        </p:grpSpPr>
        <p:sp>
          <p:nvSpPr>
            <p:cNvPr id="42" name="Oval 4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44" name="Group 43"/>
          <p:cNvGrpSpPr/>
          <p:nvPr/>
        </p:nvGrpSpPr>
        <p:grpSpPr>
          <a:xfrm>
            <a:off x="7760946" y="1377814"/>
            <a:ext cx="330540" cy="276999"/>
            <a:chOff x="6730063" y="3236444"/>
            <a:chExt cx="330540" cy="276999"/>
          </a:xfrm>
        </p:grpSpPr>
        <p:sp>
          <p:nvSpPr>
            <p:cNvPr id="45" name="Oval 44"/>
            <p:cNvSpPr/>
            <p:nvPr/>
          </p:nvSpPr>
          <p:spPr>
            <a:xfrm>
              <a:off x="6781033" y="3260644"/>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6730063" y="3236444"/>
              <a:ext cx="330540" cy="276999"/>
            </a:xfrm>
            <a:prstGeom prst="rect">
              <a:avLst/>
            </a:prstGeom>
            <a:noFill/>
          </p:spPr>
          <p:txBody>
            <a:bodyPr wrap="none" rtlCol="0">
              <a:spAutoFit/>
            </a:bodyPr>
            <a:lstStyle/>
            <a:p>
              <a:r>
                <a:rPr lang="en-US" sz="1200" dirty="0"/>
                <a:t>S</a:t>
              </a:r>
              <a:r>
                <a:rPr lang="en-US" sz="1200" dirty="0" smtClean="0"/>
                <a:t>E</a:t>
              </a:r>
              <a:endParaRPr lang="en-US" sz="1200" dirty="0"/>
            </a:p>
          </p:txBody>
        </p:sp>
      </p:grpSp>
      <p:grpSp>
        <p:nvGrpSpPr>
          <p:cNvPr id="47" name="Group 46"/>
          <p:cNvGrpSpPr/>
          <p:nvPr/>
        </p:nvGrpSpPr>
        <p:grpSpPr>
          <a:xfrm>
            <a:off x="7709824" y="2576510"/>
            <a:ext cx="357790" cy="276999"/>
            <a:chOff x="5950067" y="2997931"/>
            <a:chExt cx="357790" cy="276999"/>
          </a:xfrm>
        </p:grpSpPr>
        <p:sp>
          <p:nvSpPr>
            <p:cNvPr id="48" name="Oval 47"/>
            <p:cNvSpPr/>
            <p:nvPr/>
          </p:nvSpPr>
          <p:spPr>
            <a:xfrm>
              <a:off x="6001037" y="3022131"/>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5950067" y="2997931"/>
              <a:ext cx="357790" cy="276999"/>
            </a:xfrm>
            <a:prstGeom prst="rect">
              <a:avLst/>
            </a:prstGeom>
            <a:noFill/>
          </p:spPr>
          <p:txBody>
            <a:bodyPr wrap="none" rtlCol="0">
              <a:spAutoFit/>
            </a:bodyPr>
            <a:lstStyle/>
            <a:p>
              <a:r>
                <a:rPr lang="en-US" sz="1200" dirty="0" smtClean="0"/>
                <a:t>S</a:t>
              </a:r>
              <a:r>
                <a:rPr lang="en-US" sz="1200" dirty="0"/>
                <a:t>O</a:t>
              </a:r>
            </a:p>
          </p:txBody>
        </p:sp>
      </p:grpSp>
      <p:sp>
        <p:nvSpPr>
          <p:cNvPr id="2" name="TextBox 1"/>
          <p:cNvSpPr txBox="1"/>
          <p:nvPr/>
        </p:nvSpPr>
        <p:spPr>
          <a:xfrm>
            <a:off x="1946905" y="3348947"/>
            <a:ext cx="418704" cy="369332"/>
          </a:xfrm>
          <a:prstGeom prst="rect">
            <a:avLst/>
          </a:prstGeom>
          <a:noFill/>
        </p:spPr>
        <p:txBody>
          <a:bodyPr wrap="none" rtlCol="0">
            <a:spAutoFit/>
          </a:bodyPr>
          <a:lstStyle/>
          <a:p>
            <a:r>
              <a:rPr lang="en-US" dirty="0" smtClean="0"/>
              <a:t>30</a:t>
            </a:r>
            <a:endParaRPr lang="en-US" dirty="0"/>
          </a:p>
        </p:txBody>
      </p:sp>
      <p:sp>
        <p:nvSpPr>
          <p:cNvPr id="3" name="TextBox 2"/>
          <p:cNvSpPr txBox="1"/>
          <p:nvPr/>
        </p:nvSpPr>
        <p:spPr>
          <a:xfrm>
            <a:off x="7205316" y="1891167"/>
            <a:ext cx="974947" cy="369332"/>
          </a:xfrm>
          <a:prstGeom prst="rect">
            <a:avLst/>
          </a:prstGeom>
          <a:noFill/>
        </p:spPr>
        <p:txBody>
          <a:bodyPr wrap="none" rtlCol="0">
            <a:spAutoFit/>
          </a:bodyPr>
          <a:lstStyle/>
          <a:p>
            <a:r>
              <a:rPr lang="en-US" dirty="0" smtClean="0"/>
              <a:t>40/2=20</a:t>
            </a:r>
            <a:endParaRPr lang="en-US" dirty="0"/>
          </a:p>
        </p:txBody>
      </p:sp>
      <p:sp>
        <p:nvSpPr>
          <p:cNvPr id="50" name="TextBox 49"/>
          <p:cNvSpPr txBox="1"/>
          <p:nvPr/>
        </p:nvSpPr>
        <p:spPr>
          <a:xfrm>
            <a:off x="7196248" y="3372799"/>
            <a:ext cx="974947" cy="369332"/>
          </a:xfrm>
          <a:prstGeom prst="rect">
            <a:avLst/>
          </a:prstGeom>
          <a:noFill/>
        </p:spPr>
        <p:txBody>
          <a:bodyPr wrap="none" rtlCol="0">
            <a:spAutoFit/>
          </a:bodyPr>
          <a:lstStyle/>
          <a:p>
            <a:r>
              <a:rPr lang="en-US" dirty="0" smtClean="0"/>
              <a:t>40/2=20</a:t>
            </a:r>
            <a:endParaRPr lang="en-US" dirty="0"/>
          </a:p>
        </p:txBody>
      </p:sp>
      <p:sp>
        <p:nvSpPr>
          <p:cNvPr id="5" name="TextBox 4"/>
          <p:cNvSpPr txBox="1"/>
          <p:nvPr/>
        </p:nvSpPr>
        <p:spPr>
          <a:xfrm>
            <a:off x="7780795" y="4622312"/>
            <a:ext cx="399468" cy="369332"/>
          </a:xfrm>
          <a:prstGeom prst="rect">
            <a:avLst/>
          </a:prstGeom>
          <a:noFill/>
        </p:spPr>
        <p:txBody>
          <a:bodyPr wrap="none" rtlCol="0">
            <a:spAutoFit/>
          </a:bodyPr>
          <a:lstStyle/>
          <a:p>
            <a:r>
              <a:rPr lang="en-US" dirty="0" smtClean="0"/>
              <a:t>??</a:t>
            </a:r>
            <a:endParaRPr lang="en-US" dirty="0"/>
          </a:p>
        </p:txBody>
      </p:sp>
      <p:sp>
        <p:nvSpPr>
          <p:cNvPr id="6" name="TextBox 5"/>
          <p:cNvSpPr txBox="1"/>
          <p:nvPr/>
        </p:nvSpPr>
        <p:spPr>
          <a:xfrm>
            <a:off x="4557486" y="4108387"/>
            <a:ext cx="418704" cy="369332"/>
          </a:xfrm>
          <a:prstGeom prst="rect">
            <a:avLst/>
          </a:prstGeom>
          <a:noFill/>
        </p:spPr>
        <p:txBody>
          <a:bodyPr wrap="none" rtlCol="0">
            <a:spAutoFit/>
          </a:bodyPr>
          <a:lstStyle/>
          <a:p>
            <a:r>
              <a:rPr lang="en-US" dirty="0" smtClean="0"/>
              <a:t>2</a:t>
            </a:r>
            <a:r>
              <a:rPr lang="en-US" dirty="0"/>
              <a:t>5</a:t>
            </a:r>
          </a:p>
        </p:txBody>
      </p:sp>
      <p:sp>
        <p:nvSpPr>
          <p:cNvPr id="7" name="TextBox 6"/>
          <p:cNvSpPr txBox="1"/>
          <p:nvPr/>
        </p:nvSpPr>
        <p:spPr>
          <a:xfrm>
            <a:off x="4536268" y="2870898"/>
            <a:ext cx="418704" cy="369332"/>
          </a:xfrm>
          <a:prstGeom prst="rect">
            <a:avLst/>
          </a:prstGeom>
          <a:noFill/>
        </p:spPr>
        <p:txBody>
          <a:bodyPr wrap="none" rtlCol="0">
            <a:spAutoFit/>
          </a:bodyPr>
          <a:lstStyle/>
          <a:p>
            <a:r>
              <a:rPr lang="en-US" dirty="0" smtClean="0"/>
              <a:t>45</a:t>
            </a:r>
            <a:endParaRPr lang="en-US" dirty="0"/>
          </a:p>
        </p:txBody>
      </p:sp>
      <p:sp>
        <p:nvSpPr>
          <p:cNvPr id="51" name="TextBox 50"/>
          <p:cNvSpPr txBox="1"/>
          <p:nvPr/>
        </p:nvSpPr>
        <p:spPr>
          <a:xfrm>
            <a:off x="8235104" y="5698042"/>
            <a:ext cx="418704" cy="369332"/>
          </a:xfrm>
          <a:prstGeom prst="rect">
            <a:avLst/>
          </a:prstGeom>
          <a:noFill/>
        </p:spPr>
        <p:txBody>
          <a:bodyPr wrap="none" rtlCol="0">
            <a:spAutoFit/>
          </a:bodyPr>
          <a:lstStyle/>
          <a:p>
            <a:r>
              <a:rPr lang="en-US" dirty="0" smtClean="0"/>
              <a:t>45</a:t>
            </a:r>
            <a:endParaRPr lang="en-US" dirty="0"/>
          </a:p>
        </p:txBody>
      </p:sp>
    </p:spTree>
    <p:extLst>
      <p:ext uri="{BB962C8B-B14F-4D97-AF65-F5344CB8AC3E}">
        <p14:creationId xmlns:p14="http://schemas.microsoft.com/office/powerpoint/2010/main" val="481418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2297215" y="1115926"/>
            <a:ext cx="2118058" cy="4343400"/>
          </a:xfrm>
          <a:prstGeom prst="roundRect">
            <a:avLst/>
          </a:prstGeom>
          <a:solidFill>
            <a:srgbClr val="C99DBD">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 </a:t>
            </a:r>
            <a:r>
              <a:rPr lang="en-US" dirty="0"/>
              <a:t>2</a:t>
            </a:r>
          </a:p>
        </p:txBody>
      </p:sp>
      <p:sp>
        <p:nvSpPr>
          <p:cNvPr id="54" name="Rounded Rectangle 53"/>
          <p:cNvSpPr/>
          <p:nvPr/>
        </p:nvSpPr>
        <p:spPr>
          <a:xfrm>
            <a:off x="4505325" y="152400"/>
            <a:ext cx="4562475" cy="655319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 3</a:t>
            </a:r>
          </a:p>
        </p:txBody>
      </p:sp>
      <p:sp>
        <p:nvSpPr>
          <p:cNvPr id="4" name="TextBox 3"/>
          <p:cNvSpPr txBox="1"/>
          <p:nvPr/>
        </p:nvSpPr>
        <p:spPr>
          <a:xfrm>
            <a:off x="111849" y="152400"/>
            <a:ext cx="2403543" cy="461665"/>
          </a:xfrm>
          <a:prstGeom prst="rect">
            <a:avLst/>
          </a:prstGeom>
          <a:noFill/>
        </p:spPr>
        <p:txBody>
          <a:bodyPr wrap="none" rtlCol="0">
            <a:spAutoFit/>
          </a:bodyPr>
          <a:lstStyle/>
          <a:p>
            <a:r>
              <a:rPr lang="en-US" sz="2400" b="1" dirty="0" smtClean="0"/>
              <a:t>Cognitive Science</a:t>
            </a:r>
            <a:endParaRPr lang="en-US" sz="2400" b="1" dirty="0"/>
          </a:p>
        </p:txBody>
      </p:sp>
      <p:sp>
        <p:nvSpPr>
          <p:cNvPr id="25" name="Rounded Rectangle 24"/>
          <p:cNvSpPr/>
          <p:nvPr/>
        </p:nvSpPr>
        <p:spPr>
          <a:xfrm>
            <a:off x="5646488" y="994260"/>
            <a:ext cx="2753034" cy="102098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COGS 4330 </a:t>
            </a:r>
          </a:p>
          <a:p>
            <a:pPr algn="ctr"/>
            <a:r>
              <a:rPr lang="en-US" dirty="0" smtClean="0"/>
              <a:t>Introduction to Cognitive Neuroscience</a:t>
            </a:r>
          </a:p>
        </p:txBody>
      </p:sp>
      <p:sp>
        <p:nvSpPr>
          <p:cNvPr id="28" name="Rounded Rectangle 27"/>
          <p:cNvSpPr/>
          <p:nvPr/>
        </p:nvSpPr>
        <p:spPr>
          <a:xfrm>
            <a:off x="5646488" y="2228267"/>
            <a:ext cx="2753034" cy="75418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PSYC 4370 </a:t>
            </a:r>
          </a:p>
          <a:p>
            <a:pPr algn="ctr"/>
            <a:r>
              <a:rPr lang="en-US" dirty="0" smtClean="0"/>
              <a:t>Cognitive Psychology</a:t>
            </a:r>
          </a:p>
        </p:txBody>
      </p:sp>
      <p:sp>
        <p:nvSpPr>
          <p:cNvPr id="29" name="Rounded Rectangle 28"/>
          <p:cNvSpPr/>
          <p:nvPr/>
        </p:nvSpPr>
        <p:spPr>
          <a:xfrm>
            <a:off x="5646488" y="5081112"/>
            <a:ext cx="2770147" cy="9178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PSYC 4410 </a:t>
            </a:r>
          </a:p>
          <a:p>
            <a:pPr algn="ctr"/>
            <a:r>
              <a:rPr lang="en-US" dirty="0" smtClean="0"/>
              <a:t>Sensation and Perception</a:t>
            </a:r>
          </a:p>
        </p:txBody>
      </p:sp>
      <p:sp>
        <p:nvSpPr>
          <p:cNvPr id="39" name="Rounded Rectangle 38"/>
          <p:cNvSpPr/>
          <p:nvPr/>
        </p:nvSpPr>
        <p:spPr>
          <a:xfrm>
            <a:off x="5646487" y="4157769"/>
            <a:ext cx="2770149" cy="74798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COGS 4600 </a:t>
            </a:r>
          </a:p>
          <a:p>
            <a:pPr algn="ctr"/>
            <a:r>
              <a:rPr lang="en-US" dirty="0" smtClean="0"/>
              <a:t>Cognition and the Brain</a:t>
            </a:r>
          </a:p>
        </p:txBody>
      </p:sp>
      <p:cxnSp>
        <p:nvCxnSpPr>
          <p:cNvPr id="20" name="Straight Arrow Connector 19"/>
          <p:cNvCxnSpPr>
            <a:stCxn id="34" idx="3"/>
            <a:endCxn id="25" idx="1"/>
          </p:cNvCxnSpPr>
          <p:nvPr/>
        </p:nvCxnSpPr>
        <p:spPr>
          <a:xfrm flipV="1">
            <a:off x="4324350" y="1504751"/>
            <a:ext cx="1322138" cy="1844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34" idx="3"/>
            <a:endCxn id="39" idx="1"/>
          </p:cNvCxnSpPr>
          <p:nvPr/>
        </p:nvCxnSpPr>
        <p:spPr>
          <a:xfrm>
            <a:off x="4324350" y="3349352"/>
            <a:ext cx="1322137" cy="11824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4" idx="3"/>
            <a:endCxn id="29" idx="1"/>
          </p:cNvCxnSpPr>
          <p:nvPr/>
        </p:nvCxnSpPr>
        <p:spPr>
          <a:xfrm>
            <a:off x="4324350" y="3349352"/>
            <a:ext cx="1322138" cy="2190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4" idx="3"/>
            <a:endCxn id="28" idx="1"/>
          </p:cNvCxnSpPr>
          <p:nvPr/>
        </p:nvCxnSpPr>
        <p:spPr>
          <a:xfrm flipV="1">
            <a:off x="4324350" y="2605362"/>
            <a:ext cx="1322138" cy="743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085771" y="5999010"/>
            <a:ext cx="3807645" cy="646331"/>
          </a:xfrm>
          <a:prstGeom prst="rect">
            <a:avLst/>
          </a:prstGeom>
          <a:noFill/>
        </p:spPr>
        <p:txBody>
          <a:bodyPr wrap="none" rtlCol="0">
            <a:spAutoFit/>
          </a:bodyPr>
          <a:lstStyle/>
          <a:p>
            <a:r>
              <a:rPr lang="en-US" dirty="0" smtClean="0"/>
              <a:t>Add 1 more course from this selection </a:t>
            </a:r>
          </a:p>
          <a:p>
            <a:r>
              <a:rPr lang="en-US" dirty="0" smtClean="0"/>
              <a:t>for a minor in Cognitive Science</a:t>
            </a:r>
          </a:p>
        </p:txBody>
      </p:sp>
      <p:sp>
        <p:nvSpPr>
          <p:cNvPr id="34" name="Rounded Rectangle 33"/>
          <p:cNvSpPr/>
          <p:nvPr/>
        </p:nvSpPr>
        <p:spPr>
          <a:xfrm>
            <a:off x="2354578" y="2687088"/>
            <a:ext cx="1969772" cy="132452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COGS 2120 </a:t>
            </a:r>
          </a:p>
          <a:p>
            <a:pPr algn="ctr"/>
            <a:r>
              <a:rPr lang="en-US" dirty="0" smtClean="0"/>
              <a:t>Introduction to Cognitive Science</a:t>
            </a:r>
          </a:p>
        </p:txBody>
      </p:sp>
      <p:grpSp>
        <p:nvGrpSpPr>
          <p:cNvPr id="59" name="Group 58"/>
          <p:cNvGrpSpPr/>
          <p:nvPr/>
        </p:nvGrpSpPr>
        <p:grpSpPr>
          <a:xfrm>
            <a:off x="3954467" y="2743129"/>
            <a:ext cx="255198" cy="276999"/>
            <a:chOff x="7228093" y="2976114"/>
            <a:chExt cx="255198" cy="276999"/>
          </a:xfrm>
        </p:grpSpPr>
        <p:sp>
          <p:nvSpPr>
            <p:cNvPr id="60" name="Oval 59"/>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62" name="Group 61"/>
          <p:cNvGrpSpPr/>
          <p:nvPr/>
        </p:nvGrpSpPr>
        <p:grpSpPr>
          <a:xfrm>
            <a:off x="8062571" y="1058933"/>
            <a:ext cx="255198" cy="276999"/>
            <a:chOff x="7228093" y="2976114"/>
            <a:chExt cx="255198" cy="276999"/>
          </a:xfrm>
        </p:grpSpPr>
        <p:sp>
          <p:nvSpPr>
            <p:cNvPr id="63" name="Oval 6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65" name="Group 64"/>
          <p:cNvGrpSpPr/>
          <p:nvPr/>
        </p:nvGrpSpPr>
        <p:grpSpPr>
          <a:xfrm>
            <a:off x="5716871" y="4200487"/>
            <a:ext cx="255198" cy="276999"/>
            <a:chOff x="7218863" y="2769318"/>
            <a:chExt cx="255198" cy="276999"/>
          </a:xfrm>
        </p:grpSpPr>
        <p:sp>
          <p:nvSpPr>
            <p:cNvPr id="66" name="Oval 6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68" name="Group 67"/>
          <p:cNvGrpSpPr/>
          <p:nvPr/>
        </p:nvGrpSpPr>
        <p:grpSpPr>
          <a:xfrm>
            <a:off x="5735366" y="5162611"/>
            <a:ext cx="255198" cy="276999"/>
            <a:chOff x="7218863" y="2769318"/>
            <a:chExt cx="255198" cy="276999"/>
          </a:xfrm>
        </p:grpSpPr>
        <p:sp>
          <p:nvSpPr>
            <p:cNvPr id="69" name="Oval 6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1" name="Group 70"/>
          <p:cNvGrpSpPr/>
          <p:nvPr/>
        </p:nvGrpSpPr>
        <p:grpSpPr>
          <a:xfrm>
            <a:off x="5716871" y="2274189"/>
            <a:ext cx="255198" cy="276999"/>
            <a:chOff x="7218863" y="2769318"/>
            <a:chExt cx="255198" cy="276999"/>
          </a:xfrm>
        </p:grpSpPr>
        <p:sp>
          <p:nvSpPr>
            <p:cNvPr id="72" name="Oval 7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5" name="TextBox 4"/>
          <p:cNvSpPr txBox="1"/>
          <p:nvPr/>
        </p:nvSpPr>
        <p:spPr>
          <a:xfrm>
            <a:off x="3801455" y="3635996"/>
            <a:ext cx="535724" cy="369332"/>
          </a:xfrm>
          <a:prstGeom prst="rect">
            <a:avLst/>
          </a:prstGeom>
          <a:noFill/>
        </p:spPr>
        <p:txBody>
          <a:bodyPr wrap="none" rtlCol="0">
            <a:spAutoFit/>
          </a:bodyPr>
          <a:lstStyle/>
          <a:p>
            <a:r>
              <a:rPr lang="en-US" dirty="0" smtClean="0"/>
              <a:t>100</a:t>
            </a:r>
            <a:endParaRPr lang="en-US" dirty="0"/>
          </a:p>
        </p:txBody>
      </p:sp>
      <p:sp>
        <p:nvSpPr>
          <p:cNvPr id="75" name="TextBox 74"/>
          <p:cNvSpPr txBox="1"/>
          <p:nvPr/>
        </p:nvSpPr>
        <p:spPr>
          <a:xfrm>
            <a:off x="7968156" y="1601087"/>
            <a:ext cx="418704" cy="369332"/>
          </a:xfrm>
          <a:prstGeom prst="rect">
            <a:avLst/>
          </a:prstGeom>
          <a:noFill/>
        </p:spPr>
        <p:txBody>
          <a:bodyPr wrap="none" rtlCol="0">
            <a:spAutoFit/>
          </a:bodyPr>
          <a:lstStyle/>
          <a:p>
            <a:r>
              <a:rPr lang="en-US" dirty="0" smtClean="0"/>
              <a:t>10</a:t>
            </a:r>
            <a:endParaRPr lang="en-US" dirty="0"/>
          </a:p>
        </p:txBody>
      </p:sp>
      <p:sp>
        <p:nvSpPr>
          <p:cNvPr id="76" name="TextBox 75"/>
          <p:cNvSpPr txBox="1"/>
          <p:nvPr/>
        </p:nvSpPr>
        <p:spPr>
          <a:xfrm>
            <a:off x="7983113" y="2582409"/>
            <a:ext cx="418704" cy="369332"/>
          </a:xfrm>
          <a:prstGeom prst="rect">
            <a:avLst/>
          </a:prstGeom>
          <a:noFill/>
        </p:spPr>
        <p:txBody>
          <a:bodyPr wrap="none" rtlCol="0">
            <a:spAutoFit/>
          </a:bodyPr>
          <a:lstStyle/>
          <a:p>
            <a:r>
              <a:rPr lang="en-US" dirty="0"/>
              <a:t>6</a:t>
            </a:r>
            <a:r>
              <a:rPr lang="en-US" dirty="0" smtClean="0"/>
              <a:t>0</a:t>
            </a:r>
            <a:endParaRPr lang="en-US" dirty="0"/>
          </a:p>
        </p:txBody>
      </p:sp>
      <p:sp>
        <p:nvSpPr>
          <p:cNvPr id="77" name="TextBox 76"/>
          <p:cNvSpPr txBox="1"/>
          <p:nvPr/>
        </p:nvSpPr>
        <p:spPr>
          <a:xfrm>
            <a:off x="8063208" y="4482306"/>
            <a:ext cx="399468" cy="369332"/>
          </a:xfrm>
          <a:prstGeom prst="rect">
            <a:avLst/>
          </a:prstGeom>
          <a:noFill/>
        </p:spPr>
        <p:txBody>
          <a:bodyPr wrap="none" rtlCol="0">
            <a:spAutoFit/>
          </a:bodyPr>
          <a:lstStyle/>
          <a:p>
            <a:r>
              <a:rPr lang="en-US" dirty="0" smtClean="0"/>
              <a:t>??</a:t>
            </a:r>
            <a:endParaRPr lang="en-US" dirty="0"/>
          </a:p>
        </p:txBody>
      </p:sp>
      <p:sp>
        <p:nvSpPr>
          <p:cNvPr id="78" name="TextBox 77"/>
          <p:cNvSpPr txBox="1"/>
          <p:nvPr/>
        </p:nvSpPr>
        <p:spPr>
          <a:xfrm>
            <a:off x="7980818" y="5611422"/>
            <a:ext cx="418704" cy="369332"/>
          </a:xfrm>
          <a:prstGeom prst="rect">
            <a:avLst/>
          </a:prstGeom>
          <a:noFill/>
        </p:spPr>
        <p:txBody>
          <a:bodyPr wrap="none" rtlCol="0">
            <a:spAutoFit/>
          </a:bodyPr>
          <a:lstStyle/>
          <a:p>
            <a:r>
              <a:rPr lang="en-US" dirty="0"/>
              <a:t>4</a:t>
            </a:r>
            <a:r>
              <a:rPr lang="en-US" dirty="0" smtClean="0"/>
              <a:t>0</a:t>
            </a:r>
            <a:endParaRPr lang="en-US" dirty="0"/>
          </a:p>
        </p:txBody>
      </p:sp>
      <p:sp>
        <p:nvSpPr>
          <p:cNvPr id="79" name="Rounded Rectangle 78"/>
          <p:cNvSpPr/>
          <p:nvPr/>
        </p:nvSpPr>
        <p:spPr>
          <a:xfrm>
            <a:off x="63167" y="1115926"/>
            <a:ext cx="2118058" cy="4343400"/>
          </a:xfrm>
          <a:prstGeom prst="roundRect">
            <a:avLst/>
          </a:prstGeom>
          <a:solidFill>
            <a:schemeClr val="accent6">
              <a:lumMod val="60000"/>
              <a:lumOff val="4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 1</a:t>
            </a:r>
            <a:endParaRPr lang="en-US" dirty="0"/>
          </a:p>
        </p:txBody>
      </p:sp>
      <p:sp>
        <p:nvSpPr>
          <p:cNvPr id="80" name="Rounded Rectangle 79"/>
          <p:cNvSpPr/>
          <p:nvPr/>
        </p:nvSpPr>
        <p:spPr>
          <a:xfrm>
            <a:off x="149072" y="4091387"/>
            <a:ext cx="1932137" cy="112963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IHSS 1960</a:t>
            </a:r>
          </a:p>
          <a:p>
            <a:pPr algn="ctr"/>
            <a:r>
              <a:rPr lang="en-US" dirty="0" smtClean="0"/>
              <a:t>Are Humans Rational?</a:t>
            </a:r>
          </a:p>
        </p:txBody>
      </p:sp>
      <p:sp>
        <p:nvSpPr>
          <p:cNvPr id="81" name="Rounded Rectangle 80"/>
          <p:cNvSpPr/>
          <p:nvPr/>
        </p:nvSpPr>
        <p:spPr>
          <a:xfrm>
            <a:off x="149072" y="1631087"/>
            <a:ext cx="1932137" cy="118338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IHSS 1140</a:t>
            </a:r>
          </a:p>
          <a:p>
            <a:pPr algn="ctr"/>
            <a:r>
              <a:rPr lang="en-US" dirty="0" smtClean="0"/>
              <a:t>Minds and Machines</a:t>
            </a:r>
          </a:p>
        </p:txBody>
      </p:sp>
      <p:grpSp>
        <p:nvGrpSpPr>
          <p:cNvPr id="82" name="Group 81"/>
          <p:cNvGrpSpPr/>
          <p:nvPr/>
        </p:nvGrpSpPr>
        <p:grpSpPr>
          <a:xfrm>
            <a:off x="230255" y="2537473"/>
            <a:ext cx="319318" cy="276999"/>
            <a:chOff x="7041241" y="502671"/>
            <a:chExt cx="319318" cy="276999"/>
          </a:xfrm>
        </p:grpSpPr>
        <p:sp>
          <p:nvSpPr>
            <p:cNvPr id="83" name="Oval 82"/>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85" name="Group 84"/>
          <p:cNvGrpSpPr/>
          <p:nvPr/>
        </p:nvGrpSpPr>
        <p:grpSpPr>
          <a:xfrm>
            <a:off x="214865" y="4804114"/>
            <a:ext cx="319318" cy="276999"/>
            <a:chOff x="7041241" y="502671"/>
            <a:chExt cx="319318" cy="276999"/>
          </a:xfrm>
        </p:grpSpPr>
        <p:sp>
          <p:nvSpPr>
            <p:cNvPr id="86" name="Oval 85"/>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88" name="Group 87"/>
          <p:cNvGrpSpPr/>
          <p:nvPr/>
        </p:nvGrpSpPr>
        <p:grpSpPr>
          <a:xfrm>
            <a:off x="620204" y="2529900"/>
            <a:ext cx="304892" cy="276999"/>
            <a:chOff x="5284017" y="831394"/>
            <a:chExt cx="304892" cy="276999"/>
          </a:xfrm>
        </p:grpSpPr>
        <p:sp>
          <p:nvSpPr>
            <p:cNvPr id="89" name="Oval 88"/>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5284017" y="831394"/>
              <a:ext cx="304892" cy="276999"/>
            </a:xfrm>
            <a:prstGeom prst="rect">
              <a:avLst/>
            </a:prstGeom>
            <a:noFill/>
          </p:spPr>
          <p:txBody>
            <a:bodyPr wrap="none" rtlCol="0">
              <a:spAutoFit/>
            </a:bodyPr>
            <a:lstStyle/>
            <a:p>
              <a:r>
                <a:rPr lang="en-US" sz="1200" dirty="0"/>
                <a:t>C</a:t>
              </a:r>
              <a:r>
                <a:rPr lang="en-US" sz="1200" dirty="0" smtClean="0"/>
                <a:t>I</a:t>
              </a:r>
              <a:endParaRPr lang="en-US" sz="1200" dirty="0"/>
            </a:p>
          </p:txBody>
        </p:sp>
      </p:grpSp>
      <p:grpSp>
        <p:nvGrpSpPr>
          <p:cNvPr id="91" name="Group 90"/>
          <p:cNvGrpSpPr/>
          <p:nvPr/>
        </p:nvGrpSpPr>
        <p:grpSpPr>
          <a:xfrm>
            <a:off x="1718840" y="1693706"/>
            <a:ext cx="255198" cy="276999"/>
            <a:chOff x="7228093" y="2976114"/>
            <a:chExt cx="255198" cy="276999"/>
          </a:xfrm>
        </p:grpSpPr>
        <p:sp>
          <p:nvSpPr>
            <p:cNvPr id="92" name="Oval 9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94" name="Group 93"/>
          <p:cNvGrpSpPr/>
          <p:nvPr/>
        </p:nvGrpSpPr>
        <p:grpSpPr>
          <a:xfrm>
            <a:off x="278985" y="1722678"/>
            <a:ext cx="255198" cy="276999"/>
            <a:chOff x="7218863" y="2769318"/>
            <a:chExt cx="255198" cy="276999"/>
          </a:xfrm>
        </p:grpSpPr>
        <p:sp>
          <p:nvSpPr>
            <p:cNvPr id="95" name="Oval 94"/>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7" name="Group 96"/>
          <p:cNvGrpSpPr/>
          <p:nvPr/>
        </p:nvGrpSpPr>
        <p:grpSpPr>
          <a:xfrm>
            <a:off x="232997" y="4139550"/>
            <a:ext cx="255198" cy="276999"/>
            <a:chOff x="7218863" y="2769318"/>
            <a:chExt cx="255198" cy="276999"/>
          </a:xfrm>
        </p:grpSpPr>
        <p:sp>
          <p:nvSpPr>
            <p:cNvPr id="98" name="Oval 97"/>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100" name="TextBox 99"/>
          <p:cNvSpPr txBox="1"/>
          <p:nvPr/>
        </p:nvSpPr>
        <p:spPr>
          <a:xfrm>
            <a:off x="1688011" y="4874640"/>
            <a:ext cx="418704" cy="369332"/>
          </a:xfrm>
          <a:prstGeom prst="rect">
            <a:avLst/>
          </a:prstGeom>
          <a:noFill/>
        </p:spPr>
        <p:txBody>
          <a:bodyPr wrap="none" rtlCol="0">
            <a:spAutoFit/>
          </a:bodyPr>
          <a:lstStyle/>
          <a:p>
            <a:r>
              <a:rPr lang="en-US" dirty="0" smtClean="0"/>
              <a:t>30</a:t>
            </a:r>
            <a:endParaRPr lang="en-US" dirty="0"/>
          </a:p>
        </p:txBody>
      </p:sp>
      <p:sp>
        <p:nvSpPr>
          <p:cNvPr id="101" name="TextBox 100"/>
          <p:cNvSpPr txBox="1"/>
          <p:nvPr/>
        </p:nvSpPr>
        <p:spPr>
          <a:xfrm>
            <a:off x="1671131" y="2502422"/>
            <a:ext cx="418704" cy="369332"/>
          </a:xfrm>
          <a:prstGeom prst="rect">
            <a:avLst/>
          </a:prstGeom>
          <a:noFill/>
        </p:spPr>
        <p:txBody>
          <a:bodyPr wrap="none" rtlCol="0">
            <a:spAutoFit/>
          </a:bodyPr>
          <a:lstStyle/>
          <a:p>
            <a:r>
              <a:rPr lang="en-US" dirty="0" smtClean="0"/>
              <a:t>30</a:t>
            </a:r>
            <a:endParaRPr lang="en-US" dirty="0"/>
          </a:p>
        </p:txBody>
      </p:sp>
      <p:sp>
        <p:nvSpPr>
          <p:cNvPr id="102" name="Rounded Rectangle 101"/>
          <p:cNvSpPr/>
          <p:nvPr/>
        </p:nvSpPr>
        <p:spPr>
          <a:xfrm>
            <a:off x="149071" y="2953806"/>
            <a:ext cx="1932137" cy="100391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IHSS 1960</a:t>
            </a:r>
          </a:p>
          <a:p>
            <a:pPr algn="ctr"/>
            <a:r>
              <a:rPr lang="en-US" dirty="0" smtClean="0"/>
              <a:t>AI and Society</a:t>
            </a:r>
          </a:p>
        </p:txBody>
      </p:sp>
      <p:grpSp>
        <p:nvGrpSpPr>
          <p:cNvPr id="103" name="Group 102"/>
          <p:cNvGrpSpPr/>
          <p:nvPr/>
        </p:nvGrpSpPr>
        <p:grpSpPr>
          <a:xfrm>
            <a:off x="218472" y="3618710"/>
            <a:ext cx="319318" cy="276999"/>
            <a:chOff x="7041241" y="502671"/>
            <a:chExt cx="319318" cy="276999"/>
          </a:xfrm>
        </p:grpSpPr>
        <p:sp>
          <p:nvSpPr>
            <p:cNvPr id="104" name="Oval 103"/>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sp>
        <p:nvSpPr>
          <p:cNvPr id="106" name="TextBox 105"/>
          <p:cNvSpPr txBox="1"/>
          <p:nvPr/>
        </p:nvSpPr>
        <p:spPr>
          <a:xfrm>
            <a:off x="1588494" y="3592354"/>
            <a:ext cx="535724" cy="369332"/>
          </a:xfrm>
          <a:prstGeom prst="rect">
            <a:avLst/>
          </a:prstGeom>
          <a:noFill/>
        </p:spPr>
        <p:txBody>
          <a:bodyPr wrap="none" rtlCol="0">
            <a:spAutoFit/>
          </a:bodyPr>
          <a:lstStyle/>
          <a:p>
            <a:r>
              <a:rPr lang="en-US" dirty="0" smtClean="0"/>
              <a:t>100</a:t>
            </a:r>
            <a:endParaRPr lang="en-US" dirty="0"/>
          </a:p>
        </p:txBody>
      </p:sp>
      <p:sp>
        <p:nvSpPr>
          <p:cNvPr id="107" name="TextBox 106"/>
          <p:cNvSpPr txBox="1"/>
          <p:nvPr/>
        </p:nvSpPr>
        <p:spPr>
          <a:xfrm>
            <a:off x="8626298" y="6460675"/>
            <a:ext cx="535724" cy="369332"/>
          </a:xfrm>
          <a:prstGeom prst="rect">
            <a:avLst/>
          </a:prstGeom>
          <a:noFill/>
        </p:spPr>
        <p:txBody>
          <a:bodyPr wrap="none" rtlCol="0">
            <a:spAutoFit/>
          </a:bodyPr>
          <a:lstStyle/>
          <a:p>
            <a:r>
              <a:rPr lang="en-US" dirty="0" smtClean="0"/>
              <a:t>100</a:t>
            </a:r>
            <a:endParaRPr lang="en-US" dirty="0"/>
          </a:p>
        </p:txBody>
      </p:sp>
      <p:sp>
        <p:nvSpPr>
          <p:cNvPr id="74" name="Rounded Rectangle 73"/>
          <p:cNvSpPr/>
          <p:nvPr/>
        </p:nvSpPr>
        <p:spPr>
          <a:xfrm>
            <a:off x="5646487" y="3171424"/>
            <a:ext cx="2753035" cy="8887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PSYC </a:t>
            </a:r>
            <a:r>
              <a:rPr lang="en-US" dirty="0" smtClean="0"/>
              <a:t>4350 </a:t>
            </a:r>
            <a:endParaRPr lang="en-US" dirty="0"/>
          </a:p>
          <a:p>
            <a:pPr algn="ctr"/>
            <a:r>
              <a:rPr lang="en-US" dirty="0" smtClean="0"/>
              <a:t>Math Methods for Psychological Science</a:t>
            </a:r>
            <a:endParaRPr lang="en-US" dirty="0"/>
          </a:p>
        </p:txBody>
      </p:sp>
      <p:sp>
        <p:nvSpPr>
          <p:cNvPr id="108" name="TextBox 107"/>
          <p:cNvSpPr txBox="1"/>
          <p:nvPr/>
        </p:nvSpPr>
        <p:spPr>
          <a:xfrm>
            <a:off x="7980818" y="3675661"/>
            <a:ext cx="418704" cy="369332"/>
          </a:xfrm>
          <a:prstGeom prst="rect">
            <a:avLst/>
          </a:prstGeom>
          <a:noFill/>
        </p:spPr>
        <p:txBody>
          <a:bodyPr wrap="none" rtlCol="0">
            <a:spAutoFit/>
          </a:bodyPr>
          <a:lstStyle/>
          <a:p>
            <a:r>
              <a:rPr lang="en-US" dirty="0" smtClean="0"/>
              <a:t>10</a:t>
            </a:r>
            <a:endParaRPr lang="en-US" dirty="0"/>
          </a:p>
        </p:txBody>
      </p:sp>
    </p:spTree>
    <p:extLst>
      <p:ext uri="{BB962C8B-B14F-4D97-AF65-F5344CB8AC3E}">
        <p14:creationId xmlns:p14="http://schemas.microsoft.com/office/powerpoint/2010/main" val="775664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le 53"/>
          <p:cNvSpPr/>
          <p:nvPr/>
        </p:nvSpPr>
        <p:spPr>
          <a:xfrm>
            <a:off x="4505325" y="152400"/>
            <a:ext cx="4562475" cy="655319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 3</a:t>
            </a:r>
          </a:p>
        </p:txBody>
      </p:sp>
      <p:sp>
        <p:nvSpPr>
          <p:cNvPr id="53" name="Rounded Rectangle 52"/>
          <p:cNvSpPr/>
          <p:nvPr/>
        </p:nvSpPr>
        <p:spPr>
          <a:xfrm>
            <a:off x="2297215" y="1115926"/>
            <a:ext cx="2118058" cy="4343400"/>
          </a:xfrm>
          <a:prstGeom prst="roundRect">
            <a:avLst/>
          </a:prstGeom>
          <a:solidFill>
            <a:srgbClr val="C99DBD">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 </a:t>
            </a:r>
            <a:r>
              <a:rPr lang="en-US" dirty="0"/>
              <a:t>2</a:t>
            </a:r>
          </a:p>
        </p:txBody>
      </p:sp>
      <p:sp>
        <p:nvSpPr>
          <p:cNvPr id="4" name="TextBox 3"/>
          <p:cNvSpPr txBox="1"/>
          <p:nvPr/>
        </p:nvSpPr>
        <p:spPr>
          <a:xfrm>
            <a:off x="63167" y="183174"/>
            <a:ext cx="2811604" cy="461665"/>
          </a:xfrm>
          <a:prstGeom prst="rect">
            <a:avLst/>
          </a:prstGeom>
          <a:noFill/>
        </p:spPr>
        <p:txBody>
          <a:bodyPr wrap="none" rtlCol="0">
            <a:spAutoFit/>
          </a:bodyPr>
          <a:lstStyle/>
          <a:p>
            <a:r>
              <a:rPr lang="en-US" sz="2400" b="1" dirty="0" smtClean="0"/>
              <a:t>Artificial Intelligence</a:t>
            </a:r>
            <a:endParaRPr lang="en-US" sz="2400" b="1" dirty="0"/>
          </a:p>
        </p:txBody>
      </p:sp>
      <p:sp>
        <p:nvSpPr>
          <p:cNvPr id="24" name="Rounded Rectangle 23"/>
          <p:cNvSpPr/>
          <p:nvPr/>
        </p:nvSpPr>
        <p:spPr>
          <a:xfrm>
            <a:off x="4687613" y="795994"/>
            <a:ext cx="1817962" cy="1009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COGS 4420 </a:t>
            </a:r>
          </a:p>
          <a:p>
            <a:pPr algn="ctr"/>
            <a:r>
              <a:rPr lang="en-US" dirty="0" smtClean="0"/>
              <a:t>Game AI</a:t>
            </a:r>
          </a:p>
        </p:txBody>
      </p:sp>
      <p:sp>
        <p:nvSpPr>
          <p:cNvPr id="26" name="Rounded Rectangle 25"/>
          <p:cNvSpPr/>
          <p:nvPr/>
        </p:nvSpPr>
        <p:spPr>
          <a:xfrm>
            <a:off x="4697139" y="3838975"/>
            <a:ext cx="1817961" cy="1208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COGS 4210 </a:t>
            </a:r>
          </a:p>
          <a:p>
            <a:pPr algn="ctr"/>
            <a:r>
              <a:rPr lang="en-US" dirty="0" smtClean="0"/>
              <a:t>Cognitive Modeling</a:t>
            </a:r>
          </a:p>
        </p:txBody>
      </p:sp>
      <p:sp>
        <p:nvSpPr>
          <p:cNvPr id="27" name="Rounded Rectangle 26"/>
          <p:cNvSpPr/>
          <p:nvPr/>
        </p:nvSpPr>
        <p:spPr>
          <a:xfrm>
            <a:off x="6696075" y="5244978"/>
            <a:ext cx="2143124" cy="1241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COGS 4880 </a:t>
            </a:r>
          </a:p>
          <a:p>
            <a:pPr algn="ctr"/>
            <a:r>
              <a:rPr lang="en-US" dirty="0" smtClean="0"/>
              <a:t>Language Endowed Intelligent Agents</a:t>
            </a:r>
          </a:p>
        </p:txBody>
      </p:sp>
      <p:sp>
        <p:nvSpPr>
          <p:cNvPr id="31" name="Rounded Rectangle 30"/>
          <p:cNvSpPr/>
          <p:nvPr/>
        </p:nvSpPr>
        <p:spPr>
          <a:xfrm>
            <a:off x="6696075" y="3688832"/>
            <a:ext cx="2162175" cy="1378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COGS 4640 </a:t>
            </a:r>
          </a:p>
          <a:p>
            <a:pPr algn="ctr"/>
            <a:r>
              <a:rPr lang="en-US" dirty="0" smtClean="0"/>
              <a:t>Intelligent Virtual Agents</a:t>
            </a:r>
          </a:p>
        </p:txBody>
      </p:sp>
      <p:sp>
        <p:nvSpPr>
          <p:cNvPr id="32" name="Rounded Rectangle 31"/>
          <p:cNvSpPr/>
          <p:nvPr/>
        </p:nvSpPr>
        <p:spPr>
          <a:xfrm>
            <a:off x="4687613" y="2085526"/>
            <a:ext cx="1817962" cy="15437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COGS 4410 </a:t>
            </a:r>
          </a:p>
          <a:p>
            <a:pPr algn="ctr"/>
            <a:r>
              <a:rPr lang="en-US" dirty="0" smtClean="0"/>
              <a:t>Programming for Cog </a:t>
            </a:r>
            <a:r>
              <a:rPr lang="en-US" dirty="0" err="1" smtClean="0"/>
              <a:t>Sci</a:t>
            </a:r>
            <a:r>
              <a:rPr lang="en-US" dirty="0" smtClean="0"/>
              <a:t> and AI</a:t>
            </a:r>
          </a:p>
        </p:txBody>
      </p:sp>
      <p:sp>
        <p:nvSpPr>
          <p:cNvPr id="33" name="Rounded Rectangle 32"/>
          <p:cNvSpPr/>
          <p:nvPr/>
        </p:nvSpPr>
        <p:spPr>
          <a:xfrm>
            <a:off x="6696075" y="2321869"/>
            <a:ext cx="2162175" cy="12044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COGS 4960</a:t>
            </a:r>
          </a:p>
          <a:p>
            <a:pPr algn="ctr"/>
            <a:r>
              <a:rPr lang="en-US" dirty="0" smtClean="0"/>
              <a:t>Artificial Intelligent Agents</a:t>
            </a:r>
          </a:p>
        </p:txBody>
      </p:sp>
      <p:sp>
        <p:nvSpPr>
          <p:cNvPr id="34" name="Rounded Rectangle 33"/>
          <p:cNvSpPr/>
          <p:nvPr/>
        </p:nvSpPr>
        <p:spPr>
          <a:xfrm>
            <a:off x="6696075" y="744973"/>
            <a:ext cx="2162175" cy="1474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COGS 4960 </a:t>
            </a:r>
          </a:p>
          <a:p>
            <a:pPr algn="ctr"/>
            <a:r>
              <a:rPr lang="en-US" dirty="0" smtClean="0"/>
              <a:t>Learning and Advanced Game AI</a:t>
            </a:r>
          </a:p>
        </p:txBody>
      </p:sp>
      <p:sp>
        <p:nvSpPr>
          <p:cNvPr id="5" name="TextBox 4"/>
          <p:cNvSpPr txBox="1"/>
          <p:nvPr/>
        </p:nvSpPr>
        <p:spPr>
          <a:xfrm>
            <a:off x="1679143" y="5612297"/>
            <a:ext cx="3125395" cy="923330"/>
          </a:xfrm>
          <a:prstGeom prst="rect">
            <a:avLst/>
          </a:prstGeom>
          <a:noFill/>
        </p:spPr>
        <p:txBody>
          <a:bodyPr wrap="square" rtlCol="0">
            <a:spAutoFit/>
          </a:bodyPr>
          <a:lstStyle/>
          <a:p>
            <a:r>
              <a:rPr lang="en-US" dirty="0" smtClean="0"/>
              <a:t>Note: Many of these courses require CSCI prerequisites; please consult Catalog</a:t>
            </a:r>
            <a:endParaRPr lang="en-US" dirty="0"/>
          </a:p>
        </p:txBody>
      </p:sp>
      <p:sp>
        <p:nvSpPr>
          <p:cNvPr id="40" name="Rounded Rectangle 39"/>
          <p:cNvSpPr/>
          <p:nvPr/>
        </p:nvSpPr>
        <p:spPr>
          <a:xfrm>
            <a:off x="63167" y="1115926"/>
            <a:ext cx="2118058" cy="4343400"/>
          </a:xfrm>
          <a:prstGeom prst="roundRect">
            <a:avLst/>
          </a:prstGeom>
          <a:solidFill>
            <a:schemeClr val="accent6">
              <a:lumMod val="60000"/>
              <a:lumOff val="4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 1</a:t>
            </a:r>
            <a:endParaRPr lang="en-US" dirty="0"/>
          </a:p>
        </p:txBody>
      </p:sp>
      <p:sp>
        <p:nvSpPr>
          <p:cNvPr id="41" name="Rounded Rectangle 40"/>
          <p:cNvSpPr/>
          <p:nvPr/>
        </p:nvSpPr>
        <p:spPr>
          <a:xfrm>
            <a:off x="2354578" y="2687088"/>
            <a:ext cx="1969772" cy="132452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COGS 2120 </a:t>
            </a:r>
          </a:p>
          <a:p>
            <a:pPr algn="ctr"/>
            <a:r>
              <a:rPr lang="en-US" dirty="0" smtClean="0"/>
              <a:t>Introduction to Cognitive Science</a:t>
            </a:r>
          </a:p>
        </p:txBody>
      </p:sp>
      <p:sp>
        <p:nvSpPr>
          <p:cNvPr id="42" name="Rounded Rectangle 41"/>
          <p:cNvSpPr/>
          <p:nvPr/>
        </p:nvSpPr>
        <p:spPr>
          <a:xfrm>
            <a:off x="149072" y="4091387"/>
            <a:ext cx="1932137" cy="112963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IHSS 1960</a:t>
            </a:r>
          </a:p>
          <a:p>
            <a:pPr algn="ctr"/>
            <a:r>
              <a:rPr lang="en-US" dirty="0" smtClean="0"/>
              <a:t>Are Humans Rational?</a:t>
            </a:r>
          </a:p>
        </p:txBody>
      </p:sp>
      <p:sp>
        <p:nvSpPr>
          <p:cNvPr id="43" name="Rounded Rectangle 42"/>
          <p:cNvSpPr/>
          <p:nvPr/>
        </p:nvSpPr>
        <p:spPr>
          <a:xfrm>
            <a:off x="149072" y="1631087"/>
            <a:ext cx="1932137" cy="118338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IHSS 1140</a:t>
            </a:r>
          </a:p>
          <a:p>
            <a:pPr algn="ctr"/>
            <a:r>
              <a:rPr lang="en-US" dirty="0" smtClean="0"/>
              <a:t>Minds and Machines</a:t>
            </a:r>
          </a:p>
        </p:txBody>
      </p:sp>
      <p:grpSp>
        <p:nvGrpSpPr>
          <p:cNvPr id="44" name="Group 43"/>
          <p:cNvGrpSpPr/>
          <p:nvPr/>
        </p:nvGrpSpPr>
        <p:grpSpPr>
          <a:xfrm>
            <a:off x="2424353" y="3629262"/>
            <a:ext cx="282450" cy="276999"/>
            <a:chOff x="5135404" y="879678"/>
            <a:chExt cx="282450" cy="276999"/>
          </a:xfrm>
        </p:grpSpPr>
        <p:sp>
          <p:nvSpPr>
            <p:cNvPr id="45" name="Oval 44"/>
            <p:cNvSpPr/>
            <p:nvPr/>
          </p:nvSpPr>
          <p:spPr>
            <a:xfrm>
              <a:off x="5162655" y="908671"/>
              <a:ext cx="228600" cy="228600"/>
            </a:xfrm>
            <a:prstGeom prst="ellipse">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135404" y="879678"/>
              <a:ext cx="282450" cy="276999"/>
            </a:xfrm>
            <a:prstGeom prst="rect">
              <a:avLst/>
            </a:prstGeom>
            <a:noFill/>
          </p:spPr>
          <p:txBody>
            <a:bodyPr wrap="none" rtlCol="0">
              <a:spAutoFit/>
            </a:bodyPr>
            <a:lstStyle/>
            <a:p>
              <a:r>
                <a:rPr lang="en-US" sz="1200" dirty="0"/>
                <a:t>G</a:t>
              </a:r>
            </a:p>
          </p:txBody>
        </p:sp>
      </p:grpSp>
      <p:grpSp>
        <p:nvGrpSpPr>
          <p:cNvPr id="47" name="Group 46"/>
          <p:cNvGrpSpPr/>
          <p:nvPr/>
        </p:nvGrpSpPr>
        <p:grpSpPr>
          <a:xfrm>
            <a:off x="230255" y="2537473"/>
            <a:ext cx="319318" cy="276999"/>
            <a:chOff x="7041241" y="502671"/>
            <a:chExt cx="319318" cy="276999"/>
          </a:xfrm>
        </p:grpSpPr>
        <p:sp>
          <p:nvSpPr>
            <p:cNvPr id="48" name="Oval 47"/>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50" name="Group 49"/>
          <p:cNvGrpSpPr/>
          <p:nvPr/>
        </p:nvGrpSpPr>
        <p:grpSpPr>
          <a:xfrm>
            <a:off x="214865" y="4804114"/>
            <a:ext cx="319318" cy="276999"/>
            <a:chOff x="7041241" y="502671"/>
            <a:chExt cx="319318" cy="276999"/>
          </a:xfrm>
        </p:grpSpPr>
        <p:sp>
          <p:nvSpPr>
            <p:cNvPr id="51" name="Oval 50"/>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56" name="Group 55"/>
          <p:cNvGrpSpPr/>
          <p:nvPr/>
        </p:nvGrpSpPr>
        <p:grpSpPr>
          <a:xfrm>
            <a:off x="620204" y="2529900"/>
            <a:ext cx="304892" cy="276999"/>
            <a:chOff x="5284017" y="831394"/>
            <a:chExt cx="304892" cy="276999"/>
          </a:xfrm>
        </p:grpSpPr>
        <p:sp>
          <p:nvSpPr>
            <p:cNvPr id="57" name="Oval 56"/>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5284017" y="831394"/>
              <a:ext cx="304892" cy="276999"/>
            </a:xfrm>
            <a:prstGeom prst="rect">
              <a:avLst/>
            </a:prstGeom>
            <a:noFill/>
          </p:spPr>
          <p:txBody>
            <a:bodyPr wrap="none" rtlCol="0">
              <a:spAutoFit/>
            </a:bodyPr>
            <a:lstStyle/>
            <a:p>
              <a:r>
                <a:rPr lang="en-US" sz="1200" dirty="0"/>
                <a:t>C</a:t>
              </a:r>
              <a:r>
                <a:rPr lang="en-US" sz="1200" dirty="0" smtClean="0"/>
                <a:t>I</a:t>
              </a:r>
              <a:endParaRPr lang="en-US" sz="1200" dirty="0"/>
            </a:p>
          </p:txBody>
        </p:sp>
      </p:grpSp>
      <p:sp>
        <p:nvSpPr>
          <p:cNvPr id="30" name="Rounded Rectangle 29"/>
          <p:cNvSpPr/>
          <p:nvPr/>
        </p:nvSpPr>
        <p:spPr>
          <a:xfrm>
            <a:off x="4687613" y="5244978"/>
            <a:ext cx="1817962" cy="12044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PHIL 4960</a:t>
            </a:r>
          </a:p>
          <a:p>
            <a:pPr algn="ctr"/>
            <a:r>
              <a:rPr lang="en-US" dirty="0" smtClean="0"/>
              <a:t>Ethics of AI</a:t>
            </a:r>
          </a:p>
        </p:txBody>
      </p:sp>
      <p:grpSp>
        <p:nvGrpSpPr>
          <p:cNvPr id="38" name="Group 37"/>
          <p:cNvGrpSpPr/>
          <p:nvPr/>
        </p:nvGrpSpPr>
        <p:grpSpPr>
          <a:xfrm>
            <a:off x="278985" y="1722678"/>
            <a:ext cx="255198" cy="276999"/>
            <a:chOff x="7218863" y="2769318"/>
            <a:chExt cx="255198" cy="276999"/>
          </a:xfrm>
        </p:grpSpPr>
        <p:sp>
          <p:nvSpPr>
            <p:cNvPr id="39" name="Oval 3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59" name="Group 58"/>
          <p:cNvGrpSpPr/>
          <p:nvPr/>
        </p:nvGrpSpPr>
        <p:grpSpPr>
          <a:xfrm>
            <a:off x="232997" y="4139550"/>
            <a:ext cx="255198" cy="276999"/>
            <a:chOff x="7218863" y="2769318"/>
            <a:chExt cx="255198" cy="276999"/>
          </a:xfrm>
        </p:grpSpPr>
        <p:sp>
          <p:nvSpPr>
            <p:cNvPr id="60" name="Oval 5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62" name="Group 61"/>
          <p:cNvGrpSpPr/>
          <p:nvPr/>
        </p:nvGrpSpPr>
        <p:grpSpPr>
          <a:xfrm>
            <a:off x="3933957" y="2784407"/>
            <a:ext cx="255198" cy="276999"/>
            <a:chOff x="7228093" y="2976114"/>
            <a:chExt cx="255198" cy="276999"/>
          </a:xfrm>
        </p:grpSpPr>
        <p:sp>
          <p:nvSpPr>
            <p:cNvPr id="63" name="Oval 6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65" name="Group 64"/>
          <p:cNvGrpSpPr/>
          <p:nvPr/>
        </p:nvGrpSpPr>
        <p:grpSpPr>
          <a:xfrm>
            <a:off x="8424441" y="3772555"/>
            <a:ext cx="255198" cy="276999"/>
            <a:chOff x="7228093" y="2976114"/>
            <a:chExt cx="255198" cy="276999"/>
          </a:xfrm>
        </p:grpSpPr>
        <p:sp>
          <p:nvSpPr>
            <p:cNvPr id="66" name="Oval 65"/>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68" name="Group 67"/>
          <p:cNvGrpSpPr/>
          <p:nvPr/>
        </p:nvGrpSpPr>
        <p:grpSpPr>
          <a:xfrm>
            <a:off x="6173882" y="3911676"/>
            <a:ext cx="255198" cy="276999"/>
            <a:chOff x="7228093" y="2976114"/>
            <a:chExt cx="255198" cy="276999"/>
          </a:xfrm>
        </p:grpSpPr>
        <p:sp>
          <p:nvSpPr>
            <p:cNvPr id="69" name="Oval 6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71" name="Group 70"/>
          <p:cNvGrpSpPr/>
          <p:nvPr/>
        </p:nvGrpSpPr>
        <p:grpSpPr>
          <a:xfrm>
            <a:off x="4799289" y="2218206"/>
            <a:ext cx="255198" cy="276999"/>
            <a:chOff x="7218863" y="2769318"/>
            <a:chExt cx="255198" cy="276999"/>
          </a:xfrm>
        </p:grpSpPr>
        <p:sp>
          <p:nvSpPr>
            <p:cNvPr id="72" name="Oval 7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4" name="Group 73"/>
          <p:cNvGrpSpPr/>
          <p:nvPr/>
        </p:nvGrpSpPr>
        <p:grpSpPr>
          <a:xfrm>
            <a:off x="4786931" y="853047"/>
            <a:ext cx="255198" cy="276999"/>
            <a:chOff x="7218863" y="2769318"/>
            <a:chExt cx="255198" cy="276999"/>
          </a:xfrm>
        </p:grpSpPr>
        <p:sp>
          <p:nvSpPr>
            <p:cNvPr id="75" name="Oval 74"/>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7" name="Group 76"/>
          <p:cNvGrpSpPr/>
          <p:nvPr/>
        </p:nvGrpSpPr>
        <p:grpSpPr>
          <a:xfrm>
            <a:off x="6825445" y="5368239"/>
            <a:ext cx="370422" cy="276999"/>
            <a:chOff x="7189822" y="4439073"/>
            <a:chExt cx="370422" cy="276999"/>
          </a:xfrm>
        </p:grpSpPr>
        <p:sp>
          <p:nvSpPr>
            <p:cNvPr id="78" name="Oval 77"/>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79" name="TextBox 78"/>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sp>
        <p:nvSpPr>
          <p:cNvPr id="2" name="TextBox 1"/>
          <p:cNvSpPr txBox="1"/>
          <p:nvPr/>
        </p:nvSpPr>
        <p:spPr>
          <a:xfrm>
            <a:off x="1688011" y="4874640"/>
            <a:ext cx="418704" cy="369332"/>
          </a:xfrm>
          <a:prstGeom prst="rect">
            <a:avLst/>
          </a:prstGeom>
          <a:noFill/>
        </p:spPr>
        <p:txBody>
          <a:bodyPr wrap="none" rtlCol="0">
            <a:spAutoFit/>
          </a:bodyPr>
          <a:lstStyle/>
          <a:p>
            <a:r>
              <a:rPr lang="en-US" dirty="0" smtClean="0"/>
              <a:t>30</a:t>
            </a:r>
            <a:endParaRPr lang="en-US" dirty="0"/>
          </a:p>
        </p:txBody>
      </p:sp>
      <p:sp>
        <p:nvSpPr>
          <p:cNvPr id="3" name="TextBox 2"/>
          <p:cNvSpPr txBox="1"/>
          <p:nvPr/>
        </p:nvSpPr>
        <p:spPr>
          <a:xfrm>
            <a:off x="1671131" y="2502422"/>
            <a:ext cx="418704" cy="369332"/>
          </a:xfrm>
          <a:prstGeom prst="rect">
            <a:avLst/>
          </a:prstGeom>
          <a:noFill/>
        </p:spPr>
        <p:txBody>
          <a:bodyPr wrap="none" rtlCol="0">
            <a:spAutoFit/>
          </a:bodyPr>
          <a:lstStyle/>
          <a:p>
            <a:r>
              <a:rPr lang="en-US" dirty="0" smtClean="0"/>
              <a:t>30</a:t>
            </a:r>
            <a:endParaRPr lang="en-US" dirty="0"/>
          </a:p>
        </p:txBody>
      </p:sp>
      <p:sp>
        <p:nvSpPr>
          <p:cNvPr id="80" name="Rounded Rectangle 79"/>
          <p:cNvSpPr/>
          <p:nvPr/>
        </p:nvSpPr>
        <p:spPr>
          <a:xfrm>
            <a:off x="149071" y="2953806"/>
            <a:ext cx="1932137" cy="100391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IHSS 1960</a:t>
            </a:r>
          </a:p>
          <a:p>
            <a:pPr algn="ctr"/>
            <a:r>
              <a:rPr lang="en-US" dirty="0" smtClean="0"/>
              <a:t>AI and Society</a:t>
            </a:r>
          </a:p>
        </p:txBody>
      </p:sp>
      <p:grpSp>
        <p:nvGrpSpPr>
          <p:cNvPr id="81" name="Group 80"/>
          <p:cNvGrpSpPr/>
          <p:nvPr/>
        </p:nvGrpSpPr>
        <p:grpSpPr>
          <a:xfrm>
            <a:off x="218472" y="3618710"/>
            <a:ext cx="319318" cy="276999"/>
            <a:chOff x="7041241" y="502671"/>
            <a:chExt cx="319318" cy="276999"/>
          </a:xfrm>
        </p:grpSpPr>
        <p:sp>
          <p:nvSpPr>
            <p:cNvPr id="82" name="Oval 81"/>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sp>
        <p:nvSpPr>
          <p:cNvPr id="84" name="TextBox 83"/>
          <p:cNvSpPr txBox="1"/>
          <p:nvPr/>
        </p:nvSpPr>
        <p:spPr>
          <a:xfrm>
            <a:off x="1588494" y="3592354"/>
            <a:ext cx="535724" cy="369332"/>
          </a:xfrm>
          <a:prstGeom prst="rect">
            <a:avLst/>
          </a:prstGeom>
          <a:noFill/>
        </p:spPr>
        <p:txBody>
          <a:bodyPr wrap="none" rtlCol="0">
            <a:spAutoFit/>
          </a:bodyPr>
          <a:lstStyle/>
          <a:p>
            <a:r>
              <a:rPr lang="en-US" dirty="0" smtClean="0"/>
              <a:t>100</a:t>
            </a:r>
            <a:endParaRPr lang="en-US" dirty="0"/>
          </a:p>
        </p:txBody>
      </p:sp>
      <p:sp>
        <p:nvSpPr>
          <p:cNvPr id="85" name="TextBox 84"/>
          <p:cNvSpPr txBox="1"/>
          <p:nvPr/>
        </p:nvSpPr>
        <p:spPr>
          <a:xfrm>
            <a:off x="3743742" y="3605688"/>
            <a:ext cx="535724" cy="369332"/>
          </a:xfrm>
          <a:prstGeom prst="rect">
            <a:avLst/>
          </a:prstGeom>
          <a:noFill/>
        </p:spPr>
        <p:txBody>
          <a:bodyPr wrap="none" rtlCol="0">
            <a:spAutoFit/>
          </a:bodyPr>
          <a:lstStyle/>
          <a:p>
            <a:r>
              <a:rPr lang="en-US" dirty="0" smtClean="0"/>
              <a:t>100</a:t>
            </a:r>
            <a:endParaRPr lang="en-US" dirty="0"/>
          </a:p>
        </p:txBody>
      </p:sp>
      <p:sp>
        <p:nvSpPr>
          <p:cNvPr id="86" name="TextBox 85"/>
          <p:cNvSpPr txBox="1"/>
          <p:nvPr/>
        </p:nvSpPr>
        <p:spPr>
          <a:xfrm>
            <a:off x="6086871" y="1437506"/>
            <a:ext cx="418704" cy="369332"/>
          </a:xfrm>
          <a:prstGeom prst="rect">
            <a:avLst/>
          </a:prstGeom>
          <a:noFill/>
        </p:spPr>
        <p:txBody>
          <a:bodyPr wrap="none" rtlCol="0">
            <a:spAutoFit/>
          </a:bodyPr>
          <a:lstStyle/>
          <a:p>
            <a:r>
              <a:rPr lang="en-US" dirty="0" smtClean="0"/>
              <a:t>25</a:t>
            </a:r>
            <a:endParaRPr lang="en-US" dirty="0"/>
          </a:p>
        </p:txBody>
      </p:sp>
      <p:sp>
        <p:nvSpPr>
          <p:cNvPr id="6" name="TextBox 5"/>
          <p:cNvSpPr txBox="1"/>
          <p:nvPr/>
        </p:nvSpPr>
        <p:spPr>
          <a:xfrm>
            <a:off x="6198520" y="3258680"/>
            <a:ext cx="301686" cy="369332"/>
          </a:xfrm>
          <a:prstGeom prst="rect">
            <a:avLst/>
          </a:prstGeom>
          <a:noFill/>
        </p:spPr>
        <p:txBody>
          <a:bodyPr wrap="none" rtlCol="0">
            <a:spAutoFit/>
          </a:bodyPr>
          <a:lstStyle/>
          <a:p>
            <a:r>
              <a:rPr lang="en-US" dirty="0"/>
              <a:t>8</a:t>
            </a:r>
          </a:p>
        </p:txBody>
      </p:sp>
      <p:sp>
        <p:nvSpPr>
          <p:cNvPr id="7" name="TextBox 6"/>
          <p:cNvSpPr txBox="1"/>
          <p:nvPr/>
        </p:nvSpPr>
        <p:spPr>
          <a:xfrm>
            <a:off x="6106119" y="4689107"/>
            <a:ext cx="418704" cy="369332"/>
          </a:xfrm>
          <a:prstGeom prst="rect">
            <a:avLst/>
          </a:prstGeom>
          <a:noFill/>
        </p:spPr>
        <p:txBody>
          <a:bodyPr wrap="none" rtlCol="0">
            <a:spAutoFit/>
          </a:bodyPr>
          <a:lstStyle/>
          <a:p>
            <a:r>
              <a:rPr lang="en-US" dirty="0" smtClean="0"/>
              <a:t>24</a:t>
            </a:r>
            <a:endParaRPr lang="en-US" dirty="0"/>
          </a:p>
        </p:txBody>
      </p:sp>
      <p:sp>
        <p:nvSpPr>
          <p:cNvPr id="87" name="TextBox 86"/>
          <p:cNvSpPr txBox="1"/>
          <p:nvPr/>
        </p:nvSpPr>
        <p:spPr>
          <a:xfrm>
            <a:off x="6064555" y="6064637"/>
            <a:ext cx="418704" cy="369332"/>
          </a:xfrm>
          <a:prstGeom prst="rect">
            <a:avLst/>
          </a:prstGeom>
          <a:noFill/>
        </p:spPr>
        <p:txBody>
          <a:bodyPr wrap="none" rtlCol="0">
            <a:spAutoFit/>
          </a:bodyPr>
          <a:lstStyle/>
          <a:p>
            <a:r>
              <a:rPr lang="en-US" dirty="0" smtClean="0"/>
              <a:t>29</a:t>
            </a:r>
            <a:endParaRPr lang="en-US" dirty="0"/>
          </a:p>
        </p:txBody>
      </p:sp>
      <p:sp>
        <p:nvSpPr>
          <p:cNvPr id="88" name="TextBox 87"/>
          <p:cNvSpPr txBox="1"/>
          <p:nvPr/>
        </p:nvSpPr>
        <p:spPr>
          <a:xfrm>
            <a:off x="8354882" y="6080102"/>
            <a:ext cx="399468" cy="369332"/>
          </a:xfrm>
          <a:prstGeom prst="rect">
            <a:avLst/>
          </a:prstGeom>
          <a:noFill/>
        </p:spPr>
        <p:txBody>
          <a:bodyPr wrap="none" rtlCol="0">
            <a:spAutoFit/>
          </a:bodyPr>
          <a:lstStyle/>
          <a:p>
            <a:r>
              <a:rPr lang="en-US" dirty="0" smtClean="0"/>
              <a:t>??</a:t>
            </a:r>
            <a:endParaRPr lang="en-US" dirty="0"/>
          </a:p>
        </p:txBody>
      </p:sp>
      <p:sp>
        <p:nvSpPr>
          <p:cNvPr id="89" name="TextBox 88"/>
          <p:cNvSpPr txBox="1"/>
          <p:nvPr/>
        </p:nvSpPr>
        <p:spPr>
          <a:xfrm>
            <a:off x="8371532" y="4700012"/>
            <a:ext cx="399468" cy="369332"/>
          </a:xfrm>
          <a:prstGeom prst="rect">
            <a:avLst/>
          </a:prstGeom>
          <a:noFill/>
        </p:spPr>
        <p:txBody>
          <a:bodyPr wrap="none" rtlCol="0">
            <a:spAutoFit/>
          </a:bodyPr>
          <a:lstStyle/>
          <a:p>
            <a:r>
              <a:rPr lang="en-US" dirty="0" smtClean="0"/>
              <a:t>??</a:t>
            </a:r>
            <a:endParaRPr lang="en-US" dirty="0"/>
          </a:p>
        </p:txBody>
      </p:sp>
      <p:sp>
        <p:nvSpPr>
          <p:cNvPr id="90" name="TextBox 89"/>
          <p:cNvSpPr txBox="1"/>
          <p:nvPr/>
        </p:nvSpPr>
        <p:spPr>
          <a:xfrm>
            <a:off x="8409475" y="3170327"/>
            <a:ext cx="399468" cy="369332"/>
          </a:xfrm>
          <a:prstGeom prst="rect">
            <a:avLst/>
          </a:prstGeom>
          <a:noFill/>
        </p:spPr>
        <p:txBody>
          <a:bodyPr wrap="none" rtlCol="0">
            <a:spAutoFit/>
          </a:bodyPr>
          <a:lstStyle/>
          <a:p>
            <a:r>
              <a:rPr lang="en-US" dirty="0" smtClean="0"/>
              <a:t>??</a:t>
            </a:r>
            <a:endParaRPr lang="en-US" dirty="0"/>
          </a:p>
        </p:txBody>
      </p:sp>
      <p:sp>
        <p:nvSpPr>
          <p:cNvPr id="91" name="TextBox 90"/>
          <p:cNvSpPr txBox="1"/>
          <p:nvPr/>
        </p:nvSpPr>
        <p:spPr>
          <a:xfrm>
            <a:off x="8390204" y="1871284"/>
            <a:ext cx="418704" cy="369332"/>
          </a:xfrm>
          <a:prstGeom prst="rect">
            <a:avLst/>
          </a:prstGeom>
          <a:noFill/>
        </p:spPr>
        <p:txBody>
          <a:bodyPr wrap="none" rtlCol="0">
            <a:spAutoFit/>
          </a:bodyPr>
          <a:lstStyle/>
          <a:p>
            <a:r>
              <a:rPr lang="en-US" dirty="0"/>
              <a:t>1</a:t>
            </a:r>
            <a:r>
              <a:rPr lang="en-US" dirty="0" smtClean="0"/>
              <a:t>0</a:t>
            </a:r>
            <a:endParaRPr lang="en-US" dirty="0"/>
          </a:p>
        </p:txBody>
      </p:sp>
      <p:sp>
        <p:nvSpPr>
          <p:cNvPr id="8" name="TextBox 7"/>
          <p:cNvSpPr txBox="1"/>
          <p:nvPr/>
        </p:nvSpPr>
        <p:spPr>
          <a:xfrm>
            <a:off x="8648898" y="6449434"/>
            <a:ext cx="418704" cy="369332"/>
          </a:xfrm>
          <a:prstGeom prst="rect">
            <a:avLst/>
          </a:prstGeom>
          <a:noFill/>
        </p:spPr>
        <p:txBody>
          <a:bodyPr wrap="none" rtlCol="0">
            <a:spAutoFit/>
          </a:bodyPr>
          <a:lstStyle/>
          <a:p>
            <a:r>
              <a:rPr lang="en-US" dirty="0" smtClean="0"/>
              <a:t>96</a:t>
            </a:r>
            <a:endParaRPr lang="en-US" dirty="0"/>
          </a:p>
        </p:txBody>
      </p:sp>
      <p:grpSp>
        <p:nvGrpSpPr>
          <p:cNvPr id="92" name="Group 91"/>
          <p:cNvGrpSpPr/>
          <p:nvPr/>
        </p:nvGrpSpPr>
        <p:grpSpPr>
          <a:xfrm>
            <a:off x="246222" y="2997024"/>
            <a:ext cx="255198" cy="276999"/>
            <a:chOff x="7218863" y="2769318"/>
            <a:chExt cx="255198" cy="276999"/>
          </a:xfrm>
        </p:grpSpPr>
        <p:sp>
          <p:nvSpPr>
            <p:cNvPr id="93" name="Oval 9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5" name="Group 94"/>
          <p:cNvGrpSpPr/>
          <p:nvPr/>
        </p:nvGrpSpPr>
        <p:grpSpPr>
          <a:xfrm>
            <a:off x="1744591" y="3024725"/>
            <a:ext cx="255198" cy="276999"/>
            <a:chOff x="7228093" y="2976114"/>
            <a:chExt cx="255198" cy="276999"/>
          </a:xfrm>
        </p:grpSpPr>
        <p:sp>
          <p:nvSpPr>
            <p:cNvPr id="96" name="Oval 95"/>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Tree>
    <p:extLst>
      <p:ext uri="{BB962C8B-B14F-4D97-AF65-F5344CB8AC3E}">
        <p14:creationId xmlns:p14="http://schemas.microsoft.com/office/powerpoint/2010/main" val="1680504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2589175" y="250166"/>
            <a:ext cx="6391275" cy="639340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Courses 2 and 3</a:t>
            </a:r>
          </a:p>
          <a:p>
            <a:pPr algn="ctr"/>
            <a:r>
              <a:rPr lang="en-US" dirty="0"/>
              <a:t>At least one at 4000 level</a:t>
            </a:r>
          </a:p>
          <a:p>
            <a:pPr algn="ctr"/>
            <a:endParaRPr lang="en-US" dirty="0" smtClean="0"/>
          </a:p>
        </p:txBody>
      </p:sp>
      <p:sp>
        <p:nvSpPr>
          <p:cNvPr id="33" name="Rounded Rectangle 32"/>
          <p:cNvSpPr/>
          <p:nvPr/>
        </p:nvSpPr>
        <p:spPr>
          <a:xfrm>
            <a:off x="63167" y="1115926"/>
            <a:ext cx="2118058" cy="4343400"/>
          </a:xfrm>
          <a:prstGeom prst="roundRect">
            <a:avLst/>
          </a:prstGeom>
          <a:solidFill>
            <a:schemeClr val="accent6">
              <a:lumMod val="60000"/>
              <a:lumOff val="4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 1</a:t>
            </a:r>
            <a:endParaRPr lang="en-US" dirty="0"/>
          </a:p>
        </p:txBody>
      </p:sp>
      <p:sp>
        <p:nvSpPr>
          <p:cNvPr id="2" name="Rounded Rectangle 1"/>
          <p:cNvSpPr/>
          <p:nvPr/>
        </p:nvSpPr>
        <p:spPr>
          <a:xfrm>
            <a:off x="228600" y="2758202"/>
            <a:ext cx="1719087" cy="1230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COGS 2340 </a:t>
            </a:r>
          </a:p>
          <a:p>
            <a:pPr algn="ctr"/>
            <a:r>
              <a:rPr lang="en-US" dirty="0" smtClean="0"/>
              <a:t>Introduction to Linguistics</a:t>
            </a:r>
          </a:p>
        </p:txBody>
      </p:sp>
      <p:sp>
        <p:nvSpPr>
          <p:cNvPr id="3" name="Rounded Rectangle 2"/>
          <p:cNvSpPr/>
          <p:nvPr/>
        </p:nvSpPr>
        <p:spPr>
          <a:xfrm>
            <a:off x="2929796" y="4763305"/>
            <a:ext cx="3226534" cy="12906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COGS 4880 </a:t>
            </a:r>
          </a:p>
          <a:p>
            <a:pPr algn="ctr"/>
            <a:r>
              <a:rPr lang="en-US" dirty="0" smtClean="0"/>
              <a:t>Language-Endowed Intelligent Agents</a:t>
            </a:r>
          </a:p>
        </p:txBody>
      </p:sp>
      <p:cxnSp>
        <p:nvCxnSpPr>
          <p:cNvPr id="4" name="Straight Arrow Connector 3"/>
          <p:cNvCxnSpPr>
            <a:stCxn id="2" idx="3"/>
            <a:endCxn id="3" idx="1"/>
          </p:cNvCxnSpPr>
          <p:nvPr/>
        </p:nvCxnSpPr>
        <p:spPr>
          <a:xfrm>
            <a:off x="1947687" y="3373520"/>
            <a:ext cx="982109" cy="2035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2929796" y="1242648"/>
            <a:ext cx="3226534" cy="1215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COGS 4340 </a:t>
            </a:r>
          </a:p>
          <a:p>
            <a:pPr algn="ctr"/>
            <a:r>
              <a:rPr lang="en-US" dirty="0" smtClean="0"/>
              <a:t>The Linguistics of Computational Linguistics</a:t>
            </a:r>
          </a:p>
        </p:txBody>
      </p:sp>
      <p:sp>
        <p:nvSpPr>
          <p:cNvPr id="6" name="Rounded Rectangle 5"/>
          <p:cNvSpPr/>
          <p:nvPr/>
        </p:nvSpPr>
        <p:spPr>
          <a:xfrm>
            <a:off x="2929796" y="2603978"/>
            <a:ext cx="3226534" cy="9425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COGS 4560 </a:t>
            </a:r>
          </a:p>
          <a:p>
            <a:pPr algn="ctr"/>
            <a:r>
              <a:rPr lang="en-US" dirty="0" smtClean="0"/>
              <a:t>A Cross-Linguistics Perspective</a:t>
            </a:r>
          </a:p>
        </p:txBody>
      </p:sp>
      <p:sp>
        <p:nvSpPr>
          <p:cNvPr id="7" name="Rounded Rectangle 6"/>
          <p:cNvSpPr/>
          <p:nvPr/>
        </p:nvSpPr>
        <p:spPr>
          <a:xfrm>
            <a:off x="2929796" y="3693397"/>
            <a:ext cx="3226534" cy="9230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COGS 4780</a:t>
            </a:r>
          </a:p>
          <a:p>
            <a:pPr algn="ctr"/>
            <a:r>
              <a:rPr lang="en-US" dirty="0" smtClean="0"/>
              <a:t>Advanced Topics in Linguistics</a:t>
            </a:r>
          </a:p>
        </p:txBody>
      </p:sp>
      <p:sp>
        <p:nvSpPr>
          <p:cNvPr id="8" name="TextBox 7"/>
          <p:cNvSpPr txBox="1"/>
          <p:nvPr/>
        </p:nvSpPr>
        <p:spPr>
          <a:xfrm>
            <a:off x="63167" y="74363"/>
            <a:ext cx="1495666" cy="461665"/>
          </a:xfrm>
          <a:prstGeom prst="rect">
            <a:avLst/>
          </a:prstGeom>
          <a:noFill/>
        </p:spPr>
        <p:txBody>
          <a:bodyPr wrap="none" rtlCol="0">
            <a:spAutoFit/>
          </a:bodyPr>
          <a:lstStyle/>
          <a:p>
            <a:r>
              <a:rPr lang="en-US" sz="2400" b="1" dirty="0" smtClean="0"/>
              <a:t>Linguistics</a:t>
            </a:r>
            <a:endParaRPr lang="en-US" sz="2400" b="1" dirty="0"/>
          </a:p>
        </p:txBody>
      </p:sp>
      <p:cxnSp>
        <p:nvCxnSpPr>
          <p:cNvPr id="11" name="Straight Arrow Connector 10"/>
          <p:cNvCxnSpPr>
            <a:stCxn id="2" idx="3"/>
            <a:endCxn id="5" idx="1"/>
          </p:cNvCxnSpPr>
          <p:nvPr/>
        </p:nvCxnSpPr>
        <p:spPr>
          <a:xfrm flipV="1">
            <a:off x="1947687" y="1850239"/>
            <a:ext cx="982109" cy="1523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 idx="3"/>
            <a:endCxn id="6" idx="1"/>
          </p:cNvCxnSpPr>
          <p:nvPr/>
        </p:nvCxnSpPr>
        <p:spPr>
          <a:xfrm flipV="1">
            <a:off x="1947687" y="3075247"/>
            <a:ext cx="982109" cy="2982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 idx="3"/>
            <a:endCxn id="7" idx="1"/>
          </p:cNvCxnSpPr>
          <p:nvPr/>
        </p:nvCxnSpPr>
        <p:spPr>
          <a:xfrm>
            <a:off x="1947687" y="3373520"/>
            <a:ext cx="982109" cy="7813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6612513" y="4288355"/>
            <a:ext cx="1981619" cy="136603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COMM 4620</a:t>
            </a:r>
          </a:p>
          <a:p>
            <a:pPr algn="ctr"/>
            <a:r>
              <a:rPr lang="en-US" dirty="0" smtClean="0"/>
              <a:t>Language and Culture</a:t>
            </a:r>
          </a:p>
        </p:txBody>
      </p:sp>
      <p:grpSp>
        <p:nvGrpSpPr>
          <p:cNvPr id="25" name="Group 24"/>
          <p:cNvGrpSpPr/>
          <p:nvPr/>
        </p:nvGrpSpPr>
        <p:grpSpPr>
          <a:xfrm>
            <a:off x="7098929" y="5270132"/>
            <a:ext cx="304892" cy="276999"/>
            <a:chOff x="5284017" y="831394"/>
            <a:chExt cx="304892" cy="276999"/>
          </a:xfrm>
        </p:grpSpPr>
        <p:sp>
          <p:nvSpPr>
            <p:cNvPr id="30" name="Oval 29"/>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284017" y="831394"/>
              <a:ext cx="304892" cy="276999"/>
            </a:xfrm>
            <a:prstGeom prst="rect">
              <a:avLst/>
            </a:prstGeom>
            <a:noFill/>
          </p:spPr>
          <p:txBody>
            <a:bodyPr wrap="none" rtlCol="0">
              <a:spAutoFit/>
            </a:bodyPr>
            <a:lstStyle/>
            <a:p>
              <a:r>
                <a:rPr lang="en-US" sz="1200" dirty="0"/>
                <a:t>C</a:t>
              </a:r>
              <a:r>
                <a:rPr lang="en-US" sz="1200" dirty="0" smtClean="0"/>
                <a:t>I</a:t>
              </a:r>
              <a:endParaRPr lang="en-US" sz="1200" dirty="0"/>
            </a:p>
          </p:txBody>
        </p:sp>
      </p:grpSp>
      <p:sp>
        <p:nvSpPr>
          <p:cNvPr id="21" name="TextBox 20"/>
          <p:cNvSpPr txBox="1"/>
          <p:nvPr/>
        </p:nvSpPr>
        <p:spPr>
          <a:xfrm>
            <a:off x="6264889" y="5720242"/>
            <a:ext cx="2574679" cy="923330"/>
          </a:xfrm>
          <a:prstGeom prst="rect">
            <a:avLst/>
          </a:prstGeom>
          <a:noFill/>
        </p:spPr>
        <p:txBody>
          <a:bodyPr wrap="none" rtlCol="0">
            <a:spAutoFit/>
          </a:bodyPr>
          <a:lstStyle/>
          <a:p>
            <a:r>
              <a:rPr lang="en-US" dirty="0" smtClean="0"/>
              <a:t>Add 1 more course from</a:t>
            </a:r>
          </a:p>
          <a:p>
            <a:r>
              <a:rPr lang="en-US" dirty="0"/>
              <a:t>t</a:t>
            </a:r>
            <a:r>
              <a:rPr lang="en-US" dirty="0" smtClean="0"/>
              <a:t>his selection for a minor </a:t>
            </a:r>
          </a:p>
          <a:p>
            <a:r>
              <a:rPr lang="en-US" dirty="0" smtClean="0"/>
              <a:t>in Linguistics</a:t>
            </a:r>
          </a:p>
        </p:txBody>
      </p:sp>
      <p:sp>
        <p:nvSpPr>
          <p:cNvPr id="26" name="Rounded Rectangle 25"/>
          <p:cNvSpPr/>
          <p:nvPr/>
        </p:nvSpPr>
        <p:spPr>
          <a:xfrm>
            <a:off x="6612513" y="2880041"/>
            <a:ext cx="1981620" cy="1286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COMM 2120</a:t>
            </a:r>
          </a:p>
          <a:p>
            <a:pPr algn="ctr"/>
            <a:r>
              <a:rPr lang="en-US" dirty="0" smtClean="0"/>
              <a:t>Language in Real Time</a:t>
            </a:r>
          </a:p>
        </p:txBody>
      </p:sp>
      <p:sp>
        <p:nvSpPr>
          <p:cNvPr id="20" name="Rounded Rectangle 19"/>
          <p:cNvSpPr/>
          <p:nvPr/>
        </p:nvSpPr>
        <p:spPr>
          <a:xfrm>
            <a:off x="6612513" y="1628707"/>
            <a:ext cx="1981619" cy="10531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LANG 1010</a:t>
            </a:r>
          </a:p>
          <a:p>
            <a:pPr algn="ctr"/>
            <a:r>
              <a:rPr lang="en-US" dirty="0" smtClean="0"/>
              <a:t>Chinese I</a:t>
            </a:r>
          </a:p>
        </p:txBody>
      </p:sp>
      <p:sp>
        <p:nvSpPr>
          <p:cNvPr id="9" name="TextBox 8"/>
          <p:cNvSpPr txBox="1"/>
          <p:nvPr/>
        </p:nvSpPr>
        <p:spPr>
          <a:xfrm>
            <a:off x="8211257" y="3800428"/>
            <a:ext cx="301686" cy="369332"/>
          </a:xfrm>
          <a:prstGeom prst="rect">
            <a:avLst/>
          </a:prstGeom>
          <a:noFill/>
        </p:spPr>
        <p:txBody>
          <a:bodyPr wrap="none" rtlCol="0">
            <a:spAutoFit/>
          </a:bodyPr>
          <a:lstStyle/>
          <a:p>
            <a:r>
              <a:rPr lang="en-US" dirty="0" smtClean="0"/>
              <a:t>9</a:t>
            </a:r>
            <a:endParaRPr lang="en-US" dirty="0"/>
          </a:p>
        </p:txBody>
      </p:sp>
      <p:sp>
        <p:nvSpPr>
          <p:cNvPr id="22" name="TextBox 21"/>
          <p:cNvSpPr txBox="1"/>
          <p:nvPr/>
        </p:nvSpPr>
        <p:spPr>
          <a:xfrm>
            <a:off x="8208825" y="5270132"/>
            <a:ext cx="301686" cy="369332"/>
          </a:xfrm>
          <a:prstGeom prst="rect">
            <a:avLst/>
          </a:prstGeom>
          <a:noFill/>
        </p:spPr>
        <p:txBody>
          <a:bodyPr wrap="none" rtlCol="0">
            <a:spAutoFit/>
          </a:bodyPr>
          <a:lstStyle/>
          <a:p>
            <a:r>
              <a:rPr lang="en-US" dirty="0"/>
              <a:t>3</a:t>
            </a:r>
          </a:p>
        </p:txBody>
      </p:sp>
      <p:grpSp>
        <p:nvGrpSpPr>
          <p:cNvPr id="24" name="Group 23"/>
          <p:cNvGrpSpPr/>
          <p:nvPr/>
        </p:nvGrpSpPr>
        <p:grpSpPr>
          <a:xfrm>
            <a:off x="6688217" y="1683658"/>
            <a:ext cx="255198" cy="276999"/>
            <a:chOff x="7218863" y="2769318"/>
            <a:chExt cx="255198" cy="276999"/>
          </a:xfrm>
        </p:grpSpPr>
        <p:sp>
          <p:nvSpPr>
            <p:cNvPr id="27" name="Oval 2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29" name="Group 28"/>
          <p:cNvGrpSpPr/>
          <p:nvPr/>
        </p:nvGrpSpPr>
        <p:grpSpPr>
          <a:xfrm>
            <a:off x="8208825" y="1701401"/>
            <a:ext cx="255198" cy="276999"/>
            <a:chOff x="7228093" y="2976114"/>
            <a:chExt cx="255198" cy="276999"/>
          </a:xfrm>
        </p:grpSpPr>
        <p:sp>
          <p:nvSpPr>
            <p:cNvPr id="32" name="Oval 3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0" name="TextBox 9"/>
          <p:cNvSpPr txBox="1"/>
          <p:nvPr/>
        </p:nvSpPr>
        <p:spPr>
          <a:xfrm>
            <a:off x="8060414" y="2312535"/>
            <a:ext cx="418704" cy="369332"/>
          </a:xfrm>
          <a:prstGeom prst="rect">
            <a:avLst/>
          </a:prstGeom>
          <a:noFill/>
        </p:spPr>
        <p:txBody>
          <a:bodyPr wrap="none" rtlCol="0">
            <a:spAutoFit/>
          </a:bodyPr>
          <a:lstStyle/>
          <a:p>
            <a:r>
              <a:rPr lang="en-US" dirty="0" smtClean="0"/>
              <a:t>30</a:t>
            </a:r>
            <a:endParaRPr lang="en-US" dirty="0"/>
          </a:p>
        </p:txBody>
      </p:sp>
      <p:grpSp>
        <p:nvGrpSpPr>
          <p:cNvPr id="35" name="Group 34"/>
          <p:cNvGrpSpPr/>
          <p:nvPr/>
        </p:nvGrpSpPr>
        <p:grpSpPr>
          <a:xfrm>
            <a:off x="8234501" y="2936746"/>
            <a:ext cx="255198" cy="276999"/>
            <a:chOff x="7228093" y="2976114"/>
            <a:chExt cx="255198" cy="276999"/>
          </a:xfrm>
        </p:grpSpPr>
        <p:sp>
          <p:nvSpPr>
            <p:cNvPr id="36" name="Oval 35"/>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38" name="Group 37"/>
          <p:cNvGrpSpPr/>
          <p:nvPr/>
        </p:nvGrpSpPr>
        <p:grpSpPr>
          <a:xfrm>
            <a:off x="6612875" y="4379025"/>
            <a:ext cx="330540" cy="276999"/>
            <a:chOff x="7208693" y="2272892"/>
            <a:chExt cx="330540" cy="276999"/>
          </a:xfrm>
        </p:grpSpPr>
        <p:sp>
          <p:nvSpPr>
            <p:cNvPr id="39" name="Oval 38"/>
            <p:cNvSpPr/>
            <p:nvPr/>
          </p:nvSpPr>
          <p:spPr>
            <a:xfrm>
              <a:off x="7254691" y="2297092"/>
              <a:ext cx="228600" cy="228600"/>
            </a:xfrm>
            <a:prstGeom prst="ellipse">
              <a:avLst/>
            </a:prstGeom>
            <a:solidFill>
              <a:srgbClr val="EF864B"/>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208693" y="2272892"/>
              <a:ext cx="330540" cy="276999"/>
            </a:xfrm>
            <a:prstGeom prst="rect">
              <a:avLst/>
            </a:prstGeom>
            <a:noFill/>
          </p:spPr>
          <p:txBody>
            <a:bodyPr wrap="none" rtlCol="0">
              <a:spAutoFit/>
            </a:bodyPr>
            <a:lstStyle/>
            <a:p>
              <a:r>
                <a:rPr lang="en-US" sz="1200" dirty="0" smtClean="0"/>
                <a:t>FE</a:t>
              </a:r>
              <a:endParaRPr lang="en-US" sz="1200" dirty="0"/>
            </a:p>
          </p:txBody>
        </p:sp>
      </p:grpSp>
      <p:grpSp>
        <p:nvGrpSpPr>
          <p:cNvPr id="41" name="Group 40"/>
          <p:cNvGrpSpPr/>
          <p:nvPr/>
        </p:nvGrpSpPr>
        <p:grpSpPr>
          <a:xfrm>
            <a:off x="228600" y="2889991"/>
            <a:ext cx="370422" cy="276999"/>
            <a:chOff x="7189822" y="4439073"/>
            <a:chExt cx="370422" cy="276999"/>
          </a:xfrm>
        </p:grpSpPr>
        <p:sp>
          <p:nvSpPr>
            <p:cNvPr id="43" name="Oval 42"/>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44" name="TextBox 43"/>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45" name="Group 44"/>
          <p:cNvGrpSpPr/>
          <p:nvPr/>
        </p:nvGrpSpPr>
        <p:grpSpPr>
          <a:xfrm>
            <a:off x="3081670" y="3800428"/>
            <a:ext cx="370422" cy="276999"/>
            <a:chOff x="7189822" y="4439073"/>
            <a:chExt cx="370422" cy="276999"/>
          </a:xfrm>
        </p:grpSpPr>
        <p:sp>
          <p:nvSpPr>
            <p:cNvPr id="46" name="Oval 45"/>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47" name="TextBox 46"/>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48" name="Group 47"/>
          <p:cNvGrpSpPr/>
          <p:nvPr/>
        </p:nvGrpSpPr>
        <p:grpSpPr>
          <a:xfrm>
            <a:off x="3116487" y="4832870"/>
            <a:ext cx="370422" cy="276999"/>
            <a:chOff x="7189822" y="4439073"/>
            <a:chExt cx="370422" cy="276999"/>
          </a:xfrm>
        </p:grpSpPr>
        <p:sp>
          <p:nvSpPr>
            <p:cNvPr id="49" name="Oval 48"/>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50" name="TextBox 49"/>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51" name="Group 50"/>
          <p:cNvGrpSpPr/>
          <p:nvPr/>
        </p:nvGrpSpPr>
        <p:grpSpPr>
          <a:xfrm>
            <a:off x="3113204" y="2735709"/>
            <a:ext cx="370422" cy="276999"/>
            <a:chOff x="7189822" y="4439073"/>
            <a:chExt cx="370422" cy="276999"/>
          </a:xfrm>
        </p:grpSpPr>
        <p:sp>
          <p:nvSpPr>
            <p:cNvPr id="52" name="Oval 51"/>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53" name="TextBox 52"/>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54" name="Group 53"/>
          <p:cNvGrpSpPr/>
          <p:nvPr/>
        </p:nvGrpSpPr>
        <p:grpSpPr>
          <a:xfrm>
            <a:off x="3042293" y="1380838"/>
            <a:ext cx="370422" cy="276999"/>
            <a:chOff x="7189822" y="4439073"/>
            <a:chExt cx="370422" cy="276999"/>
          </a:xfrm>
        </p:grpSpPr>
        <p:sp>
          <p:nvSpPr>
            <p:cNvPr id="55" name="Oval 54"/>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56" name="TextBox 55"/>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sp>
        <p:nvSpPr>
          <p:cNvPr id="12" name="TextBox 11"/>
          <p:cNvSpPr txBox="1"/>
          <p:nvPr/>
        </p:nvSpPr>
        <p:spPr>
          <a:xfrm>
            <a:off x="1558833" y="3655978"/>
            <a:ext cx="418704" cy="369332"/>
          </a:xfrm>
          <a:prstGeom prst="rect">
            <a:avLst/>
          </a:prstGeom>
          <a:noFill/>
        </p:spPr>
        <p:txBody>
          <a:bodyPr wrap="none" rtlCol="0">
            <a:spAutoFit/>
          </a:bodyPr>
          <a:lstStyle/>
          <a:p>
            <a:r>
              <a:rPr lang="en-US" dirty="0"/>
              <a:t>4</a:t>
            </a:r>
            <a:r>
              <a:rPr lang="en-US" dirty="0" smtClean="0"/>
              <a:t>0</a:t>
            </a:r>
            <a:endParaRPr lang="en-US" dirty="0"/>
          </a:p>
        </p:txBody>
      </p:sp>
      <p:sp>
        <p:nvSpPr>
          <p:cNvPr id="57" name="TextBox 56"/>
          <p:cNvSpPr txBox="1"/>
          <p:nvPr/>
        </p:nvSpPr>
        <p:spPr>
          <a:xfrm>
            <a:off x="5752519" y="2087764"/>
            <a:ext cx="418704" cy="369332"/>
          </a:xfrm>
          <a:prstGeom prst="rect">
            <a:avLst/>
          </a:prstGeom>
          <a:noFill/>
        </p:spPr>
        <p:txBody>
          <a:bodyPr wrap="none" rtlCol="0">
            <a:spAutoFit/>
          </a:bodyPr>
          <a:lstStyle/>
          <a:p>
            <a:r>
              <a:rPr lang="en-US" dirty="0" smtClean="0"/>
              <a:t>19</a:t>
            </a:r>
            <a:endParaRPr lang="en-US" dirty="0"/>
          </a:p>
        </p:txBody>
      </p:sp>
      <p:sp>
        <p:nvSpPr>
          <p:cNvPr id="58" name="TextBox 57"/>
          <p:cNvSpPr txBox="1"/>
          <p:nvPr/>
        </p:nvSpPr>
        <p:spPr>
          <a:xfrm>
            <a:off x="5733778" y="3188853"/>
            <a:ext cx="399468" cy="369332"/>
          </a:xfrm>
          <a:prstGeom prst="rect">
            <a:avLst/>
          </a:prstGeom>
          <a:noFill/>
        </p:spPr>
        <p:txBody>
          <a:bodyPr wrap="none" rtlCol="0">
            <a:spAutoFit/>
          </a:bodyPr>
          <a:lstStyle/>
          <a:p>
            <a:r>
              <a:rPr lang="en-US" dirty="0" smtClean="0"/>
              <a:t>??</a:t>
            </a:r>
            <a:endParaRPr lang="en-US" dirty="0"/>
          </a:p>
        </p:txBody>
      </p:sp>
      <p:sp>
        <p:nvSpPr>
          <p:cNvPr id="59" name="TextBox 58"/>
          <p:cNvSpPr txBox="1"/>
          <p:nvPr/>
        </p:nvSpPr>
        <p:spPr>
          <a:xfrm>
            <a:off x="5691618" y="5654386"/>
            <a:ext cx="399468" cy="369332"/>
          </a:xfrm>
          <a:prstGeom prst="rect">
            <a:avLst/>
          </a:prstGeom>
          <a:noFill/>
        </p:spPr>
        <p:txBody>
          <a:bodyPr wrap="none" rtlCol="0">
            <a:spAutoFit/>
          </a:bodyPr>
          <a:lstStyle/>
          <a:p>
            <a:r>
              <a:rPr lang="en-US" dirty="0" smtClean="0"/>
              <a:t>??</a:t>
            </a:r>
            <a:endParaRPr lang="en-US" dirty="0"/>
          </a:p>
        </p:txBody>
      </p:sp>
      <p:sp>
        <p:nvSpPr>
          <p:cNvPr id="60" name="TextBox 59"/>
          <p:cNvSpPr txBox="1"/>
          <p:nvPr/>
        </p:nvSpPr>
        <p:spPr>
          <a:xfrm>
            <a:off x="5678638" y="4286692"/>
            <a:ext cx="418704" cy="369332"/>
          </a:xfrm>
          <a:prstGeom prst="rect">
            <a:avLst/>
          </a:prstGeom>
          <a:noFill/>
        </p:spPr>
        <p:txBody>
          <a:bodyPr wrap="none" rtlCol="0">
            <a:spAutoFit/>
          </a:bodyPr>
          <a:lstStyle/>
          <a:p>
            <a:r>
              <a:rPr lang="en-US" dirty="0" smtClean="0"/>
              <a:t>19</a:t>
            </a:r>
            <a:endParaRPr lang="en-US" dirty="0"/>
          </a:p>
        </p:txBody>
      </p:sp>
      <p:sp>
        <p:nvSpPr>
          <p:cNvPr id="61" name="TextBox 60"/>
          <p:cNvSpPr txBox="1"/>
          <p:nvPr/>
        </p:nvSpPr>
        <p:spPr>
          <a:xfrm>
            <a:off x="8561746" y="6281570"/>
            <a:ext cx="418704" cy="369332"/>
          </a:xfrm>
          <a:prstGeom prst="rect">
            <a:avLst/>
          </a:prstGeom>
          <a:noFill/>
        </p:spPr>
        <p:txBody>
          <a:bodyPr wrap="none" rtlCol="0">
            <a:spAutoFit/>
          </a:bodyPr>
          <a:lstStyle/>
          <a:p>
            <a:r>
              <a:rPr lang="en-US" dirty="0"/>
              <a:t>4</a:t>
            </a:r>
            <a:r>
              <a:rPr lang="en-US" dirty="0" smtClean="0"/>
              <a:t>0</a:t>
            </a:r>
            <a:endParaRPr lang="en-US" dirty="0"/>
          </a:p>
        </p:txBody>
      </p:sp>
    </p:spTree>
    <p:extLst>
      <p:ext uri="{BB962C8B-B14F-4D97-AF65-F5344CB8AC3E}">
        <p14:creationId xmlns:p14="http://schemas.microsoft.com/office/powerpoint/2010/main" val="1362918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p:cNvSpPr/>
          <p:nvPr/>
        </p:nvSpPr>
        <p:spPr>
          <a:xfrm>
            <a:off x="1899011" y="123137"/>
            <a:ext cx="7187315" cy="667993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Courses 2 and 3</a:t>
            </a:r>
          </a:p>
          <a:p>
            <a:pPr algn="ctr"/>
            <a:r>
              <a:rPr lang="en-US" dirty="0" smtClean="0"/>
              <a:t>At least one at 4000 level</a:t>
            </a:r>
          </a:p>
        </p:txBody>
      </p:sp>
      <p:sp>
        <p:nvSpPr>
          <p:cNvPr id="67" name="Rounded Rectangle 66"/>
          <p:cNvSpPr/>
          <p:nvPr/>
        </p:nvSpPr>
        <p:spPr>
          <a:xfrm>
            <a:off x="63167" y="1115926"/>
            <a:ext cx="1743528" cy="4343400"/>
          </a:xfrm>
          <a:prstGeom prst="roundRect">
            <a:avLst/>
          </a:prstGeom>
          <a:solidFill>
            <a:schemeClr val="accent6">
              <a:lumMod val="60000"/>
              <a:lumOff val="4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 1</a:t>
            </a:r>
            <a:endParaRPr lang="en-US" dirty="0"/>
          </a:p>
        </p:txBody>
      </p:sp>
      <p:sp>
        <p:nvSpPr>
          <p:cNvPr id="21" name="Rounded Rectangle 20"/>
          <p:cNvSpPr/>
          <p:nvPr/>
        </p:nvSpPr>
        <p:spPr>
          <a:xfrm>
            <a:off x="155483" y="2806084"/>
            <a:ext cx="1533468" cy="133530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PSYC 1200 </a:t>
            </a:r>
          </a:p>
          <a:p>
            <a:pPr algn="ctr"/>
            <a:r>
              <a:rPr lang="en-US" sz="1600" dirty="0" smtClean="0"/>
              <a:t>General Psychology </a:t>
            </a:r>
          </a:p>
        </p:txBody>
      </p:sp>
      <p:sp>
        <p:nvSpPr>
          <p:cNvPr id="4" name="TextBox 3"/>
          <p:cNvSpPr txBox="1"/>
          <p:nvPr/>
        </p:nvSpPr>
        <p:spPr>
          <a:xfrm>
            <a:off x="105559" y="96074"/>
            <a:ext cx="1879745" cy="830997"/>
          </a:xfrm>
          <a:prstGeom prst="rect">
            <a:avLst/>
          </a:prstGeom>
          <a:noFill/>
        </p:spPr>
        <p:txBody>
          <a:bodyPr wrap="none" rtlCol="0">
            <a:spAutoFit/>
          </a:bodyPr>
          <a:lstStyle/>
          <a:p>
            <a:r>
              <a:rPr lang="en-US" sz="2400" b="1" dirty="0" smtClean="0"/>
              <a:t>Psychological</a:t>
            </a:r>
          </a:p>
          <a:p>
            <a:r>
              <a:rPr lang="en-US" sz="2400" b="1" dirty="0" smtClean="0"/>
              <a:t>Science</a:t>
            </a:r>
            <a:endParaRPr lang="en-US" sz="2400" b="1" dirty="0"/>
          </a:p>
        </p:txBody>
      </p:sp>
      <p:sp>
        <p:nvSpPr>
          <p:cNvPr id="23" name="Rounded Rectangle 22"/>
          <p:cNvSpPr/>
          <p:nvPr/>
        </p:nvSpPr>
        <p:spPr>
          <a:xfrm>
            <a:off x="2105853" y="4094019"/>
            <a:ext cx="1589812" cy="117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PSYC 2310 </a:t>
            </a:r>
          </a:p>
          <a:p>
            <a:pPr algn="ctr"/>
            <a:r>
              <a:rPr lang="en-US" sz="1600" dirty="0" smtClean="0"/>
              <a:t>Research Methods and Statistics I</a:t>
            </a:r>
          </a:p>
        </p:txBody>
      </p:sp>
      <p:sp>
        <p:nvSpPr>
          <p:cNvPr id="24" name="Rounded Rectangle 23"/>
          <p:cNvSpPr/>
          <p:nvPr/>
        </p:nvSpPr>
        <p:spPr>
          <a:xfrm>
            <a:off x="2105853" y="2485593"/>
            <a:ext cx="1589812" cy="1187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PSYC 2730 </a:t>
            </a:r>
          </a:p>
          <a:p>
            <a:pPr algn="ctr"/>
            <a:r>
              <a:rPr lang="en-US" sz="1600" dirty="0" smtClean="0"/>
              <a:t>Social Psychology</a:t>
            </a:r>
          </a:p>
        </p:txBody>
      </p:sp>
      <p:sp>
        <p:nvSpPr>
          <p:cNvPr id="25" name="Rounded Rectangle 24"/>
          <p:cNvSpPr/>
          <p:nvPr/>
        </p:nvSpPr>
        <p:spPr>
          <a:xfrm>
            <a:off x="2028101" y="1081211"/>
            <a:ext cx="1667563" cy="1196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PSYC 2800 </a:t>
            </a:r>
          </a:p>
          <a:p>
            <a:pPr algn="ctr"/>
            <a:r>
              <a:rPr lang="en-US" sz="1600" dirty="0" smtClean="0"/>
              <a:t>Introduction to Sports Psychology</a:t>
            </a:r>
          </a:p>
        </p:txBody>
      </p:sp>
      <p:sp>
        <p:nvSpPr>
          <p:cNvPr id="26" name="Rounded Rectangle 25"/>
          <p:cNvSpPr/>
          <p:nvPr/>
        </p:nvSpPr>
        <p:spPr>
          <a:xfrm>
            <a:off x="3898933" y="3174793"/>
            <a:ext cx="1629823" cy="844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PSYC 4110 </a:t>
            </a:r>
          </a:p>
          <a:p>
            <a:pPr algn="ctr"/>
            <a:r>
              <a:rPr lang="en-US" sz="1600" dirty="0" smtClean="0"/>
              <a:t>Motivation and Performance</a:t>
            </a:r>
          </a:p>
        </p:txBody>
      </p:sp>
      <p:sp>
        <p:nvSpPr>
          <p:cNvPr id="27" name="Rounded Rectangle 26"/>
          <p:cNvSpPr/>
          <p:nvPr/>
        </p:nvSpPr>
        <p:spPr>
          <a:xfrm>
            <a:off x="3908613" y="2304964"/>
            <a:ext cx="1629362" cy="799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PSYC 4200 </a:t>
            </a:r>
          </a:p>
          <a:p>
            <a:pPr algn="ctr"/>
            <a:r>
              <a:rPr lang="en-US" sz="1600" dirty="0" smtClean="0"/>
              <a:t>I/O Psychology</a:t>
            </a:r>
          </a:p>
        </p:txBody>
      </p:sp>
      <p:sp>
        <p:nvSpPr>
          <p:cNvPr id="28" name="Rounded Rectangle 27"/>
          <p:cNvSpPr/>
          <p:nvPr/>
        </p:nvSpPr>
        <p:spPr>
          <a:xfrm>
            <a:off x="5635029" y="2315892"/>
            <a:ext cx="1501573" cy="7172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PSYC 4400 </a:t>
            </a:r>
          </a:p>
          <a:p>
            <a:pPr algn="ctr"/>
            <a:r>
              <a:rPr lang="en-US" sz="1600" dirty="0" smtClean="0"/>
              <a:t>Personality</a:t>
            </a:r>
          </a:p>
        </p:txBody>
      </p:sp>
      <p:sp>
        <p:nvSpPr>
          <p:cNvPr id="29" name="Rounded Rectangle 28"/>
          <p:cNvSpPr/>
          <p:nvPr/>
        </p:nvSpPr>
        <p:spPr>
          <a:xfrm>
            <a:off x="5633255" y="3165949"/>
            <a:ext cx="1503348" cy="692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PSYC 4450 </a:t>
            </a:r>
          </a:p>
          <a:p>
            <a:pPr algn="ctr"/>
            <a:r>
              <a:rPr lang="en-US" sz="1600" dirty="0" smtClean="0"/>
              <a:t>Learning</a:t>
            </a:r>
          </a:p>
        </p:txBody>
      </p:sp>
      <p:sp>
        <p:nvSpPr>
          <p:cNvPr id="30" name="Rounded Rectangle 29"/>
          <p:cNvSpPr/>
          <p:nvPr/>
        </p:nvSpPr>
        <p:spPr>
          <a:xfrm>
            <a:off x="7312550" y="4203454"/>
            <a:ext cx="1672921" cy="87299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PSYC 4500 </a:t>
            </a:r>
          </a:p>
          <a:p>
            <a:pPr algn="ctr"/>
            <a:r>
              <a:rPr lang="en-US" sz="1600" dirty="0" smtClean="0"/>
              <a:t>Drugs, Society, and Behavior</a:t>
            </a:r>
          </a:p>
        </p:txBody>
      </p:sp>
      <p:sp>
        <p:nvSpPr>
          <p:cNvPr id="31" name="Rounded Rectangle 30"/>
          <p:cNvSpPr/>
          <p:nvPr/>
        </p:nvSpPr>
        <p:spPr>
          <a:xfrm>
            <a:off x="5624748" y="3955059"/>
            <a:ext cx="1528438" cy="923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PSYC 47</a:t>
            </a:r>
            <a:r>
              <a:rPr lang="en-US" sz="1600" dirty="0"/>
              <a:t>2</a:t>
            </a:r>
            <a:r>
              <a:rPr lang="en-US" sz="1600" dirty="0" smtClean="0"/>
              <a:t>0 </a:t>
            </a:r>
          </a:p>
          <a:p>
            <a:pPr algn="ctr"/>
            <a:r>
              <a:rPr lang="en-US" sz="1600" dirty="0" smtClean="0"/>
              <a:t>Abnormal Psychology</a:t>
            </a:r>
          </a:p>
        </p:txBody>
      </p:sp>
      <p:sp>
        <p:nvSpPr>
          <p:cNvPr id="32" name="Rounded Rectangle 31"/>
          <p:cNvSpPr/>
          <p:nvPr/>
        </p:nvSpPr>
        <p:spPr>
          <a:xfrm>
            <a:off x="5642944" y="1071655"/>
            <a:ext cx="1548044" cy="9103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PSYC </a:t>
            </a:r>
            <a:r>
              <a:rPr lang="en-US" sz="1600" dirty="0"/>
              <a:t>4</a:t>
            </a:r>
            <a:r>
              <a:rPr lang="en-US" sz="1600" dirty="0" smtClean="0"/>
              <a:t>740 </a:t>
            </a:r>
          </a:p>
          <a:p>
            <a:pPr algn="ctr"/>
            <a:r>
              <a:rPr lang="en-US" sz="1600" dirty="0" smtClean="0"/>
              <a:t>Psychology and the Law</a:t>
            </a:r>
          </a:p>
        </p:txBody>
      </p:sp>
      <p:sp>
        <p:nvSpPr>
          <p:cNvPr id="33" name="Rounded Rectangle 32"/>
          <p:cNvSpPr/>
          <p:nvPr/>
        </p:nvSpPr>
        <p:spPr>
          <a:xfrm>
            <a:off x="7318326" y="1090910"/>
            <a:ext cx="1650983" cy="891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PSYC 4750 </a:t>
            </a:r>
          </a:p>
          <a:p>
            <a:pPr algn="ctr"/>
            <a:r>
              <a:rPr lang="en-US" sz="1600" dirty="0" smtClean="0"/>
              <a:t>Forensic Psychology</a:t>
            </a:r>
          </a:p>
        </p:txBody>
      </p:sp>
      <p:sp>
        <p:nvSpPr>
          <p:cNvPr id="34" name="Rounded Rectangle 33"/>
          <p:cNvSpPr/>
          <p:nvPr/>
        </p:nvSpPr>
        <p:spPr>
          <a:xfrm>
            <a:off x="3885921" y="1075194"/>
            <a:ext cx="1652054" cy="11851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PSYC 4800 </a:t>
            </a:r>
          </a:p>
          <a:p>
            <a:pPr algn="ctr"/>
            <a:r>
              <a:rPr lang="en-US" sz="1600" dirty="0" smtClean="0"/>
              <a:t>Sports Psychology Seminar</a:t>
            </a:r>
          </a:p>
        </p:txBody>
      </p:sp>
      <p:cxnSp>
        <p:nvCxnSpPr>
          <p:cNvPr id="35" name="Straight Arrow Connector 34"/>
          <p:cNvCxnSpPr>
            <a:stCxn id="25" idx="3"/>
            <a:endCxn id="34" idx="1"/>
          </p:cNvCxnSpPr>
          <p:nvPr/>
        </p:nvCxnSpPr>
        <p:spPr>
          <a:xfrm flipV="1">
            <a:off x="3695664" y="1667760"/>
            <a:ext cx="190257" cy="11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3"/>
            <a:endCxn id="33" idx="1"/>
          </p:cNvCxnSpPr>
          <p:nvPr/>
        </p:nvCxnSpPr>
        <p:spPr>
          <a:xfrm>
            <a:off x="7190988" y="1526839"/>
            <a:ext cx="127338" cy="96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303001" y="2025816"/>
            <a:ext cx="1666308" cy="96269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PSYC 4370 </a:t>
            </a:r>
          </a:p>
          <a:p>
            <a:pPr algn="ctr"/>
            <a:r>
              <a:rPr lang="en-US" sz="1600" dirty="0" smtClean="0"/>
              <a:t>Cognitive Psychology</a:t>
            </a:r>
          </a:p>
        </p:txBody>
      </p:sp>
      <p:grpSp>
        <p:nvGrpSpPr>
          <p:cNvPr id="55" name="Group 54"/>
          <p:cNvGrpSpPr/>
          <p:nvPr/>
        </p:nvGrpSpPr>
        <p:grpSpPr>
          <a:xfrm>
            <a:off x="2156113" y="4920738"/>
            <a:ext cx="304892" cy="276999"/>
            <a:chOff x="5284017" y="831394"/>
            <a:chExt cx="304892" cy="276999"/>
          </a:xfrm>
        </p:grpSpPr>
        <p:sp>
          <p:nvSpPr>
            <p:cNvPr id="56" name="Oval 55"/>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5284017" y="831394"/>
              <a:ext cx="304892" cy="276999"/>
            </a:xfrm>
            <a:prstGeom prst="rect">
              <a:avLst/>
            </a:prstGeom>
            <a:noFill/>
          </p:spPr>
          <p:txBody>
            <a:bodyPr wrap="none" rtlCol="0">
              <a:spAutoFit/>
            </a:bodyPr>
            <a:lstStyle/>
            <a:p>
              <a:r>
                <a:rPr lang="en-US" sz="1200" dirty="0"/>
                <a:t>C</a:t>
              </a:r>
              <a:r>
                <a:rPr lang="en-US" sz="1200" dirty="0" smtClean="0"/>
                <a:t>I</a:t>
              </a:r>
              <a:endParaRPr lang="en-US" sz="1200" dirty="0"/>
            </a:p>
          </p:txBody>
        </p:sp>
      </p:grpSp>
      <p:grpSp>
        <p:nvGrpSpPr>
          <p:cNvPr id="58" name="Group 57"/>
          <p:cNvGrpSpPr/>
          <p:nvPr/>
        </p:nvGrpSpPr>
        <p:grpSpPr>
          <a:xfrm>
            <a:off x="2361230" y="3370905"/>
            <a:ext cx="304892" cy="276999"/>
            <a:chOff x="5284017" y="831394"/>
            <a:chExt cx="304892" cy="276999"/>
          </a:xfrm>
        </p:grpSpPr>
        <p:sp>
          <p:nvSpPr>
            <p:cNvPr id="59" name="Oval 58"/>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284017" y="831394"/>
              <a:ext cx="304892" cy="276999"/>
            </a:xfrm>
            <a:prstGeom prst="rect">
              <a:avLst/>
            </a:prstGeom>
            <a:noFill/>
          </p:spPr>
          <p:txBody>
            <a:bodyPr wrap="none" rtlCol="0">
              <a:spAutoFit/>
            </a:bodyPr>
            <a:lstStyle/>
            <a:p>
              <a:r>
                <a:rPr lang="en-US" sz="1200" dirty="0"/>
                <a:t>C</a:t>
              </a:r>
              <a:r>
                <a:rPr lang="en-US" sz="1200" dirty="0" smtClean="0"/>
                <a:t>I</a:t>
              </a:r>
              <a:endParaRPr lang="en-US" sz="1200" dirty="0"/>
            </a:p>
          </p:txBody>
        </p:sp>
      </p:grpSp>
      <p:grpSp>
        <p:nvGrpSpPr>
          <p:cNvPr id="61" name="Group 60"/>
          <p:cNvGrpSpPr/>
          <p:nvPr/>
        </p:nvGrpSpPr>
        <p:grpSpPr>
          <a:xfrm>
            <a:off x="5655022" y="2734338"/>
            <a:ext cx="304892" cy="276999"/>
            <a:chOff x="5284017" y="831394"/>
            <a:chExt cx="304892" cy="276999"/>
          </a:xfrm>
        </p:grpSpPr>
        <p:sp>
          <p:nvSpPr>
            <p:cNvPr id="62" name="Oval 61"/>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284017" y="831394"/>
              <a:ext cx="304892" cy="276999"/>
            </a:xfrm>
            <a:prstGeom prst="rect">
              <a:avLst/>
            </a:prstGeom>
            <a:noFill/>
          </p:spPr>
          <p:txBody>
            <a:bodyPr wrap="none" rtlCol="0">
              <a:spAutoFit/>
            </a:bodyPr>
            <a:lstStyle/>
            <a:p>
              <a:r>
                <a:rPr lang="en-US" sz="1200" dirty="0"/>
                <a:t>C</a:t>
              </a:r>
              <a:r>
                <a:rPr lang="en-US" sz="1200" dirty="0" smtClean="0"/>
                <a:t>I</a:t>
              </a:r>
              <a:endParaRPr lang="en-US" sz="1200" dirty="0"/>
            </a:p>
          </p:txBody>
        </p:sp>
      </p:grpSp>
      <p:grpSp>
        <p:nvGrpSpPr>
          <p:cNvPr id="64" name="Group 63"/>
          <p:cNvGrpSpPr/>
          <p:nvPr/>
        </p:nvGrpSpPr>
        <p:grpSpPr>
          <a:xfrm>
            <a:off x="5779012" y="1642665"/>
            <a:ext cx="304892" cy="276999"/>
            <a:chOff x="5284017" y="831394"/>
            <a:chExt cx="304892" cy="276999"/>
          </a:xfrm>
        </p:grpSpPr>
        <p:sp>
          <p:nvSpPr>
            <p:cNvPr id="65" name="Oval 64"/>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5284017" y="831394"/>
              <a:ext cx="304892" cy="276999"/>
            </a:xfrm>
            <a:prstGeom prst="rect">
              <a:avLst/>
            </a:prstGeom>
            <a:noFill/>
          </p:spPr>
          <p:txBody>
            <a:bodyPr wrap="none" rtlCol="0">
              <a:spAutoFit/>
            </a:bodyPr>
            <a:lstStyle/>
            <a:p>
              <a:r>
                <a:rPr lang="en-US" sz="1200" dirty="0"/>
                <a:t>C</a:t>
              </a:r>
              <a:r>
                <a:rPr lang="en-US" sz="1200" dirty="0" smtClean="0"/>
                <a:t>I</a:t>
              </a:r>
              <a:endParaRPr lang="en-US" sz="1200" dirty="0"/>
            </a:p>
          </p:txBody>
        </p:sp>
      </p:grpSp>
      <p:sp>
        <p:nvSpPr>
          <p:cNvPr id="36" name="TextBox 35"/>
          <p:cNvSpPr txBox="1"/>
          <p:nvPr/>
        </p:nvSpPr>
        <p:spPr>
          <a:xfrm>
            <a:off x="5784615" y="5157743"/>
            <a:ext cx="3002553" cy="1200329"/>
          </a:xfrm>
          <a:prstGeom prst="rect">
            <a:avLst/>
          </a:prstGeom>
          <a:noFill/>
          <a:ln>
            <a:solidFill>
              <a:schemeClr val="tx1"/>
            </a:solidFill>
          </a:ln>
        </p:spPr>
        <p:txBody>
          <a:bodyPr wrap="none" rtlCol="0">
            <a:spAutoFit/>
          </a:bodyPr>
          <a:lstStyle/>
          <a:p>
            <a:r>
              <a:rPr lang="en-US" dirty="0" smtClean="0"/>
              <a:t>Minor in Psychology: </a:t>
            </a:r>
          </a:p>
          <a:p>
            <a:r>
              <a:rPr lang="en-US" dirty="0" smtClean="0"/>
              <a:t>PSYC1200 and 3 courses from </a:t>
            </a:r>
          </a:p>
          <a:p>
            <a:r>
              <a:rPr lang="en-US" dirty="0" smtClean="0"/>
              <a:t>this selection, at least one at </a:t>
            </a:r>
          </a:p>
          <a:p>
            <a:r>
              <a:rPr lang="en-US" dirty="0" smtClean="0"/>
              <a:t>4000 level</a:t>
            </a:r>
          </a:p>
        </p:txBody>
      </p:sp>
      <p:sp>
        <p:nvSpPr>
          <p:cNvPr id="38" name="TextBox 37"/>
          <p:cNvSpPr txBox="1"/>
          <p:nvPr/>
        </p:nvSpPr>
        <p:spPr>
          <a:xfrm>
            <a:off x="2519458" y="5394446"/>
            <a:ext cx="3153620" cy="1200329"/>
          </a:xfrm>
          <a:prstGeom prst="rect">
            <a:avLst/>
          </a:prstGeom>
          <a:noFill/>
          <a:ln>
            <a:solidFill>
              <a:schemeClr val="tx1"/>
            </a:solidFill>
          </a:ln>
        </p:spPr>
        <p:txBody>
          <a:bodyPr wrap="none" rtlCol="0">
            <a:spAutoFit/>
          </a:bodyPr>
          <a:lstStyle/>
          <a:p>
            <a:r>
              <a:rPr lang="en-US" dirty="0"/>
              <a:t>M</a:t>
            </a:r>
            <a:r>
              <a:rPr lang="en-US" dirty="0" smtClean="0"/>
              <a:t>inor in Psychological Science: </a:t>
            </a:r>
          </a:p>
          <a:p>
            <a:r>
              <a:rPr lang="en-US" dirty="0" smtClean="0"/>
              <a:t>PSYC 1200, PSYC 2310, and 2 </a:t>
            </a:r>
          </a:p>
          <a:p>
            <a:r>
              <a:rPr lang="en-US" dirty="0"/>
              <a:t>m</a:t>
            </a:r>
            <a:r>
              <a:rPr lang="en-US" dirty="0" smtClean="0"/>
              <a:t>ore courses from this list, </a:t>
            </a:r>
          </a:p>
          <a:p>
            <a:r>
              <a:rPr lang="en-US" dirty="0" smtClean="0"/>
              <a:t>at least one at 4000 level </a:t>
            </a:r>
          </a:p>
        </p:txBody>
      </p:sp>
      <p:grpSp>
        <p:nvGrpSpPr>
          <p:cNvPr id="39" name="Group 38"/>
          <p:cNvGrpSpPr/>
          <p:nvPr/>
        </p:nvGrpSpPr>
        <p:grpSpPr>
          <a:xfrm>
            <a:off x="1404019" y="2883486"/>
            <a:ext cx="255198" cy="276999"/>
            <a:chOff x="7228093" y="2976114"/>
            <a:chExt cx="255198" cy="276999"/>
          </a:xfrm>
        </p:grpSpPr>
        <p:sp>
          <p:nvSpPr>
            <p:cNvPr id="40" name="Oval 39"/>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42" name="Group 41"/>
          <p:cNvGrpSpPr/>
          <p:nvPr/>
        </p:nvGrpSpPr>
        <p:grpSpPr>
          <a:xfrm>
            <a:off x="219472" y="2902892"/>
            <a:ext cx="255198" cy="276999"/>
            <a:chOff x="7218863" y="2769318"/>
            <a:chExt cx="255198" cy="276999"/>
          </a:xfrm>
        </p:grpSpPr>
        <p:sp>
          <p:nvSpPr>
            <p:cNvPr id="43" name="Oval 4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48" name="Group 47"/>
          <p:cNvGrpSpPr/>
          <p:nvPr/>
        </p:nvGrpSpPr>
        <p:grpSpPr>
          <a:xfrm>
            <a:off x="3406701" y="4180064"/>
            <a:ext cx="255198" cy="276999"/>
            <a:chOff x="7228093" y="2976114"/>
            <a:chExt cx="255198" cy="276999"/>
          </a:xfrm>
        </p:grpSpPr>
        <p:sp>
          <p:nvSpPr>
            <p:cNvPr id="49" name="Oval 4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51" name="Group 50"/>
          <p:cNvGrpSpPr/>
          <p:nvPr/>
        </p:nvGrpSpPr>
        <p:grpSpPr>
          <a:xfrm>
            <a:off x="2176937" y="2571928"/>
            <a:ext cx="255198" cy="276999"/>
            <a:chOff x="7218863" y="2769318"/>
            <a:chExt cx="255198" cy="276999"/>
          </a:xfrm>
        </p:grpSpPr>
        <p:sp>
          <p:nvSpPr>
            <p:cNvPr id="52" name="Oval 5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54" name="Group 53"/>
          <p:cNvGrpSpPr/>
          <p:nvPr/>
        </p:nvGrpSpPr>
        <p:grpSpPr>
          <a:xfrm>
            <a:off x="3422432" y="2571929"/>
            <a:ext cx="255198" cy="276999"/>
            <a:chOff x="7228093" y="2976114"/>
            <a:chExt cx="255198" cy="276999"/>
          </a:xfrm>
        </p:grpSpPr>
        <p:sp>
          <p:nvSpPr>
            <p:cNvPr id="69" name="Oval 6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71" name="Group 70"/>
          <p:cNvGrpSpPr/>
          <p:nvPr/>
        </p:nvGrpSpPr>
        <p:grpSpPr>
          <a:xfrm>
            <a:off x="2066660" y="1125208"/>
            <a:ext cx="255198" cy="276999"/>
            <a:chOff x="7218863" y="2769318"/>
            <a:chExt cx="255198" cy="276999"/>
          </a:xfrm>
        </p:grpSpPr>
        <p:sp>
          <p:nvSpPr>
            <p:cNvPr id="72" name="Oval 7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4" name="Group 73"/>
          <p:cNvGrpSpPr/>
          <p:nvPr/>
        </p:nvGrpSpPr>
        <p:grpSpPr>
          <a:xfrm>
            <a:off x="5233918" y="1149407"/>
            <a:ext cx="255198" cy="276999"/>
            <a:chOff x="7228093" y="2976114"/>
            <a:chExt cx="255198" cy="276999"/>
          </a:xfrm>
        </p:grpSpPr>
        <p:sp>
          <p:nvSpPr>
            <p:cNvPr id="75" name="Oval 74"/>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77" name="Group 76"/>
          <p:cNvGrpSpPr/>
          <p:nvPr/>
        </p:nvGrpSpPr>
        <p:grpSpPr>
          <a:xfrm>
            <a:off x="3935241" y="3233603"/>
            <a:ext cx="255198" cy="276999"/>
            <a:chOff x="7218863" y="2769318"/>
            <a:chExt cx="255198" cy="276999"/>
          </a:xfrm>
        </p:grpSpPr>
        <p:sp>
          <p:nvSpPr>
            <p:cNvPr id="78" name="Oval 77"/>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80" name="Group 79"/>
          <p:cNvGrpSpPr/>
          <p:nvPr/>
        </p:nvGrpSpPr>
        <p:grpSpPr>
          <a:xfrm>
            <a:off x="5215310" y="3199945"/>
            <a:ext cx="255198" cy="276999"/>
            <a:chOff x="7228093" y="2976114"/>
            <a:chExt cx="255198" cy="276999"/>
          </a:xfrm>
        </p:grpSpPr>
        <p:sp>
          <p:nvSpPr>
            <p:cNvPr id="81" name="Oval 80"/>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83" name="Group 82"/>
          <p:cNvGrpSpPr/>
          <p:nvPr/>
        </p:nvGrpSpPr>
        <p:grpSpPr>
          <a:xfrm>
            <a:off x="6842197" y="4002892"/>
            <a:ext cx="255198" cy="276999"/>
            <a:chOff x="7228093" y="2976114"/>
            <a:chExt cx="255198" cy="276999"/>
          </a:xfrm>
        </p:grpSpPr>
        <p:sp>
          <p:nvSpPr>
            <p:cNvPr id="84" name="Oval 8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86" name="Group 85"/>
          <p:cNvGrpSpPr/>
          <p:nvPr/>
        </p:nvGrpSpPr>
        <p:grpSpPr>
          <a:xfrm>
            <a:off x="5692842" y="1151980"/>
            <a:ext cx="255198" cy="276999"/>
            <a:chOff x="7218863" y="2769318"/>
            <a:chExt cx="255198" cy="276999"/>
          </a:xfrm>
        </p:grpSpPr>
        <p:sp>
          <p:nvSpPr>
            <p:cNvPr id="87" name="Oval 8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89" name="Group 88"/>
          <p:cNvGrpSpPr/>
          <p:nvPr/>
        </p:nvGrpSpPr>
        <p:grpSpPr>
          <a:xfrm>
            <a:off x="8652381" y="1156773"/>
            <a:ext cx="255198" cy="276999"/>
            <a:chOff x="7228093" y="2976114"/>
            <a:chExt cx="255198" cy="276999"/>
          </a:xfrm>
        </p:grpSpPr>
        <p:sp>
          <p:nvSpPr>
            <p:cNvPr id="90" name="Oval 89"/>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92" name="Group 91"/>
          <p:cNvGrpSpPr/>
          <p:nvPr/>
        </p:nvGrpSpPr>
        <p:grpSpPr>
          <a:xfrm>
            <a:off x="3941518" y="2315892"/>
            <a:ext cx="255198" cy="276999"/>
            <a:chOff x="7218863" y="2769318"/>
            <a:chExt cx="255198" cy="276999"/>
          </a:xfrm>
        </p:grpSpPr>
        <p:sp>
          <p:nvSpPr>
            <p:cNvPr id="93" name="Oval 9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5" name="Group 94"/>
          <p:cNvGrpSpPr/>
          <p:nvPr/>
        </p:nvGrpSpPr>
        <p:grpSpPr>
          <a:xfrm>
            <a:off x="5221879" y="2347310"/>
            <a:ext cx="255198" cy="276999"/>
            <a:chOff x="7228093" y="2976114"/>
            <a:chExt cx="255198" cy="276999"/>
          </a:xfrm>
        </p:grpSpPr>
        <p:sp>
          <p:nvSpPr>
            <p:cNvPr id="96" name="Oval 95"/>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98" name="Group 97"/>
          <p:cNvGrpSpPr/>
          <p:nvPr/>
        </p:nvGrpSpPr>
        <p:grpSpPr>
          <a:xfrm>
            <a:off x="7354819" y="2101056"/>
            <a:ext cx="255198" cy="276999"/>
            <a:chOff x="7218863" y="2769318"/>
            <a:chExt cx="255198" cy="276999"/>
          </a:xfrm>
        </p:grpSpPr>
        <p:sp>
          <p:nvSpPr>
            <p:cNvPr id="99" name="Oval 9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01" name="Group 100"/>
          <p:cNvGrpSpPr/>
          <p:nvPr/>
        </p:nvGrpSpPr>
        <p:grpSpPr>
          <a:xfrm>
            <a:off x="5624747" y="2347600"/>
            <a:ext cx="370422" cy="276999"/>
            <a:chOff x="7189822" y="4439073"/>
            <a:chExt cx="370422" cy="276999"/>
          </a:xfrm>
        </p:grpSpPr>
        <p:sp>
          <p:nvSpPr>
            <p:cNvPr id="102" name="Oval 101"/>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103" name="TextBox 102"/>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104" name="Group 103"/>
          <p:cNvGrpSpPr/>
          <p:nvPr/>
        </p:nvGrpSpPr>
        <p:grpSpPr>
          <a:xfrm>
            <a:off x="7355254" y="4266613"/>
            <a:ext cx="255198" cy="276999"/>
            <a:chOff x="7218863" y="2769318"/>
            <a:chExt cx="255198" cy="276999"/>
          </a:xfrm>
        </p:grpSpPr>
        <p:sp>
          <p:nvSpPr>
            <p:cNvPr id="105" name="Oval 104"/>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07" name="Group 106"/>
          <p:cNvGrpSpPr/>
          <p:nvPr/>
        </p:nvGrpSpPr>
        <p:grpSpPr>
          <a:xfrm>
            <a:off x="8617491" y="4278250"/>
            <a:ext cx="255198" cy="276999"/>
            <a:chOff x="7228093" y="2976114"/>
            <a:chExt cx="255198" cy="276999"/>
          </a:xfrm>
        </p:grpSpPr>
        <p:sp>
          <p:nvSpPr>
            <p:cNvPr id="108" name="Oval 10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10" name="Group 109"/>
          <p:cNvGrpSpPr/>
          <p:nvPr/>
        </p:nvGrpSpPr>
        <p:grpSpPr>
          <a:xfrm>
            <a:off x="6867769" y="3217255"/>
            <a:ext cx="255198" cy="276999"/>
            <a:chOff x="7228093" y="2976114"/>
            <a:chExt cx="255198" cy="276999"/>
          </a:xfrm>
        </p:grpSpPr>
        <p:sp>
          <p:nvSpPr>
            <p:cNvPr id="111" name="Oval 110"/>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2" name="TextBox 1"/>
          <p:cNvSpPr txBox="1"/>
          <p:nvPr/>
        </p:nvSpPr>
        <p:spPr>
          <a:xfrm>
            <a:off x="1197964" y="3738958"/>
            <a:ext cx="535724" cy="369332"/>
          </a:xfrm>
          <a:prstGeom prst="rect">
            <a:avLst/>
          </a:prstGeom>
          <a:noFill/>
        </p:spPr>
        <p:txBody>
          <a:bodyPr wrap="none" rtlCol="0">
            <a:spAutoFit/>
          </a:bodyPr>
          <a:lstStyle/>
          <a:p>
            <a:r>
              <a:rPr lang="en-US" dirty="0" smtClean="0"/>
              <a:t>550</a:t>
            </a:r>
            <a:endParaRPr lang="en-US" dirty="0"/>
          </a:p>
        </p:txBody>
      </p:sp>
      <p:sp>
        <p:nvSpPr>
          <p:cNvPr id="3" name="TextBox 2"/>
          <p:cNvSpPr txBox="1"/>
          <p:nvPr/>
        </p:nvSpPr>
        <p:spPr>
          <a:xfrm>
            <a:off x="3261606" y="1893112"/>
            <a:ext cx="535724" cy="369332"/>
          </a:xfrm>
          <a:prstGeom prst="rect">
            <a:avLst/>
          </a:prstGeom>
          <a:noFill/>
        </p:spPr>
        <p:txBody>
          <a:bodyPr wrap="none" rtlCol="0">
            <a:spAutoFit/>
          </a:bodyPr>
          <a:lstStyle/>
          <a:p>
            <a:r>
              <a:rPr lang="en-US" dirty="0" smtClean="0"/>
              <a:t>200</a:t>
            </a:r>
            <a:endParaRPr lang="en-US" dirty="0"/>
          </a:p>
        </p:txBody>
      </p:sp>
      <p:sp>
        <p:nvSpPr>
          <p:cNvPr id="5" name="TextBox 4"/>
          <p:cNvSpPr txBox="1"/>
          <p:nvPr/>
        </p:nvSpPr>
        <p:spPr>
          <a:xfrm>
            <a:off x="3189065" y="3317513"/>
            <a:ext cx="535724" cy="369332"/>
          </a:xfrm>
          <a:prstGeom prst="rect">
            <a:avLst/>
          </a:prstGeom>
          <a:noFill/>
        </p:spPr>
        <p:txBody>
          <a:bodyPr wrap="none" rtlCol="0">
            <a:spAutoFit/>
          </a:bodyPr>
          <a:lstStyle/>
          <a:p>
            <a:r>
              <a:rPr lang="en-US" dirty="0" smtClean="0"/>
              <a:t>160</a:t>
            </a:r>
            <a:endParaRPr lang="en-US" dirty="0"/>
          </a:p>
        </p:txBody>
      </p:sp>
      <p:sp>
        <p:nvSpPr>
          <p:cNvPr id="6" name="TextBox 5"/>
          <p:cNvSpPr txBox="1"/>
          <p:nvPr/>
        </p:nvSpPr>
        <p:spPr>
          <a:xfrm>
            <a:off x="3321365" y="4898488"/>
            <a:ext cx="418704" cy="369332"/>
          </a:xfrm>
          <a:prstGeom prst="rect">
            <a:avLst/>
          </a:prstGeom>
          <a:noFill/>
        </p:spPr>
        <p:txBody>
          <a:bodyPr wrap="none" rtlCol="0">
            <a:spAutoFit/>
          </a:bodyPr>
          <a:lstStyle/>
          <a:p>
            <a:r>
              <a:rPr lang="en-US" dirty="0"/>
              <a:t>4</a:t>
            </a:r>
            <a:r>
              <a:rPr lang="en-US" dirty="0" smtClean="0"/>
              <a:t>5</a:t>
            </a:r>
            <a:endParaRPr lang="en-US" dirty="0"/>
          </a:p>
        </p:txBody>
      </p:sp>
      <p:sp>
        <p:nvSpPr>
          <p:cNvPr id="113" name="TextBox 112"/>
          <p:cNvSpPr txBox="1"/>
          <p:nvPr/>
        </p:nvSpPr>
        <p:spPr>
          <a:xfrm>
            <a:off x="5155508" y="1858594"/>
            <a:ext cx="399468"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5174319" y="3734953"/>
            <a:ext cx="418704" cy="369332"/>
          </a:xfrm>
          <a:prstGeom prst="rect">
            <a:avLst/>
          </a:prstGeom>
          <a:noFill/>
        </p:spPr>
        <p:txBody>
          <a:bodyPr wrap="none" rtlCol="0">
            <a:spAutoFit/>
          </a:bodyPr>
          <a:lstStyle/>
          <a:p>
            <a:r>
              <a:rPr lang="en-US" dirty="0" smtClean="0"/>
              <a:t>60</a:t>
            </a:r>
            <a:endParaRPr lang="en-US" dirty="0"/>
          </a:p>
        </p:txBody>
      </p:sp>
      <p:sp>
        <p:nvSpPr>
          <p:cNvPr id="8" name="TextBox 7"/>
          <p:cNvSpPr txBox="1"/>
          <p:nvPr/>
        </p:nvSpPr>
        <p:spPr>
          <a:xfrm>
            <a:off x="6766244" y="4549961"/>
            <a:ext cx="418704" cy="369332"/>
          </a:xfrm>
          <a:prstGeom prst="rect">
            <a:avLst/>
          </a:prstGeom>
          <a:noFill/>
        </p:spPr>
        <p:txBody>
          <a:bodyPr wrap="none" rtlCol="0">
            <a:spAutoFit/>
          </a:bodyPr>
          <a:lstStyle/>
          <a:p>
            <a:r>
              <a:rPr lang="en-US" dirty="0" smtClean="0"/>
              <a:t>12</a:t>
            </a:r>
            <a:endParaRPr lang="en-US" dirty="0"/>
          </a:p>
        </p:txBody>
      </p:sp>
      <p:sp>
        <p:nvSpPr>
          <p:cNvPr id="9" name="TextBox 8"/>
          <p:cNvSpPr txBox="1"/>
          <p:nvPr/>
        </p:nvSpPr>
        <p:spPr>
          <a:xfrm>
            <a:off x="6795706" y="1677788"/>
            <a:ext cx="418704" cy="369332"/>
          </a:xfrm>
          <a:prstGeom prst="rect">
            <a:avLst/>
          </a:prstGeom>
          <a:noFill/>
        </p:spPr>
        <p:txBody>
          <a:bodyPr wrap="none" rtlCol="0">
            <a:spAutoFit/>
          </a:bodyPr>
          <a:lstStyle/>
          <a:p>
            <a:r>
              <a:rPr lang="en-US" dirty="0"/>
              <a:t>6</a:t>
            </a:r>
            <a:r>
              <a:rPr lang="en-US" dirty="0" smtClean="0"/>
              <a:t>0</a:t>
            </a:r>
            <a:endParaRPr lang="en-US" dirty="0"/>
          </a:p>
        </p:txBody>
      </p:sp>
      <p:sp>
        <p:nvSpPr>
          <p:cNvPr id="114" name="TextBox 113"/>
          <p:cNvSpPr txBox="1"/>
          <p:nvPr/>
        </p:nvSpPr>
        <p:spPr>
          <a:xfrm>
            <a:off x="8562699" y="2631688"/>
            <a:ext cx="418704" cy="369332"/>
          </a:xfrm>
          <a:prstGeom prst="rect">
            <a:avLst/>
          </a:prstGeom>
          <a:noFill/>
        </p:spPr>
        <p:txBody>
          <a:bodyPr wrap="none" rtlCol="0">
            <a:spAutoFit/>
          </a:bodyPr>
          <a:lstStyle/>
          <a:p>
            <a:r>
              <a:rPr lang="en-US" dirty="0"/>
              <a:t>8</a:t>
            </a:r>
            <a:r>
              <a:rPr lang="en-US" dirty="0" smtClean="0"/>
              <a:t>0</a:t>
            </a:r>
            <a:endParaRPr lang="en-US" dirty="0"/>
          </a:p>
        </p:txBody>
      </p:sp>
      <p:sp>
        <p:nvSpPr>
          <p:cNvPr id="115" name="TextBox 114"/>
          <p:cNvSpPr txBox="1"/>
          <p:nvPr/>
        </p:nvSpPr>
        <p:spPr>
          <a:xfrm>
            <a:off x="6749240" y="2668283"/>
            <a:ext cx="418704" cy="369332"/>
          </a:xfrm>
          <a:prstGeom prst="rect">
            <a:avLst/>
          </a:prstGeom>
          <a:noFill/>
        </p:spPr>
        <p:txBody>
          <a:bodyPr wrap="none" rtlCol="0">
            <a:spAutoFit/>
          </a:bodyPr>
          <a:lstStyle/>
          <a:p>
            <a:r>
              <a:rPr lang="en-US" dirty="0" smtClean="0"/>
              <a:t>80</a:t>
            </a:r>
            <a:endParaRPr lang="en-US" dirty="0"/>
          </a:p>
        </p:txBody>
      </p:sp>
      <p:sp>
        <p:nvSpPr>
          <p:cNvPr id="10" name="TextBox 9"/>
          <p:cNvSpPr txBox="1"/>
          <p:nvPr/>
        </p:nvSpPr>
        <p:spPr>
          <a:xfrm>
            <a:off x="5053147" y="2778385"/>
            <a:ext cx="535724" cy="369332"/>
          </a:xfrm>
          <a:prstGeom prst="rect">
            <a:avLst/>
          </a:prstGeom>
          <a:noFill/>
        </p:spPr>
        <p:txBody>
          <a:bodyPr wrap="none" rtlCol="0">
            <a:spAutoFit/>
          </a:bodyPr>
          <a:lstStyle/>
          <a:p>
            <a:r>
              <a:rPr lang="en-US" dirty="0" smtClean="0"/>
              <a:t>120</a:t>
            </a:r>
            <a:endParaRPr lang="en-US" dirty="0"/>
          </a:p>
        </p:txBody>
      </p:sp>
      <p:sp>
        <p:nvSpPr>
          <p:cNvPr id="11" name="TextBox 10"/>
          <p:cNvSpPr txBox="1"/>
          <p:nvPr/>
        </p:nvSpPr>
        <p:spPr>
          <a:xfrm>
            <a:off x="8601329" y="1714519"/>
            <a:ext cx="418704" cy="369332"/>
          </a:xfrm>
          <a:prstGeom prst="rect">
            <a:avLst/>
          </a:prstGeom>
          <a:noFill/>
        </p:spPr>
        <p:txBody>
          <a:bodyPr wrap="none" rtlCol="0">
            <a:spAutoFit/>
          </a:bodyPr>
          <a:lstStyle/>
          <a:p>
            <a:r>
              <a:rPr lang="en-US" dirty="0" smtClean="0"/>
              <a:t>60</a:t>
            </a:r>
            <a:endParaRPr lang="en-US" dirty="0"/>
          </a:p>
        </p:txBody>
      </p:sp>
      <p:sp>
        <p:nvSpPr>
          <p:cNvPr id="116" name="TextBox 115"/>
          <p:cNvSpPr txBox="1"/>
          <p:nvPr/>
        </p:nvSpPr>
        <p:spPr>
          <a:xfrm>
            <a:off x="8617491" y="4743613"/>
            <a:ext cx="418704" cy="369332"/>
          </a:xfrm>
          <a:prstGeom prst="rect">
            <a:avLst/>
          </a:prstGeom>
          <a:noFill/>
        </p:spPr>
        <p:txBody>
          <a:bodyPr wrap="none" rtlCol="0">
            <a:spAutoFit/>
          </a:bodyPr>
          <a:lstStyle/>
          <a:p>
            <a:r>
              <a:rPr lang="en-US" dirty="0"/>
              <a:t>4</a:t>
            </a:r>
            <a:r>
              <a:rPr lang="en-US" dirty="0" smtClean="0"/>
              <a:t>0</a:t>
            </a:r>
            <a:endParaRPr lang="en-US" dirty="0"/>
          </a:p>
        </p:txBody>
      </p:sp>
      <p:sp>
        <p:nvSpPr>
          <p:cNvPr id="117" name="TextBox 116"/>
          <p:cNvSpPr txBox="1"/>
          <p:nvPr/>
        </p:nvSpPr>
        <p:spPr>
          <a:xfrm>
            <a:off x="6780598" y="3540892"/>
            <a:ext cx="418704" cy="369332"/>
          </a:xfrm>
          <a:prstGeom prst="rect">
            <a:avLst/>
          </a:prstGeom>
          <a:noFill/>
        </p:spPr>
        <p:txBody>
          <a:bodyPr wrap="none" rtlCol="0">
            <a:spAutoFit/>
          </a:bodyPr>
          <a:lstStyle/>
          <a:p>
            <a:r>
              <a:rPr lang="en-US" dirty="0" smtClean="0"/>
              <a:t>80</a:t>
            </a:r>
            <a:endParaRPr lang="en-US" dirty="0"/>
          </a:p>
        </p:txBody>
      </p:sp>
      <p:sp>
        <p:nvSpPr>
          <p:cNvPr id="118" name="TextBox 117"/>
          <p:cNvSpPr txBox="1"/>
          <p:nvPr/>
        </p:nvSpPr>
        <p:spPr>
          <a:xfrm>
            <a:off x="8612635" y="6406311"/>
            <a:ext cx="535724" cy="369332"/>
          </a:xfrm>
          <a:prstGeom prst="rect">
            <a:avLst/>
          </a:prstGeom>
          <a:noFill/>
        </p:spPr>
        <p:txBody>
          <a:bodyPr wrap="none" rtlCol="0">
            <a:spAutoFit/>
          </a:bodyPr>
          <a:lstStyle/>
          <a:p>
            <a:r>
              <a:rPr lang="en-US" dirty="0" smtClean="0"/>
              <a:t>500</a:t>
            </a:r>
            <a:endParaRPr lang="en-US" dirty="0"/>
          </a:p>
        </p:txBody>
      </p:sp>
      <p:sp>
        <p:nvSpPr>
          <p:cNvPr id="120" name="Rounded Rectangle 119"/>
          <p:cNvSpPr/>
          <p:nvPr/>
        </p:nvSpPr>
        <p:spPr>
          <a:xfrm>
            <a:off x="7288776" y="3033462"/>
            <a:ext cx="1666309" cy="11288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PSYC </a:t>
            </a:r>
            <a:r>
              <a:rPr lang="en-US" sz="1600" dirty="0" smtClean="0"/>
              <a:t>4350 </a:t>
            </a:r>
            <a:endParaRPr lang="en-US" sz="1600" dirty="0"/>
          </a:p>
          <a:p>
            <a:pPr algn="ctr"/>
            <a:r>
              <a:rPr lang="en-US" sz="1600" dirty="0" smtClean="0"/>
              <a:t>Math Methods for Psychological Science</a:t>
            </a:r>
            <a:endParaRPr lang="en-US" sz="1600" dirty="0"/>
          </a:p>
        </p:txBody>
      </p:sp>
      <p:grpSp>
        <p:nvGrpSpPr>
          <p:cNvPr id="121" name="Group 120"/>
          <p:cNvGrpSpPr/>
          <p:nvPr/>
        </p:nvGrpSpPr>
        <p:grpSpPr>
          <a:xfrm>
            <a:off x="8628358" y="3077255"/>
            <a:ext cx="255198" cy="276999"/>
            <a:chOff x="7228093" y="2976114"/>
            <a:chExt cx="255198" cy="276999"/>
          </a:xfrm>
        </p:grpSpPr>
        <p:sp>
          <p:nvSpPr>
            <p:cNvPr id="122" name="Oval 12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24" name="TextBox 123"/>
          <p:cNvSpPr txBox="1"/>
          <p:nvPr/>
        </p:nvSpPr>
        <p:spPr>
          <a:xfrm>
            <a:off x="8640267" y="3826444"/>
            <a:ext cx="199241" cy="369332"/>
          </a:xfrm>
          <a:prstGeom prst="rect">
            <a:avLst/>
          </a:prstGeom>
          <a:noFill/>
        </p:spPr>
        <p:txBody>
          <a:bodyPr wrap="square" rtlCol="0">
            <a:spAutoFit/>
          </a:bodyPr>
          <a:lstStyle/>
          <a:p>
            <a:r>
              <a:rPr lang="en-US" dirty="0" smtClean="0"/>
              <a:t>5</a:t>
            </a:r>
            <a:endParaRPr lang="en-US" dirty="0"/>
          </a:p>
        </p:txBody>
      </p:sp>
      <p:sp>
        <p:nvSpPr>
          <p:cNvPr id="125" name="Rounded Rectangle 124"/>
          <p:cNvSpPr/>
          <p:nvPr/>
        </p:nvSpPr>
        <p:spPr>
          <a:xfrm>
            <a:off x="3890116" y="4090350"/>
            <a:ext cx="1641468" cy="117747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PSYC 4310 </a:t>
            </a:r>
          </a:p>
          <a:p>
            <a:pPr algn="ctr"/>
            <a:r>
              <a:rPr lang="en-US" sz="1600" dirty="0" smtClean="0"/>
              <a:t>Research Methods and Statistics II</a:t>
            </a:r>
          </a:p>
        </p:txBody>
      </p:sp>
      <p:grpSp>
        <p:nvGrpSpPr>
          <p:cNvPr id="126" name="Group 125"/>
          <p:cNvGrpSpPr/>
          <p:nvPr/>
        </p:nvGrpSpPr>
        <p:grpSpPr>
          <a:xfrm>
            <a:off x="3940375" y="4903565"/>
            <a:ext cx="314799" cy="276999"/>
            <a:chOff x="5284017" y="831394"/>
            <a:chExt cx="304892" cy="276999"/>
          </a:xfrm>
        </p:grpSpPr>
        <p:sp>
          <p:nvSpPr>
            <p:cNvPr id="127" name="Oval 126"/>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5284017" y="831394"/>
              <a:ext cx="304892" cy="276999"/>
            </a:xfrm>
            <a:prstGeom prst="rect">
              <a:avLst/>
            </a:prstGeom>
            <a:noFill/>
          </p:spPr>
          <p:txBody>
            <a:bodyPr wrap="none" rtlCol="0">
              <a:spAutoFit/>
            </a:bodyPr>
            <a:lstStyle/>
            <a:p>
              <a:r>
                <a:rPr lang="en-US" sz="1200" dirty="0"/>
                <a:t>C</a:t>
              </a:r>
              <a:r>
                <a:rPr lang="en-US" sz="1200" dirty="0" smtClean="0"/>
                <a:t>I</a:t>
              </a:r>
              <a:endParaRPr lang="en-US" sz="1200" dirty="0"/>
            </a:p>
          </p:txBody>
        </p:sp>
      </p:grpSp>
      <p:sp>
        <p:nvSpPr>
          <p:cNvPr id="132" name="TextBox 131"/>
          <p:cNvSpPr txBox="1"/>
          <p:nvPr/>
        </p:nvSpPr>
        <p:spPr>
          <a:xfrm>
            <a:off x="5105628" y="4881315"/>
            <a:ext cx="432308" cy="369332"/>
          </a:xfrm>
          <a:prstGeom prst="rect">
            <a:avLst/>
          </a:prstGeom>
          <a:noFill/>
        </p:spPr>
        <p:txBody>
          <a:bodyPr wrap="square" rtlCol="0">
            <a:spAutoFit/>
          </a:bodyPr>
          <a:lstStyle/>
          <a:p>
            <a:r>
              <a:rPr lang="en-US" dirty="0" smtClean="0"/>
              <a:t>19</a:t>
            </a:r>
            <a:endParaRPr lang="en-US" dirty="0"/>
          </a:p>
        </p:txBody>
      </p:sp>
      <p:grpSp>
        <p:nvGrpSpPr>
          <p:cNvPr id="133" name="Group 132"/>
          <p:cNvGrpSpPr/>
          <p:nvPr/>
        </p:nvGrpSpPr>
        <p:grpSpPr>
          <a:xfrm>
            <a:off x="3960590" y="4156167"/>
            <a:ext cx="255198" cy="276999"/>
            <a:chOff x="7218863" y="2769318"/>
            <a:chExt cx="255198" cy="276999"/>
          </a:xfrm>
        </p:grpSpPr>
        <p:sp>
          <p:nvSpPr>
            <p:cNvPr id="134" name="Oval 13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7218863" y="2769318"/>
              <a:ext cx="255198" cy="276999"/>
            </a:xfrm>
            <a:prstGeom prst="rect">
              <a:avLst/>
            </a:prstGeom>
            <a:noFill/>
          </p:spPr>
          <p:txBody>
            <a:bodyPr wrap="none" rtlCol="0">
              <a:spAutoFit/>
            </a:bodyPr>
            <a:lstStyle/>
            <a:p>
              <a:r>
                <a:rPr lang="en-US" sz="1200" dirty="0"/>
                <a:t>F</a:t>
              </a:r>
            </a:p>
          </p:txBody>
        </p:sp>
      </p:grpSp>
      <p:cxnSp>
        <p:nvCxnSpPr>
          <p:cNvPr id="136" name="Straight Arrow Connector 135"/>
          <p:cNvCxnSpPr>
            <a:stCxn id="23" idx="3"/>
            <a:endCxn id="125" idx="1"/>
          </p:cNvCxnSpPr>
          <p:nvPr/>
        </p:nvCxnSpPr>
        <p:spPr>
          <a:xfrm flipV="1">
            <a:off x="3695665" y="4679085"/>
            <a:ext cx="194451" cy="1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560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3096883" y="238125"/>
            <a:ext cx="5158596" cy="634365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Courses 2 and 3</a:t>
            </a:r>
          </a:p>
          <a:p>
            <a:pPr algn="ctr"/>
            <a:r>
              <a:rPr lang="en-US" dirty="0" smtClean="0"/>
              <a:t>At least one at 4000 level</a:t>
            </a:r>
          </a:p>
        </p:txBody>
      </p:sp>
      <p:sp>
        <p:nvSpPr>
          <p:cNvPr id="18" name="Rounded Rectangle 17"/>
          <p:cNvSpPr/>
          <p:nvPr/>
        </p:nvSpPr>
        <p:spPr>
          <a:xfrm>
            <a:off x="339006" y="1238250"/>
            <a:ext cx="1851358" cy="4343400"/>
          </a:xfrm>
          <a:prstGeom prst="roundRect">
            <a:avLst/>
          </a:prstGeom>
          <a:solidFill>
            <a:schemeClr val="accent6">
              <a:lumMod val="60000"/>
              <a:lumOff val="4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 1</a:t>
            </a:r>
            <a:endParaRPr lang="en-US" dirty="0"/>
          </a:p>
        </p:txBody>
      </p:sp>
      <p:sp>
        <p:nvSpPr>
          <p:cNvPr id="2" name="TextBox 1"/>
          <p:cNvSpPr txBox="1"/>
          <p:nvPr/>
        </p:nvSpPr>
        <p:spPr>
          <a:xfrm>
            <a:off x="0" y="61243"/>
            <a:ext cx="3174010" cy="830997"/>
          </a:xfrm>
          <a:prstGeom prst="rect">
            <a:avLst/>
          </a:prstGeom>
          <a:noFill/>
        </p:spPr>
        <p:txBody>
          <a:bodyPr wrap="none" rtlCol="0">
            <a:spAutoFit/>
          </a:bodyPr>
          <a:lstStyle/>
          <a:p>
            <a:r>
              <a:rPr lang="en-US" sz="2400" b="1" dirty="0" smtClean="0"/>
              <a:t>Behavioral and </a:t>
            </a:r>
          </a:p>
          <a:p>
            <a:r>
              <a:rPr lang="en-US" sz="2400" b="1" dirty="0" smtClean="0"/>
              <a:t>Cognitive Neuroscience</a:t>
            </a:r>
            <a:endParaRPr lang="en-US" sz="2400" b="1" dirty="0"/>
          </a:p>
        </p:txBody>
      </p:sp>
      <p:sp>
        <p:nvSpPr>
          <p:cNvPr id="3" name="Rounded Rectangle 2"/>
          <p:cNvSpPr/>
          <p:nvPr/>
        </p:nvSpPr>
        <p:spPr>
          <a:xfrm>
            <a:off x="439193" y="2921447"/>
            <a:ext cx="1650983" cy="132734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PSYC 1200 </a:t>
            </a:r>
          </a:p>
          <a:p>
            <a:pPr algn="ctr"/>
            <a:r>
              <a:rPr lang="en-US" dirty="0" smtClean="0"/>
              <a:t>General Psychology </a:t>
            </a:r>
          </a:p>
        </p:txBody>
      </p:sp>
      <p:sp>
        <p:nvSpPr>
          <p:cNvPr id="4" name="Rounded Rectangle 3"/>
          <p:cNvSpPr/>
          <p:nvPr/>
        </p:nvSpPr>
        <p:spPr>
          <a:xfrm>
            <a:off x="3504432" y="4698609"/>
            <a:ext cx="1923513" cy="125658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PSYC 4500 </a:t>
            </a:r>
          </a:p>
          <a:p>
            <a:pPr algn="ctr"/>
            <a:r>
              <a:rPr lang="en-US" dirty="0" smtClean="0"/>
              <a:t>Drugs, Society, and Behavior</a:t>
            </a:r>
          </a:p>
        </p:txBody>
      </p:sp>
      <p:sp>
        <p:nvSpPr>
          <p:cNvPr id="5" name="Rounded Rectangle 4"/>
          <p:cNvSpPr/>
          <p:nvPr/>
        </p:nvSpPr>
        <p:spPr>
          <a:xfrm>
            <a:off x="3503606" y="3081449"/>
            <a:ext cx="1923515" cy="1528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PSYC 4320 / COGS 4360 </a:t>
            </a:r>
          </a:p>
          <a:p>
            <a:pPr algn="ctr"/>
            <a:r>
              <a:rPr lang="en-US" dirty="0" smtClean="0"/>
              <a:t>Behavioral Neuroscience</a:t>
            </a:r>
          </a:p>
        </p:txBody>
      </p:sp>
      <p:sp>
        <p:nvSpPr>
          <p:cNvPr id="7" name="Rounded Rectangle 6"/>
          <p:cNvSpPr/>
          <p:nvPr/>
        </p:nvSpPr>
        <p:spPr>
          <a:xfrm>
            <a:off x="3504431" y="1180158"/>
            <a:ext cx="1923514" cy="181285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COGS 4330 / PSYC 4330 </a:t>
            </a:r>
          </a:p>
          <a:p>
            <a:pPr algn="ctr"/>
            <a:r>
              <a:rPr lang="en-US" dirty="0" smtClean="0"/>
              <a:t>Introduction to Cognitive Neuroscience</a:t>
            </a:r>
          </a:p>
        </p:txBody>
      </p:sp>
      <p:sp>
        <p:nvSpPr>
          <p:cNvPr id="8" name="Rounded Rectangle 7"/>
          <p:cNvSpPr/>
          <p:nvPr/>
        </p:nvSpPr>
        <p:spPr>
          <a:xfrm>
            <a:off x="5886061" y="1180159"/>
            <a:ext cx="1877911" cy="147636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COGS 4600 / PSYC 4600 </a:t>
            </a:r>
          </a:p>
          <a:p>
            <a:pPr algn="ctr"/>
            <a:r>
              <a:rPr lang="en-US" dirty="0" smtClean="0"/>
              <a:t>Cognition and the Brain</a:t>
            </a:r>
          </a:p>
        </p:txBody>
      </p:sp>
      <p:sp>
        <p:nvSpPr>
          <p:cNvPr id="9" name="Rounded Rectangle 8"/>
          <p:cNvSpPr/>
          <p:nvPr/>
        </p:nvSpPr>
        <p:spPr>
          <a:xfrm>
            <a:off x="5833843" y="2799123"/>
            <a:ext cx="1982345" cy="152871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PSYC 4610  / COGS 4610</a:t>
            </a:r>
          </a:p>
          <a:p>
            <a:pPr algn="ctr"/>
            <a:r>
              <a:rPr lang="en-US" dirty="0" smtClean="0"/>
              <a:t>Stress and the Brain</a:t>
            </a:r>
          </a:p>
        </p:txBody>
      </p:sp>
      <p:sp>
        <p:nvSpPr>
          <p:cNvPr id="10" name="Rounded Rectangle 9"/>
          <p:cNvSpPr/>
          <p:nvPr/>
        </p:nvSpPr>
        <p:spPr>
          <a:xfrm>
            <a:off x="5833843" y="4470442"/>
            <a:ext cx="1982345" cy="148475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PSYC 4700  / COGS 4700</a:t>
            </a:r>
          </a:p>
          <a:p>
            <a:pPr algn="ctr"/>
            <a:r>
              <a:rPr lang="en-US" dirty="0" smtClean="0"/>
              <a:t>Hormones, Brain, and Behavior</a:t>
            </a:r>
          </a:p>
        </p:txBody>
      </p:sp>
      <p:sp>
        <p:nvSpPr>
          <p:cNvPr id="6" name="TextBox 5"/>
          <p:cNvSpPr txBox="1"/>
          <p:nvPr/>
        </p:nvSpPr>
        <p:spPr>
          <a:xfrm>
            <a:off x="4326868" y="5957721"/>
            <a:ext cx="3438314" cy="646331"/>
          </a:xfrm>
          <a:prstGeom prst="rect">
            <a:avLst/>
          </a:prstGeom>
          <a:noFill/>
        </p:spPr>
        <p:txBody>
          <a:bodyPr wrap="none" rtlCol="0">
            <a:spAutoFit/>
          </a:bodyPr>
          <a:lstStyle/>
          <a:p>
            <a:r>
              <a:rPr lang="en-US" dirty="0" smtClean="0"/>
              <a:t>(several of these are Split </a:t>
            </a:r>
          </a:p>
          <a:p>
            <a:r>
              <a:rPr lang="en-US" dirty="0" smtClean="0"/>
              <a:t>with Well-Being and Public Health)</a:t>
            </a:r>
            <a:endParaRPr lang="en-US" dirty="0"/>
          </a:p>
        </p:txBody>
      </p:sp>
      <p:grpSp>
        <p:nvGrpSpPr>
          <p:cNvPr id="13" name="Group 12"/>
          <p:cNvGrpSpPr/>
          <p:nvPr/>
        </p:nvGrpSpPr>
        <p:grpSpPr>
          <a:xfrm>
            <a:off x="1783103" y="2995768"/>
            <a:ext cx="255198" cy="276999"/>
            <a:chOff x="7228093" y="2976114"/>
            <a:chExt cx="255198" cy="276999"/>
          </a:xfrm>
        </p:grpSpPr>
        <p:sp>
          <p:nvSpPr>
            <p:cNvPr id="14" name="Oval 1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6" name="Group 15"/>
          <p:cNvGrpSpPr/>
          <p:nvPr/>
        </p:nvGrpSpPr>
        <p:grpSpPr>
          <a:xfrm>
            <a:off x="484981" y="3024740"/>
            <a:ext cx="255198" cy="276999"/>
            <a:chOff x="7218863" y="2769318"/>
            <a:chExt cx="255198" cy="276999"/>
          </a:xfrm>
        </p:grpSpPr>
        <p:sp>
          <p:nvSpPr>
            <p:cNvPr id="17" name="Oval 1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21" name="Group 20"/>
          <p:cNvGrpSpPr/>
          <p:nvPr/>
        </p:nvGrpSpPr>
        <p:grpSpPr>
          <a:xfrm>
            <a:off x="5061475" y="1246890"/>
            <a:ext cx="255198" cy="276999"/>
            <a:chOff x="7228093" y="2976114"/>
            <a:chExt cx="255198" cy="276999"/>
          </a:xfrm>
        </p:grpSpPr>
        <p:sp>
          <p:nvSpPr>
            <p:cNvPr id="22" name="Oval 2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24" name="Group 23"/>
          <p:cNvGrpSpPr/>
          <p:nvPr/>
        </p:nvGrpSpPr>
        <p:grpSpPr>
          <a:xfrm>
            <a:off x="5918426" y="1275932"/>
            <a:ext cx="255198" cy="276999"/>
            <a:chOff x="7218863" y="2769318"/>
            <a:chExt cx="255198" cy="276999"/>
          </a:xfrm>
        </p:grpSpPr>
        <p:sp>
          <p:nvSpPr>
            <p:cNvPr id="25" name="Oval 24"/>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27" name="Group 26"/>
          <p:cNvGrpSpPr/>
          <p:nvPr/>
        </p:nvGrpSpPr>
        <p:grpSpPr>
          <a:xfrm>
            <a:off x="5072342" y="3132951"/>
            <a:ext cx="255198" cy="276999"/>
            <a:chOff x="7228093" y="2976114"/>
            <a:chExt cx="255198" cy="276999"/>
          </a:xfrm>
        </p:grpSpPr>
        <p:sp>
          <p:nvSpPr>
            <p:cNvPr id="28" name="Oval 2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30" name="Group 29"/>
          <p:cNvGrpSpPr/>
          <p:nvPr/>
        </p:nvGrpSpPr>
        <p:grpSpPr>
          <a:xfrm>
            <a:off x="3663862" y="4754532"/>
            <a:ext cx="255198" cy="276999"/>
            <a:chOff x="7218863" y="2769318"/>
            <a:chExt cx="255198" cy="276999"/>
          </a:xfrm>
        </p:grpSpPr>
        <p:sp>
          <p:nvSpPr>
            <p:cNvPr id="31" name="Oval 30"/>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33" name="Group 32"/>
          <p:cNvGrpSpPr/>
          <p:nvPr/>
        </p:nvGrpSpPr>
        <p:grpSpPr>
          <a:xfrm>
            <a:off x="5035958" y="4766169"/>
            <a:ext cx="255198" cy="276999"/>
            <a:chOff x="7228093" y="2976114"/>
            <a:chExt cx="255198" cy="276999"/>
          </a:xfrm>
        </p:grpSpPr>
        <p:sp>
          <p:nvSpPr>
            <p:cNvPr id="34" name="Oval 3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36" name="Group 35"/>
          <p:cNvGrpSpPr/>
          <p:nvPr/>
        </p:nvGrpSpPr>
        <p:grpSpPr>
          <a:xfrm>
            <a:off x="7421195" y="2909914"/>
            <a:ext cx="255198" cy="276999"/>
            <a:chOff x="7228093" y="2976114"/>
            <a:chExt cx="255198" cy="276999"/>
          </a:xfrm>
        </p:grpSpPr>
        <p:sp>
          <p:nvSpPr>
            <p:cNvPr id="37" name="Oval 3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39" name="Group 38"/>
          <p:cNvGrpSpPr/>
          <p:nvPr/>
        </p:nvGrpSpPr>
        <p:grpSpPr>
          <a:xfrm>
            <a:off x="5959752" y="4539862"/>
            <a:ext cx="255198" cy="276999"/>
            <a:chOff x="7218863" y="2769318"/>
            <a:chExt cx="255198" cy="276999"/>
          </a:xfrm>
        </p:grpSpPr>
        <p:sp>
          <p:nvSpPr>
            <p:cNvPr id="40" name="Oval 3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11" name="TextBox 10"/>
          <p:cNvSpPr txBox="1"/>
          <p:nvPr/>
        </p:nvSpPr>
        <p:spPr>
          <a:xfrm>
            <a:off x="1554452" y="3879461"/>
            <a:ext cx="535724" cy="369332"/>
          </a:xfrm>
          <a:prstGeom prst="rect">
            <a:avLst/>
          </a:prstGeom>
          <a:noFill/>
        </p:spPr>
        <p:txBody>
          <a:bodyPr wrap="none" rtlCol="0">
            <a:spAutoFit/>
          </a:bodyPr>
          <a:lstStyle/>
          <a:p>
            <a:r>
              <a:rPr lang="en-US" dirty="0" smtClean="0"/>
              <a:t>100</a:t>
            </a:r>
            <a:endParaRPr lang="en-US" dirty="0"/>
          </a:p>
        </p:txBody>
      </p:sp>
      <p:sp>
        <p:nvSpPr>
          <p:cNvPr id="12" name="TextBox 11"/>
          <p:cNvSpPr txBox="1"/>
          <p:nvPr/>
        </p:nvSpPr>
        <p:spPr>
          <a:xfrm>
            <a:off x="4995756" y="2640510"/>
            <a:ext cx="41870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4992599" y="4254844"/>
            <a:ext cx="418704" cy="369332"/>
          </a:xfrm>
          <a:prstGeom prst="rect">
            <a:avLst/>
          </a:prstGeom>
          <a:noFill/>
        </p:spPr>
        <p:txBody>
          <a:bodyPr wrap="none" rtlCol="0">
            <a:spAutoFit/>
          </a:bodyPr>
          <a:lstStyle/>
          <a:p>
            <a:r>
              <a:rPr lang="en-US" dirty="0" smtClean="0"/>
              <a:t>35</a:t>
            </a:r>
            <a:endParaRPr lang="en-US" dirty="0"/>
          </a:p>
        </p:txBody>
      </p:sp>
      <p:sp>
        <p:nvSpPr>
          <p:cNvPr id="44" name="TextBox 43"/>
          <p:cNvSpPr txBox="1"/>
          <p:nvPr/>
        </p:nvSpPr>
        <p:spPr>
          <a:xfrm>
            <a:off x="4961880" y="5562967"/>
            <a:ext cx="418704" cy="369332"/>
          </a:xfrm>
          <a:prstGeom prst="rect">
            <a:avLst/>
          </a:prstGeom>
          <a:noFill/>
        </p:spPr>
        <p:txBody>
          <a:bodyPr wrap="none" rtlCol="0">
            <a:spAutoFit/>
          </a:bodyPr>
          <a:lstStyle/>
          <a:p>
            <a:r>
              <a:rPr lang="en-US" dirty="0"/>
              <a:t>3</a:t>
            </a:r>
            <a:r>
              <a:rPr lang="en-US" dirty="0" smtClean="0"/>
              <a:t>0</a:t>
            </a:r>
            <a:endParaRPr lang="en-US" dirty="0"/>
          </a:p>
        </p:txBody>
      </p:sp>
      <p:sp>
        <p:nvSpPr>
          <p:cNvPr id="45" name="TextBox 44"/>
          <p:cNvSpPr txBox="1"/>
          <p:nvPr/>
        </p:nvSpPr>
        <p:spPr>
          <a:xfrm>
            <a:off x="7284151" y="2298330"/>
            <a:ext cx="399468"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7345268" y="3949074"/>
            <a:ext cx="418704" cy="369332"/>
          </a:xfrm>
          <a:prstGeom prst="rect">
            <a:avLst/>
          </a:prstGeom>
          <a:noFill/>
        </p:spPr>
        <p:txBody>
          <a:bodyPr wrap="none" rtlCol="0">
            <a:spAutoFit/>
          </a:bodyPr>
          <a:lstStyle/>
          <a:p>
            <a:r>
              <a:rPr lang="en-US" dirty="0" smtClean="0"/>
              <a:t>10</a:t>
            </a:r>
            <a:endParaRPr lang="en-US" dirty="0"/>
          </a:p>
        </p:txBody>
      </p:sp>
      <p:sp>
        <p:nvSpPr>
          <p:cNvPr id="47" name="TextBox 46"/>
          <p:cNvSpPr txBox="1"/>
          <p:nvPr/>
        </p:nvSpPr>
        <p:spPr>
          <a:xfrm>
            <a:off x="7345268" y="5550527"/>
            <a:ext cx="418704" cy="369332"/>
          </a:xfrm>
          <a:prstGeom prst="rect">
            <a:avLst/>
          </a:prstGeom>
          <a:noFill/>
        </p:spPr>
        <p:txBody>
          <a:bodyPr wrap="none" rtlCol="0">
            <a:spAutoFit/>
          </a:bodyPr>
          <a:lstStyle/>
          <a:p>
            <a:r>
              <a:rPr lang="en-US" dirty="0" smtClean="0"/>
              <a:t>10</a:t>
            </a:r>
            <a:endParaRPr lang="en-US" dirty="0"/>
          </a:p>
        </p:txBody>
      </p:sp>
      <p:sp>
        <p:nvSpPr>
          <p:cNvPr id="48" name="TextBox 47"/>
          <p:cNvSpPr txBox="1"/>
          <p:nvPr/>
        </p:nvSpPr>
        <p:spPr>
          <a:xfrm>
            <a:off x="8468667" y="5911554"/>
            <a:ext cx="418704" cy="369332"/>
          </a:xfrm>
          <a:prstGeom prst="rect">
            <a:avLst/>
          </a:prstGeom>
          <a:noFill/>
        </p:spPr>
        <p:txBody>
          <a:bodyPr wrap="none" rtlCol="0">
            <a:spAutoFit/>
          </a:bodyPr>
          <a:lstStyle/>
          <a:p>
            <a:r>
              <a:rPr lang="en-US" dirty="0" smtClean="0"/>
              <a:t>50</a:t>
            </a:r>
            <a:endParaRPr lang="en-US" dirty="0"/>
          </a:p>
        </p:txBody>
      </p:sp>
    </p:spTree>
    <p:extLst>
      <p:ext uri="{BB962C8B-B14F-4D97-AF65-F5344CB8AC3E}">
        <p14:creationId xmlns:p14="http://schemas.microsoft.com/office/powerpoint/2010/main" val="744329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 Pathways</a:t>
            </a:r>
            <a:endParaRPr lang="en-US" dirty="0"/>
          </a:p>
        </p:txBody>
      </p:sp>
      <p:sp>
        <p:nvSpPr>
          <p:cNvPr id="3" name="Content Placeholder 2"/>
          <p:cNvSpPr>
            <a:spLocks noGrp="1"/>
          </p:cNvSpPr>
          <p:nvPr>
            <p:ph idx="1"/>
          </p:nvPr>
        </p:nvSpPr>
        <p:spPr/>
        <p:txBody>
          <a:bodyPr>
            <a:normAutofit/>
          </a:bodyPr>
          <a:lstStyle/>
          <a:p>
            <a:r>
              <a:rPr lang="en-US" dirty="0"/>
              <a:t>6</a:t>
            </a:r>
            <a:r>
              <a:rPr lang="en-US" dirty="0" smtClean="0"/>
              <a:t> Pathways:</a:t>
            </a:r>
          </a:p>
          <a:p>
            <a:pPr lvl="1"/>
            <a:r>
              <a:rPr lang="en-US" dirty="0" smtClean="0"/>
              <a:t>Economic Policy and Regulations </a:t>
            </a:r>
          </a:p>
          <a:p>
            <a:pPr lvl="1"/>
            <a:r>
              <a:rPr lang="en-US" dirty="0" smtClean="0"/>
              <a:t>Quantitative Modeling in Economics </a:t>
            </a:r>
          </a:p>
          <a:p>
            <a:pPr lvl="1"/>
            <a:r>
              <a:rPr lang="en-US" dirty="0" smtClean="0"/>
              <a:t>Economics of Medical and Biotech Markets </a:t>
            </a:r>
          </a:p>
          <a:p>
            <a:pPr lvl="1"/>
            <a:r>
              <a:rPr lang="en-US" dirty="0" smtClean="0"/>
              <a:t>Economics of Technology &amp; Innovation </a:t>
            </a:r>
          </a:p>
          <a:p>
            <a:pPr lvl="1"/>
            <a:r>
              <a:rPr lang="en-US" dirty="0" smtClean="0"/>
              <a:t>Economics of Banking &amp; Finance </a:t>
            </a:r>
          </a:p>
          <a:p>
            <a:pPr lvl="1"/>
            <a:r>
              <a:rPr lang="en-US" dirty="0" smtClean="0"/>
              <a:t>Economics DYI </a:t>
            </a:r>
          </a:p>
        </p:txBody>
      </p:sp>
    </p:spTree>
    <p:extLst>
      <p:ext uri="{BB962C8B-B14F-4D97-AF65-F5344CB8AC3E}">
        <p14:creationId xmlns:p14="http://schemas.microsoft.com/office/powerpoint/2010/main" val="1430553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3429000" y="827484"/>
            <a:ext cx="5257800" cy="511611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Courses 2 and 3</a:t>
            </a:r>
            <a:endParaRPr lang="en-US" dirty="0"/>
          </a:p>
        </p:txBody>
      </p:sp>
      <p:sp>
        <p:nvSpPr>
          <p:cNvPr id="5" name="TextBox 4"/>
          <p:cNvSpPr txBox="1"/>
          <p:nvPr/>
        </p:nvSpPr>
        <p:spPr>
          <a:xfrm>
            <a:off x="132329" y="134930"/>
            <a:ext cx="4530471" cy="461665"/>
          </a:xfrm>
          <a:prstGeom prst="rect">
            <a:avLst/>
          </a:prstGeom>
          <a:noFill/>
        </p:spPr>
        <p:txBody>
          <a:bodyPr wrap="none" rtlCol="0">
            <a:spAutoFit/>
          </a:bodyPr>
          <a:lstStyle/>
          <a:p>
            <a:r>
              <a:rPr lang="en-US" sz="2400" b="1" dirty="0" smtClean="0"/>
              <a:t>Economics of Policy &amp; Regulations</a:t>
            </a:r>
            <a:endParaRPr lang="en-US" sz="2400" b="1" dirty="0"/>
          </a:p>
        </p:txBody>
      </p:sp>
      <p:sp>
        <p:nvSpPr>
          <p:cNvPr id="7" name="Rounded Rectangle 6"/>
          <p:cNvSpPr/>
          <p:nvPr/>
        </p:nvSpPr>
        <p:spPr>
          <a:xfrm>
            <a:off x="6026214" y="4083651"/>
            <a:ext cx="2551230" cy="695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ECON 4310</a:t>
            </a:r>
          </a:p>
          <a:p>
            <a:pPr algn="ctr"/>
            <a:r>
              <a:rPr lang="en-US" dirty="0" smtClean="0"/>
              <a:t>Law &amp; Economics</a:t>
            </a:r>
          </a:p>
        </p:txBody>
      </p:sp>
      <p:sp>
        <p:nvSpPr>
          <p:cNvPr id="8" name="Rounded Rectangle 7"/>
          <p:cNvSpPr/>
          <p:nvPr/>
        </p:nvSpPr>
        <p:spPr>
          <a:xfrm>
            <a:off x="3715464" y="1482042"/>
            <a:ext cx="2081682" cy="154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ECON 4150</a:t>
            </a:r>
          </a:p>
          <a:p>
            <a:pPr algn="ctr"/>
            <a:r>
              <a:rPr lang="en-US" dirty="0" smtClean="0"/>
              <a:t>Economics of Government Regulation</a:t>
            </a:r>
          </a:p>
        </p:txBody>
      </p:sp>
      <p:sp>
        <p:nvSpPr>
          <p:cNvPr id="2" name="TextBox 1"/>
          <p:cNvSpPr txBox="1"/>
          <p:nvPr/>
        </p:nvSpPr>
        <p:spPr>
          <a:xfrm>
            <a:off x="329696" y="6017048"/>
            <a:ext cx="8686800" cy="369332"/>
          </a:xfrm>
          <a:prstGeom prst="rect">
            <a:avLst/>
          </a:prstGeom>
          <a:noFill/>
        </p:spPr>
        <p:txBody>
          <a:bodyPr wrap="square" rtlCol="0">
            <a:spAutoFit/>
          </a:bodyPr>
          <a:lstStyle/>
          <a:p>
            <a:r>
              <a:rPr lang="en-US" dirty="0" smtClean="0"/>
              <a:t>(add Intermediate Microeconomic Theory for the Economics of </a:t>
            </a:r>
            <a:r>
              <a:rPr lang="en-US" dirty="0"/>
              <a:t>Policy </a:t>
            </a:r>
            <a:r>
              <a:rPr lang="en-US" dirty="0" smtClean="0"/>
              <a:t>&amp; Regulations minor)</a:t>
            </a:r>
            <a:endParaRPr lang="en-US" dirty="0"/>
          </a:p>
        </p:txBody>
      </p:sp>
      <p:sp>
        <p:nvSpPr>
          <p:cNvPr id="12" name="Rounded Rectangle 11"/>
          <p:cNvSpPr/>
          <p:nvPr/>
        </p:nvSpPr>
        <p:spPr>
          <a:xfrm>
            <a:off x="3715464" y="3198203"/>
            <a:ext cx="2099022" cy="122359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ECON 4170</a:t>
            </a:r>
          </a:p>
          <a:p>
            <a:pPr algn="ctr"/>
            <a:r>
              <a:rPr lang="en-US" dirty="0" smtClean="0"/>
              <a:t>Health Economics and Policy</a:t>
            </a:r>
          </a:p>
        </p:txBody>
      </p:sp>
      <p:grpSp>
        <p:nvGrpSpPr>
          <p:cNvPr id="16" name="Group 15"/>
          <p:cNvGrpSpPr/>
          <p:nvPr/>
        </p:nvGrpSpPr>
        <p:grpSpPr>
          <a:xfrm>
            <a:off x="4074262" y="4083650"/>
            <a:ext cx="304892" cy="276999"/>
            <a:chOff x="5284017" y="831394"/>
            <a:chExt cx="304892" cy="276999"/>
          </a:xfrm>
        </p:grpSpPr>
        <p:sp>
          <p:nvSpPr>
            <p:cNvPr id="17" name="Oval 16"/>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284017" y="831394"/>
              <a:ext cx="304892" cy="276999"/>
            </a:xfrm>
            <a:prstGeom prst="rect">
              <a:avLst/>
            </a:prstGeom>
            <a:noFill/>
          </p:spPr>
          <p:txBody>
            <a:bodyPr wrap="none" rtlCol="0">
              <a:spAutoFit/>
            </a:bodyPr>
            <a:lstStyle/>
            <a:p>
              <a:r>
                <a:rPr lang="en-US" sz="1200" dirty="0"/>
                <a:t>C</a:t>
              </a:r>
              <a:r>
                <a:rPr lang="en-US" sz="1200" dirty="0" smtClean="0"/>
                <a:t>I</a:t>
              </a:r>
              <a:endParaRPr lang="en-US" sz="1200" dirty="0"/>
            </a:p>
          </p:txBody>
        </p:sp>
      </p:grpSp>
      <p:sp>
        <p:nvSpPr>
          <p:cNvPr id="22" name="Rounded Rectangle 21"/>
          <p:cNvSpPr/>
          <p:nvPr/>
        </p:nvSpPr>
        <p:spPr>
          <a:xfrm>
            <a:off x="304799" y="1143003"/>
            <a:ext cx="2667001" cy="43434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 1</a:t>
            </a:r>
            <a:endParaRPr lang="en-US" dirty="0"/>
          </a:p>
        </p:txBody>
      </p:sp>
      <p:sp>
        <p:nvSpPr>
          <p:cNvPr id="19" name="Rounded Rectangle 18"/>
          <p:cNvSpPr/>
          <p:nvPr/>
        </p:nvSpPr>
        <p:spPr>
          <a:xfrm>
            <a:off x="6026214" y="1486500"/>
            <a:ext cx="2555078" cy="1351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ECON 4190</a:t>
            </a:r>
          </a:p>
          <a:p>
            <a:pPr algn="ctr"/>
            <a:r>
              <a:rPr lang="en-US" dirty="0" smtClean="0"/>
              <a:t>International Finance / </a:t>
            </a:r>
          </a:p>
          <a:p>
            <a:pPr algn="ctr"/>
            <a:r>
              <a:rPr lang="en-US" dirty="0" smtClean="0"/>
              <a:t>Open Economy Macroeconomics</a:t>
            </a:r>
          </a:p>
        </p:txBody>
      </p:sp>
      <p:sp>
        <p:nvSpPr>
          <p:cNvPr id="20" name="Rounded Rectangle 19"/>
          <p:cNvSpPr/>
          <p:nvPr/>
        </p:nvSpPr>
        <p:spPr>
          <a:xfrm>
            <a:off x="6026214" y="2971928"/>
            <a:ext cx="2551230" cy="969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ECON 4200</a:t>
            </a:r>
          </a:p>
          <a:p>
            <a:pPr algn="ctr"/>
            <a:r>
              <a:rPr lang="en-US" dirty="0" smtClean="0"/>
              <a:t>International Economics and Globalization</a:t>
            </a:r>
          </a:p>
        </p:txBody>
      </p:sp>
      <p:grpSp>
        <p:nvGrpSpPr>
          <p:cNvPr id="29" name="Group 28"/>
          <p:cNvGrpSpPr/>
          <p:nvPr/>
        </p:nvGrpSpPr>
        <p:grpSpPr>
          <a:xfrm>
            <a:off x="8166776" y="4120060"/>
            <a:ext cx="255198" cy="276999"/>
            <a:chOff x="7228093" y="2976114"/>
            <a:chExt cx="255198" cy="276999"/>
          </a:xfrm>
        </p:grpSpPr>
        <p:sp>
          <p:nvSpPr>
            <p:cNvPr id="30" name="Oval 29"/>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3" name="TextBox 2"/>
          <p:cNvSpPr txBox="1"/>
          <p:nvPr/>
        </p:nvSpPr>
        <p:spPr>
          <a:xfrm>
            <a:off x="8127118" y="4409558"/>
            <a:ext cx="418704" cy="369332"/>
          </a:xfrm>
          <a:prstGeom prst="rect">
            <a:avLst/>
          </a:prstGeom>
          <a:noFill/>
        </p:spPr>
        <p:txBody>
          <a:bodyPr wrap="none" rtlCol="0">
            <a:spAutoFit/>
          </a:bodyPr>
          <a:lstStyle/>
          <a:p>
            <a:r>
              <a:rPr lang="en-US" dirty="0" smtClean="0"/>
              <a:t>29</a:t>
            </a:r>
            <a:endParaRPr lang="en-US" dirty="0"/>
          </a:p>
        </p:txBody>
      </p:sp>
      <p:sp>
        <p:nvSpPr>
          <p:cNvPr id="32" name="TextBox 31"/>
          <p:cNvSpPr txBox="1"/>
          <p:nvPr/>
        </p:nvSpPr>
        <p:spPr>
          <a:xfrm>
            <a:off x="5322648" y="2644914"/>
            <a:ext cx="418704" cy="369332"/>
          </a:xfrm>
          <a:prstGeom prst="rect">
            <a:avLst/>
          </a:prstGeom>
          <a:noFill/>
        </p:spPr>
        <p:txBody>
          <a:bodyPr wrap="none" rtlCol="0">
            <a:spAutoFit/>
          </a:bodyPr>
          <a:lstStyle/>
          <a:p>
            <a:r>
              <a:rPr lang="en-US" dirty="0"/>
              <a:t>1</a:t>
            </a:r>
            <a:r>
              <a:rPr lang="en-US" dirty="0" smtClean="0"/>
              <a:t>9</a:t>
            </a:r>
            <a:endParaRPr lang="en-US" dirty="0"/>
          </a:p>
        </p:txBody>
      </p:sp>
      <p:grpSp>
        <p:nvGrpSpPr>
          <p:cNvPr id="33" name="Group 32"/>
          <p:cNvGrpSpPr/>
          <p:nvPr/>
        </p:nvGrpSpPr>
        <p:grpSpPr>
          <a:xfrm>
            <a:off x="3782175" y="1708410"/>
            <a:ext cx="370422" cy="276999"/>
            <a:chOff x="7189822" y="4439073"/>
            <a:chExt cx="370422" cy="276999"/>
          </a:xfrm>
        </p:grpSpPr>
        <p:sp>
          <p:nvSpPr>
            <p:cNvPr id="34" name="Oval 33"/>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36" name="TextBox 35"/>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37" name="Group 36"/>
          <p:cNvGrpSpPr/>
          <p:nvPr/>
        </p:nvGrpSpPr>
        <p:grpSpPr>
          <a:xfrm>
            <a:off x="5473820" y="3303074"/>
            <a:ext cx="255198" cy="276999"/>
            <a:chOff x="7228093" y="2976114"/>
            <a:chExt cx="255198" cy="276999"/>
          </a:xfrm>
        </p:grpSpPr>
        <p:sp>
          <p:nvSpPr>
            <p:cNvPr id="38" name="Oval 3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40" name="Group 39"/>
          <p:cNvGrpSpPr/>
          <p:nvPr/>
        </p:nvGrpSpPr>
        <p:grpSpPr>
          <a:xfrm>
            <a:off x="3834343" y="3276006"/>
            <a:ext cx="255198" cy="276999"/>
            <a:chOff x="7218863" y="2769318"/>
            <a:chExt cx="255198" cy="276999"/>
          </a:xfrm>
        </p:grpSpPr>
        <p:sp>
          <p:nvSpPr>
            <p:cNvPr id="41" name="Oval 40"/>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43" name="TextBox 42"/>
          <p:cNvSpPr txBox="1"/>
          <p:nvPr/>
        </p:nvSpPr>
        <p:spPr>
          <a:xfrm>
            <a:off x="5378442" y="4046067"/>
            <a:ext cx="418704" cy="369332"/>
          </a:xfrm>
          <a:prstGeom prst="rect">
            <a:avLst/>
          </a:prstGeom>
          <a:noFill/>
        </p:spPr>
        <p:txBody>
          <a:bodyPr wrap="square" rtlCol="0">
            <a:spAutoFit/>
          </a:bodyPr>
          <a:lstStyle/>
          <a:p>
            <a:r>
              <a:rPr lang="en-US" dirty="0" smtClean="0"/>
              <a:t>4</a:t>
            </a:r>
            <a:endParaRPr lang="en-US" dirty="0"/>
          </a:p>
        </p:txBody>
      </p:sp>
      <p:sp>
        <p:nvSpPr>
          <p:cNvPr id="44" name="TextBox 43"/>
          <p:cNvSpPr txBox="1"/>
          <p:nvPr/>
        </p:nvSpPr>
        <p:spPr>
          <a:xfrm>
            <a:off x="8179272" y="3588372"/>
            <a:ext cx="399468" cy="369332"/>
          </a:xfrm>
          <a:prstGeom prst="rect">
            <a:avLst/>
          </a:prstGeom>
          <a:noFill/>
        </p:spPr>
        <p:txBody>
          <a:bodyPr wrap="none" rtlCol="0">
            <a:spAutoFit/>
          </a:bodyPr>
          <a:lstStyle/>
          <a:p>
            <a:r>
              <a:rPr lang="en-US" dirty="0" smtClean="0"/>
              <a:t>??</a:t>
            </a:r>
            <a:endParaRPr lang="en-US" dirty="0"/>
          </a:p>
        </p:txBody>
      </p:sp>
      <p:sp>
        <p:nvSpPr>
          <p:cNvPr id="45" name="TextBox 44"/>
          <p:cNvSpPr txBox="1"/>
          <p:nvPr/>
        </p:nvSpPr>
        <p:spPr>
          <a:xfrm>
            <a:off x="8158740" y="2464164"/>
            <a:ext cx="418704" cy="369332"/>
          </a:xfrm>
          <a:prstGeom prst="rect">
            <a:avLst/>
          </a:prstGeom>
          <a:noFill/>
        </p:spPr>
        <p:txBody>
          <a:bodyPr wrap="none" rtlCol="0">
            <a:spAutoFit/>
          </a:bodyPr>
          <a:lstStyle/>
          <a:p>
            <a:r>
              <a:rPr lang="en-US" dirty="0" smtClean="0"/>
              <a:t>29</a:t>
            </a:r>
            <a:endParaRPr lang="en-US" dirty="0"/>
          </a:p>
        </p:txBody>
      </p:sp>
      <p:sp>
        <p:nvSpPr>
          <p:cNvPr id="46" name="TextBox 45"/>
          <p:cNvSpPr txBox="1"/>
          <p:nvPr/>
        </p:nvSpPr>
        <p:spPr>
          <a:xfrm>
            <a:off x="8396215" y="5616341"/>
            <a:ext cx="418704" cy="369332"/>
          </a:xfrm>
          <a:prstGeom prst="rect">
            <a:avLst/>
          </a:prstGeom>
          <a:noFill/>
        </p:spPr>
        <p:txBody>
          <a:bodyPr wrap="none" rtlCol="0">
            <a:spAutoFit/>
          </a:bodyPr>
          <a:lstStyle/>
          <a:p>
            <a:r>
              <a:rPr lang="en-US" dirty="0" smtClean="0"/>
              <a:t>40</a:t>
            </a:r>
            <a:endParaRPr lang="en-US" dirty="0"/>
          </a:p>
        </p:txBody>
      </p:sp>
      <p:grpSp>
        <p:nvGrpSpPr>
          <p:cNvPr id="47" name="Group 46"/>
          <p:cNvGrpSpPr/>
          <p:nvPr/>
        </p:nvGrpSpPr>
        <p:grpSpPr>
          <a:xfrm>
            <a:off x="6159561" y="1594110"/>
            <a:ext cx="370422" cy="276999"/>
            <a:chOff x="7189822" y="4439073"/>
            <a:chExt cx="370422" cy="276999"/>
          </a:xfrm>
        </p:grpSpPr>
        <p:sp>
          <p:nvSpPr>
            <p:cNvPr id="48" name="Oval 47"/>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49" name="TextBox 48"/>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50" name="Group 49"/>
          <p:cNvGrpSpPr/>
          <p:nvPr/>
        </p:nvGrpSpPr>
        <p:grpSpPr>
          <a:xfrm>
            <a:off x="6175149" y="3108543"/>
            <a:ext cx="370422" cy="276999"/>
            <a:chOff x="7189822" y="4439073"/>
            <a:chExt cx="370422" cy="276999"/>
          </a:xfrm>
        </p:grpSpPr>
        <p:sp>
          <p:nvSpPr>
            <p:cNvPr id="51" name="Oval 50"/>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52" name="TextBox 51"/>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sp>
        <p:nvSpPr>
          <p:cNvPr id="53" name="Rounded Rectangle 52"/>
          <p:cNvSpPr/>
          <p:nvPr/>
        </p:nvSpPr>
        <p:spPr>
          <a:xfrm>
            <a:off x="516474" y="2837668"/>
            <a:ext cx="2150526" cy="135193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IHSS 1200</a:t>
            </a:r>
          </a:p>
          <a:p>
            <a:pPr algn="ctr"/>
            <a:r>
              <a:rPr lang="en-US" dirty="0" smtClean="0"/>
              <a:t>Principles of Economics</a:t>
            </a:r>
          </a:p>
        </p:txBody>
      </p:sp>
      <p:grpSp>
        <p:nvGrpSpPr>
          <p:cNvPr id="54" name="Group 53"/>
          <p:cNvGrpSpPr/>
          <p:nvPr/>
        </p:nvGrpSpPr>
        <p:grpSpPr>
          <a:xfrm>
            <a:off x="545898" y="3810000"/>
            <a:ext cx="318097" cy="276999"/>
            <a:chOff x="7041241" y="502671"/>
            <a:chExt cx="319318" cy="276999"/>
          </a:xfrm>
        </p:grpSpPr>
        <p:sp>
          <p:nvSpPr>
            <p:cNvPr id="55" name="Oval 54"/>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57" name="Group 56"/>
          <p:cNvGrpSpPr/>
          <p:nvPr/>
        </p:nvGrpSpPr>
        <p:grpSpPr>
          <a:xfrm>
            <a:off x="2300979" y="2949631"/>
            <a:ext cx="255198" cy="276999"/>
            <a:chOff x="7228093" y="2976114"/>
            <a:chExt cx="255198" cy="276999"/>
          </a:xfrm>
        </p:grpSpPr>
        <p:sp>
          <p:nvSpPr>
            <p:cNvPr id="58" name="Oval 5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60" name="Group 59"/>
          <p:cNvGrpSpPr/>
          <p:nvPr/>
        </p:nvGrpSpPr>
        <p:grpSpPr>
          <a:xfrm>
            <a:off x="583003" y="2920638"/>
            <a:ext cx="255198" cy="276999"/>
            <a:chOff x="7218863" y="2769318"/>
            <a:chExt cx="255198" cy="276999"/>
          </a:xfrm>
        </p:grpSpPr>
        <p:sp>
          <p:nvSpPr>
            <p:cNvPr id="61" name="Oval 60"/>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63" name="TextBox 62"/>
          <p:cNvSpPr txBox="1"/>
          <p:nvPr/>
        </p:nvSpPr>
        <p:spPr>
          <a:xfrm>
            <a:off x="2191344" y="3773038"/>
            <a:ext cx="418704" cy="369332"/>
          </a:xfrm>
          <a:prstGeom prst="rect">
            <a:avLst/>
          </a:prstGeom>
          <a:noFill/>
        </p:spPr>
        <p:txBody>
          <a:bodyPr wrap="none" rtlCol="0">
            <a:spAutoFit/>
          </a:bodyPr>
          <a:lstStyle/>
          <a:p>
            <a:r>
              <a:rPr lang="en-US" dirty="0" smtClean="0"/>
              <a:t>40</a:t>
            </a:r>
            <a:endParaRPr lang="en-US" dirty="0"/>
          </a:p>
        </p:txBody>
      </p:sp>
    </p:spTree>
    <p:extLst>
      <p:ext uri="{BB962C8B-B14F-4D97-AF65-F5344CB8AC3E}">
        <p14:creationId xmlns:p14="http://schemas.microsoft.com/office/powerpoint/2010/main" val="2097509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3429000" y="1143002"/>
            <a:ext cx="5333999" cy="434340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Courses 2 and 3</a:t>
            </a:r>
            <a:endParaRPr lang="en-US" dirty="0"/>
          </a:p>
        </p:txBody>
      </p:sp>
      <p:sp>
        <p:nvSpPr>
          <p:cNvPr id="5" name="TextBox 4"/>
          <p:cNvSpPr txBox="1"/>
          <p:nvPr/>
        </p:nvSpPr>
        <p:spPr>
          <a:xfrm>
            <a:off x="152400" y="206898"/>
            <a:ext cx="5410200" cy="461665"/>
          </a:xfrm>
          <a:prstGeom prst="rect">
            <a:avLst/>
          </a:prstGeom>
          <a:noFill/>
        </p:spPr>
        <p:txBody>
          <a:bodyPr wrap="square" rtlCol="0">
            <a:spAutoFit/>
          </a:bodyPr>
          <a:lstStyle/>
          <a:p>
            <a:r>
              <a:rPr lang="en-US" sz="2400" b="1" dirty="0" smtClean="0"/>
              <a:t>Economics of Quantitative Modeling</a:t>
            </a:r>
            <a:endParaRPr lang="en-US" sz="2400" b="1" dirty="0"/>
          </a:p>
        </p:txBody>
      </p:sp>
      <p:sp>
        <p:nvSpPr>
          <p:cNvPr id="7" name="Rounded Rectangle 6"/>
          <p:cNvSpPr/>
          <p:nvPr/>
        </p:nvSpPr>
        <p:spPr>
          <a:xfrm>
            <a:off x="6267008" y="3466293"/>
            <a:ext cx="2133600" cy="100185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ECON 4570</a:t>
            </a:r>
          </a:p>
          <a:p>
            <a:pPr algn="ctr"/>
            <a:r>
              <a:rPr lang="en-US" dirty="0" smtClean="0"/>
              <a:t>Econometrics</a:t>
            </a:r>
          </a:p>
        </p:txBody>
      </p:sp>
      <p:sp>
        <p:nvSpPr>
          <p:cNvPr id="8" name="Rounded Rectangle 7"/>
          <p:cNvSpPr/>
          <p:nvPr/>
        </p:nvSpPr>
        <p:spPr>
          <a:xfrm>
            <a:off x="6290775" y="1993600"/>
            <a:ext cx="2133600" cy="13168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ECON 4280</a:t>
            </a:r>
          </a:p>
          <a:p>
            <a:pPr algn="ctr"/>
            <a:r>
              <a:rPr lang="en-US" dirty="0" smtClean="0"/>
              <a:t>Econometric Methods – </a:t>
            </a:r>
          </a:p>
          <a:p>
            <a:pPr algn="ctr"/>
            <a:r>
              <a:rPr lang="en-US" dirty="0" smtClean="0"/>
              <a:t>Big Data</a:t>
            </a:r>
          </a:p>
        </p:txBody>
      </p:sp>
      <p:sp>
        <p:nvSpPr>
          <p:cNvPr id="9" name="Rounded Rectangle 8"/>
          <p:cNvSpPr/>
          <p:nvPr/>
        </p:nvSpPr>
        <p:spPr>
          <a:xfrm>
            <a:off x="3796066" y="1993600"/>
            <a:ext cx="2108551" cy="118446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ECON 4220</a:t>
            </a:r>
          </a:p>
          <a:p>
            <a:pPr algn="ctr"/>
            <a:r>
              <a:rPr lang="en-US" dirty="0" smtClean="0"/>
              <a:t>Applied Game Theory</a:t>
            </a:r>
          </a:p>
        </p:txBody>
      </p:sp>
      <p:sp>
        <p:nvSpPr>
          <p:cNvPr id="11" name="Rounded Rectangle 10"/>
          <p:cNvSpPr/>
          <p:nvPr/>
        </p:nvSpPr>
        <p:spPr>
          <a:xfrm>
            <a:off x="3796066" y="3450398"/>
            <a:ext cx="2108551" cy="10155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ECON 4270</a:t>
            </a:r>
          </a:p>
          <a:p>
            <a:pPr algn="ctr"/>
            <a:r>
              <a:rPr lang="en-US" dirty="0" smtClean="0"/>
              <a:t>Behavioral  Economics</a:t>
            </a:r>
          </a:p>
        </p:txBody>
      </p:sp>
      <p:sp>
        <p:nvSpPr>
          <p:cNvPr id="12" name="TextBox 11"/>
          <p:cNvSpPr txBox="1"/>
          <p:nvPr/>
        </p:nvSpPr>
        <p:spPr>
          <a:xfrm>
            <a:off x="485541" y="5868419"/>
            <a:ext cx="6248400" cy="646331"/>
          </a:xfrm>
          <a:prstGeom prst="rect">
            <a:avLst/>
          </a:prstGeom>
          <a:noFill/>
        </p:spPr>
        <p:txBody>
          <a:bodyPr wrap="square" rtlCol="0">
            <a:spAutoFit/>
          </a:bodyPr>
          <a:lstStyle/>
          <a:p>
            <a:r>
              <a:rPr lang="en-US" dirty="0" smtClean="0"/>
              <a:t>(add Intermediate Microeconomic Theory for the minor </a:t>
            </a:r>
            <a:r>
              <a:rPr lang="en-US" dirty="0"/>
              <a:t>in Economics </a:t>
            </a:r>
            <a:r>
              <a:rPr lang="en-US" dirty="0" smtClean="0"/>
              <a:t> of Quantitative Modeling)</a:t>
            </a:r>
            <a:endParaRPr lang="en-US" dirty="0"/>
          </a:p>
        </p:txBody>
      </p:sp>
      <p:grpSp>
        <p:nvGrpSpPr>
          <p:cNvPr id="19" name="Group 18"/>
          <p:cNvGrpSpPr/>
          <p:nvPr/>
        </p:nvGrpSpPr>
        <p:grpSpPr>
          <a:xfrm>
            <a:off x="4011119" y="4127300"/>
            <a:ext cx="304892" cy="276999"/>
            <a:chOff x="5284017" y="831394"/>
            <a:chExt cx="304892" cy="276999"/>
          </a:xfrm>
        </p:grpSpPr>
        <p:sp>
          <p:nvSpPr>
            <p:cNvPr id="20" name="Oval 19"/>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284017" y="831394"/>
              <a:ext cx="304892" cy="276999"/>
            </a:xfrm>
            <a:prstGeom prst="rect">
              <a:avLst/>
            </a:prstGeom>
            <a:noFill/>
          </p:spPr>
          <p:txBody>
            <a:bodyPr wrap="none" rtlCol="0">
              <a:spAutoFit/>
            </a:bodyPr>
            <a:lstStyle/>
            <a:p>
              <a:r>
                <a:rPr lang="en-US" sz="1200" dirty="0"/>
                <a:t>C</a:t>
              </a:r>
              <a:r>
                <a:rPr lang="en-US" sz="1200" dirty="0" smtClean="0"/>
                <a:t>I</a:t>
              </a:r>
              <a:endParaRPr lang="en-US" sz="1200" dirty="0"/>
            </a:p>
          </p:txBody>
        </p:sp>
      </p:grpSp>
      <p:sp>
        <p:nvSpPr>
          <p:cNvPr id="27" name="Rounded Rectangle 26"/>
          <p:cNvSpPr/>
          <p:nvPr/>
        </p:nvSpPr>
        <p:spPr>
          <a:xfrm>
            <a:off x="304799" y="1143003"/>
            <a:ext cx="2667001" cy="43434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 1</a:t>
            </a:r>
            <a:endParaRPr lang="en-US" dirty="0"/>
          </a:p>
        </p:txBody>
      </p:sp>
      <p:sp>
        <p:nvSpPr>
          <p:cNvPr id="28" name="Rounded Rectangle 27"/>
          <p:cNvSpPr/>
          <p:nvPr/>
        </p:nvSpPr>
        <p:spPr>
          <a:xfrm>
            <a:off x="516474" y="2837668"/>
            <a:ext cx="2150526" cy="135193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IHSS 1200</a:t>
            </a:r>
          </a:p>
          <a:p>
            <a:pPr algn="ctr"/>
            <a:r>
              <a:rPr lang="en-US" dirty="0" smtClean="0"/>
              <a:t>Principles of Economics</a:t>
            </a:r>
          </a:p>
        </p:txBody>
      </p:sp>
      <p:grpSp>
        <p:nvGrpSpPr>
          <p:cNvPr id="29" name="Group 28"/>
          <p:cNvGrpSpPr/>
          <p:nvPr/>
        </p:nvGrpSpPr>
        <p:grpSpPr>
          <a:xfrm>
            <a:off x="545898" y="3810000"/>
            <a:ext cx="318097" cy="276999"/>
            <a:chOff x="7041241" y="502671"/>
            <a:chExt cx="319318" cy="276999"/>
          </a:xfrm>
        </p:grpSpPr>
        <p:sp>
          <p:nvSpPr>
            <p:cNvPr id="30" name="Oval 29"/>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17" name="Group 16"/>
          <p:cNvGrpSpPr/>
          <p:nvPr/>
        </p:nvGrpSpPr>
        <p:grpSpPr>
          <a:xfrm>
            <a:off x="6361817" y="3532377"/>
            <a:ext cx="255198" cy="276999"/>
            <a:chOff x="7218863" y="2769318"/>
            <a:chExt cx="255198" cy="276999"/>
          </a:xfrm>
        </p:grpSpPr>
        <p:sp>
          <p:nvSpPr>
            <p:cNvPr id="18" name="Oval 17"/>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23" name="Group 22"/>
          <p:cNvGrpSpPr/>
          <p:nvPr/>
        </p:nvGrpSpPr>
        <p:grpSpPr>
          <a:xfrm>
            <a:off x="8066945" y="3542589"/>
            <a:ext cx="255198" cy="276999"/>
            <a:chOff x="7228093" y="2976114"/>
            <a:chExt cx="255198" cy="276999"/>
          </a:xfrm>
        </p:grpSpPr>
        <p:sp>
          <p:nvSpPr>
            <p:cNvPr id="24" name="Oval 2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2" name="TextBox 1"/>
          <p:cNvSpPr txBox="1"/>
          <p:nvPr/>
        </p:nvSpPr>
        <p:spPr>
          <a:xfrm>
            <a:off x="7939495" y="4115672"/>
            <a:ext cx="418704" cy="369332"/>
          </a:xfrm>
          <a:prstGeom prst="rect">
            <a:avLst/>
          </a:prstGeom>
          <a:noFill/>
        </p:spPr>
        <p:txBody>
          <a:bodyPr wrap="none" rtlCol="0">
            <a:spAutoFit/>
          </a:bodyPr>
          <a:lstStyle/>
          <a:p>
            <a:r>
              <a:rPr lang="en-US" dirty="0"/>
              <a:t>6</a:t>
            </a:r>
            <a:r>
              <a:rPr lang="en-US" dirty="0" smtClean="0"/>
              <a:t>0</a:t>
            </a:r>
            <a:endParaRPr lang="en-US" dirty="0"/>
          </a:p>
        </p:txBody>
      </p:sp>
      <p:grpSp>
        <p:nvGrpSpPr>
          <p:cNvPr id="32" name="Group 31"/>
          <p:cNvGrpSpPr/>
          <p:nvPr/>
        </p:nvGrpSpPr>
        <p:grpSpPr>
          <a:xfrm>
            <a:off x="6416576" y="2072975"/>
            <a:ext cx="255198" cy="276999"/>
            <a:chOff x="7218863" y="2769318"/>
            <a:chExt cx="255198" cy="276999"/>
          </a:xfrm>
        </p:grpSpPr>
        <p:sp>
          <p:nvSpPr>
            <p:cNvPr id="33" name="Oval 3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35" name="Group 34"/>
          <p:cNvGrpSpPr/>
          <p:nvPr/>
        </p:nvGrpSpPr>
        <p:grpSpPr>
          <a:xfrm>
            <a:off x="8104248" y="2054504"/>
            <a:ext cx="255198" cy="276999"/>
            <a:chOff x="7228093" y="2976114"/>
            <a:chExt cx="255198" cy="276999"/>
          </a:xfrm>
        </p:grpSpPr>
        <p:sp>
          <p:nvSpPr>
            <p:cNvPr id="36" name="Oval 35"/>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38" name="Group 37"/>
          <p:cNvGrpSpPr/>
          <p:nvPr/>
        </p:nvGrpSpPr>
        <p:grpSpPr>
          <a:xfrm>
            <a:off x="3983164" y="2062952"/>
            <a:ext cx="255198" cy="276999"/>
            <a:chOff x="7218863" y="2769318"/>
            <a:chExt cx="255198" cy="276999"/>
          </a:xfrm>
        </p:grpSpPr>
        <p:sp>
          <p:nvSpPr>
            <p:cNvPr id="39" name="Oval 3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41" name="Group 40"/>
          <p:cNvGrpSpPr/>
          <p:nvPr/>
        </p:nvGrpSpPr>
        <p:grpSpPr>
          <a:xfrm>
            <a:off x="5493569" y="2062952"/>
            <a:ext cx="255198" cy="276999"/>
            <a:chOff x="7228093" y="2976114"/>
            <a:chExt cx="255198" cy="276999"/>
          </a:xfrm>
        </p:grpSpPr>
        <p:sp>
          <p:nvSpPr>
            <p:cNvPr id="42" name="Oval 4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44" name="Group 43"/>
          <p:cNvGrpSpPr/>
          <p:nvPr/>
        </p:nvGrpSpPr>
        <p:grpSpPr>
          <a:xfrm>
            <a:off x="3883520" y="3508785"/>
            <a:ext cx="255198" cy="276999"/>
            <a:chOff x="7218863" y="2769318"/>
            <a:chExt cx="255198" cy="276999"/>
          </a:xfrm>
        </p:grpSpPr>
        <p:sp>
          <p:nvSpPr>
            <p:cNvPr id="45" name="Oval 44"/>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47" name="Group 46"/>
          <p:cNvGrpSpPr/>
          <p:nvPr/>
        </p:nvGrpSpPr>
        <p:grpSpPr>
          <a:xfrm>
            <a:off x="5510646" y="3523617"/>
            <a:ext cx="255198" cy="276999"/>
            <a:chOff x="7228093" y="2976114"/>
            <a:chExt cx="255198" cy="276999"/>
          </a:xfrm>
        </p:grpSpPr>
        <p:sp>
          <p:nvSpPr>
            <p:cNvPr id="48" name="Oval 4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50" name="Group 49"/>
          <p:cNvGrpSpPr/>
          <p:nvPr/>
        </p:nvGrpSpPr>
        <p:grpSpPr>
          <a:xfrm>
            <a:off x="2300979" y="2949631"/>
            <a:ext cx="255198" cy="276999"/>
            <a:chOff x="7228093" y="2976114"/>
            <a:chExt cx="255198" cy="276999"/>
          </a:xfrm>
        </p:grpSpPr>
        <p:sp>
          <p:nvSpPr>
            <p:cNvPr id="51" name="Oval 50"/>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53" name="Group 52"/>
          <p:cNvGrpSpPr/>
          <p:nvPr/>
        </p:nvGrpSpPr>
        <p:grpSpPr>
          <a:xfrm>
            <a:off x="583003" y="2920638"/>
            <a:ext cx="255198" cy="276999"/>
            <a:chOff x="7218863" y="2769318"/>
            <a:chExt cx="255198" cy="276999"/>
          </a:xfrm>
        </p:grpSpPr>
        <p:sp>
          <p:nvSpPr>
            <p:cNvPr id="54" name="Oval 5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56" name="TextBox 55"/>
          <p:cNvSpPr txBox="1"/>
          <p:nvPr/>
        </p:nvSpPr>
        <p:spPr>
          <a:xfrm>
            <a:off x="5444882" y="2814390"/>
            <a:ext cx="418704" cy="369332"/>
          </a:xfrm>
          <a:prstGeom prst="rect">
            <a:avLst/>
          </a:prstGeom>
          <a:noFill/>
        </p:spPr>
        <p:txBody>
          <a:bodyPr wrap="none" rtlCol="0">
            <a:spAutoFit/>
          </a:bodyPr>
          <a:lstStyle/>
          <a:p>
            <a:r>
              <a:rPr lang="en-US" dirty="0" smtClean="0"/>
              <a:t>30</a:t>
            </a:r>
            <a:endParaRPr lang="en-US" dirty="0"/>
          </a:p>
        </p:txBody>
      </p:sp>
      <p:sp>
        <p:nvSpPr>
          <p:cNvPr id="57" name="TextBox 56"/>
          <p:cNvSpPr txBox="1"/>
          <p:nvPr/>
        </p:nvSpPr>
        <p:spPr>
          <a:xfrm>
            <a:off x="7940742" y="2941130"/>
            <a:ext cx="418704" cy="369332"/>
          </a:xfrm>
          <a:prstGeom prst="rect">
            <a:avLst/>
          </a:prstGeom>
          <a:noFill/>
        </p:spPr>
        <p:txBody>
          <a:bodyPr wrap="none" rtlCol="0">
            <a:spAutoFit/>
          </a:bodyPr>
          <a:lstStyle/>
          <a:p>
            <a:r>
              <a:rPr lang="en-US" dirty="0" smtClean="0"/>
              <a:t>30</a:t>
            </a:r>
            <a:endParaRPr lang="en-US" dirty="0"/>
          </a:p>
        </p:txBody>
      </p:sp>
      <p:sp>
        <p:nvSpPr>
          <p:cNvPr id="58" name="TextBox 57"/>
          <p:cNvSpPr txBox="1"/>
          <p:nvPr/>
        </p:nvSpPr>
        <p:spPr>
          <a:xfrm>
            <a:off x="5442291" y="4096607"/>
            <a:ext cx="301686" cy="369332"/>
          </a:xfrm>
          <a:prstGeom prst="rect">
            <a:avLst/>
          </a:prstGeom>
          <a:noFill/>
        </p:spPr>
        <p:txBody>
          <a:bodyPr wrap="none" rtlCol="0">
            <a:spAutoFit/>
          </a:bodyPr>
          <a:lstStyle/>
          <a:p>
            <a:r>
              <a:rPr lang="en-US" dirty="0"/>
              <a:t>6</a:t>
            </a:r>
          </a:p>
        </p:txBody>
      </p:sp>
      <p:sp>
        <p:nvSpPr>
          <p:cNvPr id="59" name="TextBox 58"/>
          <p:cNvSpPr txBox="1"/>
          <p:nvPr/>
        </p:nvSpPr>
        <p:spPr>
          <a:xfrm>
            <a:off x="8553647" y="5427912"/>
            <a:ext cx="418704" cy="369332"/>
          </a:xfrm>
          <a:prstGeom prst="rect">
            <a:avLst/>
          </a:prstGeom>
          <a:noFill/>
        </p:spPr>
        <p:txBody>
          <a:bodyPr wrap="none" rtlCol="0">
            <a:spAutoFit/>
          </a:bodyPr>
          <a:lstStyle/>
          <a:p>
            <a:r>
              <a:rPr lang="en-US" dirty="0" smtClean="0"/>
              <a:t>6</a:t>
            </a:r>
            <a:r>
              <a:rPr lang="en-US" dirty="0"/>
              <a:t>3</a:t>
            </a:r>
          </a:p>
        </p:txBody>
      </p:sp>
      <p:sp>
        <p:nvSpPr>
          <p:cNvPr id="60" name="TextBox 59"/>
          <p:cNvSpPr txBox="1"/>
          <p:nvPr/>
        </p:nvSpPr>
        <p:spPr>
          <a:xfrm>
            <a:off x="2175279" y="3757968"/>
            <a:ext cx="418704" cy="369332"/>
          </a:xfrm>
          <a:prstGeom prst="rect">
            <a:avLst/>
          </a:prstGeom>
          <a:noFill/>
        </p:spPr>
        <p:txBody>
          <a:bodyPr wrap="none" rtlCol="0">
            <a:spAutoFit/>
          </a:bodyPr>
          <a:lstStyle/>
          <a:p>
            <a:r>
              <a:rPr lang="en-US" dirty="0" smtClean="0"/>
              <a:t>66</a:t>
            </a:r>
            <a:endParaRPr lang="en-US" dirty="0"/>
          </a:p>
        </p:txBody>
      </p:sp>
    </p:spTree>
    <p:extLst>
      <p:ext uri="{BB962C8B-B14F-4D97-AF65-F5344CB8AC3E}">
        <p14:creationId xmlns:p14="http://schemas.microsoft.com/office/powerpoint/2010/main" val="249555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Clusters of Pathways</a:t>
            </a:r>
            <a:endParaRPr lang="en-US" dirty="0"/>
          </a:p>
        </p:txBody>
      </p:sp>
      <p:sp>
        <p:nvSpPr>
          <p:cNvPr id="4" name="Content Placeholder 3"/>
          <p:cNvSpPr>
            <a:spLocks noGrp="1"/>
          </p:cNvSpPr>
          <p:nvPr>
            <p:ph idx="1"/>
          </p:nvPr>
        </p:nvSpPr>
        <p:spPr/>
        <p:txBody>
          <a:bodyPr/>
          <a:lstStyle/>
          <a:p>
            <a:r>
              <a:rPr lang="en-US" dirty="0" smtClean="0"/>
              <a:t>Arts Pathways</a:t>
            </a:r>
          </a:p>
          <a:p>
            <a:r>
              <a:rPr lang="en-US" dirty="0" smtClean="0"/>
              <a:t>C&amp;M (Communication and Media) Pathways</a:t>
            </a:r>
          </a:p>
          <a:p>
            <a:r>
              <a:rPr lang="en-US" dirty="0" smtClean="0"/>
              <a:t>Cognitive Science Pathways</a:t>
            </a:r>
          </a:p>
          <a:p>
            <a:r>
              <a:rPr lang="en-US" dirty="0" smtClean="0"/>
              <a:t>Economics Pathways</a:t>
            </a:r>
          </a:p>
          <a:p>
            <a:r>
              <a:rPr lang="en-US" dirty="0" smtClean="0"/>
              <a:t>STS (Science</a:t>
            </a:r>
            <a:r>
              <a:rPr lang="en-US" dirty="0"/>
              <a:t> </a:t>
            </a:r>
            <a:r>
              <a:rPr lang="en-US" dirty="0" smtClean="0"/>
              <a:t>and Technology Studies) Pathways</a:t>
            </a:r>
          </a:p>
          <a:p>
            <a:r>
              <a:rPr lang="en-US" dirty="0" smtClean="0"/>
              <a:t>Cross-Cutting Pathways</a:t>
            </a:r>
          </a:p>
          <a:p>
            <a:r>
              <a:rPr lang="en-US" dirty="0" smtClean="0"/>
              <a:t>Restricted Pathways</a:t>
            </a:r>
          </a:p>
          <a:p>
            <a:r>
              <a:rPr lang="en-US" dirty="0" smtClean="0"/>
              <a:t>Other Pathways</a:t>
            </a:r>
          </a:p>
          <a:p>
            <a:endParaRPr lang="en-US" dirty="0"/>
          </a:p>
        </p:txBody>
      </p:sp>
    </p:spTree>
    <p:extLst>
      <p:ext uri="{BB962C8B-B14F-4D97-AF65-F5344CB8AC3E}">
        <p14:creationId xmlns:p14="http://schemas.microsoft.com/office/powerpoint/2010/main" val="3900147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02500" y="5791201"/>
            <a:ext cx="8686800" cy="646331"/>
          </a:xfrm>
          <a:prstGeom prst="rect">
            <a:avLst/>
          </a:prstGeom>
          <a:noFill/>
        </p:spPr>
        <p:txBody>
          <a:bodyPr wrap="square" rtlCol="0">
            <a:spAutoFit/>
          </a:bodyPr>
          <a:lstStyle/>
          <a:p>
            <a:r>
              <a:rPr lang="en-US" dirty="0" smtClean="0"/>
              <a:t>(add Intermediate Microeconomic Theory for the </a:t>
            </a:r>
            <a:r>
              <a:rPr lang="en-US" dirty="0"/>
              <a:t>Economics of </a:t>
            </a:r>
            <a:r>
              <a:rPr lang="en-US" dirty="0" smtClean="0"/>
              <a:t>Biotech and Medical Innovation minor)</a:t>
            </a:r>
            <a:endParaRPr lang="en-US" dirty="0"/>
          </a:p>
        </p:txBody>
      </p:sp>
      <p:sp>
        <p:nvSpPr>
          <p:cNvPr id="28" name="Rounded Rectangle 27"/>
          <p:cNvSpPr/>
          <p:nvPr/>
        </p:nvSpPr>
        <p:spPr>
          <a:xfrm>
            <a:off x="4169413" y="827484"/>
            <a:ext cx="3450587" cy="487680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Courses 2 and 3</a:t>
            </a:r>
            <a:endParaRPr lang="en-US" dirty="0"/>
          </a:p>
        </p:txBody>
      </p:sp>
      <p:sp>
        <p:nvSpPr>
          <p:cNvPr id="5" name="TextBox 4"/>
          <p:cNvSpPr txBox="1"/>
          <p:nvPr/>
        </p:nvSpPr>
        <p:spPr>
          <a:xfrm>
            <a:off x="178249" y="152402"/>
            <a:ext cx="5660011" cy="461665"/>
          </a:xfrm>
          <a:prstGeom prst="rect">
            <a:avLst/>
          </a:prstGeom>
          <a:noFill/>
        </p:spPr>
        <p:txBody>
          <a:bodyPr wrap="none" rtlCol="0">
            <a:spAutoFit/>
          </a:bodyPr>
          <a:lstStyle/>
          <a:p>
            <a:r>
              <a:rPr lang="en-US" sz="2400" b="1" dirty="0" smtClean="0"/>
              <a:t>Economics of Biotech and Medical Markets</a:t>
            </a:r>
            <a:endParaRPr lang="en-US" sz="2400" b="1" dirty="0"/>
          </a:p>
        </p:txBody>
      </p:sp>
      <p:sp>
        <p:nvSpPr>
          <p:cNvPr id="7" name="Rounded Rectangle 6"/>
          <p:cNvSpPr/>
          <p:nvPr/>
        </p:nvSpPr>
        <p:spPr>
          <a:xfrm>
            <a:off x="4442299" y="1393150"/>
            <a:ext cx="2946750" cy="100185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ECON 4170</a:t>
            </a:r>
          </a:p>
          <a:p>
            <a:pPr algn="ctr"/>
            <a:r>
              <a:rPr lang="en-US" dirty="0" smtClean="0"/>
              <a:t>Health Economics and Policy</a:t>
            </a:r>
          </a:p>
        </p:txBody>
      </p:sp>
      <p:sp>
        <p:nvSpPr>
          <p:cNvPr id="9" name="Rounded Rectangle 8"/>
          <p:cNvSpPr/>
          <p:nvPr/>
        </p:nvSpPr>
        <p:spPr>
          <a:xfrm>
            <a:off x="4419601" y="4027884"/>
            <a:ext cx="2946750" cy="1295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ECON 4960</a:t>
            </a:r>
          </a:p>
          <a:p>
            <a:pPr algn="ctr"/>
            <a:r>
              <a:rPr lang="en-US" dirty="0" smtClean="0"/>
              <a:t>Economics of Biotech and Medical Innovations</a:t>
            </a:r>
          </a:p>
        </p:txBody>
      </p:sp>
      <p:sp>
        <p:nvSpPr>
          <p:cNvPr id="11" name="Rounded Rectangle 10"/>
          <p:cNvSpPr/>
          <p:nvPr/>
        </p:nvSpPr>
        <p:spPr>
          <a:xfrm>
            <a:off x="4419601" y="2742548"/>
            <a:ext cx="2946750"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ECON 4270</a:t>
            </a:r>
          </a:p>
          <a:p>
            <a:pPr algn="ctr"/>
            <a:r>
              <a:rPr lang="en-US" dirty="0" smtClean="0"/>
              <a:t>Behavioral  Economics</a:t>
            </a:r>
          </a:p>
        </p:txBody>
      </p:sp>
      <p:grpSp>
        <p:nvGrpSpPr>
          <p:cNvPr id="19" name="Group 18"/>
          <p:cNvGrpSpPr/>
          <p:nvPr/>
        </p:nvGrpSpPr>
        <p:grpSpPr>
          <a:xfrm>
            <a:off x="4707754" y="2070744"/>
            <a:ext cx="304892" cy="276999"/>
            <a:chOff x="5284017" y="831394"/>
            <a:chExt cx="304892" cy="276999"/>
          </a:xfrm>
        </p:grpSpPr>
        <p:sp>
          <p:nvSpPr>
            <p:cNvPr id="20" name="Oval 19"/>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284017" y="831394"/>
              <a:ext cx="304892" cy="276999"/>
            </a:xfrm>
            <a:prstGeom prst="rect">
              <a:avLst/>
            </a:prstGeom>
            <a:noFill/>
          </p:spPr>
          <p:txBody>
            <a:bodyPr wrap="none" rtlCol="0">
              <a:spAutoFit/>
            </a:bodyPr>
            <a:lstStyle/>
            <a:p>
              <a:r>
                <a:rPr lang="en-US" sz="1200" dirty="0"/>
                <a:t>C</a:t>
              </a:r>
              <a:r>
                <a:rPr lang="en-US" sz="1200" dirty="0" smtClean="0"/>
                <a:t>I</a:t>
              </a:r>
              <a:endParaRPr lang="en-US" sz="1200" dirty="0"/>
            </a:p>
          </p:txBody>
        </p:sp>
      </p:grpSp>
      <p:grpSp>
        <p:nvGrpSpPr>
          <p:cNvPr id="22" name="Group 21"/>
          <p:cNvGrpSpPr/>
          <p:nvPr/>
        </p:nvGrpSpPr>
        <p:grpSpPr>
          <a:xfrm>
            <a:off x="4745900" y="3437308"/>
            <a:ext cx="304892" cy="276999"/>
            <a:chOff x="5284017" y="831394"/>
            <a:chExt cx="304892" cy="276999"/>
          </a:xfrm>
        </p:grpSpPr>
        <p:sp>
          <p:nvSpPr>
            <p:cNvPr id="23" name="Oval 22"/>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284017" y="831394"/>
              <a:ext cx="304892" cy="276999"/>
            </a:xfrm>
            <a:prstGeom prst="rect">
              <a:avLst/>
            </a:prstGeom>
            <a:noFill/>
          </p:spPr>
          <p:txBody>
            <a:bodyPr wrap="none" rtlCol="0">
              <a:spAutoFit/>
            </a:bodyPr>
            <a:lstStyle/>
            <a:p>
              <a:r>
                <a:rPr lang="en-US" sz="1200" dirty="0"/>
                <a:t>C</a:t>
              </a:r>
              <a:r>
                <a:rPr lang="en-US" sz="1200" dirty="0" smtClean="0"/>
                <a:t>I</a:t>
              </a:r>
              <a:endParaRPr lang="en-US" sz="1200" dirty="0"/>
            </a:p>
          </p:txBody>
        </p:sp>
      </p:grpSp>
      <p:sp>
        <p:nvSpPr>
          <p:cNvPr id="30" name="Rounded Rectangle 29"/>
          <p:cNvSpPr/>
          <p:nvPr/>
        </p:nvSpPr>
        <p:spPr>
          <a:xfrm>
            <a:off x="304799" y="1143003"/>
            <a:ext cx="2667001" cy="43434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 1</a:t>
            </a:r>
            <a:endParaRPr lang="en-US" dirty="0"/>
          </a:p>
        </p:txBody>
      </p:sp>
      <p:sp>
        <p:nvSpPr>
          <p:cNvPr id="25" name="Rounded Rectangle 24"/>
          <p:cNvSpPr/>
          <p:nvPr/>
        </p:nvSpPr>
        <p:spPr>
          <a:xfrm>
            <a:off x="516474" y="2837668"/>
            <a:ext cx="2150526" cy="135193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IHSS 1200</a:t>
            </a:r>
          </a:p>
          <a:p>
            <a:pPr algn="ctr"/>
            <a:r>
              <a:rPr lang="en-US" dirty="0" smtClean="0"/>
              <a:t>Principles of Economics</a:t>
            </a:r>
          </a:p>
        </p:txBody>
      </p:sp>
      <p:grpSp>
        <p:nvGrpSpPr>
          <p:cNvPr id="26" name="Group 25"/>
          <p:cNvGrpSpPr/>
          <p:nvPr/>
        </p:nvGrpSpPr>
        <p:grpSpPr>
          <a:xfrm>
            <a:off x="545898" y="3810000"/>
            <a:ext cx="318097" cy="276999"/>
            <a:chOff x="7041241" y="502671"/>
            <a:chExt cx="319318" cy="276999"/>
          </a:xfrm>
        </p:grpSpPr>
        <p:sp>
          <p:nvSpPr>
            <p:cNvPr id="27" name="Oval 26"/>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35" name="Group 34"/>
          <p:cNvGrpSpPr/>
          <p:nvPr/>
        </p:nvGrpSpPr>
        <p:grpSpPr>
          <a:xfrm>
            <a:off x="2300979" y="2949631"/>
            <a:ext cx="255198" cy="276999"/>
            <a:chOff x="7228093" y="2976114"/>
            <a:chExt cx="255198" cy="276999"/>
          </a:xfrm>
        </p:grpSpPr>
        <p:sp>
          <p:nvSpPr>
            <p:cNvPr id="36" name="Oval 35"/>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38" name="Group 37"/>
          <p:cNvGrpSpPr/>
          <p:nvPr/>
        </p:nvGrpSpPr>
        <p:grpSpPr>
          <a:xfrm>
            <a:off x="583003" y="2920638"/>
            <a:ext cx="255198" cy="276999"/>
            <a:chOff x="7218863" y="2769318"/>
            <a:chExt cx="255198" cy="276999"/>
          </a:xfrm>
        </p:grpSpPr>
        <p:sp>
          <p:nvSpPr>
            <p:cNvPr id="39" name="Oval 3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2" name="TextBox 1"/>
          <p:cNvSpPr txBox="1"/>
          <p:nvPr/>
        </p:nvSpPr>
        <p:spPr>
          <a:xfrm>
            <a:off x="6996341" y="3418973"/>
            <a:ext cx="418704" cy="369332"/>
          </a:xfrm>
          <a:prstGeom prst="rect">
            <a:avLst/>
          </a:prstGeom>
          <a:noFill/>
        </p:spPr>
        <p:txBody>
          <a:bodyPr wrap="none" rtlCol="0">
            <a:spAutoFit/>
          </a:bodyPr>
          <a:lstStyle/>
          <a:p>
            <a:r>
              <a:rPr lang="en-US" dirty="0" smtClean="0"/>
              <a:t>24</a:t>
            </a:r>
          </a:p>
        </p:txBody>
      </p:sp>
      <p:sp>
        <p:nvSpPr>
          <p:cNvPr id="41" name="TextBox 40"/>
          <p:cNvSpPr txBox="1"/>
          <p:nvPr/>
        </p:nvSpPr>
        <p:spPr>
          <a:xfrm>
            <a:off x="6979168" y="2066900"/>
            <a:ext cx="418704" cy="369332"/>
          </a:xfrm>
          <a:prstGeom prst="rect">
            <a:avLst/>
          </a:prstGeom>
          <a:noFill/>
        </p:spPr>
        <p:txBody>
          <a:bodyPr wrap="none" rtlCol="0">
            <a:spAutoFit/>
          </a:bodyPr>
          <a:lstStyle/>
          <a:p>
            <a:r>
              <a:rPr lang="en-US" dirty="0" smtClean="0"/>
              <a:t>14</a:t>
            </a:r>
          </a:p>
        </p:txBody>
      </p:sp>
      <p:grpSp>
        <p:nvGrpSpPr>
          <p:cNvPr id="42" name="Group 41"/>
          <p:cNvGrpSpPr/>
          <p:nvPr/>
        </p:nvGrpSpPr>
        <p:grpSpPr>
          <a:xfrm>
            <a:off x="4528848" y="1446365"/>
            <a:ext cx="255198" cy="276999"/>
            <a:chOff x="7218863" y="2769318"/>
            <a:chExt cx="255198" cy="276999"/>
          </a:xfrm>
        </p:grpSpPr>
        <p:sp>
          <p:nvSpPr>
            <p:cNvPr id="43" name="Oval 4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45" name="Group 44"/>
          <p:cNvGrpSpPr/>
          <p:nvPr/>
        </p:nvGrpSpPr>
        <p:grpSpPr>
          <a:xfrm>
            <a:off x="4535694" y="2811131"/>
            <a:ext cx="255198" cy="276999"/>
            <a:chOff x="7218863" y="2769318"/>
            <a:chExt cx="255198" cy="276999"/>
          </a:xfrm>
        </p:grpSpPr>
        <p:sp>
          <p:nvSpPr>
            <p:cNvPr id="46" name="Oval 4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48" name="Group 47"/>
          <p:cNvGrpSpPr/>
          <p:nvPr/>
        </p:nvGrpSpPr>
        <p:grpSpPr>
          <a:xfrm>
            <a:off x="6996341" y="1468291"/>
            <a:ext cx="255198" cy="276999"/>
            <a:chOff x="7228093" y="2976114"/>
            <a:chExt cx="255198" cy="276999"/>
          </a:xfrm>
        </p:grpSpPr>
        <p:sp>
          <p:nvSpPr>
            <p:cNvPr id="49" name="Oval 4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51" name="Group 50"/>
          <p:cNvGrpSpPr/>
          <p:nvPr/>
        </p:nvGrpSpPr>
        <p:grpSpPr>
          <a:xfrm>
            <a:off x="6993909" y="2803761"/>
            <a:ext cx="255198" cy="276999"/>
            <a:chOff x="7228093" y="2976114"/>
            <a:chExt cx="255198" cy="276999"/>
          </a:xfrm>
        </p:grpSpPr>
        <p:sp>
          <p:nvSpPr>
            <p:cNvPr id="52" name="Oval 5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54" name="TextBox 53"/>
          <p:cNvSpPr txBox="1"/>
          <p:nvPr/>
        </p:nvSpPr>
        <p:spPr>
          <a:xfrm>
            <a:off x="6993909" y="4953952"/>
            <a:ext cx="418704" cy="369332"/>
          </a:xfrm>
          <a:prstGeom prst="rect">
            <a:avLst/>
          </a:prstGeom>
          <a:noFill/>
        </p:spPr>
        <p:txBody>
          <a:bodyPr wrap="none" rtlCol="0">
            <a:spAutoFit/>
          </a:bodyPr>
          <a:lstStyle/>
          <a:p>
            <a:r>
              <a:rPr lang="en-US" dirty="0" smtClean="0"/>
              <a:t>10</a:t>
            </a:r>
          </a:p>
        </p:txBody>
      </p:sp>
      <p:grpSp>
        <p:nvGrpSpPr>
          <p:cNvPr id="55" name="Group 54"/>
          <p:cNvGrpSpPr/>
          <p:nvPr/>
        </p:nvGrpSpPr>
        <p:grpSpPr>
          <a:xfrm>
            <a:off x="4387967" y="4409067"/>
            <a:ext cx="370422" cy="276999"/>
            <a:chOff x="7189822" y="4439073"/>
            <a:chExt cx="370422" cy="276999"/>
          </a:xfrm>
        </p:grpSpPr>
        <p:sp>
          <p:nvSpPr>
            <p:cNvPr id="56" name="Oval 55"/>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57" name="TextBox 56"/>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sp>
        <p:nvSpPr>
          <p:cNvPr id="58" name="TextBox 57"/>
          <p:cNvSpPr txBox="1"/>
          <p:nvPr/>
        </p:nvSpPr>
        <p:spPr>
          <a:xfrm>
            <a:off x="7992802" y="5323284"/>
            <a:ext cx="418704" cy="369332"/>
          </a:xfrm>
          <a:prstGeom prst="rect">
            <a:avLst/>
          </a:prstGeom>
          <a:noFill/>
        </p:spPr>
        <p:txBody>
          <a:bodyPr wrap="none" rtlCol="0">
            <a:spAutoFit/>
          </a:bodyPr>
          <a:lstStyle/>
          <a:p>
            <a:r>
              <a:rPr lang="en-US" dirty="0" smtClean="0"/>
              <a:t>24</a:t>
            </a:r>
          </a:p>
        </p:txBody>
      </p:sp>
      <p:sp>
        <p:nvSpPr>
          <p:cNvPr id="59" name="TextBox 58"/>
          <p:cNvSpPr txBox="1"/>
          <p:nvPr/>
        </p:nvSpPr>
        <p:spPr>
          <a:xfrm>
            <a:off x="2208102" y="3766765"/>
            <a:ext cx="418704" cy="369332"/>
          </a:xfrm>
          <a:prstGeom prst="rect">
            <a:avLst/>
          </a:prstGeom>
          <a:noFill/>
        </p:spPr>
        <p:txBody>
          <a:bodyPr wrap="none" rtlCol="0">
            <a:spAutoFit/>
          </a:bodyPr>
          <a:lstStyle/>
          <a:p>
            <a:r>
              <a:rPr lang="en-US" dirty="0" smtClean="0"/>
              <a:t>24</a:t>
            </a:r>
          </a:p>
        </p:txBody>
      </p:sp>
    </p:spTree>
    <p:extLst>
      <p:ext uri="{BB962C8B-B14F-4D97-AF65-F5344CB8AC3E}">
        <p14:creationId xmlns:p14="http://schemas.microsoft.com/office/powerpoint/2010/main" val="3445811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4169413" y="538964"/>
            <a:ext cx="3450587" cy="494743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Courses 2 and 3</a:t>
            </a:r>
            <a:endParaRPr lang="en-US" dirty="0"/>
          </a:p>
        </p:txBody>
      </p:sp>
      <p:sp>
        <p:nvSpPr>
          <p:cNvPr id="5" name="TextBox 4"/>
          <p:cNvSpPr txBox="1"/>
          <p:nvPr/>
        </p:nvSpPr>
        <p:spPr>
          <a:xfrm>
            <a:off x="152400" y="169632"/>
            <a:ext cx="5102615" cy="461665"/>
          </a:xfrm>
          <a:prstGeom prst="rect">
            <a:avLst/>
          </a:prstGeom>
          <a:noFill/>
        </p:spPr>
        <p:txBody>
          <a:bodyPr wrap="none" rtlCol="0">
            <a:spAutoFit/>
          </a:bodyPr>
          <a:lstStyle/>
          <a:p>
            <a:r>
              <a:rPr lang="en-US" sz="2400" b="1" dirty="0" smtClean="0"/>
              <a:t>Economics of Technology &amp; Innovation</a:t>
            </a:r>
            <a:endParaRPr lang="en-US" sz="2400" b="1" dirty="0"/>
          </a:p>
        </p:txBody>
      </p:sp>
      <p:sp>
        <p:nvSpPr>
          <p:cNvPr id="7" name="Rounded Rectangle 6"/>
          <p:cNvSpPr/>
          <p:nvPr/>
        </p:nvSpPr>
        <p:spPr>
          <a:xfrm>
            <a:off x="4442298" y="1175266"/>
            <a:ext cx="2946750" cy="13074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ECON 4110</a:t>
            </a:r>
          </a:p>
          <a:p>
            <a:pPr algn="ctr"/>
            <a:r>
              <a:rPr lang="en-US" dirty="0" smtClean="0"/>
              <a:t>Economic Analysis of Technological Change</a:t>
            </a:r>
          </a:p>
        </p:txBody>
      </p:sp>
      <p:sp>
        <p:nvSpPr>
          <p:cNvPr id="9" name="Rounded Rectangle 8"/>
          <p:cNvSpPr/>
          <p:nvPr/>
        </p:nvSpPr>
        <p:spPr>
          <a:xfrm>
            <a:off x="4419600" y="4006128"/>
            <a:ext cx="2946750" cy="1295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ECON 4960</a:t>
            </a:r>
          </a:p>
          <a:p>
            <a:pPr algn="ctr"/>
            <a:r>
              <a:rPr lang="en-US" dirty="0" smtClean="0"/>
              <a:t>Economics of Biotech and Medical Innovations</a:t>
            </a:r>
          </a:p>
        </p:txBody>
      </p:sp>
      <p:sp>
        <p:nvSpPr>
          <p:cNvPr id="11" name="Rounded Rectangle 10"/>
          <p:cNvSpPr/>
          <p:nvPr/>
        </p:nvSpPr>
        <p:spPr>
          <a:xfrm>
            <a:off x="4419600" y="2667000"/>
            <a:ext cx="294675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ECON 4140</a:t>
            </a:r>
          </a:p>
          <a:p>
            <a:pPr algn="ctr"/>
            <a:r>
              <a:rPr lang="en-US" dirty="0" smtClean="0"/>
              <a:t>Structure of Industry</a:t>
            </a:r>
          </a:p>
        </p:txBody>
      </p:sp>
      <p:sp>
        <p:nvSpPr>
          <p:cNvPr id="12" name="TextBox 11"/>
          <p:cNvSpPr txBox="1"/>
          <p:nvPr/>
        </p:nvSpPr>
        <p:spPr>
          <a:xfrm>
            <a:off x="381000" y="5747473"/>
            <a:ext cx="8686800" cy="646331"/>
          </a:xfrm>
          <a:prstGeom prst="rect">
            <a:avLst/>
          </a:prstGeom>
          <a:noFill/>
        </p:spPr>
        <p:txBody>
          <a:bodyPr wrap="square" rtlCol="0">
            <a:spAutoFit/>
          </a:bodyPr>
          <a:lstStyle/>
          <a:p>
            <a:r>
              <a:rPr lang="en-US" dirty="0" smtClean="0"/>
              <a:t>(add Intermediate Microeconomic Theory for the </a:t>
            </a:r>
            <a:r>
              <a:rPr lang="en-US" dirty="0"/>
              <a:t>Economic </a:t>
            </a:r>
            <a:r>
              <a:rPr lang="en-US" dirty="0" smtClean="0"/>
              <a:t>of Technology </a:t>
            </a:r>
            <a:r>
              <a:rPr lang="en-US" dirty="0"/>
              <a:t>&amp; Innovation </a:t>
            </a:r>
            <a:r>
              <a:rPr lang="en-US" dirty="0" smtClean="0"/>
              <a:t>minor)</a:t>
            </a:r>
            <a:endParaRPr lang="en-US" dirty="0"/>
          </a:p>
        </p:txBody>
      </p:sp>
      <p:sp>
        <p:nvSpPr>
          <p:cNvPr id="24" name="Rounded Rectangle 23"/>
          <p:cNvSpPr/>
          <p:nvPr/>
        </p:nvSpPr>
        <p:spPr>
          <a:xfrm>
            <a:off x="304799" y="1143003"/>
            <a:ext cx="2667001" cy="43434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 1</a:t>
            </a:r>
            <a:endParaRPr lang="en-US" dirty="0"/>
          </a:p>
        </p:txBody>
      </p:sp>
      <p:sp>
        <p:nvSpPr>
          <p:cNvPr id="13" name="Rounded Rectangle 12"/>
          <p:cNvSpPr/>
          <p:nvPr/>
        </p:nvSpPr>
        <p:spPr>
          <a:xfrm>
            <a:off x="516474" y="2837668"/>
            <a:ext cx="2150526" cy="135193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IHSS 1200</a:t>
            </a:r>
          </a:p>
          <a:p>
            <a:pPr algn="ctr"/>
            <a:r>
              <a:rPr lang="en-US" dirty="0" smtClean="0"/>
              <a:t>Principles of Economics</a:t>
            </a:r>
          </a:p>
        </p:txBody>
      </p:sp>
      <p:grpSp>
        <p:nvGrpSpPr>
          <p:cNvPr id="14" name="Group 13"/>
          <p:cNvGrpSpPr/>
          <p:nvPr/>
        </p:nvGrpSpPr>
        <p:grpSpPr>
          <a:xfrm>
            <a:off x="545898" y="3810000"/>
            <a:ext cx="318097" cy="276999"/>
            <a:chOff x="7041241" y="502671"/>
            <a:chExt cx="319318" cy="276999"/>
          </a:xfrm>
        </p:grpSpPr>
        <p:sp>
          <p:nvSpPr>
            <p:cNvPr id="15" name="Oval 14"/>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17" name="Group 16"/>
          <p:cNvGrpSpPr/>
          <p:nvPr/>
        </p:nvGrpSpPr>
        <p:grpSpPr>
          <a:xfrm>
            <a:off x="2300979" y="2949631"/>
            <a:ext cx="255198" cy="276999"/>
            <a:chOff x="7228093" y="2976114"/>
            <a:chExt cx="255198" cy="276999"/>
          </a:xfrm>
        </p:grpSpPr>
        <p:sp>
          <p:nvSpPr>
            <p:cNvPr id="18" name="Oval 1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20" name="Group 19"/>
          <p:cNvGrpSpPr/>
          <p:nvPr/>
        </p:nvGrpSpPr>
        <p:grpSpPr>
          <a:xfrm>
            <a:off x="583003" y="2920638"/>
            <a:ext cx="255198" cy="276999"/>
            <a:chOff x="7218863" y="2769318"/>
            <a:chExt cx="255198" cy="276999"/>
          </a:xfrm>
        </p:grpSpPr>
        <p:sp>
          <p:nvSpPr>
            <p:cNvPr id="21" name="Oval 20"/>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29" name="TextBox 28"/>
          <p:cNvSpPr txBox="1"/>
          <p:nvPr/>
        </p:nvSpPr>
        <p:spPr>
          <a:xfrm>
            <a:off x="6993909" y="4953952"/>
            <a:ext cx="301686" cy="369332"/>
          </a:xfrm>
          <a:prstGeom prst="rect">
            <a:avLst/>
          </a:prstGeom>
          <a:noFill/>
        </p:spPr>
        <p:txBody>
          <a:bodyPr wrap="none" rtlCol="0">
            <a:spAutoFit/>
          </a:bodyPr>
          <a:lstStyle/>
          <a:p>
            <a:r>
              <a:rPr lang="en-US" dirty="0"/>
              <a:t>9</a:t>
            </a:r>
            <a:endParaRPr lang="en-US" dirty="0" smtClean="0"/>
          </a:p>
        </p:txBody>
      </p:sp>
      <p:grpSp>
        <p:nvGrpSpPr>
          <p:cNvPr id="30" name="Group 29"/>
          <p:cNvGrpSpPr/>
          <p:nvPr/>
        </p:nvGrpSpPr>
        <p:grpSpPr>
          <a:xfrm>
            <a:off x="4392573" y="4458071"/>
            <a:ext cx="370422" cy="276999"/>
            <a:chOff x="7189822" y="4439073"/>
            <a:chExt cx="370422" cy="276999"/>
          </a:xfrm>
        </p:grpSpPr>
        <p:sp>
          <p:nvSpPr>
            <p:cNvPr id="31" name="Oval 30"/>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32" name="TextBox 31"/>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33" name="Group 32"/>
          <p:cNvGrpSpPr/>
          <p:nvPr/>
        </p:nvGrpSpPr>
        <p:grpSpPr>
          <a:xfrm>
            <a:off x="4503590" y="1690468"/>
            <a:ext cx="370422" cy="276999"/>
            <a:chOff x="7189822" y="4439073"/>
            <a:chExt cx="370422" cy="276999"/>
          </a:xfrm>
        </p:grpSpPr>
        <p:sp>
          <p:nvSpPr>
            <p:cNvPr id="34" name="Oval 33"/>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35" name="TextBox 34"/>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36" name="Group 35"/>
          <p:cNvGrpSpPr/>
          <p:nvPr/>
        </p:nvGrpSpPr>
        <p:grpSpPr>
          <a:xfrm>
            <a:off x="4460201" y="3037704"/>
            <a:ext cx="370422" cy="276999"/>
            <a:chOff x="7189822" y="4439073"/>
            <a:chExt cx="370422" cy="276999"/>
          </a:xfrm>
        </p:grpSpPr>
        <p:sp>
          <p:nvSpPr>
            <p:cNvPr id="37" name="Oval 36"/>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38" name="TextBox 37"/>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sp>
        <p:nvSpPr>
          <p:cNvPr id="39" name="TextBox 38"/>
          <p:cNvSpPr txBox="1"/>
          <p:nvPr/>
        </p:nvSpPr>
        <p:spPr>
          <a:xfrm>
            <a:off x="6958853" y="3375724"/>
            <a:ext cx="399468" cy="369332"/>
          </a:xfrm>
          <a:prstGeom prst="rect">
            <a:avLst/>
          </a:prstGeom>
          <a:noFill/>
        </p:spPr>
        <p:txBody>
          <a:bodyPr wrap="none" rtlCol="0">
            <a:spAutoFit/>
          </a:bodyPr>
          <a:lstStyle/>
          <a:p>
            <a:r>
              <a:rPr lang="en-US" dirty="0" smtClean="0"/>
              <a:t>??</a:t>
            </a:r>
          </a:p>
        </p:txBody>
      </p:sp>
      <p:sp>
        <p:nvSpPr>
          <p:cNvPr id="40" name="TextBox 39"/>
          <p:cNvSpPr txBox="1"/>
          <p:nvPr/>
        </p:nvSpPr>
        <p:spPr>
          <a:xfrm>
            <a:off x="6958853" y="2088572"/>
            <a:ext cx="418704" cy="369332"/>
          </a:xfrm>
          <a:prstGeom prst="rect">
            <a:avLst/>
          </a:prstGeom>
          <a:noFill/>
        </p:spPr>
        <p:txBody>
          <a:bodyPr wrap="none" rtlCol="0">
            <a:spAutoFit/>
          </a:bodyPr>
          <a:lstStyle/>
          <a:p>
            <a:r>
              <a:rPr lang="en-US" dirty="0" smtClean="0"/>
              <a:t>19</a:t>
            </a:r>
          </a:p>
        </p:txBody>
      </p:sp>
      <p:sp>
        <p:nvSpPr>
          <p:cNvPr id="41" name="TextBox 40"/>
          <p:cNvSpPr txBox="1"/>
          <p:nvPr/>
        </p:nvSpPr>
        <p:spPr>
          <a:xfrm>
            <a:off x="8067856" y="5247605"/>
            <a:ext cx="301686" cy="369332"/>
          </a:xfrm>
          <a:prstGeom prst="rect">
            <a:avLst/>
          </a:prstGeom>
          <a:noFill/>
        </p:spPr>
        <p:txBody>
          <a:bodyPr wrap="none" rtlCol="0">
            <a:spAutoFit/>
          </a:bodyPr>
          <a:lstStyle/>
          <a:p>
            <a:r>
              <a:rPr lang="en-US" dirty="0"/>
              <a:t>9</a:t>
            </a:r>
            <a:endParaRPr lang="en-US" dirty="0" smtClean="0"/>
          </a:p>
        </p:txBody>
      </p:sp>
      <p:sp>
        <p:nvSpPr>
          <p:cNvPr id="42" name="TextBox 41"/>
          <p:cNvSpPr txBox="1"/>
          <p:nvPr/>
        </p:nvSpPr>
        <p:spPr>
          <a:xfrm>
            <a:off x="2272109" y="3810000"/>
            <a:ext cx="418704" cy="369332"/>
          </a:xfrm>
          <a:prstGeom prst="rect">
            <a:avLst/>
          </a:prstGeom>
          <a:noFill/>
        </p:spPr>
        <p:txBody>
          <a:bodyPr wrap="none" rtlCol="0">
            <a:spAutoFit/>
          </a:bodyPr>
          <a:lstStyle/>
          <a:p>
            <a:r>
              <a:rPr lang="en-US" dirty="0" smtClean="0"/>
              <a:t>15</a:t>
            </a:r>
          </a:p>
        </p:txBody>
      </p:sp>
    </p:spTree>
    <p:extLst>
      <p:ext uri="{BB962C8B-B14F-4D97-AF65-F5344CB8AC3E}">
        <p14:creationId xmlns:p14="http://schemas.microsoft.com/office/powerpoint/2010/main" val="2242604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4169413" y="1143001"/>
            <a:ext cx="3450587" cy="43434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Courses 2 and 3</a:t>
            </a:r>
            <a:endParaRPr lang="en-US" dirty="0"/>
          </a:p>
        </p:txBody>
      </p:sp>
      <p:sp>
        <p:nvSpPr>
          <p:cNvPr id="5" name="TextBox 4"/>
          <p:cNvSpPr txBox="1"/>
          <p:nvPr/>
        </p:nvSpPr>
        <p:spPr>
          <a:xfrm>
            <a:off x="303326" y="304800"/>
            <a:ext cx="4292714" cy="461665"/>
          </a:xfrm>
          <a:prstGeom prst="rect">
            <a:avLst/>
          </a:prstGeom>
          <a:noFill/>
        </p:spPr>
        <p:txBody>
          <a:bodyPr wrap="none" rtlCol="0">
            <a:spAutoFit/>
          </a:bodyPr>
          <a:lstStyle/>
          <a:p>
            <a:r>
              <a:rPr lang="en-US" sz="2400" b="1" dirty="0" smtClean="0"/>
              <a:t>Economics of Banking &amp; Finance</a:t>
            </a:r>
            <a:endParaRPr lang="en-US" sz="2400" b="1" dirty="0"/>
          </a:p>
        </p:txBody>
      </p:sp>
      <p:sp>
        <p:nvSpPr>
          <p:cNvPr id="7" name="Rounded Rectangle 6"/>
          <p:cNvSpPr/>
          <p:nvPr/>
        </p:nvSpPr>
        <p:spPr>
          <a:xfrm>
            <a:off x="4442298" y="1981744"/>
            <a:ext cx="2946750" cy="100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ECON 4130</a:t>
            </a:r>
          </a:p>
          <a:p>
            <a:pPr algn="ctr"/>
            <a:r>
              <a:rPr lang="en-US" dirty="0" smtClean="0"/>
              <a:t>Money and Banking</a:t>
            </a:r>
          </a:p>
        </p:txBody>
      </p:sp>
      <p:sp>
        <p:nvSpPr>
          <p:cNvPr id="9" name="Rounded Rectangle 8"/>
          <p:cNvSpPr/>
          <p:nvPr/>
        </p:nvSpPr>
        <p:spPr>
          <a:xfrm>
            <a:off x="4442298" y="3419140"/>
            <a:ext cx="294675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ECON 4330</a:t>
            </a:r>
          </a:p>
          <a:p>
            <a:pPr algn="ctr"/>
            <a:r>
              <a:rPr lang="en-US" dirty="0" smtClean="0"/>
              <a:t>Economics of Financial Institutions &amp; Markets</a:t>
            </a:r>
          </a:p>
        </p:txBody>
      </p:sp>
      <p:sp>
        <p:nvSpPr>
          <p:cNvPr id="11" name="TextBox 10"/>
          <p:cNvSpPr txBox="1"/>
          <p:nvPr/>
        </p:nvSpPr>
        <p:spPr>
          <a:xfrm>
            <a:off x="381000" y="5747474"/>
            <a:ext cx="8686800" cy="646331"/>
          </a:xfrm>
          <a:prstGeom prst="rect">
            <a:avLst/>
          </a:prstGeom>
          <a:noFill/>
        </p:spPr>
        <p:txBody>
          <a:bodyPr wrap="square" rtlCol="0">
            <a:spAutoFit/>
          </a:bodyPr>
          <a:lstStyle/>
          <a:p>
            <a:r>
              <a:rPr lang="en-US" dirty="0" smtClean="0"/>
              <a:t>(add Intermediate Microeconomic Theory or </a:t>
            </a:r>
            <a:r>
              <a:rPr lang="en-US" dirty="0"/>
              <a:t>Intermediate </a:t>
            </a:r>
            <a:r>
              <a:rPr lang="en-US" dirty="0" smtClean="0"/>
              <a:t>Macroeconomic </a:t>
            </a:r>
            <a:r>
              <a:rPr lang="en-US" dirty="0"/>
              <a:t>Theory </a:t>
            </a:r>
            <a:r>
              <a:rPr lang="en-US" dirty="0" smtClean="0"/>
              <a:t>for the minor in </a:t>
            </a:r>
            <a:r>
              <a:rPr lang="en-US" dirty="0"/>
              <a:t>Economics of Banking &amp;</a:t>
            </a:r>
            <a:r>
              <a:rPr lang="en-US" dirty="0" smtClean="0"/>
              <a:t> Finance)</a:t>
            </a:r>
            <a:endParaRPr lang="en-US" dirty="0"/>
          </a:p>
        </p:txBody>
      </p:sp>
      <p:sp>
        <p:nvSpPr>
          <p:cNvPr id="22" name="Rounded Rectangle 21"/>
          <p:cNvSpPr/>
          <p:nvPr/>
        </p:nvSpPr>
        <p:spPr>
          <a:xfrm>
            <a:off x="304799" y="1143003"/>
            <a:ext cx="2667001" cy="43434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 1</a:t>
            </a:r>
            <a:endParaRPr lang="en-US" dirty="0"/>
          </a:p>
        </p:txBody>
      </p:sp>
      <p:sp>
        <p:nvSpPr>
          <p:cNvPr id="12" name="Rounded Rectangle 11"/>
          <p:cNvSpPr/>
          <p:nvPr/>
        </p:nvSpPr>
        <p:spPr>
          <a:xfrm>
            <a:off x="516474" y="2837668"/>
            <a:ext cx="2150526" cy="135193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IHSS 1200</a:t>
            </a:r>
          </a:p>
          <a:p>
            <a:pPr algn="ctr"/>
            <a:r>
              <a:rPr lang="en-US" dirty="0" smtClean="0"/>
              <a:t>Principles of Economics</a:t>
            </a:r>
          </a:p>
        </p:txBody>
      </p:sp>
      <p:grpSp>
        <p:nvGrpSpPr>
          <p:cNvPr id="13" name="Group 12"/>
          <p:cNvGrpSpPr/>
          <p:nvPr/>
        </p:nvGrpSpPr>
        <p:grpSpPr>
          <a:xfrm>
            <a:off x="545898" y="3810000"/>
            <a:ext cx="318097" cy="276999"/>
            <a:chOff x="7041241" y="502671"/>
            <a:chExt cx="319318" cy="276999"/>
          </a:xfrm>
        </p:grpSpPr>
        <p:sp>
          <p:nvSpPr>
            <p:cNvPr id="14" name="Oval 13"/>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16" name="Group 15"/>
          <p:cNvGrpSpPr/>
          <p:nvPr/>
        </p:nvGrpSpPr>
        <p:grpSpPr>
          <a:xfrm>
            <a:off x="2300979" y="2949631"/>
            <a:ext cx="255198" cy="276999"/>
            <a:chOff x="7228093" y="2976114"/>
            <a:chExt cx="255198" cy="276999"/>
          </a:xfrm>
        </p:grpSpPr>
        <p:sp>
          <p:nvSpPr>
            <p:cNvPr id="17" name="Oval 1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9" name="Group 18"/>
          <p:cNvGrpSpPr/>
          <p:nvPr/>
        </p:nvGrpSpPr>
        <p:grpSpPr>
          <a:xfrm>
            <a:off x="583003" y="2920638"/>
            <a:ext cx="255198" cy="276999"/>
            <a:chOff x="7218863" y="2769318"/>
            <a:chExt cx="255198" cy="276999"/>
          </a:xfrm>
        </p:grpSpPr>
        <p:sp>
          <p:nvSpPr>
            <p:cNvPr id="20" name="Oval 1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2" name="TextBox 1"/>
          <p:cNvSpPr txBox="1"/>
          <p:nvPr/>
        </p:nvSpPr>
        <p:spPr>
          <a:xfrm>
            <a:off x="6970344" y="4345208"/>
            <a:ext cx="418704" cy="369332"/>
          </a:xfrm>
          <a:prstGeom prst="rect">
            <a:avLst/>
          </a:prstGeom>
          <a:noFill/>
        </p:spPr>
        <p:txBody>
          <a:bodyPr wrap="none" rtlCol="0">
            <a:spAutoFit/>
          </a:bodyPr>
          <a:lstStyle/>
          <a:p>
            <a:r>
              <a:rPr lang="en-US" dirty="0" smtClean="0"/>
              <a:t>49</a:t>
            </a:r>
            <a:endParaRPr lang="en-US" dirty="0"/>
          </a:p>
        </p:txBody>
      </p:sp>
      <p:sp>
        <p:nvSpPr>
          <p:cNvPr id="28" name="TextBox 27"/>
          <p:cNvSpPr txBox="1"/>
          <p:nvPr/>
        </p:nvSpPr>
        <p:spPr>
          <a:xfrm>
            <a:off x="6970344" y="2639413"/>
            <a:ext cx="418704" cy="369332"/>
          </a:xfrm>
          <a:prstGeom prst="rect">
            <a:avLst/>
          </a:prstGeom>
          <a:noFill/>
        </p:spPr>
        <p:txBody>
          <a:bodyPr wrap="none" rtlCol="0">
            <a:spAutoFit/>
          </a:bodyPr>
          <a:lstStyle/>
          <a:p>
            <a:r>
              <a:rPr lang="en-US" dirty="0" smtClean="0"/>
              <a:t>49</a:t>
            </a:r>
            <a:endParaRPr lang="en-US" dirty="0"/>
          </a:p>
        </p:txBody>
      </p:sp>
      <p:sp>
        <p:nvSpPr>
          <p:cNvPr id="29" name="TextBox 28"/>
          <p:cNvSpPr txBox="1"/>
          <p:nvPr/>
        </p:nvSpPr>
        <p:spPr>
          <a:xfrm>
            <a:off x="2191344" y="3766136"/>
            <a:ext cx="418704" cy="369332"/>
          </a:xfrm>
          <a:prstGeom prst="rect">
            <a:avLst/>
          </a:prstGeom>
          <a:noFill/>
        </p:spPr>
        <p:txBody>
          <a:bodyPr wrap="none" rtlCol="0">
            <a:spAutoFit/>
          </a:bodyPr>
          <a:lstStyle/>
          <a:p>
            <a:r>
              <a:rPr lang="en-US" dirty="0" smtClean="0"/>
              <a:t>50</a:t>
            </a:r>
            <a:endParaRPr lang="en-US" dirty="0"/>
          </a:p>
        </p:txBody>
      </p:sp>
      <p:sp>
        <p:nvSpPr>
          <p:cNvPr id="30" name="TextBox 29"/>
          <p:cNvSpPr txBox="1"/>
          <p:nvPr/>
        </p:nvSpPr>
        <p:spPr>
          <a:xfrm>
            <a:off x="8135618" y="5247606"/>
            <a:ext cx="418704" cy="369332"/>
          </a:xfrm>
          <a:prstGeom prst="rect">
            <a:avLst/>
          </a:prstGeom>
          <a:noFill/>
        </p:spPr>
        <p:txBody>
          <a:bodyPr wrap="none" rtlCol="0">
            <a:spAutoFit/>
          </a:bodyPr>
          <a:lstStyle/>
          <a:p>
            <a:r>
              <a:rPr lang="en-US" dirty="0" smtClean="0"/>
              <a:t>49</a:t>
            </a:r>
            <a:endParaRPr lang="en-US" dirty="0"/>
          </a:p>
        </p:txBody>
      </p:sp>
      <p:grpSp>
        <p:nvGrpSpPr>
          <p:cNvPr id="23" name="Group 22"/>
          <p:cNvGrpSpPr/>
          <p:nvPr/>
        </p:nvGrpSpPr>
        <p:grpSpPr>
          <a:xfrm>
            <a:off x="4584009" y="2205673"/>
            <a:ext cx="255198" cy="276999"/>
            <a:chOff x="7218863" y="2769318"/>
            <a:chExt cx="255198" cy="276999"/>
          </a:xfrm>
        </p:grpSpPr>
        <p:sp>
          <p:nvSpPr>
            <p:cNvPr id="24" name="Oval 2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26" name="Group 25"/>
          <p:cNvGrpSpPr/>
          <p:nvPr/>
        </p:nvGrpSpPr>
        <p:grpSpPr>
          <a:xfrm>
            <a:off x="6970344" y="2080363"/>
            <a:ext cx="255198" cy="276999"/>
            <a:chOff x="7228093" y="2976114"/>
            <a:chExt cx="255198" cy="276999"/>
          </a:xfrm>
        </p:grpSpPr>
        <p:sp>
          <p:nvSpPr>
            <p:cNvPr id="31" name="Oval 30"/>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33" name="Group 32"/>
          <p:cNvGrpSpPr/>
          <p:nvPr/>
        </p:nvGrpSpPr>
        <p:grpSpPr>
          <a:xfrm>
            <a:off x="4596040" y="3489137"/>
            <a:ext cx="255198" cy="276999"/>
            <a:chOff x="7218863" y="2769318"/>
            <a:chExt cx="255198" cy="276999"/>
          </a:xfrm>
        </p:grpSpPr>
        <p:sp>
          <p:nvSpPr>
            <p:cNvPr id="34" name="Oval 3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36" name="Group 35"/>
          <p:cNvGrpSpPr/>
          <p:nvPr/>
        </p:nvGrpSpPr>
        <p:grpSpPr>
          <a:xfrm>
            <a:off x="6961688" y="3502770"/>
            <a:ext cx="255198" cy="276999"/>
            <a:chOff x="7228093" y="2976114"/>
            <a:chExt cx="255198" cy="276999"/>
          </a:xfrm>
        </p:grpSpPr>
        <p:sp>
          <p:nvSpPr>
            <p:cNvPr id="37" name="Oval 3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Tree>
    <p:extLst>
      <p:ext uri="{BB962C8B-B14F-4D97-AF65-F5344CB8AC3E}">
        <p14:creationId xmlns:p14="http://schemas.microsoft.com/office/powerpoint/2010/main" val="2085797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3162524" y="1143003"/>
            <a:ext cx="2762050" cy="4343400"/>
          </a:xfrm>
          <a:prstGeom prst="roundRect">
            <a:avLst/>
          </a:prstGeom>
          <a:solidFill>
            <a:srgbClr val="C99DBD">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 </a:t>
            </a:r>
            <a:r>
              <a:rPr lang="en-US" dirty="0"/>
              <a:t>2</a:t>
            </a:r>
          </a:p>
        </p:txBody>
      </p:sp>
      <p:sp>
        <p:nvSpPr>
          <p:cNvPr id="25" name="Rounded Rectangle 24"/>
          <p:cNvSpPr/>
          <p:nvPr/>
        </p:nvSpPr>
        <p:spPr>
          <a:xfrm>
            <a:off x="6115298" y="1115925"/>
            <a:ext cx="2762044" cy="437047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 3</a:t>
            </a:r>
            <a:endParaRPr lang="en-US" dirty="0"/>
          </a:p>
        </p:txBody>
      </p:sp>
      <p:sp>
        <p:nvSpPr>
          <p:cNvPr id="5" name="TextBox 4"/>
          <p:cNvSpPr txBox="1"/>
          <p:nvPr/>
        </p:nvSpPr>
        <p:spPr>
          <a:xfrm>
            <a:off x="227136" y="138008"/>
            <a:ext cx="2793585" cy="461665"/>
          </a:xfrm>
          <a:prstGeom prst="rect">
            <a:avLst/>
          </a:prstGeom>
          <a:noFill/>
        </p:spPr>
        <p:txBody>
          <a:bodyPr wrap="none" rtlCol="0">
            <a:spAutoFit/>
          </a:bodyPr>
          <a:lstStyle/>
          <a:p>
            <a:r>
              <a:rPr lang="en-US" sz="2400" b="1" dirty="0" smtClean="0"/>
              <a:t>Economics (General)</a:t>
            </a:r>
            <a:endParaRPr lang="en-US" sz="2400" b="1" dirty="0"/>
          </a:p>
        </p:txBody>
      </p:sp>
      <p:sp>
        <p:nvSpPr>
          <p:cNvPr id="7" name="Rounded Rectangle 6"/>
          <p:cNvSpPr/>
          <p:nvPr/>
        </p:nvSpPr>
        <p:spPr>
          <a:xfrm>
            <a:off x="3277900" y="1720941"/>
            <a:ext cx="2494274" cy="1523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ECON 2010</a:t>
            </a:r>
          </a:p>
          <a:p>
            <a:pPr algn="ctr"/>
            <a:r>
              <a:rPr lang="en-US" dirty="0" smtClean="0"/>
              <a:t>Intermediate Microeconomic</a:t>
            </a:r>
          </a:p>
          <a:p>
            <a:pPr algn="ctr"/>
            <a:r>
              <a:rPr lang="en-US" dirty="0" smtClean="0"/>
              <a:t>Theory</a:t>
            </a:r>
          </a:p>
        </p:txBody>
      </p:sp>
      <p:sp>
        <p:nvSpPr>
          <p:cNvPr id="11" name="Rounded Rectangle 10"/>
          <p:cNvSpPr/>
          <p:nvPr/>
        </p:nvSpPr>
        <p:spPr>
          <a:xfrm>
            <a:off x="3277900" y="3482109"/>
            <a:ext cx="2494274"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ECON 2020</a:t>
            </a:r>
          </a:p>
          <a:p>
            <a:pPr algn="ctr"/>
            <a:r>
              <a:rPr lang="en-US" dirty="0" smtClean="0"/>
              <a:t>Intermediate Macroeconomic</a:t>
            </a:r>
          </a:p>
          <a:p>
            <a:pPr algn="ctr"/>
            <a:r>
              <a:rPr lang="en-US" dirty="0" smtClean="0"/>
              <a:t>Theory</a:t>
            </a:r>
          </a:p>
        </p:txBody>
      </p:sp>
      <p:sp>
        <p:nvSpPr>
          <p:cNvPr id="14" name="TextBox 13"/>
          <p:cNvSpPr txBox="1"/>
          <p:nvPr/>
        </p:nvSpPr>
        <p:spPr>
          <a:xfrm>
            <a:off x="1497380" y="5791200"/>
            <a:ext cx="5844229" cy="369332"/>
          </a:xfrm>
          <a:prstGeom prst="rect">
            <a:avLst/>
          </a:prstGeom>
          <a:noFill/>
        </p:spPr>
        <p:txBody>
          <a:bodyPr wrap="none" rtlCol="0">
            <a:spAutoFit/>
          </a:bodyPr>
          <a:lstStyle/>
          <a:p>
            <a:r>
              <a:rPr lang="en-US" dirty="0" smtClean="0"/>
              <a:t>(add any one more course for minor in Economics (General))</a:t>
            </a:r>
            <a:endParaRPr lang="en-US" dirty="0"/>
          </a:p>
        </p:txBody>
      </p:sp>
      <p:sp>
        <p:nvSpPr>
          <p:cNvPr id="27" name="Rounded Rectangle 26"/>
          <p:cNvSpPr/>
          <p:nvPr/>
        </p:nvSpPr>
        <p:spPr>
          <a:xfrm>
            <a:off x="6353711" y="3244399"/>
            <a:ext cx="2285217" cy="802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Any ECON 4xxx</a:t>
            </a:r>
          </a:p>
        </p:txBody>
      </p:sp>
      <p:sp>
        <p:nvSpPr>
          <p:cNvPr id="28" name="Rounded Rectangle 27"/>
          <p:cNvSpPr/>
          <p:nvPr/>
        </p:nvSpPr>
        <p:spPr>
          <a:xfrm>
            <a:off x="304799" y="1143003"/>
            <a:ext cx="2667001" cy="43434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Course 1</a:t>
            </a:r>
            <a:endParaRPr lang="en-US" dirty="0"/>
          </a:p>
        </p:txBody>
      </p:sp>
      <p:sp>
        <p:nvSpPr>
          <p:cNvPr id="15" name="Rounded Rectangle 14"/>
          <p:cNvSpPr/>
          <p:nvPr/>
        </p:nvSpPr>
        <p:spPr>
          <a:xfrm>
            <a:off x="516474" y="2837668"/>
            <a:ext cx="2150526" cy="135193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IHSS 1200</a:t>
            </a:r>
          </a:p>
          <a:p>
            <a:pPr algn="ctr"/>
            <a:r>
              <a:rPr lang="en-US" dirty="0" smtClean="0"/>
              <a:t>Principles of Economics</a:t>
            </a:r>
          </a:p>
        </p:txBody>
      </p:sp>
      <p:grpSp>
        <p:nvGrpSpPr>
          <p:cNvPr id="16" name="Group 15"/>
          <p:cNvGrpSpPr/>
          <p:nvPr/>
        </p:nvGrpSpPr>
        <p:grpSpPr>
          <a:xfrm>
            <a:off x="545898" y="3810000"/>
            <a:ext cx="318097" cy="276999"/>
            <a:chOff x="7041241" y="502671"/>
            <a:chExt cx="319318" cy="276999"/>
          </a:xfrm>
        </p:grpSpPr>
        <p:sp>
          <p:nvSpPr>
            <p:cNvPr id="17" name="Oval 16"/>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19" name="Group 18"/>
          <p:cNvGrpSpPr/>
          <p:nvPr/>
        </p:nvGrpSpPr>
        <p:grpSpPr>
          <a:xfrm>
            <a:off x="2300979" y="2949631"/>
            <a:ext cx="255198" cy="276999"/>
            <a:chOff x="7228093" y="2976114"/>
            <a:chExt cx="255198" cy="276999"/>
          </a:xfrm>
        </p:grpSpPr>
        <p:sp>
          <p:nvSpPr>
            <p:cNvPr id="21" name="Oval 20"/>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23" name="Group 22"/>
          <p:cNvGrpSpPr/>
          <p:nvPr/>
        </p:nvGrpSpPr>
        <p:grpSpPr>
          <a:xfrm>
            <a:off x="583003" y="2920638"/>
            <a:ext cx="255198" cy="276999"/>
            <a:chOff x="7218863" y="2769318"/>
            <a:chExt cx="255198" cy="276999"/>
          </a:xfrm>
        </p:grpSpPr>
        <p:sp>
          <p:nvSpPr>
            <p:cNvPr id="24" name="Oval 2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2" name="TextBox 1"/>
          <p:cNvSpPr txBox="1"/>
          <p:nvPr/>
        </p:nvSpPr>
        <p:spPr>
          <a:xfrm>
            <a:off x="2131276" y="3810000"/>
            <a:ext cx="535724" cy="369332"/>
          </a:xfrm>
          <a:prstGeom prst="rect">
            <a:avLst/>
          </a:prstGeom>
          <a:noFill/>
        </p:spPr>
        <p:txBody>
          <a:bodyPr wrap="none" rtlCol="0">
            <a:spAutoFit/>
          </a:bodyPr>
          <a:lstStyle/>
          <a:p>
            <a:r>
              <a:rPr lang="en-US" dirty="0" smtClean="0"/>
              <a:t>350</a:t>
            </a:r>
            <a:endParaRPr lang="en-US" dirty="0"/>
          </a:p>
        </p:txBody>
      </p:sp>
      <p:grpSp>
        <p:nvGrpSpPr>
          <p:cNvPr id="34" name="Group 33"/>
          <p:cNvGrpSpPr/>
          <p:nvPr/>
        </p:nvGrpSpPr>
        <p:grpSpPr>
          <a:xfrm>
            <a:off x="3394197" y="1849148"/>
            <a:ext cx="255198" cy="276999"/>
            <a:chOff x="7218863" y="2769318"/>
            <a:chExt cx="255198" cy="276999"/>
          </a:xfrm>
        </p:grpSpPr>
        <p:sp>
          <p:nvSpPr>
            <p:cNvPr id="35" name="Oval 34"/>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37" name="Group 36"/>
          <p:cNvGrpSpPr/>
          <p:nvPr/>
        </p:nvGrpSpPr>
        <p:grpSpPr>
          <a:xfrm>
            <a:off x="5401752" y="1827924"/>
            <a:ext cx="255198" cy="276999"/>
            <a:chOff x="7228093" y="2976114"/>
            <a:chExt cx="255198" cy="276999"/>
          </a:xfrm>
        </p:grpSpPr>
        <p:sp>
          <p:nvSpPr>
            <p:cNvPr id="38" name="Oval 3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40" name="Group 39"/>
          <p:cNvGrpSpPr/>
          <p:nvPr/>
        </p:nvGrpSpPr>
        <p:grpSpPr>
          <a:xfrm>
            <a:off x="3377379" y="3637238"/>
            <a:ext cx="255198" cy="276999"/>
            <a:chOff x="7218863" y="2769318"/>
            <a:chExt cx="255198" cy="276999"/>
          </a:xfrm>
        </p:grpSpPr>
        <p:sp>
          <p:nvSpPr>
            <p:cNvPr id="41" name="Oval 40"/>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43" name="Group 42"/>
          <p:cNvGrpSpPr/>
          <p:nvPr/>
        </p:nvGrpSpPr>
        <p:grpSpPr>
          <a:xfrm>
            <a:off x="5386021" y="3621093"/>
            <a:ext cx="255198" cy="276999"/>
            <a:chOff x="7228093" y="2976114"/>
            <a:chExt cx="255198" cy="276999"/>
          </a:xfrm>
        </p:grpSpPr>
        <p:sp>
          <p:nvSpPr>
            <p:cNvPr id="44" name="Oval 4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46" name="Group 45"/>
          <p:cNvGrpSpPr/>
          <p:nvPr/>
        </p:nvGrpSpPr>
        <p:grpSpPr>
          <a:xfrm>
            <a:off x="8268506" y="3310125"/>
            <a:ext cx="255198" cy="276999"/>
            <a:chOff x="7228093" y="2976114"/>
            <a:chExt cx="255198" cy="276999"/>
          </a:xfrm>
        </p:grpSpPr>
        <p:sp>
          <p:nvSpPr>
            <p:cNvPr id="47" name="Oval 4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49" name="Group 48"/>
          <p:cNvGrpSpPr/>
          <p:nvPr/>
        </p:nvGrpSpPr>
        <p:grpSpPr>
          <a:xfrm>
            <a:off x="6452426" y="3310124"/>
            <a:ext cx="255198" cy="276999"/>
            <a:chOff x="7218863" y="2769318"/>
            <a:chExt cx="255198" cy="276999"/>
          </a:xfrm>
        </p:grpSpPr>
        <p:sp>
          <p:nvSpPr>
            <p:cNvPr id="50" name="Oval 4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52" name="Rounded Rectangle 51"/>
          <p:cNvSpPr/>
          <p:nvPr/>
        </p:nvSpPr>
        <p:spPr>
          <a:xfrm>
            <a:off x="6353711" y="1805177"/>
            <a:ext cx="2285217" cy="875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ECON 4130</a:t>
            </a:r>
          </a:p>
          <a:p>
            <a:pPr algn="ctr"/>
            <a:r>
              <a:rPr lang="en-US" dirty="0" smtClean="0"/>
              <a:t>Money and Banking</a:t>
            </a:r>
          </a:p>
        </p:txBody>
      </p:sp>
      <p:grpSp>
        <p:nvGrpSpPr>
          <p:cNvPr id="53" name="Group 52"/>
          <p:cNvGrpSpPr/>
          <p:nvPr/>
        </p:nvGrpSpPr>
        <p:grpSpPr>
          <a:xfrm>
            <a:off x="6452426" y="1828409"/>
            <a:ext cx="255198" cy="276999"/>
            <a:chOff x="7218863" y="2769318"/>
            <a:chExt cx="255198" cy="276999"/>
          </a:xfrm>
        </p:grpSpPr>
        <p:sp>
          <p:nvSpPr>
            <p:cNvPr id="54" name="Oval 5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56" name="Group 55"/>
          <p:cNvGrpSpPr/>
          <p:nvPr/>
        </p:nvGrpSpPr>
        <p:grpSpPr>
          <a:xfrm>
            <a:off x="8252775" y="1841823"/>
            <a:ext cx="255198" cy="276999"/>
            <a:chOff x="7228093" y="2976114"/>
            <a:chExt cx="255198" cy="276999"/>
          </a:xfrm>
        </p:grpSpPr>
        <p:sp>
          <p:nvSpPr>
            <p:cNvPr id="57" name="Oval 5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59" name="TextBox 58"/>
          <p:cNvSpPr txBox="1"/>
          <p:nvPr/>
        </p:nvSpPr>
        <p:spPr>
          <a:xfrm>
            <a:off x="8083275" y="2356781"/>
            <a:ext cx="535724" cy="369332"/>
          </a:xfrm>
          <a:prstGeom prst="rect">
            <a:avLst/>
          </a:prstGeom>
          <a:noFill/>
        </p:spPr>
        <p:txBody>
          <a:bodyPr wrap="none" rtlCol="0">
            <a:spAutoFit/>
          </a:bodyPr>
          <a:lstStyle/>
          <a:p>
            <a:r>
              <a:rPr lang="en-US" dirty="0" smtClean="0"/>
              <a:t>300</a:t>
            </a:r>
            <a:endParaRPr lang="en-US" dirty="0"/>
          </a:p>
        </p:txBody>
      </p:sp>
      <p:sp>
        <p:nvSpPr>
          <p:cNvPr id="60" name="TextBox 59"/>
          <p:cNvSpPr txBox="1"/>
          <p:nvPr/>
        </p:nvSpPr>
        <p:spPr>
          <a:xfrm>
            <a:off x="5192615" y="2824767"/>
            <a:ext cx="535724" cy="369332"/>
          </a:xfrm>
          <a:prstGeom prst="rect">
            <a:avLst/>
          </a:prstGeom>
          <a:noFill/>
        </p:spPr>
        <p:txBody>
          <a:bodyPr wrap="none" rtlCol="0">
            <a:spAutoFit/>
          </a:bodyPr>
          <a:lstStyle/>
          <a:p>
            <a:r>
              <a:rPr lang="en-US" dirty="0"/>
              <a:t>2</a:t>
            </a:r>
            <a:r>
              <a:rPr lang="en-US" dirty="0" smtClean="0"/>
              <a:t>00</a:t>
            </a:r>
            <a:endParaRPr lang="en-US" dirty="0"/>
          </a:p>
        </p:txBody>
      </p:sp>
      <p:sp>
        <p:nvSpPr>
          <p:cNvPr id="61" name="TextBox 60"/>
          <p:cNvSpPr txBox="1"/>
          <p:nvPr/>
        </p:nvSpPr>
        <p:spPr>
          <a:xfrm>
            <a:off x="5144757" y="4604510"/>
            <a:ext cx="535724" cy="369332"/>
          </a:xfrm>
          <a:prstGeom prst="rect">
            <a:avLst/>
          </a:prstGeom>
          <a:noFill/>
        </p:spPr>
        <p:txBody>
          <a:bodyPr wrap="none" rtlCol="0">
            <a:spAutoFit/>
          </a:bodyPr>
          <a:lstStyle/>
          <a:p>
            <a:r>
              <a:rPr lang="en-US" dirty="0"/>
              <a:t>2</a:t>
            </a:r>
            <a:r>
              <a:rPr lang="en-US" dirty="0" smtClean="0"/>
              <a:t>00</a:t>
            </a:r>
            <a:endParaRPr lang="en-US" dirty="0"/>
          </a:p>
        </p:txBody>
      </p:sp>
      <p:sp>
        <p:nvSpPr>
          <p:cNvPr id="62" name="TextBox 61"/>
          <p:cNvSpPr txBox="1"/>
          <p:nvPr/>
        </p:nvSpPr>
        <p:spPr>
          <a:xfrm>
            <a:off x="8168590" y="3672411"/>
            <a:ext cx="301686" cy="369332"/>
          </a:xfrm>
          <a:prstGeom prst="rect">
            <a:avLst/>
          </a:prstGeom>
          <a:noFill/>
        </p:spPr>
        <p:txBody>
          <a:bodyPr wrap="none" rtlCol="0">
            <a:spAutoFit/>
          </a:bodyPr>
          <a:lstStyle/>
          <a:p>
            <a:r>
              <a:rPr lang="en-US" dirty="0" smtClean="0"/>
              <a:t>0</a:t>
            </a:r>
            <a:endParaRPr lang="en-US" dirty="0"/>
          </a:p>
        </p:txBody>
      </p:sp>
      <p:sp>
        <p:nvSpPr>
          <p:cNvPr id="63" name="TextBox 62"/>
          <p:cNvSpPr txBox="1"/>
          <p:nvPr/>
        </p:nvSpPr>
        <p:spPr>
          <a:xfrm>
            <a:off x="8372080" y="5668674"/>
            <a:ext cx="535724" cy="369332"/>
          </a:xfrm>
          <a:prstGeom prst="rect">
            <a:avLst/>
          </a:prstGeom>
          <a:noFill/>
        </p:spPr>
        <p:txBody>
          <a:bodyPr wrap="none" rtlCol="0">
            <a:spAutoFit/>
          </a:bodyPr>
          <a:lstStyle/>
          <a:p>
            <a:r>
              <a:rPr lang="en-US" dirty="0" smtClean="0"/>
              <a:t>300</a:t>
            </a:r>
            <a:endParaRPr lang="en-US" dirty="0"/>
          </a:p>
        </p:txBody>
      </p:sp>
    </p:spTree>
    <p:extLst>
      <p:ext uri="{BB962C8B-B14F-4D97-AF65-F5344CB8AC3E}">
        <p14:creationId xmlns:p14="http://schemas.microsoft.com/office/powerpoint/2010/main" val="1532015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STS Pathways</a:t>
            </a:r>
            <a:endParaRPr lang="en-US" dirty="0"/>
          </a:p>
        </p:txBody>
      </p:sp>
      <p:sp>
        <p:nvSpPr>
          <p:cNvPr id="3" name="Content Placeholder 2"/>
          <p:cNvSpPr>
            <a:spLocks noGrp="1"/>
          </p:cNvSpPr>
          <p:nvPr>
            <p:ph idx="1"/>
          </p:nvPr>
        </p:nvSpPr>
        <p:spPr/>
        <p:txBody>
          <a:bodyPr>
            <a:normAutofit/>
          </a:bodyPr>
          <a:lstStyle/>
          <a:p>
            <a:r>
              <a:rPr lang="en-US" dirty="0" smtClean="0"/>
              <a:t>6 Pathways:</a:t>
            </a:r>
          </a:p>
          <a:p>
            <a:pPr lvl="1"/>
            <a:r>
              <a:rPr lang="en-US" dirty="0" smtClean="0"/>
              <a:t>Public Health</a:t>
            </a:r>
          </a:p>
          <a:p>
            <a:pPr lvl="1"/>
            <a:r>
              <a:rPr lang="en-US" dirty="0" smtClean="0"/>
              <a:t>Law and Policy</a:t>
            </a:r>
          </a:p>
          <a:p>
            <a:pPr lvl="1"/>
            <a:r>
              <a:rPr lang="en-US" dirty="0"/>
              <a:t>History </a:t>
            </a:r>
            <a:endParaRPr lang="en-US" dirty="0" smtClean="0"/>
          </a:p>
          <a:p>
            <a:pPr lvl="1"/>
            <a:r>
              <a:rPr lang="en-US" dirty="0" smtClean="0"/>
              <a:t>Global Studies</a:t>
            </a:r>
            <a:endParaRPr lang="en-US" dirty="0"/>
          </a:p>
          <a:p>
            <a:pPr lvl="1"/>
            <a:r>
              <a:rPr lang="en-US" dirty="0" smtClean="0"/>
              <a:t>Sustainability </a:t>
            </a:r>
          </a:p>
          <a:p>
            <a:pPr lvl="1"/>
            <a:r>
              <a:rPr lang="en-US" dirty="0" smtClean="0"/>
              <a:t>Science, Technology, and Society</a:t>
            </a:r>
          </a:p>
        </p:txBody>
      </p:sp>
    </p:spTree>
    <p:extLst>
      <p:ext uri="{BB962C8B-B14F-4D97-AF65-F5344CB8AC3E}">
        <p14:creationId xmlns:p14="http://schemas.microsoft.com/office/powerpoint/2010/main" val="1193609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ounded Rectangle 104"/>
          <p:cNvSpPr/>
          <p:nvPr/>
        </p:nvSpPr>
        <p:spPr>
          <a:xfrm>
            <a:off x="4366919" y="938218"/>
            <a:ext cx="4664941" cy="551762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3</a:t>
            </a:r>
          </a:p>
        </p:txBody>
      </p:sp>
      <p:sp>
        <p:nvSpPr>
          <p:cNvPr id="104" name="Rounded Rectangle 103"/>
          <p:cNvSpPr/>
          <p:nvPr/>
        </p:nvSpPr>
        <p:spPr>
          <a:xfrm>
            <a:off x="2359695" y="938218"/>
            <a:ext cx="1865481" cy="5517622"/>
          </a:xfrm>
          <a:prstGeom prst="roundRect">
            <a:avLst/>
          </a:prstGeom>
          <a:solidFill>
            <a:srgbClr val="C99DBD">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2</a:t>
            </a:r>
          </a:p>
        </p:txBody>
      </p:sp>
      <p:sp>
        <p:nvSpPr>
          <p:cNvPr id="103" name="Rounded Rectangle 102"/>
          <p:cNvSpPr/>
          <p:nvPr/>
        </p:nvSpPr>
        <p:spPr>
          <a:xfrm>
            <a:off x="140436" y="938218"/>
            <a:ext cx="2077515" cy="5517622"/>
          </a:xfrm>
          <a:prstGeom prst="roundRect">
            <a:avLst/>
          </a:prstGeom>
          <a:solidFill>
            <a:schemeClr val="accent6">
              <a:lumMod val="60000"/>
              <a:lumOff val="4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1</a:t>
            </a:r>
          </a:p>
        </p:txBody>
      </p:sp>
      <p:sp>
        <p:nvSpPr>
          <p:cNvPr id="5" name="Rounded Rectangle 4"/>
          <p:cNvSpPr/>
          <p:nvPr/>
        </p:nvSpPr>
        <p:spPr>
          <a:xfrm>
            <a:off x="282061" y="3463231"/>
            <a:ext cx="1831061" cy="81539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1410</a:t>
            </a:r>
          </a:p>
          <a:p>
            <a:pPr algn="ctr"/>
            <a:r>
              <a:rPr lang="en-US" sz="1600" dirty="0"/>
              <a:t>Century of the </a:t>
            </a:r>
            <a:r>
              <a:rPr lang="en-US" sz="1600" dirty="0" smtClean="0"/>
              <a:t>Gene</a:t>
            </a:r>
            <a:endParaRPr lang="en-US" sz="1600" dirty="0"/>
          </a:p>
        </p:txBody>
      </p:sp>
      <p:sp>
        <p:nvSpPr>
          <p:cNvPr id="8" name="Rounded Rectangle 7"/>
          <p:cNvSpPr/>
          <p:nvPr/>
        </p:nvSpPr>
        <p:spPr>
          <a:xfrm>
            <a:off x="261727" y="4333828"/>
            <a:ext cx="1820173" cy="8650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1420</a:t>
            </a:r>
          </a:p>
          <a:p>
            <a:pPr algn="ctr"/>
            <a:r>
              <a:rPr lang="en-US" sz="1600" dirty="0"/>
              <a:t>Global Health </a:t>
            </a:r>
            <a:r>
              <a:rPr lang="en-US" sz="1600" dirty="0" smtClean="0"/>
              <a:t>Challenges</a:t>
            </a:r>
            <a:endParaRPr lang="en-US" sz="1600" dirty="0"/>
          </a:p>
        </p:txBody>
      </p:sp>
      <p:sp>
        <p:nvSpPr>
          <p:cNvPr id="9" name="Rounded Rectangle 8"/>
          <p:cNvSpPr/>
          <p:nvPr/>
        </p:nvSpPr>
        <p:spPr>
          <a:xfrm>
            <a:off x="4474460" y="1504628"/>
            <a:ext cx="1440471" cy="102197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4250 / STSS 4250</a:t>
            </a:r>
          </a:p>
          <a:p>
            <a:pPr algn="ctr"/>
            <a:r>
              <a:rPr lang="en-US" sz="1600" dirty="0" smtClean="0"/>
              <a:t>Bioethics</a:t>
            </a:r>
            <a:endParaRPr lang="en-US" sz="1600" dirty="0"/>
          </a:p>
        </p:txBody>
      </p:sp>
      <p:sp>
        <p:nvSpPr>
          <p:cNvPr id="10" name="Rounded Rectangle 9"/>
          <p:cNvSpPr/>
          <p:nvPr/>
        </p:nvSpPr>
        <p:spPr>
          <a:xfrm>
            <a:off x="5992010" y="1504043"/>
            <a:ext cx="1410286" cy="132870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4560</a:t>
            </a:r>
          </a:p>
          <a:p>
            <a:pPr algn="ctr"/>
            <a:r>
              <a:rPr lang="en-US" sz="1600" dirty="0"/>
              <a:t>Gender, Science, and </a:t>
            </a:r>
            <a:r>
              <a:rPr lang="en-US" sz="1600" dirty="0" smtClean="0"/>
              <a:t>Technology</a:t>
            </a:r>
            <a:endParaRPr lang="en-US" sz="1600" dirty="0"/>
          </a:p>
        </p:txBody>
      </p:sp>
      <p:sp>
        <p:nvSpPr>
          <p:cNvPr id="11" name="Rounded Rectangle 10"/>
          <p:cNvSpPr/>
          <p:nvPr/>
        </p:nvSpPr>
        <p:spPr>
          <a:xfrm>
            <a:off x="4468651" y="3714064"/>
            <a:ext cx="1440472" cy="124984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4430 / STSS 4430</a:t>
            </a:r>
          </a:p>
          <a:p>
            <a:pPr algn="ctr"/>
            <a:r>
              <a:rPr lang="en-US" sz="1600" dirty="0"/>
              <a:t>Drugs in </a:t>
            </a:r>
            <a:r>
              <a:rPr lang="en-US" sz="1600" dirty="0" smtClean="0"/>
              <a:t>History</a:t>
            </a:r>
            <a:endParaRPr lang="en-US" sz="1600" dirty="0"/>
          </a:p>
        </p:txBody>
      </p:sp>
      <p:sp>
        <p:nvSpPr>
          <p:cNvPr id="30" name="TextBox 29"/>
          <p:cNvSpPr txBox="1"/>
          <p:nvPr/>
        </p:nvSpPr>
        <p:spPr>
          <a:xfrm>
            <a:off x="226156" y="41947"/>
            <a:ext cx="1991795" cy="461665"/>
          </a:xfrm>
          <a:prstGeom prst="rect">
            <a:avLst/>
          </a:prstGeom>
          <a:noFill/>
        </p:spPr>
        <p:txBody>
          <a:bodyPr wrap="square" rtlCol="0">
            <a:spAutoFit/>
          </a:bodyPr>
          <a:lstStyle/>
          <a:p>
            <a:r>
              <a:rPr lang="en-US" sz="2400" b="1" dirty="0"/>
              <a:t>Public Health</a:t>
            </a:r>
          </a:p>
        </p:txBody>
      </p:sp>
      <p:sp>
        <p:nvSpPr>
          <p:cNvPr id="49" name="Rounded Rectangle 48"/>
          <p:cNvSpPr/>
          <p:nvPr/>
        </p:nvSpPr>
        <p:spPr>
          <a:xfrm>
            <a:off x="4467790" y="2617188"/>
            <a:ext cx="1442194" cy="101411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4260</a:t>
            </a:r>
          </a:p>
          <a:p>
            <a:pPr algn="ctr"/>
            <a:r>
              <a:rPr lang="en-US" sz="1600" dirty="0"/>
              <a:t>Food, Farms, and </a:t>
            </a:r>
            <a:r>
              <a:rPr lang="en-US" sz="1600" dirty="0" smtClean="0"/>
              <a:t>Famine</a:t>
            </a:r>
            <a:endParaRPr lang="en-US" sz="1600" dirty="0"/>
          </a:p>
        </p:txBody>
      </p:sp>
      <p:sp>
        <p:nvSpPr>
          <p:cNvPr id="78" name="Rounded Rectangle 77"/>
          <p:cNvSpPr/>
          <p:nvPr/>
        </p:nvSpPr>
        <p:spPr>
          <a:xfrm>
            <a:off x="6015802" y="4448176"/>
            <a:ext cx="1400798" cy="159177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a:t>
            </a:r>
            <a:r>
              <a:rPr lang="en-US" sz="1600" dirty="0" smtClean="0"/>
              <a:t>4440</a:t>
            </a:r>
            <a:endParaRPr lang="en-US" sz="1600" dirty="0"/>
          </a:p>
          <a:p>
            <a:pPr algn="ctr"/>
            <a:r>
              <a:rPr lang="en-US" sz="1600" dirty="0"/>
              <a:t>History of </a:t>
            </a:r>
            <a:r>
              <a:rPr lang="en-US" sz="1600" dirty="0" smtClean="0"/>
              <a:t>Mental Health</a:t>
            </a:r>
            <a:endParaRPr lang="en-US" sz="1600" dirty="0"/>
          </a:p>
        </p:txBody>
      </p:sp>
      <p:sp>
        <p:nvSpPr>
          <p:cNvPr id="27" name="Rounded Rectangle 26"/>
          <p:cNvSpPr/>
          <p:nvPr/>
        </p:nvSpPr>
        <p:spPr>
          <a:xfrm>
            <a:off x="282061" y="2596536"/>
            <a:ext cx="1820172" cy="7854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1150</a:t>
            </a:r>
          </a:p>
          <a:p>
            <a:pPr algn="ctr"/>
            <a:r>
              <a:rPr lang="en-US" sz="1600" dirty="0"/>
              <a:t>The Genome and </a:t>
            </a:r>
            <a:r>
              <a:rPr lang="en-US" sz="1600" dirty="0" smtClean="0"/>
              <a:t>You</a:t>
            </a:r>
            <a:endParaRPr lang="en-US" sz="1600" dirty="0"/>
          </a:p>
        </p:txBody>
      </p:sp>
      <p:sp>
        <p:nvSpPr>
          <p:cNvPr id="55" name="Rounded Rectangle 54"/>
          <p:cNvSpPr/>
          <p:nvPr/>
        </p:nvSpPr>
        <p:spPr>
          <a:xfrm>
            <a:off x="6015802" y="2949578"/>
            <a:ext cx="1400797" cy="132912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a:t>
            </a:r>
            <a:r>
              <a:rPr lang="en-US" sz="1600" dirty="0" smtClean="0"/>
              <a:t>4420</a:t>
            </a:r>
            <a:endParaRPr lang="en-US" sz="1600" dirty="0"/>
          </a:p>
          <a:p>
            <a:pPr algn="ctr"/>
            <a:r>
              <a:rPr lang="en-US" sz="1600" dirty="0"/>
              <a:t>History of </a:t>
            </a:r>
            <a:r>
              <a:rPr lang="en-US" sz="1600" dirty="0" smtClean="0"/>
              <a:t>Medicine</a:t>
            </a:r>
            <a:endParaRPr lang="en-US" sz="1600" dirty="0"/>
          </a:p>
        </p:txBody>
      </p:sp>
      <p:grpSp>
        <p:nvGrpSpPr>
          <p:cNvPr id="88" name="Group 87"/>
          <p:cNvGrpSpPr/>
          <p:nvPr/>
        </p:nvGrpSpPr>
        <p:grpSpPr>
          <a:xfrm>
            <a:off x="322112" y="3070023"/>
            <a:ext cx="319318" cy="276999"/>
            <a:chOff x="7041241" y="502671"/>
            <a:chExt cx="319318" cy="276999"/>
          </a:xfrm>
        </p:grpSpPr>
        <p:sp>
          <p:nvSpPr>
            <p:cNvPr id="89" name="Oval 88"/>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91" name="Group 90"/>
          <p:cNvGrpSpPr/>
          <p:nvPr/>
        </p:nvGrpSpPr>
        <p:grpSpPr>
          <a:xfrm>
            <a:off x="301778" y="4887954"/>
            <a:ext cx="319318" cy="276999"/>
            <a:chOff x="7041241" y="502671"/>
            <a:chExt cx="319318" cy="276999"/>
          </a:xfrm>
        </p:grpSpPr>
        <p:sp>
          <p:nvSpPr>
            <p:cNvPr id="92" name="Oval 91"/>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94" name="Group 93"/>
          <p:cNvGrpSpPr/>
          <p:nvPr/>
        </p:nvGrpSpPr>
        <p:grpSpPr>
          <a:xfrm>
            <a:off x="303391" y="3967486"/>
            <a:ext cx="319318" cy="276999"/>
            <a:chOff x="7041241" y="502671"/>
            <a:chExt cx="319318" cy="276999"/>
          </a:xfrm>
        </p:grpSpPr>
        <p:sp>
          <p:nvSpPr>
            <p:cNvPr id="95" name="Oval 94"/>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97" name="Group 96"/>
          <p:cNvGrpSpPr/>
          <p:nvPr/>
        </p:nvGrpSpPr>
        <p:grpSpPr>
          <a:xfrm>
            <a:off x="622709" y="3967486"/>
            <a:ext cx="304892" cy="276999"/>
            <a:chOff x="5284017" y="831394"/>
            <a:chExt cx="304892" cy="276999"/>
          </a:xfrm>
        </p:grpSpPr>
        <p:sp>
          <p:nvSpPr>
            <p:cNvPr id="98" name="Oval 97"/>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5284017" y="831394"/>
              <a:ext cx="304892" cy="276999"/>
            </a:xfrm>
            <a:prstGeom prst="rect">
              <a:avLst/>
            </a:prstGeom>
            <a:noFill/>
          </p:spPr>
          <p:txBody>
            <a:bodyPr wrap="none" rtlCol="0">
              <a:spAutoFit/>
            </a:bodyPr>
            <a:lstStyle/>
            <a:p>
              <a:r>
                <a:rPr lang="en-US" sz="1200" dirty="0"/>
                <a:t>CI</a:t>
              </a:r>
            </a:p>
          </p:txBody>
        </p:sp>
      </p:grpSp>
      <p:sp>
        <p:nvSpPr>
          <p:cNvPr id="36" name="Rounded Rectangle 35"/>
          <p:cNvSpPr/>
          <p:nvPr/>
        </p:nvSpPr>
        <p:spPr>
          <a:xfrm>
            <a:off x="265138" y="1348845"/>
            <a:ext cx="1831061" cy="118217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a:t>
            </a:r>
            <a:r>
              <a:rPr lang="en-US" sz="1600" dirty="0" smtClean="0"/>
              <a:t>1110 </a:t>
            </a:r>
            <a:r>
              <a:rPr lang="en-US" sz="1600" dirty="0"/>
              <a:t>(?) Science, Technology, and </a:t>
            </a:r>
            <a:r>
              <a:rPr lang="en-US" sz="1600" dirty="0" smtClean="0"/>
              <a:t>Society</a:t>
            </a:r>
            <a:endParaRPr lang="en-US" sz="1600" dirty="0"/>
          </a:p>
        </p:txBody>
      </p:sp>
      <p:grpSp>
        <p:nvGrpSpPr>
          <p:cNvPr id="37" name="Group 36"/>
          <p:cNvGrpSpPr/>
          <p:nvPr/>
        </p:nvGrpSpPr>
        <p:grpSpPr>
          <a:xfrm>
            <a:off x="259206" y="2214398"/>
            <a:ext cx="319318" cy="276999"/>
            <a:chOff x="7041241" y="502671"/>
            <a:chExt cx="319318" cy="276999"/>
          </a:xfrm>
        </p:grpSpPr>
        <p:sp>
          <p:nvSpPr>
            <p:cNvPr id="38" name="Oval 37"/>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40" name="Group 39"/>
          <p:cNvGrpSpPr/>
          <p:nvPr/>
        </p:nvGrpSpPr>
        <p:grpSpPr>
          <a:xfrm>
            <a:off x="549950" y="2208532"/>
            <a:ext cx="304892" cy="276999"/>
            <a:chOff x="5284017" y="831394"/>
            <a:chExt cx="304892" cy="276999"/>
          </a:xfrm>
        </p:grpSpPr>
        <p:sp>
          <p:nvSpPr>
            <p:cNvPr id="41" name="Oval 40"/>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284017" y="831394"/>
              <a:ext cx="304892" cy="276999"/>
            </a:xfrm>
            <a:prstGeom prst="rect">
              <a:avLst/>
            </a:prstGeom>
            <a:noFill/>
          </p:spPr>
          <p:txBody>
            <a:bodyPr wrap="none" rtlCol="0">
              <a:spAutoFit/>
            </a:bodyPr>
            <a:lstStyle/>
            <a:p>
              <a:r>
                <a:rPr lang="en-US" sz="1200" dirty="0"/>
                <a:t>CI</a:t>
              </a:r>
            </a:p>
          </p:txBody>
        </p:sp>
      </p:grpSp>
      <p:sp>
        <p:nvSpPr>
          <p:cNvPr id="47" name="Rounded Rectangle 46"/>
          <p:cNvSpPr/>
          <p:nvPr/>
        </p:nvSpPr>
        <p:spPr>
          <a:xfrm>
            <a:off x="7478196" y="1477073"/>
            <a:ext cx="1493042" cy="134039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PSYC 4500 </a:t>
            </a:r>
          </a:p>
          <a:p>
            <a:pPr algn="ctr"/>
            <a:r>
              <a:rPr lang="en-US" sz="1600" dirty="0"/>
              <a:t>Drugs, Society, and </a:t>
            </a:r>
            <a:r>
              <a:rPr lang="en-US" sz="1600" dirty="0" smtClean="0"/>
              <a:t>Behavior</a:t>
            </a:r>
            <a:endParaRPr lang="en-US" sz="1600" dirty="0"/>
          </a:p>
        </p:txBody>
      </p:sp>
      <p:sp>
        <p:nvSpPr>
          <p:cNvPr id="50" name="Rounded Rectangle 49"/>
          <p:cNvSpPr/>
          <p:nvPr/>
        </p:nvSpPr>
        <p:spPr>
          <a:xfrm>
            <a:off x="7489430" y="4452685"/>
            <a:ext cx="1481808" cy="158726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PSYC 4700  / COGS 4700</a:t>
            </a:r>
          </a:p>
          <a:p>
            <a:pPr algn="ctr"/>
            <a:r>
              <a:rPr lang="en-US" sz="1600" dirty="0"/>
              <a:t>Hormones, Brain, and </a:t>
            </a:r>
            <a:r>
              <a:rPr lang="en-US" sz="1600" dirty="0" smtClean="0"/>
              <a:t>Behavior</a:t>
            </a:r>
            <a:endParaRPr lang="en-US" sz="1600" dirty="0"/>
          </a:p>
        </p:txBody>
      </p:sp>
      <p:sp>
        <p:nvSpPr>
          <p:cNvPr id="51" name="Rounded Rectangle 50"/>
          <p:cNvSpPr/>
          <p:nvPr/>
        </p:nvSpPr>
        <p:spPr>
          <a:xfrm>
            <a:off x="7478197" y="2945697"/>
            <a:ext cx="1493041" cy="142623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PSYC 4610  / COGS 4610</a:t>
            </a:r>
          </a:p>
          <a:p>
            <a:pPr algn="ctr"/>
            <a:r>
              <a:rPr lang="en-US" sz="1600" dirty="0"/>
              <a:t>Stress and the </a:t>
            </a:r>
            <a:r>
              <a:rPr lang="en-US" sz="1600" dirty="0" smtClean="0"/>
              <a:t>Brain</a:t>
            </a:r>
            <a:endParaRPr lang="en-US" sz="1600" dirty="0"/>
          </a:p>
        </p:txBody>
      </p:sp>
      <p:sp>
        <p:nvSpPr>
          <p:cNvPr id="48" name="Rounded Rectangle 47"/>
          <p:cNvSpPr/>
          <p:nvPr/>
        </p:nvSpPr>
        <p:spPr>
          <a:xfrm>
            <a:off x="2478048" y="3159701"/>
            <a:ext cx="1644968" cy="97235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2520</a:t>
            </a:r>
          </a:p>
          <a:p>
            <a:pPr algn="ctr"/>
            <a:r>
              <a:rPr lang="en-US" sz="1600" dirty="0" smtClean="0"/>
              <a:t>Sociology</a:t>
            </a:r>
            <a:endParaRPr lang="en-US" sz="1600" dirty="0"/>
          </a:p>
        </p:txBody>
      </p:sp>
      <p:grpSp>
        <p:nvGrpSpPr>
          <p:cNvPr id="52" name="Group 51"/>
          <p:cNvGrpSpPr/>
          <p:nvPr/>
        </p:nvGrpSpPr>
        <p:grpSpPr>
          <a:xfrm>
            <a:off x="2507389" y="3534342"/>
            <a:ext cx="282450" cy="276999"/>
            <a:chOff x="5135404" y="879678"/>
            <a:chExt cx="282450" cy="276999"/>
          </a:xfrm>
        </p:grpSpPr>
        <p:sp>
          <p:nvSpPr>
            <p:cNvPr id="53" name="Oval 52"/>
            <p:cNvSpPr/>
            <p:nvPr/>
          </p:nvSpPr>
          <p:spPr>
            <a:xfrm>
              <a:off x="5162655" y="908671"/>
              <a:ext cx="228600" cy="228600"/>
            </a:xfrm>
            <a:prstGeom prst="ellipse">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5135404" y="879678"/>
              <a:ext cx="282450" cy="276999"/>
            </a:xfrm>
            <a:prstGeom prst="rect">
              <a:avLst/>
            </a:prstGeom>
            <a:noFill/>
          </p:spPr>
          <p:txBody>
            <a:bodyPr wrap="none" rtlCol="0">
              <a:spAutoFit/>
            </a:bodyPr>
            <a:lstStyle/>
            <a:p>
              <a:r>
                <a:rPr lang="en-US" sz="1200" dirty="0"/>
                <a:t>G</a:t>
              </a:r>
            </a:p>
          </p:txBody>
        </p:sp>
      </p:grpSp>
      <p:sp>
        <p:nvSpPr>
          <p:cNvPr id="43" name="Rounded Rectangle 42"/>
          <p:cNvSpPr/>
          <p:nvPr/>
        </p:nvSpPr>
        <p:spPr>
          <a:xfrm>
            <a:off x="4457509" y="5050820"/>
            <a:ext cx="1440472" cy="98913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STSS 4400</a:t>
            </a:r>
            <a:endParaRPr lang="en-US" sz="1600" dirty="0"/>
          </a:p>
          <a:p>
            <a:pPr algn="ctr"/>
            <a:r>
              <a:rPr lang="en-US" sz="1600" dirty="0" smtClean="0"/>
              <a:t>Medicine, Culture, and Society</a:t>
            </a:r>
            <a:endParaRPr lang="en-US" sz="1600" dirty="0"/>
          </a:p>
        </p:txBody>
      </p:sp>
      <p:sp>
        <p:nvSpPr>
          <p:cNvPr id="2" name="TextBox 1"/>
          <p:cNvSpPr txBox="1"/>
          <p:nvPr/>
        </p:nvSpPr>
        <p:spPr>
          <a:xfrm>
            <a:off x="8558387" y="2466784"/>
            <a:ext cx="418704" cy="369332"/>
          </a:xfrm>
          <a:prstGeom prst="rect">
            <a:avLst/>
          </a:prstGeom>
          <a:noFill/>
        </p:spPr>
        <p:txBody>
          <a:bodyPr wrap="none" rtlCol="0">
            <a:spAutoFit/>
          </a:bodyPr>
          <a:lstStyle/>
          <a:p>
            <a:r>
              <a:rPr lang="en-US" dirty="0" smtClean="0"/>
              <a:t>20</a:t>
            </a:r>
            <a:endParaRPr lang="en-US" dirty="0"/>
          </a:p>
        </p:txBody>
      </p:sp>
      <p:grpSp>
        <p:nvGrpSpPr>
          <p:cNvPr id="44" name="Group 43"/>
          <p:cNvGrpSpPr/>
          <p:nvPr/>
        </p:nvGrpSpPr>
        <p:grpSpPr>
          <a:xfrm>
            <a:off x="7516783" y="1547671"/>
            <a:ext cx="255198" cy="276999"/>
            <a:chOff x="7218863" y="2769318"/>
            <a:chExt cx="255198" cy="276999"/>
          </a:xfrm>
        </p:grpSpPr>
        <p:sp>
          <p:nvSpPr>
            <p:cNvPr id="45" name="Oval 44"/>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56" name="Group 55"/>
          <p:cNvGrpSpPr/>
          <p:nvPr/>
        </p:nvGrpSpPr>
        <p:grpSpPr>
          <a:xfrm>
            <a:off x="8640140" y="1547672"/>
            <a:ext cx="255198" cy="276999"/>
            <a:chOff x="7228093" y="2976114"/>
            <a:chExt cx="255198" cy="276999"/>
          </a:xfrm>
        </p:grpSpPr>
        <p:sp>
          <p:nvSpPr>
            <p:cNvPr id="57" name="Oval 5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59" name="TextBox 58"/>
          <p:cNvSpPr txBox="1"/>
          <p:nvPr/>
        </p:nvSpPr>
        <p:spPr>
          <a:xfrm>
            <a:off x="8609642" y="4002600"/>
            <a:ext cx="301686" cy="369332"/>
          </a:xfrm>
          <a:prstGeom prst="rect">
            <a:avLst/>
          </a:prstGeom>
          <a:noFill/>
        </p:spPr>
        <p:txBody>
          <a:bodyPr wrap="none" rtlCol="0">
            <a:spAutoFit/>
          </a:bodyPr>
          <a:lstStyle/>
          <a:p>
            <a:r>
              <a:rPr lang="en-US" dirty="0"/>
              <a:t>4</a:t>
            </a:r>
          </a:p>
        </p:txBody>
      </p:sp>
      <p:sp>
        <p:nvSpPr>
          <p:cNvPr id="60" name="TextBox 59"/>
          <p:cNvSpPr txBox="1"/>
          <p:nvPr/>
        </p:nvSpPr>
        <p:spPr>
          <a:xfrm>
            <a:off x="8609642" y="5670621"/>
            <a:ext cx="301686" cy="369332"/>
          </a:xfrm>
          <a:prstGeom prst="rect">
            <a:avLst/>
          </a:prstGeom>
          <a:noFill/>
        </p:spPr>
        <p:txBody>
          <a:bodyPr wrap="none" rtlCol="0">
            <a:spAutoFit/>
          </a:bodyPr>
          <a:lstStyle/>
          <a:p>
            <a:r>
              <a:rPr lang="en-US" dirty="0"/>
              <a:t>4</a:t>
            </a:r>
          </a:p>
        </p:txBody>
      </p:sp>
      <p:sp>
        <p:nvSpPr>
          <p:cNvPr id="61" name="TextBox 60"/>
          <p:cNvSpPr txBox="1"/>
          <p:nvPr/>
        </p:nvSpPr>
        <p:spPr>
          <a:xfrm>
            <a:off x="7010977" y="2452783"/>
            <a:ext cx="418704" cy="369332"/>
          </a:xfrm>
          <a:prstGeom prst="rect">
            <a:avLst/>
          </a:prstGeom>
          <a:noFill/>
        </p:spPr>
        <p:txBody>
          <a:bodyPr wrap="none" rtlCol="0">
            <a:spAutoFit/>
          </a:bodyPr>
          <a:lstStyle/>
          <a:p>
            <a:r>
              <a:rPr lang="en-US" dirty="0"/>
              <a:t>1</a:t>
            </a:r>
            <a:r>
              <a:rPr lang="en-US" dirty="0" smtClean="0"/>
              <a:t>0</a:t>
            </a:r>
            <a:endParaRPr lang="en-US" dirty="0"/>
          </a:p>
        </p:txBody>
      </p:sp>
      <p:grpSp>
        <p:nvGrpSpPr>
          <p:cNvPr id="62" name="Group 61"/>
          <p:cNvGrpSpPr/>
          <p:nvPr/>
        </p:nvGrpSpPr>
        <p:grpSpPr>
          <a:xfrm>
            <a:off x="5981143" y="1915733"/>
            <a:ext cx="370422" cy="276999"/>
            <a:chOff x="7189822" y="4439073"/>
            <a:chExt cx="370422" cy="276999"/>
          </a:xfrm>
        </p:grpSpPr>
        <p:sp>
          <p:nvSpPr>
            <p:cNvPr id="63" name="Oval 62"/>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64" name="TextBox 63"/>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sp>
        <p:nvSpPr>
          <p:cNvPr id="65" name="TextBox 64"/>
          <p:cNvSpPr txBox="1"/>
          <p:nvPr/>
        </p:nvSpPr>
        <p:spPr>
          <a:xfrm>
            <a:off x="7073954" y="3903798"/>
            <a:ext cx="301686" cy="369332"/>
          </a:xfrm>
          <a:prstGeom prst="rect">
            <a:avLst/>
          </a:prstGeom>
          <a:noFill/>
        </p:spPr>
        <p:txBody>
          <a:bodyPr wrap="none" rtlCol="0">
            <a:spAutoFit/>
          </a:bodyPr>
          <a:lstStyle/>
          <a:p>
            <a:r>
              <a:rPr lang="en-US" dirty="0"/>
              <a:t>7</a:t>
            </a:r>
          </a:p>
        </p:txBody>
      </p:sp>
      <p:sp>
        <p:nvSpPr>
          <p:cNvPr id="66" name="TextBox 65"/>
          <p:cNvSpPr txBox="1"/>
          <p:nvPr/>
        </p:nvSpPr>
        <p:spPr>
          <a:xfrm>
            <a:off x="7119913" y="5613847"/>
            <a:ext cx="301686" cy="369332"/>
          </a:xfrm>
          <a:prstGeom prst="rect">
            <a:avLst/>
          </a:prstGeom>
          <a:noFill/>
        </p:spPr>
        <p:txBody>
          <a:bodyPr wrap="none" rtlCol="0">
            <a:spAutoFit/>
          </a:bodyPr>
          <a:lstStyle/>
          <a:p>
            <a:r>
              <a:rPr lang="en-US" dirty="0"/>
              <a:t>7</a:t>
            </a:r>
          </a:p>
        </p:txBody>
      </p:sp>
      <p:sp>
        <p:nvSpPr>
          <p:cNvPr id="67" name="TextBox 66"/>
          <p:cNvSpPr txBox="1"/>
          <p:nvPr/>
        </p:nvSpPr>
        <p:spPr>
          <a:xfrm>
            <a:off x="5510516" y="5702707"/>
            <a:ext cx="418704" cy="369332"/>
          </a:xfrm>
          <a:prstGeom prst="rect">
            <a:avLst/>
          </a:prstGeom>
          <a:noFill/>
        </p:spPr>
        <p:txBody>
          <a:bodyPr wrap="none" rtlCol="0">
            <a:spAutoFit/>
          </a:bodyPr>
          <a:lstStyle/>
          <a:p>
            <a:r>
              <a:rPr lang="en-US" dirty="0" smtClean="0"/>
              <a:t>15</a:t>
            </a:r>
            <a:endParaRPr lang="en-US" dirty="0"/>
          </a:p>
        </p:txBody>
      </p:sp>
      <p:sp>
        <p:nvSpPr>
          <p:cNvPr id="68" name="TextBox 67"/>
          <p:cNvSpPr txBox="1"/>
          <p:nvPr/>
        </p:nvSpPr>
        <p:spPr>
          <a:xfrm>
            <a:off x="5565464" y="3273233"/>
            <a:ext cx="399468" cy="369332"/>
          </a:xfrm>
          <a:prstGeom prst="rect">
            <a:avLst/>
          </a:prstGeom>
          <a:noFill/>
        </p:spPr>
        <p:txBody>
          <a:bodyPr wrap="none" rtlCol="0">
            <a:spAutoFit/>
          </a:bodyPr>
          <a:lstStyle/>
          <a:p>
            <a:r>
              <a:rPr lang="en-US" dirty="0" smtClean="0"/>
              <a:t>??</a:t>
            </a:r>
            <a:endParaRPr lang="en-US" dirty="0"/>
          </a:p>
        </p:txBody>
      </p:sp>
      <p:sp>
        <p:nvSpPr>
          <p:cNvPr id="69" name="TextBox 68"/>
          <p:cNvSpPr txBox="1"/>
          <p:nvPr/>
        </p:nvSpPr>
        <p:spPr>
          <a:xfrm>
            <a:off x="5614355" y="2162239"/>
            <a:ext cx="301686" cy="369332"/>
          </a:xfrm>
          <a:prstGeom prst="rect">
            <a:avLst/>
          </a:prstGeom>
          <a:noFill/>
        </p:spPr>
        <p:txBody>
          <a:bodyPr wrap="none" rtlCol="0">
            <a:spAutoFit/>
          </a:bodyPr>
          <a:lstStyle/>
          <a:p>
            <a:r>
              <a:rPr lang="en-US" dirty="0"/>
              <a:t>4</a:t>
            </a:r>
          </a:p>
        </p:txBody>
      </p:sp>
      <p:sp>
        <p:nvSpPr>
          <p:cNvPr id="70" name="TextBox 69"/>
          <p:cNvSpPr txBox="1"/>
          <p:nvPr/>
        </p:nvSpPr>
        <p:spPr>
          <a:xfrm>
            <a:off x="5559407" y="4493887"/>
            <a:ext cx="301686" cy="369332"/>
          </a:xfrm>
          <a:prstGeom prst="rect">
            <a:avLst/>
          </a:prstGeom>
          <a:noFill/>
        </p:spPr>
        <p:txBody>
          <a:bodyPr wrap="none" rtlCol="0">
            <a:spAutoFit/>
          </a:bodyPr>
          <a:lstStyle/>
          <a:p>
            <a:r>
              <a:rPr lang="en-US" dirty="0" smtClean="0"/>
              <a:t>9</a:t>
            </a:r>
            <a:endParaRPr lang="en-US" dirty="0"/>
          </a:p>
        </p:txBody>
      </p:sp>
      <p:sp>
        <p:nvSpPr>
          <p:cNvPr id="71" name="TextBox 70"/>
          <p:cNvSpPr txBox="1"/>
          <p:nvPr/>
        </p:nvSpPr>
        <p:spPr>
          <a:xfrm>
            <a:off x="8685986" y="6097479"/>
            <a:ext cx="418704" cy="369332"/>
          </a:xfrm>
          <a:prstGeom prst="rect">
            <a:avLst/>
          </a:prstGeom>
          <a:noFill/>
        </p:spPr>
        <p:txBody>
          <a:bodyPr wrap="none" rtlCol="0">
            <a:spAutoFit/>
          </a:bodyPr>
          <a:lstStyle/>
          <a:p>
            <a:r>
              <a:rPr lang="en-US" dirty="0" smtClean="0"/>
              <a:t>80</a:t>
            </a:r>
            <a:endParaRPr lang="en-US" dirty="0"/>
          </a:p>
        </p:txBody>
      </p:sp>
      <p:sp>
        <p:nvSpPr>
          <p:cNvPr id="3" name="TextBox 2"/>
          <p:cNvSpPr txBox="1"/>
          <p:nvPr/>
        </p:nvSpPr>
        <p:spPr>
          <a:xfrm>
            <a:off x="3749464" y="3783986"/>
            <a:ext cx="418704" cy="369332"/>
          </a:xfrm>
          <a:prstGeom prst="rect">
            <a:avLst/>
          </a:prstGeom>
          <a:noFill/>
        </p:spPr>
        <p:txBody>
          <a:bodyPr wrap="none" rtlCol="0">
            <a:spAutoFit/>
          </a:bodyPr>
          <a:lstStyle/>
          <a:p>
            <a:r>
              <a:rPr lang="en-US" dirty="0" smtClean="0"/>
              <a:t>80</a:t>
            </a:r>
            <a:endParaRPr lang="en-US" dirty="0"/>
          </a:p>
        </p:txBody>
      </p:sp>
      <p:grpSp>
        <p:nvGrpSpPr>
          <p:cNvPr id="72" name="Group 71"/>
          <p:cNvGrpSpPr/>
          <p:nvPr/>
        </p:nvGrpSpPr>
        <p:grpSpPr>
          <a:xfrm>
            <a:off x="2533373" y="3208522"/>
            <a:ext cx="255198" cy="276999"/>
            <a:chOff x="7218863" y="2769318"/>
            <a:chExt cx="255198" cy="276999"/>
          </a:xfrm>
        </p:grpSpPr>
        <p:sp>
          <p:nvSpPr>
            <p:cNvPr id="73" name="Oval 7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5" name="Group 74"/>
          <p:cNvGrpSpPr/>
          <p:nvPr/>
        </p:nvGrpSpPr>
        <p:grpSpPr>
          <a:xfrm>
            <a:off x="4431432" y="2717520"/>
            <a:ext cx="370422" cy="276999"/>
            <a:chOff x="7189822" y="4439073"/>
            <a:chExt cx="370422" cy="276999"/>
          </a:xfrm>
        </p:grpSpPr>
        <p:sp>
          <p:nvSpPr>
            <p:cNvPr id="76" name="Oval 75"/>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77" name="TextBox 76"/>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79" name="Group 78"/>
          <p:cNvGrpSpPr/>
          <p:nvPr/>
        </p:nvGrpSpPr>
        <p:grpSpPr>
          <a:xfrm>
            <a:off x="4520522" y="5087026"/>
            <a:ext cx="255198" cy="276999"/>
            <a:chOff x="7218863" y="2769318"/>
            <a:chExt cx="255198" cy="276999"/>
          </a:xfrm>
        </p:grpSpPr>
        <p:sp>
          <p:nvSpPr>
            <p:cNvPr id="80" name="Oval 7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82" name="Group 81"/>
          <p:cNvGrpSpPr/>
          <p:nvPr/>
        </p:nvGrpSpPr>
        <p:grpSpPr>
          <a:xfrm>
            <a:off x="8704393" y="3058650"/>
            <a:ext cx="255198" cy="276999"/>
            <a:chOff x="7228093" y="2976114"/>
            <a:chExt cx="255198" cy="276999"/>
          </a:xfrm>
        </p:grpSpPr>
        <p:sp>
          <p:nvSpPr>
            <p:cNvPr id="83" name="Oval 8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85" name="Group 84"/>
          <p:cNvGrpSpPr/>
          <p:nvPr/>
        </p:nvGrpSpPr>
        <p:grpSpPr>
          <a:xfrm>
            <a:off x="7478197" y="4741920"/>
            <a:ext cx="255198" cy="276999"/>
            <a:chOff x="7218863" y="2769318"/>
            <a:chExt cx="255198" cy="276999"/>
          </a:xfrm>
        </p:grpSpPr>
        <p:sp>
          <p:nvSpPr>
            <p:cNvPr id="86" name="Oval 8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00" name="Group 99"/>
          <p:cNvGrpSpPr/>
          <p:nvPr/>
        </p:nvGrpSpPr>
        <p:grpSpPr>
          <a:xfrm>
            <a:off x="5595258" y="1525227"/>
            <a:ext cx="330540" cy="276999"/>
            <a:chOff x="6730063" y="3236444"/>
            <a:chExt cx="330540" cy="276999"/>
          </a:xfrm>
        </p:grpSpPr>
        <p:sp>
          <p:nvSpPr>
            <p:cNvPr id="101" name="Oval 100"/>
            <p:cNvSpPr/>
            <p:nvPr/>
          </p:nvSpPr>
          <p:spPr>
            <a:xfrm>
              <a:off x="6781033" y="3260644"/>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6730063" y="3236444"/>
              <a:ext cx="330540" cy="276999"/>
            </a:xfrm>
            <a:prstGeom prst="rect">
              <a:avLst/>
            </a:prstGeom>
            <a:noFill/>
          </p:spPr>
          <p:txBody>
            <a:bodyPr wrap="none" rtlCol="0">
              <a:spAutoFit/>
            </a:bodyPr>
            <a:lstStyle/>
            <a:p>
              <a:r>
                <a:rPr lang="en-US" sz="1200" dirty="0"/>
                <a:t>S</a:t>
              </a:r>
              <a:r>
                <a:rPr lang="en-US" sz="1200" dirty="0" smtClean="0"/>
                <a:t>E</a:t>
              </a:r>
              <a:endParaRPr lang="en-US" sz="1200" dirty="0"/>
            </a:p>
          </p:txBody>
        </p:sp>
      </p:grpSp>
      <p:grpSp>
        <p:nvGrpSpPr>
          <p:cNvPr id="106" name="Group 105"/>
          <p:cNvGrpSpPr/>
          <p:nvPr/>
        </p:nvGrpSpPr>
        <p:grpSpPr>
          <a:xfrm>
            <a:off x="4494865" y="3727011"/>
            <a:ext cx="255198" cy="276999"/>
            <a:chOff x="7218863" y="2769318"/>
            <a:chExt cx="255198" cy="276999"/>
          </a:xfrm>
        </p:grpSpPr>
        <p:sp>
          <p:nvSpPr>
            <p:cNvPr id="107" name="Oval 10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09" name="Group 108"/>
          <p:cNvGrpSpPr/>
          <p:nvPr/>
        </p:nvGrpSpPr>
        <p:grpSpPr>
          <a:xfrm>
            <a:off x="6077548" y="3013554"/>
            <a:ext cx="255198" cy="276999"/>
            <a:chOff x="7218863" y="2769318"/>
            <a:chExt cx="255198" cy="276999"/>
          </a:xfrm>
        </p:grpSpPr>
        <p:sp>
          <p:nvSpPr>
            <p:cNvPr id="110" name="Oval 10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12" name="Group 111"/>
          <p:cNvGrpSpPr/>
          <p:nvPr/>
        </p:nvGrpSpPr>
        <p:grpSpPr>
          <a:xfrm>
            <a:off x="7063087" y="4504592"/>
            <a:ext cx="255198" cy="276999"/>
            <a:chOff x="7228093" y="2976114"/>
            <a:chExt cx="255198" cy="276999"/>
          </a:xfrm>
        </p:grpSpPr>
        <p:sp>
          <p:nvSpPr>
            <p:cNvPr id="113" name="Oval 11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15" name="TextBox 114"/>
          <p:cNvSpPr txBox="1"/>
          <p:nvPr/>
        </p:nvSpPr>
        <p:spPr>
          <a:xfrm>
            <a:off x="1660793" y="3937965"/>
            <a:ext cx="418704" cy="369332"/>
          </a:xfrm>
          <a:prstGeom prst="rect">
            <a:avLst/>
          </a:prstGeom>
          <a:noFill/>
        </p:spPr>
        <p:txBody>
          <a:bodyPr wrap="none" rtlCol="0">
            <a:spAutoFit/>
          </a:bodyPr>
          <a:lstStyle/>
          <a:p>
            <a:r>
              <a:rPr lang="en-US" dirty="0" smtClean="0"/>
              <a:t>30</a:t>
            </a:r>
            <a:endParaRPr lang="en-US" dirty="0"/>
          </a:p>
        </p:txBody>
      </p:sp>
      <p:sp>
        <p:nvSpPr>
          <p:cNvPr id="116" name="TextBox 115"/>
          <p:cNvSpPr txBox="1"/>
          <p:nvPr/>
        </p:nvSpPr>
        <p:spPr>
          <a:xfrm>
            <a:off x="1691337" y="3044292"/>
            <a:ext cx="418704" cy="369332"/>
          </a:xfrm>
          <a:prstGeom prst="rect">
            <a:avLst/>
          </a:prstGeom>
          <a:noFill/>
        </p:spPr>
        <p:txBody>
          <a:bodyPr wrap="none" rtlCol="0">
            <a:spAutoFit/>
          </a:bodyPr>
          <a:lstStyle/>
          <a:p>
            <a:r>
              <a:rPr lang="en-US" dirty="0" smtClean="0"/>
              <a:t>10</a:t>
            </a:r>
            <a:endParaRPr lang="en-US" dirty="0"/>
          </a:p>
        </p:txBody>
      </p:sp>
      <p:sp>
        <p:nvSpPr>
          <p:cNvPr id="117" name="TextBox 116"/>
          <p:cNvSpPr txBox="1"/>
          <p:nvPr/>
        </p:nvSpPr>
        <p:spPr>
          <a:xfrm>
            <a:off x="1663688" y="4873190"/>
            <a:ext cx="399468" cy="369332"/>
          </a:xfrm>
          <a:prstGeom prst="rect">
            <a:avLst/>
          </a:prstGeom>
          <a:noFill/>
        </p:spPr>
        <p:txBody>
          <a:bodyPr wrap="none" rtlCol="0">
            <a:spAutoFit/>
          </a:bodyPr>
          <a:lstStyle/>
          <a:p>
            <a:r>
              <a:rPr lang="en-US" dirty="0" smtClean="0"/>
              <a:t>??</a:t>
            </a:r>
            <a:endParaRPr lang="en-US" dirty="0"/>
          </a:p>
        </p:txBody>
      </p:sp>
      <p:sp>
        <p:nvSpPr>
          <p:cNvPr id="118" name="TextBox 117"/>
          <p:cNvSpPr txBox="1"/>
          <p:nvPr/>
        </p:nvSpPr>
        <p:spPr>
          <a:xfrm>
            <a:off x="1666607" y="2193252"/>
            <a:ext cx="418704" cy="369332"/>
          </a:xfrm>
          <a:prstGeom prst="rect">
            <a:avLst/>
          </a:prstGeom>
          <a:noFill/>
        </p:spPr>
        <p:txBody>
          <a:bodyPr wrap="none" rtlCol="0">
            <a:spAutoFit/>
          </a:bodyPr>
          <a:lstStyle/>
          <a:p>
            <a:r>
              <a:rPr lang="en-US" dirty="0" smtClean="0"/>
              <a:t>30</a:t>
            </a:r>
            <a:endParaRPr lang="en-US" dirty="0"/>
          </a:p>
        </p:txBody>
      </p:sp>
      <p:grpSp>
        <p:nvGrpSpPr>
          <p:cNvPr id="119" name="Group 118"/>
          <p:cNvGrpSpPr/>
          <p:nvPr/>
        </p:nvGrpSpPr>
        <p:grpSpPr>
          <a:xfrm>
            <a:off x="335123" y="3509125"/>
            <a:ext cx="255198" cy="276999"/>
            <a:chOff x="7218863" y="2769318"/>
            <a:chExt cx="255198" cy="276999"/>
          </a:xfrm>
        </p:grpSpPr>
        <p:sp>
          <p:nvSpPr>
            <p:cNvPr id="120" name="Oval 11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22" name="Group 121"/>
          <p:cNvGrpSpPr/>
          <p:nvPr/>
        </p:nvGrpSpPr>
        <p:grpSpPr>
          <a:xfrm>
            <a:off x="354172" y="2639850"/>
            <a:ext cx="255198" cy="276999"/>
            <a:chOff x="7218863" y="2769318"/>
            <a:chExt cx="255198" cy="276999"/>
          </a:xfrm>
        </p:grpSpPr>
        <p:sp>
          <p:nvSpPr>
            <p:cNvPr id="123" name="Oval 12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25" name="Group 124"/>
          <p:cNvGrpSpPr/>
          <p:nvPr/>
        </p:nvGrpSpPr>
        <p:grpSpPr>
          <a:xfrm>
            <a:off x="1710401" y="4408352"/>
            <a:ext cx="255198" cy="276999"/>
            <a:chOff x="7228093" y="2976114"/>
            <a:chExt cx="255198" cy="276999"/>
          </a:xfrm>
        </p:grpSpPr>
        <p:sp>
          <p:nvSpPr>
            <p:cNvPr id="126" name="Oval 125"/>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28" name="Group 127"/>
          <p:cNvGrpSpPr/>
          <p:nvPr/>
        </p:nvGrpSpPr>
        <p:grpSpPr>
          <a:xfrm>
            <a:off x="345691" y="1434712"/>
            <a:ext cx="255198" cy="276999"/>
            <a:chOff x="7218863" y="2769318"/>
            <a:chExt cx="255198" cy="276999"/>
          </a:xfrm>
        </p:grpSpPr>
        <p:sp>
          <p:nvSpPr>
            <p:cNvPr id="129" name="Oval 12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31" name="Group 130"/>
          <p:cNvGrpSpPr/>
          <p:nvPr/>
        </p:nvGrpSpPr>
        <p:grpSpPr>
          <a:xfrm>
            <a:off x="1765194" y="1415306"/>
            <a:ext cx="255198" cy="276999"/>
            <a:chOff x="7228093" y="2976114"/>
            <a:chExt cx="255198" cy="276999"/>
          </a:xfrm>
        </p:grpSpPr>
        <p:sp>
          <p:nvSpPr>
            <p:cNvPr id="132" name="Oval 13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34" name="Rounded Rectangle 133"/>
          <p:cNvSpPr/>
          <p:nvPr/>
        </p:nvSpPr>
        <p:spPr>
          <a:xfrm>
            <a:off x="249971" y="5280996"/>
            <a:ext cx="1813185" cy="11219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1430</a:t>
            </a:r>
          </a:p>
          <a:p>
            <a:pPr algn="ctr"/>
            <a:r>
              <a:rPr lang="en-US" sz="1600" dirty="0"/>
              <a:t>Health in Contemporary Africa</a:t>
            </a:r>
          </a:p>
        </p:txBody>
      </p:sp>
      <p:grpSp>
        <p:nvGrpSpPr>
          <p:cNvPr id="135" name="Group 134"/>
          <p:cNvGrpSpPr/>
          <p:nvPr/>
        </p:nvGrpSpPr>
        <p:grpSpPr>
          <a:xfrm>
            <a:off x="285245" y="6075808"/>
            <a:ext cx="318097" cy="276999"/>
            <a:chOff x="7041241" y="502671"/>
            <a:chExt cx="319318" cy="276999"/>
          </a:xfrm>
        </p:grpSpPr>
        <p:sp>
          <p:nvSpPr>
            <p:cNvPr id="136" name="Oval 135"/>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138" name="Group 137"/>
          <p:cNvGrpSpPr/>
          <p:nvPr/>
        </p:nvGrpSpPr>
        <p:grpSpPr>
          <a:xfrm>
            <a:off x="341814" y="5322560"/>
            <a:ext cx="255198" cy="276999"/>
            <a:chOff x="7218863" y="2769318"/>
            <a:chExt cx="255198" cy="276999"/>
          </a:xfrm>
        </p:grpSpPr>
        <p:sp>
          <p:nvSpPr>
            <p:cNvPr id="139" name="Oval 13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141" name="TextBox 140"/>
          <p:cNvSpPr txBox="1"/>
          <p:nvPr/>
        </p:nvSpPr>
        <p:spPr>
          <a:xfrm>
            <a:off x="1622269" y="6072039"/>
            <a:ext cx="418704" cy="369332"/>
          </a:xfrm>
          <a:prstGeom prst="rect">
            <a:avLst/>
          </a:prstGeom>
          <a:noFill/>
        </p:spPr>
        <p:txBody>
          <a:bodyPr wrap="none" rtlCol="0">
            <a:spAutoFit/>
          </a:bodyPr>
          <a:lstStyle/>
          <a:p>
            <a:r>
              <a:rPr lang="en-US" dirty="0" smtClean="0"/>
              <a:t>10</a:t>
            </a:r>
            <a:endParaRPr lang="en-US" dirty="0"/>
          </a:p>
        </p:txBody>
      </p:sp>
    </p:spTree>
    <p:extLst>
      <p:ext uri="{BB962C8B-B14F-4D97-AF65-F5344CB8AC3E}">
        <p14:creationId xmlns:p14="http://schemas.microsoft.com/office/powerpoint/2010/main" val="21402039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ounded Rectangle 121"/>
          <p:cNvSpPr/>
          <p:nvPr/>
        </p:nvSpPr>
        <p:spPr>
          <a:xfrm>
            <a:off x="3827336" y="167567"/>
            <a:ext cx="5155824" cy="652865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3</a:t>
            </a:r>
          </a:p>
        </p:txBody>
      </p:sp>
      <p:sp>
        <p:nvSpPr>
          <p:cNvPr id="11" name="Rounded Rectangle 10"/>
          <p:cNvSpPr/>
          <p:nvPr/>
        </p:nvSpPr>
        <p:spPr>
          <a:xfrm>
            <a:off x="3910814" y="4683368"/>
            <a:ext cx="1616859" cy="125183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4430 / STSS 4430</a:t>
            </a:r>
          </a:p>
          <a:p>
            <a:pPr algn="ctr"/>
            <a:r>
              <a:rPr lang="en-US" sz="1600" dirty="0"/>
              <a:t>Drugs in </a:t>
            </a:r>
            <a:r>
              <a:rPr lang="en-US" sz="1600" dirty="0" smtClean="0"/>
              <a:t>History</a:t>
            </a:r>
            <a:endParaRPr lang="en-US" sz="1600" dirty="0"/>
          </a:p>
        </p:txBody>
      </p:sp>
      <p:sp>
        <p:nvSpPr>
          <p:cNvPr id="65" name="Rounded Rectangle 64"/>
          <p:cNvSpPr/>
          <p:nvPr/>
        </p:nvSpPr>
        <p:spPr>
          <a:xfrm>
            <a:off x="5618212" y="1878084"/>
            <a:ext cx="1593382" cy="118645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a:t>
            </a:r>
            <a:r>
              <a:rPr lang="en-US" sz="1600" dirty="0" smtClean="0"/>
              <a:t>4520 </a:t>
            </a:r>
            <a:r>
              <a:rPr lang="en-US" sz="1600" dirty="0"/>
              <a:t>/ STSS </a:t>
            </a:r>
            <a:r>
              <a:rPr lang="en-US" sz="1600" dirty="0" smtClean="0"/>
              <a:t>4520</a:t>
            </a:r>
            <a:endParaRPr lang="en-US" sz="1600" dirty="0"/>
          </a:p>
          <a:p>
            <a:pPr algn="ctr"/>
            <a:r>
              <a:rPr lang="en-US" sz="1600" dirty="0"/>
              <a:t>Society by the </a:t>
            </a:r>
            <a:r>
              <a:rPr lang="en-US" sz="1600" dirty="0" smtClean="0"/>
              <a:t>Numbers</a:t>
            </a:r>
            <a:endParaRPr lang="en-US" sz="1600" dirty="0"/>
          </a:p>
        </p:txBody>
      </p:sp>
      <p:sp>
        <p:nvSpPr>
          <p:cNvPr id="46" name="Rounded Rectangle 45"/>
          <p:cNvSpPr/>
          <p:nvPr/>
        </p:nvSpPr>
        <p:spPr>
          <a:xfrm>
            <a:off x="3924964" y="3481498"/>
            <a:ext cx="1619108" cy="105255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a:t>
            </a:r>
            <a:r>
              <a:rPr lang="en-US" sz="1600" dirty="0" smtClean="0"/>
              <a:t>4320</a:t>
            </a:r>
            <a:endParaRPr lang="en-US" sz="1600" dirty="0"/>
          </a:p>
          <a:p>
            <a:pPr algn="ctr"/>
            <a:r>
              <a:rPr lang="en-US" sz="1600" dirty="0"/>
              <a:t>Resilience </a:t>
            </a:r>
            <a:r>
              <a:rPr lang="en-US" sz="1600" dirty="0" smtClean="0"/>
              <a:t>Planning</a:t>
            </a:r>
            <a:endParaRPr lang="en-US" sz="1600" dirty="0"/>
          </a:p>
        </p:txBody>
      </p:sp>
      <p:grpSp>
        <p:nvGrpSpPr>
          <p:cNvPr id="3" name="Group 2"/>
          <p:cNvGrpSpPr/>
          <p:nvPr/>
        </p:nvGrpSpPr>
        <p:grpSpPr>
          <a:xfrm>
            <a:off x="3899624" y="1358516"/>
            <a:ext cx="1628049" cy="989176"/>
            <a:chOff x="5064146" y="4169769"/>
            <a:chExt cx="1628049" cy="989176"/>
          </a:xfrm>
        </p:grpSpPr>
        <p:sp>
          <p:nvSpPr>
            <p:cNvPr id="10" name="Rounded Rectangle 9"/>
            <p:cNvSpPr/>
            <p:nvPr/>
          </p:nvSpPr>
          <p:spPr>
            <a:xfrm>
              <a:off x="5080172" y="4169769"/>
              <a:ext cx="1580401" cy="989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STSH 4210</a:t>
              </a:r>
              <a:endParaRPr lang="en-US" sz="1600" dirty="0"/>
            </a:p>
            <a:p>
              <a:pPr algn="ctr"/>
              <a:r>
                <a:rPr lang="en-US" sz="1600" dirty="0"/>
                <a:t>Engineering </a:t>
              </a:r>
              <a:r>
                <a:rPr lang="en-US" sz="1600" dirty="0" smtClean="0"/>
                <a:t>Ethics</a:t>
              </a:r>
              <a:endParaRPr lang="en-US" sz="1600" dirty="0"/>
            </a:p>
          </p:txBody>
        </p:sp>
        <p:sp>
          <p:nvSpPr>
            <p:cNvPr id="44" name="TextBox 43"/>
            <p:cNvSpPr txBox="1"/>
            <p:nvPr/>
          </p:nvSpPr>
          <p:spPr>
            <a:xfrm>
              <a:off x="6292727" y="4789613"/>
              <a:ext cx="399468" cy="369332"/>
            </a:xfrm>
            <a:prstGeom prst="rect">
              <a:avLst/>
            </a:prstGeom>
            <a:noFill/>
          </p:spPr>
          <p:txBody>
            <a:bodyPr wrap="none" rtlCol="0">
              <a:spAutoFit/>
            </a:bodyPr>
            <a:lstStyle/>
            <a:p>
              <a:r>
                <a:rPr lang="en-US" dirty="0" smtClean="0"/>
                <a:t>??</a:t>
              </a:r>
              <a:endParaRPr lang="en-US" dirty="0"/>
            </a:p>
          </p:txBody>
        </p:sp>
        <p:grpSp>
          <p:nvGrpSpPr>
            <p:cNvPr id="71" name="Group 70"/>
            <p:cNvGrpSpPr/>
            <p:nvPr/>
          </p:nvGrpSpPr>
          <p:grpSpPr>
            <a:xfrm>
              <a:off x="5064146" y="4202271"/>
              <a:ext cx="370422" cy="276999"/>
              <a:chOff x="7189822" y="4439073"/>
              <a:chExt cx="370422" cy="276999"/>
            </a:xfrm>
          </p:grpSpPr>
          <p:sp>
            <p:nvSpPr>
              <p:cNvPr id="72" name="Oval 71"/>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73" name="TextBox 72"/>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grpSp>
        <p:nvGrpSpPr>
          <p:cNvPr id="4" name="Group 3"/>
          <p:cNvGrpSpPr/>
          <p:nvPr/>
        </p:nvGrpSpPr>
        <p:grpSpPr>
          <a:xfrm>
            <a:off x="3915650" y="2480326"/>
            <a:ext cx="1629094" cy="896995"/>
            <a:chOff x="6770982" y="1311890"/>
            <a:chExt cx="1629094" cy="896995"/>
          </a:xfrm>
        </p:grpSpPr>
        <p:sp>
          <p:nvSpPr>
            <p:cNvPr id="78" name="Rounded Rectangle 77"/>
            <p:cNvSpPr/>
            <p:nvPr/>
          </p:nvSpPr>
          <p:spPr>
            <a:xfrm>
              <a:off x="6783051" y="1311890"/>
              <a:ext cx="1590110" cy="89699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4310 / STSS 4310</a:t>
              </a:r>
            </a:p>
            <a:p>
              <a:pPr algn="ctr"/>
              <a:r>
                <a:rPr lang="en-US" sz="1600" dirty="0"/>
                <a:t>Energy </a:t>
              </a:r>
              <a:r>
                <a:rPr lang="en-US" sz="1600" dirty="0" smtClean="0"/>
                <a:t>Politics</a:t>
              </a:r>
              <a:endParaRPr lang="en-US" sz="1600" dirty="0"/>
            </a:p>
          </p:txBody>
        </p:sp>
        <p:sp>
          <p:nvSpPr>
            <p:cNvPr id="55" name="TextBox 54"/>
            <p:cNvSpPr txBox="1"/>
            <p:nvPr/>
          </p:nvSpPr>
          <p:spPr>
            <a:xfrm>
              <a:off x="8098390" y="1802719"/>
              <a:ext cx="301686" cy="369332"/>
            </a:xfrm>
            <a:prstGeom prst="rect">
              <a:avLst/>
            </a:prstGeom>
            <a:noFill/>
          </p:spPr>
          <p:txBody>
            <a:bodyPr wrap="none" rtlCol="0">
              <a:spAutoFit/>
            </a:bodyPr>
            <a:lstStyle/>
            <a:p>
              <a:r>
                <a:rPr lang="en-US" dirty="0"/>
                <a:t>3</a:t>
              </a:r>
            </a:p>
          </p:txBody>
        </p:sp>
        <p:grpSp>
          <p:nvGrpSpPr>
            <p:cNvPr id="74" name="Group 73"/>
            <p:cNvGrpSpPr/>
            <p:nvPr/>
          </p:nvGrpSpPr>
          <p:grpSpPr>
            <a:xfrm>
              <a:off x="6770982" y="1344291"/>
              <a:ext cx="330540" cy="276999"/>
              <a:chOff x="7208693" y="2272892"/>
              <a:chExt cx="330540" cy="276999"/>
            </a:xfrm>
          </p:grpSpPr>
          <p:sp>
            <p:nvSpPr>
              <p:cNvPr id="75" name="Oval 74"/>
              <p:cNvSpPr/>
              <p:nvPr/>
            </p:nvSpPr>
            <p:spPr>
              <a:xfrm>
                <a:off x="7254691" y="2297092"/>
                <a:ext cx="228600" cy="228600"/>
              </a:xfrm>
              <a:prstGeom prst="ellipse">
                <a:avLst/>
              </a:prstGeom>
              <a:solidFill>
                <a:srgbClr val="EF864B"/>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7208693" y="2272892"/>
                <a:ext cx="330540" cy="276999"/>
              </a:xfrm>
              <a:prstGeom prst="rect">
                <a:avLst/>
              </a:prstGeom>
              <a:noFill/>
            </p:spPr>
            <p:txBody>
              <a:bodyPr wrap="none" rtlCol="0">
                <a:spAutoFit/>
              </a:bodyPr>
              <a:lstStyle/>
              <a:p>
                <a:r>
                  <a:rPr lang="en-US" sz="1200" dirty="0" smtClean="0"/>
                  <a:t>FE</a:t>
                </a:r>
                <a:endParaRPr lang="en-US" sz="1200" dirty="0"/>
              </a:p>
            </p:txBody>
          </p:sp>
        </p:grpSp>
      </p:grpSp>
      <p:sp>
        <p:nvSpPr>
          <p:cNvPr id="123" name="Rounded Rectangle 122"/>
          <p:cNvSpPr/>
          <p:nvPr/>
        </p:nvSpPr>
        <p:spPr>
          <a:xfrm>
            <a:off x="5610063" y="3142049"/>
            <a:ext cx="1619108" cy="96749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a:t>
            </a:r>
            <a:r>
              <a:rPr lang="en-US" sz="1600" dirty="0" smtClean="0"/>
              <a:t>4540</a:t>
            </a:r>
            <a:endParaRPr lang="en-US" sz="1600" dirty="0"/>
          </a:p>
          <a:p>
            <a:pPr algn="ctr"/>
            <a:r>
              <a:rPr lang="en-US" sz="1600" dirty="0" smtClean="0"/>
              <a:t>China and the US</a:t>
            </a:r>
            <a:endParaRPr lang="en-US" sz="1600" dirty="0"/>
          </a:p>
        </p:txBody>
      </p:sp>
      <p:sp>
        <p:nvSpPr>
          <p:cNvPr id="125" name="Rounded Rectangle 124"/>
          <p:cNvSpPr/>
          <p:nvPr/>
        </p:nvSpPr>
        <p:spPr>
          <a:xfrm>
            <a:off x="5618212" y="4207670"/>
            <a:ext cx="1610959" cy="132870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4560</a:t>
            </a:r>
          </a:p>
          <a:p>
            <a:pPr algn="ctr"/>
            <a:r>
              <a:rPr lang="en-US" sz="1600" dirty="0"/>
              <a:t>Gender, Science, and </a:t>
            </a:r>
            <a:r>
              <a:rPr lang="en-US" sz="1600" dirty="0" smtClean="0"/>
              <a:t>Technology</a:t>
            </a:r>
            <a:endParaRPr lang="en-US" sz="1600" dirty="0"/>
          </a:p>
        </p:txBody>
      </p:sp>
      <p:sp>
        <p:nvSpPr>
          <p:cNvPr id="9" name="Rounded Rectangle 8"/>
          <p:cNvSpPr/>
          <p:nvPr/>
        </p:nvSpPr>
        <p:spPr>
          <a:xfrm>
            <a:off x="7294490" y="3553283"/>
            <a:ext cx="1617723" cy="87934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a:t>
            </a:r>
            <a:r>
              <a:rPr lang="en-US" sz="1600" dirty="0" smtClean="0"/>
              <a:t>4700</a:t>
            </a:r>
            <a:endParaRPr lang="en-US" sz="1600" dirty="0"/>
          </a:p>
          <a:p>
            <a:pPr algn="ctr"/>
            <a:r>
              <a:rPr lang="en-US" sz="1600" dirty="0" smtClean="0"/>
              <a:t>Environmental Law</a:t>
            </a:r>
            <a:endParaRPr lang="en-US" sz="1600" dirty="0"/>
          </a:p>
        </p:txBody>
      </p:sp>
      <p:sp>
        <p:nvSpPr>
          <p:cNvPr id="40" name="Rounded Rectangle 39"/>
          <p:cNvSpPr/>
          <p:nvPr/>
        </p:nvSpPr>
        <p:spPr>
          <a:xfrm>
            <a:off x="7288125" y="1358516"/>
            <a:ext cx="1613516" cy="105255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STSS 4570</a:t>
            </a:r>
            <a:endParaRPr lang="en-US" sz="1600" dirty="0"/>
          </a:p>
          <a:p>
            <a:pPr algn="ctr"/>
            <a:r>
              <a:rPr lang="en-US" sz="1600" dirty="0"/>
              <a:t>Contemporary Political </a:t>
            </a:r>
            <a:r>
              <a:rPr lang="en-US" sz="1600" dirty="0" smtClean="0"/>
              <a:t>Thought</a:t>
            </a:r>
            <a:endParaRPr lang="en-US" sz="1600" dirty="0"/>
          </a:p>
        </p:txBody>
      </p:sp>
      <p:sp>
        <p:nvSpPr>
          <p:cNvPr id="38" name="Rounded Rectangle 37"/>
          <p:cNvSpPr/>
          <p:nvPr/>
        </p:nvSpPr>
        <p:spPr>
          <a:xfrm>
            <a:off x="7288126" y="2496648"/>
            <a:ext cx="1613516" cy="93386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a:t>
            </a:r>
            <a:r>
              <a:rPr lang="en-US" sz="1600" dirty="0" smtClean="0"/>
              <a:t>4590</a:t>
            </a:r>
            <a:endParaRPr lang="en-US" sz="1600" dirty="0"/>
          </a:p>
          <a:p>
            <a:pPr algn="ctr"/>
            <a:r>
              <a:rPr lang="en-US" sz="1600" dirty="0"/>
              <a:t>American Politics in </a:t>
            </a:r>
            <a:r>
              <a:rPr lang="en-US" sz="1600" dirty="0" smtClean="0"/>
              <a:t>Crisis</a:t>
            </a:r>
            <a:endParaRPr lang="en-US" sz="1600" dirty="0"/>
          </a:p>
        </p:txBody>
      </p:sp>
      <p:sp>
        <p:nvSpPr>
          <p:cNvPr id="27" name="Rounded Rectangle 26"/>
          <p:cNvSpPr/>
          <p:nvPr/>
        </p:nvSpPr>
        <p:spPr>
          <a:xfrm>
            <a:off x="7314185" y="4538169"/>
            <a:ext cx="1557655" cy="1475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4800/ STSS 4800</a:t>
            </a:r>
          </a:p>
          <a:p>
            <a:pPr algn="ctr"/>
            <a:r>
              <a:rPr lang="en-US" sz="1600" dirty="0"/>
              <a:t>Public Service </a:t>
            </a:r>
            <a:r>
              <a:rPr lang="en-US" sz="1600" dirty="0" smtClean="0"/>
              <a:t>and Social Justice</a:t>
            </a:r>
            <a:endParaRPr lang="en-US" sz="1600" dirty="0"/>
          </a:p>
        </p:txBody>
      </p:sp>
      <p:sp>
        <p:nvSpPr>
          <p:cNvPr id="121" name="Rounded Rectangle 120"/>
          <p:cNvSpPr/>
          <p:nvPr/>
        </p:nvSpPr>
        <p:spPr>
          <a:xfrm>
            <a:off x="2071000" y="722122"/>
            <a:ext cx="1690345" cy="5810343"/>
          </a:xfrm>
          <a:prstGeom prst="roundRect">
            <a:avLst/>
          </a:prstGeom>
          <a:solidFill>
            <a:srgbClr val="C99DBD">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2</a:t>
            </a:r>
          </a:p>
        </p:txBody>
      </p:sp>
      <p:sp>
        <p:nvSpPr>
          <p:cNvPr id="120" name="Rounded Rectangle 119"/>
          <p:cNvSpPr/>
          <p:nvPr/>
        </p:nvSpPr>
        <p:spPr>
          <a:xfrm>
            <a:off x="126739" y="722122"/>
            <a:ext cx="1833165" cy="5814203"/>
          </a:xfrm>
          <a:prstGeom prst="roundRect">
            <a:avLst/>
          </a:prstGeom>
          <a:solidFill>
            <a:schemeClr val="accent6">
              <a:lumMod val="60000"/>
              <a:lumOff val="4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1</a:t>
            </a:r>
          </a:p>
        </p:txBody>
      </p:sp>
      <p:sp>
        <p:nvSpPr>
          <p:cNvPr id="5" name="Rounded Rectangle 4"/>
          <p:cNvSpPr/>
          <p:nvPr/>
        </p:nvSpPr>
        <p:spPr>
          <a:xfrm>
            <a:off x="230529" y="2535315"/>
            <a:ext cx="1639019" cy="135633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1350</a:t>
            </a:r>
          </a:p>
          <a:p>
            <a:pPr algn="ctr"/>
            <a:r>
              <a:rPr lang="en-US" sz="1600" dirty="0"/>
              <a:t>Law, Values, and Public </a:t>
            </a:r>
            <a:r>
              <a:rPr lang="en-US" sz="1600" dirty="0" smtClean="0"/>
              <a:t>Policy</a:t>
            </a:r>
            <a:endParaRPr lang="en-US" sz="1600" dirty="0"/>
          </a:p>
        </p:txBody>
      </p:sp>
      <p:sp>
        <p:nvSpPr>
          <p:cNvPr id="30" name="TextBox 29"/>
          <p:cNvSpPr txBox="1"/>
          <p:nvPr/>
        </p:nvSpPr>
        <p:spPr>
          <a:xfrm>
            <a:off x="128237" y="64349"/>
            <a:ext cx="2192270" cy="461665"/>
          </a:xfrm>
          <a:prstGeom prst="rect">
            <a:avLst/>
          </a:prstGeom>
          <a:noFill/>
        </p:spPr>
        <p:txBody>
          <a:bodyPr wrap="square" rtlCol="0">
            <a:spAutoFit/>
          </a:bodyPr>
          <a:lstStyle/>
          <a:p>
            <a:r>
              <a:rPr lang="en-US" sz="2400" b="1" dirty="0"/>
              <a:t>Law and Policy</a:t>
            </a:r>
          </a:p>
        </p:txBody>
      </p:sp>
      <p:sp>
        <p:nvSpPr>
          <p:cNvPr id="39" name="Rounded Rectangle 38"/>
          <p:cNvSpPr/>
          <p:nvPr/>
        </p:nvSpPr>
        <p:spPr>
          <a:xfrm>
            <a:off x="219629" y="4028093"/>
            <a:ext cx="1639019" cy="118429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a:t>
            </a:r>
            <a:r>
              <a:rPr lang="en-US" sz="1600" dirty="0" smtClean="0"/>
              <a:t>1500</a:t>
            </a:r>
            <a:endParaRPr lang="en-US" sz="1600" dirty="0"/>
          </a:p>
          <a:p>
            <a:pPr algn="ctr"/>
            <a:r>
              <a:rPr lang="en-US" sz="1600" dirty="0"/>
              <a:t>Human Rights in </a:t>
            </a:r>
            <a:r>
              <a:rPr lang="en-US" sz="1600" dirty="0" smtClean="0"/>
              <a:t>History</a:t>
            </a:r>
            <a:endParaRPr lang="en-US" sz="1600" dirty="0"/>
          </a:p>
        </p:txBody>
      </p:sp>
      <p:grpSp>
        <p:nvGrpSpPr>
          <p:cNvPr id="91" name="Group 90"/>
          <p:cNvGrpSpPr/>
          <p:nvPr/>
        </p:nvGrpSpPr>
        <p:grpSpPr>
          <a:xfrm>
            <a:off x="275833" y="3564563"/>
            <a:ext cx="319318" cy="276999"/>
            <a:chOff x="7041241" y="502671"/>
            <a:chExt cx="319318" cy="276999"/>
          </a:xfrm>
        </p:grpSpPr>
        <p:sp>
          <p:nvSpPr>
            <p:cNvPr id="92" name="Oval 91"/>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97" name="Group 96"/>
          <p:cNvGrpSpPr/>
          <p:nvPr/>
        </p:nvGrpSpPr>
        <p:grpSpPr>
          <a:xfrm>
            <a:off x="216876" y="4897382"/>
            <a:ext cx="319318" cy="276999"/>
            <a:chOff x="7041241" y="502671"/>
            <a:chExt cx="319318" cy="276999"/>
          </a:xfrm>
        </p:grpSpPr>
        <p:sp>
          <p:nvSpPr>
            <p:cNvPr id="98" name="Oval 97"/>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100" name="Group 99"/>
          <p:cNvGrpSpPr/>
          <p:nvPr/>
        </p:nvGrpSpPr>
        <p:grpSpPr>
          <a:xfrm>
            <a:off x="564691" y="4891516"/>
            <a:ext cx="304892" cy="276999"/>
            <a:chOff x="5284017" y="831394"/>
            <a:chExt cx="304892" cy="276999"/>
          </a:xfrm>
        </p:grpSpPr>
        <p:sp>
          <p:nvSpPr>
            <p:cNvPr id="101" name="Oval 100"/>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5284017" y="831394"/>
              <a:ext cx="304892" cy="276999"/>
            </a:xfrm>
            <a:prstGeom prst="rect">
              <a:avLst/>
            </a:prstGeom>
            <a:noFill/>
          </p:spPr>
          <p:txBody>
            <a:bodyPr wrap="none" rtlCol="0">
              <a:spAutoFit/>
            </a:bodyPr>
            <a:lstStyle/>
            <a:p>
              <a:r>
                <a:rPr lang="en-US" sz="1200" dirty="0"/>
                <a:t>CI</a:t>
              </a:r>
            </a:p>
          </p:txBody>
        </p:sp>
      </p:grpSp>
      <p:sp>
        <p:nvSpPr>
          <p:cNvPr id="33" name="Rounded Rectangle 32"/>
          <p:cNvSpPr/>
          <p:nvPr/>
        </p:nvSpPr>
        <p:spPr>
          <a:xfrm>
            <a:off x="2180755" y="2973496"/>
            <a:ext cx="1445856" cy="97137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STSS 2700</a:t>
            </a:r>
            <a:endParaRPr lang="en-US" sz="1600" dirty="0"/>
          </a:p>
          <a:p>
            <a:pPr algn="ctr"/>
            <a:r>
              <a:rPr lang="en-US" sz="1600" dirty="0"/>
              <a:t>Law and </a:t>
            </a:r>
            <a:r>
              <a:rPr lang="en-US" sz="1600" dirty="0" smtClean="0"/>
              <a:t>Society</a:t>
            </a:r>
            <a:endParaRPr lang="en-US" sz="1600" dirty="0"/>
          </a:p>
        </p:txBody>
      </p:sp>
      <p:grpSp>
        <p:nvGrpSpPr>
          <p:cNvPr id="34" name="Group 33"/>
          <p:cNvGrpSpPr/>
          <p:nvPr/>
        </p:nvGrpSpPr>
        <p:grpSpPr>
          <a:xfrm>
            <a:off x="2213193" y="3563768"/>
            <a:ext cx="282450" cy="276999"/>
            <a:chOff x="5135404" y="879678"/>
            <a:chExt cx="282450" cy="276999"/>
          </a:xfrm>
        </p:grpSpPr>
        <p:sp>
          <p:nvSpPr>
            <p:cNvPr id="35" name="Oval 34"/>
            <p:cNvSpPr/>
            <p:nvPr/>
          </p:nvSpPr>
          <p:spPr>
            <a:xfrm>
              <a:off x="5162655" y="908671"/>
              <a:ext cx="228600" cy="228600"/>
            </a:xfrm>
            <a:prstGeom prst="ellipse">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135404" y="879678"/>
              <a:ext cx="282450" cy="276999"/>
            </a:xfrm>
            <a:prstGeom prst="rect">
              <a:avLst/>
            </a:prstGeom>
            <a:noFill/>
          </p:spPr>
          <p:txBody>
            <a:bodyPr wrap="none" rtlCol="0">
              <a:spAutoFit/>
            </a:bodyPr>
            <a:lstStyle/>
            <a:p>
              <a:r>
                <a:rPr lang="en-US" sz="1200" dirty="0"/>
                <a:t>G</a:t>
              </a:r>
            </a:p>
          </p:txBody>
        </p:sp>
      </p:grpSp>
      <p:sp>
        <p:nvSpPr>
          <p:cNvPr id="37" name="Rounded Rectangle 36"/>
          <p:cNvSpPr/>
          <p:nvPr/>
        </p:nvSpPr>
        <p:spPr>
          <a:xfrm>
            <a:off x="230529" y="1185463"/>
            <a:ext cx="1639019" cy="120736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1110 Science, Technology, and </a:t>
            </a:r>
            <a:r>
              <a:rPr lang="en-US" sz="1600" dirty="0" smtClean="0"/>
              <a:t>Society</a:t>
            </a:r>
            <a:endParaRPr lang="en-US" sz="1600" dirty="0"/>
          </a:p>
        </p:txBody>
      </p:sp>
      <p:grpSp>
        <p:nvGrpSpPr>
          <p:cNvPr id="47" name="Group 46"/>
          <p:cNvGrpSpPr/>
          <p:nvPr/>
        </p:nvGrpSpPr>
        <p:grpSpPr>
          <a:xfrm>
            <a:off x="233341" y="2068739"/>
            <a:ext cx="319318" cy="276999"/>
            <a:chOff x="7041241" y="502671"/>
            <a:chExt cx="319318" cy="276999"/>
          </a:xfrm>
        </p:grpSpPr>
        <p:sp>
          <p:nvSpPr>
            <p:cNvPr id="48" name="Oval 47"/>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50" name="Group 49"/>
          <p:cNvGrpSpPr/>
          <p:nvPr/>
        </p:nvGrpSpPr>
        <p:grpSpPr>
          <a:xfrm>
            <a:off x="474209" y="2063747"/>
            <a:ext cx="304892" cy="276999"/>
            <a:chOff x="5284017" y="831394"/>
            <a:chExt cx="304892" cy="276999"/>
          </a:xfrm>
        </p:grpSpPr>
        <p:sp>
          <p:nvSpPr>
            <p:cNvPr id="51" name="Oval 50"/>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5284017" y="831394"/>
              <a:ext cx="304892" cy="276999"/>
            </a:xfrm>
            <a:prstGeom prst="rect">
              <a:avLst/>
            </a:prstGeom>
            <a:noFill/>
          </p:spPr>
          <p:txBody>
            <a:bodyPr wrap="none" rtlCol="0">
              <a:spAutoFit/>
            </a:bodyPr>
            <a:lstStyle/>
            <a:p>
              <a:r>
                <a:rPr lang="en-US" sz="1200" dirty="0"/>
                <a:t>CI</a:t>
              </a:r>
            </a:p>
          </p:txBody>
        </p:sp>
      </p:grpSp>
      <p:sp>
        <p:nvSpPr>
          <p:cNvPr id="2" name="TextBox 1"/>
          <p:cNvSpPr txBox="1"/>
          <p:nvPr/>
        </p:nvSpPr>
        <p:spPr>
          <a:xfrm>
            <a:off x="3257936" y="3563768"/>
            <a:ext cx="418704" cy="369332"/>
          </a:xfrm>
          <a:prstGeom prst="rect">
            <a:avLst/>
          </a:prstGeom>
          <a:noFill/>
        </p:spPr>
        <p:txBody>
          <a:bodyPr wrap="none" rtlCol="0">
            <a:spAutoFit/>
          </a:bodyPr>
          <a:lstStyle/>
          <a:p>
            <a:r>
              <a:rPr lang="en-US" dirty="0" smtClean="0"/>
              <a:t>50</a:t>
            </a:r>
            <a:endParaRPr lang="en-US" dirty="0"/>
          </a:p>
        </p:txBody>
      </p:sp>
      <p:sp>
        <p:nvSpPr>
          <p:cNvPr id="41" name="TextBox 40"/>
          <p:cNvSpPr txBox="1"/>
          <p:nvPr/>
        </p:nvSpPr>
        <p:spPr>
          <a:xfrm>
            <a:off x="8540257" y="2864535"/>
            <a:ext cx="427376" cy="366574"/>
          </a:xfrm>
          <a:prstGeom prst="rect">
            <a:avLst/>
          </a:prstGeom>
          <a:noFill/>
        </p:spPr>
        <p:txBody>
          <a:bodyPr wrap="square" rtlCol="0">
            <a:spAutoFit/>
          </a:bodyPr>
          <a:lstStyle/>
          <a:p>
            <a:r>
              <a:rPr lang="en-US" dirty="0" smtClean="0"/>
              <a:t>??</a:t>
            </a:r>
            <a:endParaRPr lang="en-US" dirty="0"/>
          </a:p>
        </p:txBody>
      </p:sp>
      <p:sp>
        <p:nvSpPr>
          <p:cNvPr id="42" name="TextBox 41"/>
          <p:cNvSpPr txBox="1"/>
          <p:nvPr/>
        </p:nvSpPr>
        <p:spPr>
          <a:xfrm>
            <a:off x="8521325" y="2068740"/>
            <a:ext cx="399468" cy="369332"/>
          </a:xfrm>
          <a:prstGeom prst="rect">
            <a:avLst/>
          </a:prstGeom>
          <a:noFill/>
        </p:spPr>
        <p:txBody>
          <a:bodyPr wrap="none" rtlCol="0">
            <a:spAutoFit/>
          </a:bodyPr>
          <a:lstStyle/>
          <a:p>
            <a:r>
              <a:rPr lang="en-US" dirty="0" smtClean="0"/>
              <a:t>??</a:t>
            </a:r>
            <a:endParaRPr lang="en-US" dirty="0"/>
          </a:p>
        </p:txBody>
      </p:sp>
      <p:sp>
        <p:nvSpPr>
          <p:cNvPr id="45" name="TextBox 44"/>
          <p:cNvSpPr txBox="1"/>
          <p:nvPr/>
        </p:nvSpPr>
        <p:spPr>
          <a:xfrm>
            <a:off x="8534890" y="4059319"/>
            <a:ext cx="418704" cy="369332"/>
          </a:xfrm>
          <a:prstGeom prst="rect">
            <a:avLst/>
          </a:prstGeom>
          <a:noFill/>
        </p:spPr>
        <p:txBody>
          <a:bodyPr wrap="none" rtlCol="0">
            <a:spAutoFit/>
          </a:bodyPr>
          <a:lstStyle/>
          <a:p>
            <a:r>
              <a:rPr lang="en-US" dirty="0"/>
              <a:t>1</a:t>
            </a:r>
            <a:r>
              <a:rPr lang="en-US" dirty="0" smtClean="0"/>
              <a:t>5</a:t>
            </a:r>
            <a:endParaRPr lang="en-US" dirty="0"/>
          </a:p>
        </p:txBody>
      </p:sp>
      <p:sp>
        <p:nvSpPr>
          <p:cNvPr id="53" name="TextBox 52"/>
          <p:cNvSpPr txBox="1"/>
          <p:nvPr/>
        </p:nvSpPr>
        <p:spPr>
          <a:xfrm>
            <a:off x="6852037" y="2717416"/>
            <a:ext cx="301686" cy="369332"/>
          </a:xfrm>
          <a:prstGeom prst="rect">
            <a:avLst/>
          </a:prstGeom>
          <a:noFill/>
        </p:spPr>
        <p:txBody>
          <a:bodyPr wrap="none" rtlCol="0">
            <a:spAutoFit/>
          </a:bodyPr>
          <a:lstStyle/>
          <a:p>
            <a:r>
              <a:rPr lang="en-US" dirty="0"/>
              <a:t>3</a:t>
            </a:r>
          </a:p>
        </p:txBody>
      </p:sp>
      <p:sp>
        <p:nvSpPr>
          <p:cNvPr id="54" name="TextBox 53"/>
          <p:cNvSpPr txBox="1"/>
          <p:nvPr/>
        </p:nvSpPr>
        <p:spPr>
          <a:xfrm>
            <a:off x="8466567" y="5624268"/>
            <a:ext cx="418704" cy="369332"/>
          </a:xfrm>
          <a:prstGeom prst="rect">
            <a:avLst/>
          </a:prstGeom>
          <a:noFill/>
        </p:spPr>
        <p:txBody>
          <a:bodyPr wrap="none" rtlCol="0">
            <a:spAutoFit/>
          </a:bodyPr>
          <a:lstStyle/>
          <a:p>
            <a:r>
              <a:rPr lang="en-US" dirty="0" smtClean="0"/>
              <a:t>1</a:t>
            </a:r>
            <a:r>
              <a:rPr lang="en-US" dirty="0"/>
              <a:t>9</a:t>
            </a:r>
          </a:p>
        </p:txBody>
      </p:sp>
      <p:sp>
        <p:nvSpPr>
          <p:cNvPr id="56" name="TextBox 55"/>
          <p:cNvSpPr txBox="1"/>
          <p:nvPr/>
        </p:nvSpPr>
        <p:spPr>
          <a:xfrm>
            <a:off x="5158318" y="5572243"/>
            <a:ext cx="301686" cy="369332"/>
          </a:xfrm>
          <a:prstGeom prst="rect">
            <a:avLst/>
          </a:prstGeom>
          <a:noFill/>
        </p:spPr>
        <p:txBody>
          <a:bodyPr wrap="none" rtlCol="0">
            <a:spAutoFit/>
          </a:bodyPr>
          <a:lstStyle/>
          <a:p>
            <a:r>
              <a:rPr lang="en-US" dirty="0"/>
              <a:t>5</a:t>
            </a:r>
          </a:p>
        </p:txBody>
      </p:sp>
      <p:sp>
        <p:nvSpPr>
          <p:cNvPr id="57" name="TextBox 56"/>
          <p:cNvSpPr txBox="1"/>
          <p:nvPr/>
        </p:nvSpPr>
        <p:spPr>
          <a:xfrm>
            <a:off x="8729219" y="6285226"/>
            <a:ext cx="418704" cy="369332"/>
          </a:xfrm>
          <a:prstGeom prst="rect">
            <a:avLst/>
          </a:prstGeom>
          <a:noFill/>
        </p:spPr>
        <p:txBody>
          <a:bodyPr wrap="none" rtlCol="0">
            <a:spAutoFit/>
          </a:bodyPr>
          <a:lstStyle/>
          <a:p>
            <a:r>
              <a:rPr lang="en-US" dirty="0" smtClean="0"/>
              <a:t>50</a:t>
            </a:r>
            <a:endParaRPr lang="en-US" dirty="0"/>
          </a:p>
        </p:txBody>
      </p:sp>
      <p:grpSp>
        <p:nvGrpSpPr>
          <p:cNvPr id="58" name="Group 57"/>
          <p:cNvGrpSpPr/>
          <p:nvPr/>
        </p:nvGrpSpPr>
        <p:grpSpPr>
          <a:xfrm>
            <a:off x="5667111" y="1930240"/>
            <a:ext cx="255198" cy="276999"/>
            <a:chOff x="7218863" y="2769318"/>
            <a:chExt cx="255198" cy="276999"/>
          </a:xfrm>
        </p:grpSpPr>
        <p:sp>
          <p:nvSpPr>
            <p:cNvPr id="59" name="Oval 5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61" name="Group 60"/>
          <p:cNvGrpSpPr/>
          <p:nvPr/>
        </p:nvGrpSpPr>
        <p:grpSpPr>
          <a:xfrm>
            <a:off x="8550752" y="4660942"/>
            <a:ext cx="255198" cy="276999"/>
            <a:chOff x="7228093" y="2976114"/>
            <a:chExt cx="255198" cy="276999"/>
          </a:xfrm>
        </p:grpSpPr>
        <p:sp>
          <p:nvSpPr>
            <p:cNvPr id="62" name="Oval 6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64" name="Group 63"/>
          <p:cNvGrpSpPr/>
          <p:nvPr/>
        </p:nvGrpSpPr>
        <p:grpSpPr>
          <a:xfrm>
            <a:off x="7368464" y="4660941"/>
            <a:ext cx="255198" cy="276999"/>
            <a:chOff x="7218863" y="2769318"/>
            <a:chExt cx="255198" cy="276999"/>
          </a:xfrm>
        </p:grpSpPr>
        <p:sp>
          <p:nvSpPr>
            <p:cNvPr id="66" name="Oval 6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43" name="TextBox 42"/>
          <p:cNvSpPr txBox="1"/>
          <p:nvPr/>
        </p:nvSpPr>
        <p:spPr>
          <a:xfrm>
            <a:off x="5138954" y="4207670"/>
            <a:ext cx="313588" cy="369332"/>
          </a:xfrm>
          <a:prstGeom prst="rect">
            <a:avLst/>
          </a:prstGeom>
          <a:noFill/>
        </p:spPr>
        <p:txBody>
          <a:bodyPr wrap="square" rtlCol="0">
            <a:spAutoFit/>
          </a:bodyPr>
          <a:lstStyle/>
          <a:p>
            <a:r>
              <a:rPr lang="en-US" dirty="0"/>
              <a:t>5</a:t>
            </a:r>
          </a:p>
        </p:txBody>
      </p:sp>
      <p:grpSp>
        <p:nvGrpSpPr>
          <p:cNvPr id="68" name="Group 67"/>
          <p:cNvGrpSpPr/>
          <p:nvPr/>
        </p:nvGrpSpPr>
        <p:grpSpPr>
          <a:xfrm>
            <a:off x="3960848" y="3499910"/>
            <a:ext cx="265266" cy="276999"/>
            <a:chOff x="7218863" y="2769318"/>
            <a:chExt cx="255198" cy="276999"/>
          </a:xfrm>
        </p:grpSpPr>
        <p:sp>
          <p:nvSpPr>
            <p:cNvPr id="69" name="Oval 6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7" name="Group 76"/>
          <p:cNvGrpSpPr/>
          <p:nvPr/>
        </p:nvGrpSpPr>
        <p:grpSpPr>
          <a:xfrm>
            <a:off x="3990992" y="4726058"/>
            <a:ext cx="255198" cy="276999"/>
            <a:chOff x="7218863" y="2769318"/>
            <a:chExt cx="255198" cy="276999"/>
          </a:xfrm>
        </p:grpSpPr>
        <p:sp>
          <p:nvSpPr>
            <p:cNvPr id="79" name="Oval 7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81" name="Group 80"/>
          <p:cNvGrpSpPr/>
          <p:nvPr/>
        </p:nvGrpSpPr>
        <p:grpSpPr>
          <a:xfrm>
            <a:off x="8616643" y="3658605"/>
            <a:ext cx="255198" cy="276999"/>
            <a:chOff x="7228093" y="2976114"/>
            <a:chExt cx="255198" cy="276999"/>
          </a:xfrm>
        </p:grpSpPr>
        <p:sp>
          <p:nvSpPr>
            <p:cNvPr id="82" name="Oval 8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84" name="Group 83"/>
          <p:cNvGrpSpPr/>
          <p:nvPr/>
        </p:nvGrpSpPr>
        <p:grpSpPr>
          <a:xfrm>
            <a:off x="7306218" y="2561428"/>
            <a:ext cx="356444" cy="276999"/>
            <a:chOff x="7193416" y="2598168"/>
            <a:chExt cx="356444" cy="276999"/>
          </a:xfrm>
        </p:grpSpPr>
        <p:sp>
          <p:nvSpPr>
            <p:cNvPr id="85" name="Oval 84"/>
            <p:cNvSpPr/>
            <p:nvPr/>
          </p:nvSpPr>
          <p:spPr>
            <a:xfrm>
              <a:off x="7239414" y="2622368"/>
              <a:ext cx="228600" cy="228600"/>
            </a:xfrm>
            <a:prstGeom prst="ellipse">
              <a:avLst/>
            </a:prstGeom>
            <a:solidFill>
              <a:srgbClr val="EF864B"/>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7193416" y="2598168"/>
              <a:ext cx="356444" cy="276999"/>
            </a:xfrm>
            <a:prstGeom prst="rect">
              <a:avLst/>
            </a:prstGeom>
            <a:noFill/>
          </p:spPr>
          <p:txBody>
            <a:bodyPr wrap="none" rtlCol="0">
              <a:spAutoFit/>
            </a:bodyPr>
            <a:lstStyle/>
            <a:p>
              <a:r>
                <a:rPr lang="en-US" sz="1200" dirty="0" smtClean="0"/>
                <a:t>FO</a:t>
              </a:r>
              <a:endParaRPr lang="en-US" sz="1200" dirty="0"/>
            </a:p>
          </p:txBody>
        </p:sp>
      </p:grpSp>
      <p:grpSp>
        <p:nvGrpSpPr>
          <p:cNvPr id="87" name="Group 86"/>
          <p:cNvGrpSpPr/>
          <p:nvPr/>
        </p:nvGrpSpPr>
        <p:grpSpPr>
          <a:xfrm>
            <a:off x="7280089" y="1410091"/>
            <a:ext cx="408701" cy="276999"/>
            <a:chOff x="5950067" y="2997931"/>
            <a:chExt cx="357790" cy="276999"/>
          </a:xfrm>
        </p:grpSpPr>
        <p:sp>
          <p:nvSpPr>
            <p:cNvPr id="88" name="Oval 87"/>
            <p:cNvSpPr/>
            <p:nvPr/>
          </p:nvSpPr>
          <p:spPr>
            <a:xfrm>
              <a:off x="6001037" y="3022131"/>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5950067" y="2997931"/>
              <a:ext cx="357790" cy="276999"/>
            </a:xfrm>
            <a:prstGeom prst="rect">
              <a:avLst/>
            </a:prstGeom>
            <a:noFill/>
          </p:spPr>
          <p:txBody>
            <a:bodyPr wrap="none" rtlCol="0">
              <a:spAutoFit/>
            </a:bodyPr>
            <a:lstStyle/>
            <a:p>
              <a:r>
                <a:rPr lang="en-US" sz="1200" dirty="0" smtClean="0"/>
                <a:t>S</a:t>
              </a:r>
              <a:r>
                <a:rPr lang="en-US" sz="1200" dirty="0"/>
                <a:t>O</a:t>
              </a:r>
            </a:p>
          </p:txBody>
        </p:sp>
      </p:grpSp>
      <p:grpSp>
        <p:nvGrpSpPr>
          <p:cNvPr id="90" name="Group 89"/>
          <p:cNvGrpSpPr/>
          <p:nvPr/>
        </p:nvGrpSpPr>
        <p:grpSpPr>
          <a:xfrm>
            <a:off x="3337234" y="3015811"/>
            <a:ext cx="255198" cy="276999"/>
            <a:chOff x="7228093" y="2976114"/>
            <a:chExt cx="255198" cy="276999"/>
          </a:xfrm>
        </p:grpSpPr>
        <p:sp>
          <p:nvSpPr>
            <p:cNvPr id="94" name="Oval 9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96" name="TextBox 95"/>
          <p:cNvSpPr txBox="1"/>
          <p:nvPr/>
        </p:nvSpPr>
        <p:spPr>
          <a:xfrm>
            <a:off x="1452441" y="4845349"/>
            <a:ext cx="399468" cy="369332"/>
          </a:xfrm>
          <a:prstGeom prst="rect">
            <a:avLst/>
          </a:prstGeom>
          <a:noFill/>
        </p:spPr>
        <p:txBody>
          <a:bodyPr wrap="none" rtlCol="0">
            <a:spAutoFit/>
          </a:bodyPr>
          <a:lstStyle/>
          <a:p>
            <a:r>
              <a:rPr lang="en-US" dirty="0" smtClean="0"/>
              <a:t>??</a:t>
            </a:r>
            <a:endParaRPr lang="en-US" dirty="0"/>
          </a:p>
        </p:txBody>
      </p:sp>
      <p:grpSp>
        <p:nvGrpSpPr>
          <p:cNvPr id="106" name="Group 105"/>
          <p:cNvGrpSpPr/>
          <p:nvPr/>
        </p:nvGrpSpPr>
        <p:grpSpPr>
          <a:xfrm>
            <a:off x="304630" y="2572874"/>
            <a:ext cx="255198" cy="276999"/>
            <a:chOff x="7218863" y="2769318"/>
            <a:chExt cx="255198" cy="276999"/>
          </a:xfrm>
        </p:grpSpPr>
        <p:sp>
          <p:nvSpPr>
            <p:cNvPr id="107" name="Oval 10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09" name="Group 108"/>
          <p:cNvGrpSpPr/>
          <p:nvPr/>
        </p:nvGrpSpPr>
        <p:grpSpPr>
          <a:xfrm>
            <a:off x="297832" y="1264987"/>
            <a:ext cx="255198" cy="276999"/>
            <a:chOff x="7218863" y="2769318"/>
            <a:chExt cx="255198" cy="276999"/>
          </a:xfrm>
        </p:grpSpPr>
        <p:sp>
          <p:nvSpPr>
            <p:cNvPr id="110" name="Oval 10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12" name="Group 111"/>
          <p:cNvGrpSpPr/>
          <p:nvPr/>
        </p:nvGrpSpPr>
        <p:grpSpPr>
          <a:xfrm>
            <a:off x="1524576" y="1241096"/>
            <a:ext cx="255198" cy="276999"/>
            <a:chOff x="7228093" y="2976114"/>
            <a:chExt cx="255198" cy="276999"/>
          </a:xfrm>
        </p:grpSpPr>
        <p:sp>
          <p:nvSpPr>
            <p:cNvPr id="113" name="Oval 11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15" name="Group 114"/>
          <p:cNvGrpSpPr/>
          <p:nvPr/>
        </p:nvGrpSpPr>
        <p:grpSpPr>
          <a:xfrm>
            <a:off x="292272" y="4060699"/>
            <a:ext cx="255198" cy="276999"/>
            <a:chOff x="7218863" y="2769318"/>
            <a:chExt cx="255198" cy="276999"/>
          </a:xfrm>
        </p:grpSpPr>
        <p:sp>
          <p:nvSpPr>
            <p:cNvPr id="116" name="Oval 11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118" name="TextBox 117"/>
          <p:cNvSpPr txBox="1"/>
          <p:nvPr/>
        </p:nvSpPr>
        <p:spPr>
          <a:xfrm>
            <a:off x="1439944" y="3516814"/>
            <a:ext cx="418704" cy="369332"/>
          </a:xfrm>
          <a:prstGeom prst="rect">
            <a:avLst/>
          </a:prstGeom>
          <a:noFill/>
        </p:spPr>
        <p:txBody>
          <a:bodyPr wrap="none" rtlCol="0">
            <a:spAutoFit/>
          </a:bodyPr>
          <a:lstStyle/>
          <a:p>
            <a:r>
              <a:rPr lang="en-US" dirty="0"/>
              <a:t>2</a:t>
            </a:r>
            <a:r>
              <a:rPr lang="en-US" dirty="0" smtClean="0"/>
              <a:t>5</a:t>
            </a:r>
            <a:endParaRPr lang="en-US" dirty="0"/>
          </a:p>
        </p:txBody>
      </p:sp>
      <p:sp>
        <p:nvSpPr>
          <p:cNvPr id="119" name="TextBox 118"/>
          <p:cNvSpPr txBox="1"/>
          <p:nvPr/>
        </p:nvSpPr>
        <p:spPr>
          <a:xfrm>
            <a:off x="1448696" y="2013039"/>
            <a:ext cx="549055" cy="369332"/>
          </a:xfrm>
          <a:prstGeom prst="rect">
            <a:avLst/>
          </a:prstGeom>
          <a:noFill/>
        </p:spPr>
        <p:txBody>
          <a:bodyPr wrap="square" rtlCol="0">
            <a:spAutoFit/>
          </a:bodyPr>
          <a:lstStyle/>
          <a:p>
            <a:r>
              <a:rPr lang="en-US" dirty="0" smtClean="0"/>
              <a:t>20</a:t>
            </a:r>
            <a:endParaRPr lang="en-US" dirty="0"/>
          </a:p>
        </p:txBody>
      </p:sp>
      <p:sp>
        <p:nvSpPr>
          <p:cNvPr id="126" name="TextBox 125"/>
          <p:cNvSpPr txBox="1"/>
          <p:nvPr/>
        </p:nvSpPr>
        <p:spPr>
          <a:xfrm>
            <a:off x="6809112" y="5158783"/>
            <a:ext cx="478282" cy="369332"/>
          </a:xfrm>
          <a:prstGeom prst="rect">
            <a:avLst/>
          </a:prstGeom>
          <a:noFill/>
        </p:spPr>
        <p:txBody>
          <a:bodyPr wrap="square" rtlCol="0">
            <a:spAutoFit/>
          </a:bodyPr>
          <a:lstStyle/>
          <a:p>
            <a:r>
              <a:rPr lang="en-US" dirty="0"/>
              <a:t>1</a:t>
            </a:r>
            <a:r>
              <a:rPr lang="en-US" dirty="0" smtClean="0"/>
              <a:t>0</a:t>
            </a:r>
            <a:endParaRPr lang="en-US" dirty="0"/>
          </a:p>
        </p:txBody>
      </p:sp>
      <p:grpSp>
        <p:nvGrpSpPr>
          <p:cNvPr id="130" name="Group 129"/>
          <p:cNvGrpSpPr/>
          <p:nvPr/>
        </p:nvGrpSpPr>
        <p:grpSpPr>
          <a:xfrm>
            <a:off x="5612782" y="4310158"/>
            <a:ext cx="370422" cy="276999"/>
            <a:chOff x="7189822" y="4439073"/>
            <a:chExt cx="370422" cy="276999"/>
          </a:xfrm>
        </p:grpSpPr>
        <p:sp>
          <p:nvSpPr>
            <p:cNvPr id="131" name="Oval 130"/>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132" name="TextBox 131"/>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133" name="Group 132"/>
          <p:cNvGrpSpPr/>
          <p:nvPr/>
        </p:nvGrpSpPr>
        <p:grpSpPr>
          <a:xfrm>
            <a:off x="6891828" y="3162659"/>
            <a:ext cx="330540" cy="276999"/>
            <a:chOff x="6730063" y="3236444"/>
            <a:chExt cx="330540" cy="276999"/>
          </a:xfrm>
        </p:grpSpPr>
        <p:sp>
          <p:nvSpPr>
            <p:cNvPr id="134" name="Oval 133"/>
            <p:cNvSpPr/>
            <p:nvPr/>
          </p:nvSpPr>
          <p:spPr>
            <a:xfrm>
              <a:off x="6781033" y="3260644"/>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6730063" y="3236444"/>
              <a:ext cx="330540" cy="276999"/>
            </a:xfrm>
            <a:prstGeom prst="rect">
              <a:avLst/>
            </a:prstGeom>
            <a:noFill/>
          </p:spPr>
          <p:txBody>
            <a:bodyPr wrap="none" rtlCol="0">
              <a:spAutoFit/>
            </a:bodyPr>
            <a:lstStyle/>
            <a:p>
              <a:r>
                <a:rPr lang="en-US" sz="1200" dirty="0"/>
                <a:t>S</a:t>
              </a:r>
              <a:r>
                <a:rPr lang="en-US" sz="1200" dirty="0" smtClean="0"/>
                <a:t>E</a:t>
              </a:r>
              <a:endParaRPr lang="en-US" sz="1200" dirty="0"/>
            </a:p>
          </p:txBody>
        </p:sp>
      </p:grpSp>
      <p:sp>
        <p:nvSpPr>
          <p:cNvPr id="136" name="Rounded Rectangle 135"/>
          <p:cNvSpPr/>
          <p:nvPr/>
        </p:nvSpPr>
        <p:spPr>
          <a:xfrm>
            <a:off x="230528" y="5362976"/>
            <a:ext cx="1628119" cy="100999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IHSS 1510</a:t>
            </a:r>
            <a:endParaRPr lang="en-US" sz="1600" dirty="0"/>
          </a:p>
          <a:p>
            <a:pPr algn="ctr"/>
            <a:r>
              <a:rPr lang="en-US" sz="1600" dirty="0" smtClean="0"/>
              <a:t>War and Society</a:t>
            </a:r>
            <a:endParaRPr lang="en-US" sz="1600" dirty="0"/>
          </a:p>
        </p:txBody>
      </p:sp>
      <p:grpSp>
        <p:nvGrpSpPr>
          <p:cNvPr id="137" name="Group 136"/>
          <p:cNvGrpSpPr/>
          <p:nvPr/>
        </p:nvGrpSpPr>
        <p:grpSpPr>
          <a:xfrm>
            <a:off x="321192" y="6049002"/>
            <a:ext cx="318097" cy="276999"/>
            <a:chOff x="7041241" y="502671"/>
            <a:chExt cx="319318" cy="276999"/>
          </a:xfrm>
        </p:grpSpPr>
        <p:sp>
          <p:nvSpPr>
            <p:cNvPr id="138" name="Oval 137"/>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sp>
        <p:nvSpPr>
          <p:cNvPr id="140" name="TextBox 139"/>
          <p:cNvSpPr txBox="1"/>
          <p:nvPr/>
        </p:nvSpPr>
        <p:spPr>
          <a:xfrm>
            <a:off x="1430923" y="5996970"/>
            <a:ext cx="418704" cy="369332"/>
          </a:xfrm>
          <a:prstGeom prst="rect">
            <a:avLst/>
          </a:prstGeom>
          <a:noFill/>
        </p:spPr>
        <p:txBody>
          <a:bodyPr wrap="none" rtlCol="0">
            <a:spAutoFit/>
          </a:bodyPr>
          <a:lstStyle/>
          <a:p>
            <a:r>
              <a:rPr lang="en-US" dirty="0" smtClean="0"/>
              <a:t>10</a:t>
            </a:r>
            <a:endParaRPr lang="en-US" dirty="0"/>
          </a:p>
        </p:txBody>
      </p:sp>
    </p:spTree>
    <p:extLst>
      <p:ext uri="{BB962C8B-B14F-4D97-AF65-F5344CB8AC3E}">
        <p14:creationId xmlns:p14="http://schemas.microsoft.com/office/powerpoint/2010/main" val="37241317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ounded Rectangle 102"/>
          <p:cNvSpPr/>
          <p:nvPr/>
        </p:nvSpPr>
        <p:spPr>
          <a:xfrm>
            <a:off x="5570806" y="773725"/>
            <a:ext cx="3220038" cy="593762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3</a:t>
            </a:r>
          </a:p>
        </p:txBody>
      </p:sp>
      <p:sp>
        <p:nvSpPr>
          <p:cNvPr id="104" name="Rounded Rectangle 103"/>
          <p:cNvSpPr/>
          <p:nvPr/>
        </p:nvSpPr>
        <p:spPr>
          <a:xfrm>
            <a:off x="3119191" y="773725"/>
            <a:ext cx="2261254" cy="5937627"/>
          </a:xfrm>
          <a:prstGeom prst="roundRect">
            <a:avLst/>
          </a:prstGeom>
          <a:solidFill>
            <a:srgbClr val="C99DBD">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2</a:t>
            </a:r>
          </a:p>
        </p:txBody>
      </p:sp>
      <p:sp>
        <p:nvSpPr>
          <p:cNvPr id="105" name="Rounded Rectangle 104"/>
          <p:cNvSpPr/>
          <p:nvPr/>
        </p:nvSpPr>
        <p:spPr>
          <a:xfrm>
            <a:off x="355738" y="773725"/>
            <a:ext cx="2580572" cy="5937629"/>
          </a:xfrm>
          <a:prstGeom prst="roundRect">
            <a:avLst/>
          </a:prstGeom>
          <a:solidFill>
            <a:schemeClr val="accent6">
              <a:lumMod val="60000"/>
              <a:lumOff val="4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1</a:t>
            </a:r>
          </a:p>
        </p:txBody>
      </p:sp>
      <p:sp>
        <p:nvSpPr>
          <p:cNvPr id="5" name="Rounded Rectangle 4"/>
          <p:cNvSpPr/>
          <p:nvPr/>
        </p:nvSpPr>
        <p:spPr>
          <a:xfrm>
            <a:off x="505198" y="3642370"/>
            <a:ext cx="2268244" cy="89927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1410</a:t>
            </a:r>
          </a:p>
          <a:p>
            <a:pPr algn="ctr"/>
            <a:r>
              <a:rPr lang="en-US" sz="1600" dirty="0"/>
              <a:t>Century of the </a:t>
            </a:r>
            <a:r>
              <a:rPr lang="en-US" sz="1600" dirty="0" smtClean="0"/>
              <a:t>Gene</a:t>
            </a:r>
            <a:endParaRPr lang="en-US" sz="1600" dirty="0"/>
          </a:p>
        </p:txBody>
      </p:sp>
      <p:sp>
        <p:nvSpPr>
          <p:cNvPr id="8" name="Rounded Rectangle 7"/>
          <p:cNvSpPr/>
          <p:nvPr/>
        </p:nvSpPr>
        <p:spPr>
          <a:xfrm>
            <a:off x="505198" y="4623604"/>
            <a:ext cx="2268244" cy="96030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a:t>
            </a:r>
            <a:r>
              <a:rPr lang="en-US" sz="1600" dirty="0" smtClean="0"/>
              <a:t>1500</a:t>
            </a:r>
            <a:endParaRPr lang="en-US" sz="1600" dirty="0"/>
          </a:p>
          <a:p>
            <a:pPr algn="ctr"/>
            <a:r>
              <a:rPr lang="en-US" sz="1600" dirty="0"/>
              <a:t>Human Rights in </a:t>
            </a:r>
            <a:r>
              <a:rPr lang="en-US" sz="1600" dirty="0" smtClean="0"/>
              <a:t>History</a:t>
            </a:r>
            <a:endParaRPr lang="en-US" sz="1600" dirty="0"/>
          </a:p>
        </p:txBody>
      </p:sp>
      <p:sp>
        <p:nvSpPr>
          <p:cNvPr id="10" name="Rounded Rectangle 9"/>
          <p:cNvSpPr/>
          <p:nvPr/>
        </p:nvSpPr>
        <p:spPr>
          <a:xfrm>
            <a:off x="7287065" y="1419448"/>
            <a:ext cx="1339409" cy="128846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4510</a:t>
            </a:r>
          </a:p>
          <a:p>
            <a:pPr algn="ctr"/>
            <a:r>
              <a:rPr lang="en-US" sz="1600" dirty="0"/>
              <a:t>History of American </a:t>
            </a:r>
            <a:r>
              <a:rPr lang="en-US" sz="1600" dirty="0" smtClean="0"/>
              <a:t>Technology</a:t>
            </a:r>
            <a:endParaRPr lang="en-US" sz="1600" dirty="0"/>
          </a:p>
        </p:txBody>
      </p:sp>
      <p:sp>
        <p:nvSpPr>
          <p:cNvPr id="11" name="Rounded Rectangle 10"/>
          <p:cNvSpPr/>
          <p:nvPr/>
        </p:nvSpPr>
        <p:spPr>
          <a:xfrm>
            <a:off x="5753687" y="2754166"/>
            <a:ext cx="1369010" cy="1583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4430 / STSS 4430</a:t>
            </a:r>
          </a:p>
          <a:p>
            <a:pPr algn="ctr"/>
            <a:r>
              <a:rPr lang="en-US" sz="1600" dirty="0"/>
              <a:t>Drugs in </a:t>
            </a:r>
            <a:r>
              <a:rPr lang="en-US" sz="1600" dirty="0" smtClean="0"/>
              <a:t>History</a:t>
            </a:r>
            <a:endParaRPr lang="en-US" sz="1600" dirty="0"/>
          </a:p>
        </p:txBody>
      </p:sp>
      <p:sp>
        <p:nvSpPr>
          <p:cNvPr id="30" name="TextBox 29"/>
          <p:cNvSpPr txBox="1"/>
          <p:nvPr/>
        </p:nvSpPr>
        <p:spPr>
          <a:xfrm>
            <a:off x="98517" y="62564"/>
            <a:ext cx="1247204" cy="461665"/>
          </a:xfrm>
          <a:prstGeom prst="rect">
            <a:avLst/>
          </a:prstGeom>
          <a:noFill/>
        </p:spPr>
        <p:txBody>
          <a:bodyPr wrap="square" rtlCol="0">
            <a:spAutoFit/>
          </a:bodyPr>
          <a:lstStyle/>
          <a:p>
            <a:r>
              <a:rPr lang="en-US" sz="2400" b="1" dirty="0"/>
              <a:t>History</a:t>
            </a:r>
          </a:p>
        </p:txBody>
      </p:sp>
      <p:sp>
        <p:nvSpPr>
          <p:cNvPr id="78" name="Rounded Rectangle 77"/>
          <p:cNvSpPr/>
          <p:nvPr/>
        </p:nvSpPr>
        <p:spPr>
          <a:xfrm>
            <a:off x="5753687" y="4497420"/>
            <a:ext cx="1369007" cy="155313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a:t>
            </a:r>
            <a:r>
              <a:rPr lang="en-US" sz="1600" dirty="0" smtClean="0"/>
              <a:t>4440</a:t>
            </a:r>
            <a:endParaRPr lang="en-US" sz="1600" dirty="0"/>
          </a:p>
          <a:p>
            <a:pPr algn="ctr"/>
            <a:r>
              <a:rPr lang="en-US" sz="1600" dirty="0"/>
              <a:t>History of Mental </a:t>
            </a:r>
            <a:r>
              <a:rPr lang="en-US" sz="1600" dirty="0" smtClean="0"/>
              <a:t>Health</a:t>
            </a:r>
            <a:endParaRPr lang="en-US" sz="1600" dirty="0"/>
          </a:p>
        </p:txBody>
      </p:sp>
      <p:sp>
        <p:nvSpPr>
          <p:cNvPr id="33" name="Rounded Rectangle 32"/>
          <p:cNvSpPr/>
          <p:nvPr/>
        </p:nvSpPr>
        <p:spPr>
          <a:xfrm>
            <a:off x="505198" y="2444376"/>
            <a:ext cx="2268244" cy="110162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1320</a:t>
            </a:r>
          </a:p>
          <a:p>
            <a:pPr algn="ctr"/>
            <a:r>
              <a:rPr lang="en-US" sz="1600" dirty="0"/>
              <a:t>A Century of Environmental </a:t>
            </a:r>
            <a:r>
              <a:rPr lang="en-US" sz="1600" dirty="0" smtClean="0"/>
              <a:t>Thought</a:t>
            </a:r>
            <a:endParaRPr lang="en-US" sz="1600" dirty="0"/>
          </a:p>
        </p:txBody>
      </p:sp>
      <p:sp>
        <p:nvSpPr>
          <p:cNvPr id="58" name="Rounded Rectangle 57"/>
          <p:cNvSpPr/>
          <p:nvPr/>
        </p:nvSpPr>
        <p:spPr>
          <a:xfrm>
            <a:off x="5753687" y="1419448"/>
            <a:ext cx="1369007" cy="12277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a:t>
            </a:r>
            <a:r>
              <a:rPr lang="en-US" sz="1600" dirty="0" smtClean="0"/>
              <a:t>4420</a:t>
            </a:r>
            <a:endParaRPr lang="en-US" sz="1600" dirty="0"/>
          </a:p>
          <a:p>
            <a:pPr algn="ctr"/>
            <a:r>
              <a:rPr lang="en-US" sz="1600" dirty="0"/>
              <a:t>History of </a:t>
            </a:r>
            <a:r>
              <a:rPr lang="en-US" sz="1600" dirty="0" smtClean="0"/>
              <a:t>Medicine</a:t>
            </a:r>
            <a:endParaRPr lang="en-US" sz="1600" dirty="0"/>
          </a:p>
        </p:txBody>
      </p:sp>
      <p:sp>
        <p:nvSpPr>
          <p:cNvPr id="60" name="Rounded Rectangle 59"/>
          <p:cNvSpPr/>
          <p:nvPr/>
        </p:nvSpPr>
        <p:spPr>
          <a:xfrm>
            <a:off x="7287065" y="4735143"/>
            <a:ext cx="1339408" cy="131540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4720 / STSS 4720</a:t>
            </a:r>
          </a:p>
          <a:p>
            <a:pPr algn="ctr"/>
            <a:r>
              <a:rPr lang="en-US" sz="1600" dirty="0"/>
              <a:t>Consumer </a:t>
            </a:r>
            <a:r>
              <a:rPr lang="en-US" sz="1600" dirty="0" smtClean="0"/>
              <a:t>Culture</a:t>
            </a:r>
            <a:endParaRPr lang="en-US" sz="1600" dirty="0"/>
          </a:p>
        </p:txBody>
      </p:sp>
      <p:grpSp>
        <p:nvGrpSpPr>
          <p:cNvPr id="81" name="Group 80"/>
          <p:cNvGrpSpPr/>
          <p:nvPr/>
        </p:nvGrpSpPr>
        <p:grpSpPr>
          <a:xfrm>
            <a:off x="562051" y="4264642"/>
            <a:ext cx="319318" cy="276999"/>
            <a:chOff x="7041241" y="502671"/>
            <a:chExt cx="319318" cy="276999"/>
          </a:xfrm>
        </p:grpSpPr>
        <p:sp>
          <p:nvSpPr>
            <p:cNvPr id="82" name="Oval 81"/>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84" name="Group 83"/>
          <p:cNvGrpSpPr/>
          <p:nvPr/>
        </p:nvGrpSpPr>
        <p:grpSpPr>
          <a:xfrm>
            <a:off x="562051" y="3231052"/>
            <a:ext cx="319318" cy="276999"/>
            <a:chOff x="7041241" y="502671"/>
            <a:chExt cx="319318" cy="276999"/>
          </a:xfrm>
        </p:grpSpPr>
        <p:sp>
          <p:nvSpPr>
            <p:cNvPr id="85" name="Oval 84"/>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87" name="Group 86"/>
          <p:cNvGrpSpPr/>
          <p:nvPr/>
        </p:nvGrpSpPr>
        <p:grpSpPr>
          <a:xfrm>
            <a:off x="574139" y="5274765"/>
            <a:ext cx="319318" cy="276999"/>
            <a:chOff x="7041241" y="502671"/>
            <a:chExt cx="319318" cy="276999"/>
          </a:xfrm>
        </p:grpSpPr>
        <p:sp>
          <p:nvSpPr>
            <p:cNvPr id="88" name="Oval 87"/>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90" name="Group 89"/>
          <p:cNvGrpSpPr/>
          <p:nvPr/>
        </p:nvGrpSpPr>
        <p:grpSpPr>
          <a:xfrm>
            <a:off x="949950" y="4264642"/>
            <a:ext cx="304892" cy="276999"/>
            <a:chOff x="5284017" y="831394"/>
            <a:chExt cx="304892" cy="276999"/>
          </a:xfrm>
        </p:grpSpPr>
        <p:sp>
          <p:nvSpPr>
            <p:cNvPr id="92" name="Oval 91"/>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94" name="Group 93"/>
          <p:cNvGrpSpPr/>
          <p:nvPr/>
        </p:nvGrpSpPr>
        <p:grpSpPr>
          <a:xfrm>
            <a:off x="911804" y="3268997"/>
            <a:ext cx="304892" cy="276999"/>
            <a:chOff x="5284017" y="831394"/>
            <a:chExt cx="304892" cy="276999"/>
          </a:xfrm>
        </p:grpSpPr>
        <p:sp>
          <p:nvSpPr>
            <p:cNvPr id="95" name="Oval 94"/>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97" name="Group 96"/>
          <p:cNvGrpSpPr/>
          <p:nvPr/>
        </p:nvGrpSpPr>
        <p:grpSpPr>
          <a:xfrm>
            <a:off x="992481" y="5297237"/>
            <a:ext cx="304892" cy="276999"/>
            <a:chOff x="5284017" y="831394"/>
            <a:chExt cx="304892" cy="276999"/>
          </a:xfrm>
        </p:grpSpPr>
        <p:sp>
          <p:nvSpPr>
            <p:cNvPr id="98" name="Oval 97"/>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5284017" y="831394"/>
              <a:ext cx="304892" cy="276999"/>
            </a:xfrm>
            <a:prstGeom prst="rect">
              <a:avLst/>
            </a:prstGeom>
            <a:noFill/>
          </p:spPr>
          <p:txBody>
            <a:bodyPr wrap="none" rtlCol="0">
              <a:spAutoFit/>
            </a:bodyPr>
            <a:lstStyle/>
            <a:p>
              <a:r>
                <a:rPr lang="en-US" sz="1200" dirty="0"/>
                <a:t>CI</a:t>
              </a:r>
            </a:p>
          </p:txBody>
        </p:sp>
      </p:grpSp>
      <p:sp>
        <p:nvSpPr>
          <p:cNvPr id="38" name="Rounded Rectangle 37"/>
          <p:cNvSpPr/>
          <p:nvPr/>
        </p:nvSpPr>
        <p:spPr>
          <a:xfrm>
            <a:off x="518606" y="1246238"/>
            <a:ext cx="2254836" cy="111616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a:t>
            </a:r>
            <a:r>
              <a:rPr lang="en-US" sz="1600" dirty="0" smtClean="0"/>
              <a:t>1110 (?)</a:t>
            </a:r>
            <a:endParaRPr lang="en-US" sz="1600" dirty="0"/>
          </a:p>
          <a:p>
            <a:pPr algn="ctr"/>
            <a:r>
              <a:rPr lang="en-US" sz="1600" dirty="0"/>
              <a:t>Science, Technology, and </a:t>
            </a:r>
            <a:r>
              <a:rPr lang="en-US" sz="1600" dirty="0" smtClean="0"/>
              <a:t>Society</a:t>
            </a:r>
            <a:endParaRPr lang="en-US" sz="1600" dirty="0"/>
          </a:p>
        </p:txBody>
      </p:sp>
      <p:grpSp>
        <p:nvGrpSpPr>
          <p:cNvPr id="39" name="Group 38"/>
          <p:cNvGrpSpPr/>
          <p:nvPr/>
        </p:nvGrpSpPr>
        <p:grpSpPr>
          <a:xfrm>
            <a:off x="563262" y="2034886"/>
            <a:ext cx="319318" cy="276999"/>
            <a:chOff x="7041241" y="502671"/>
            <a:chExt cx="319318" cy="276999"/>
          </a:xfrm>
        </p:grpSpPr>
        <p:sp>
          <p:nvSpPr>
            <p:cNvPr id="40" name="Oval 39"/>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42" name="Group 41"/>
          <p:cNvGrpSpPr/>
          <p:nvPr/>
        </p:nvGrpSpPr>
        <p:grpSpPr>
          <a:xfrm>
            <a:off x="866831" y="2028613"/>
            <a:ext cx="304892" cy="276999"/>
            <a:chOff x="5284017" y="831394"/>
            <a:chExt cx="304892" cy="276999"/>
          </a:xfrm>
        </p:grpSpPr>
        <p:sp>
          <p:nvSpPr>
            <p:cNvPr id="43" name="Oval 42"/>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5284017" y="831394"/>
              <a:ext cx="304892" cy="276999"/>
            </a:xfrm>
            <a:prstGeom prst="rect">
              <a:avLst/>
            </a:prstGeom>
            <a:noFill/>
          </p:spPr>
          <p:txBody>
            <a:bodyPr wrap="none" rtlCol="0">
              <a:spAutoFit/>
            </a:bodyPr>
            <a:lstStyle/>
            <a:p>
              <a:r>
                <a:rPr lang="en-US" sz="1200" dirty="0"/>
                <a:t>CI</a:t>
              </a:r>
            </a:p>
          </p:txBody>
        </p:sp>
      </p:grpSp>
      <p:sp>
        <p:nvSpPr>
          <p:cNvPr id="45" name="Rounded Rectangle 44"/>
          <p:cNvSpPr/>
          <p:nvPr/>
        </p:nvSpPr>
        <p:spPr>
          <a:xfrm>
            <a:off x="3319975" y="3366451"/>
            <a:ext cx="1838266" cy="97137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STSH </a:t>
            </a:r>
            <a:r>
              <a:rPr lang="en-US" sz="1600" dirty="0"/>
              <a:t>2500</a:t>
            </a:r>
          </a:p>
          <a:p>
            <a:pPr algn="ctr"/>
            <a:r>
              <a:rPr lang="en-US" sz="1600" dirty="0"/>
              <a:t>American </a:t>
            </a:r>
            <a:r>
              <a:rPr lang="en-US" sz="1600" dirty="0" smtClean="0"/>
              <a:t>History</a:t>
            </a:r>
            <a:endParaRPr lang="en-US" sz="1600" dirty="0"/>
          </a:p>
        </p:txBody>
      </p:sp>
      <p:grpSp>
        <p:nvGrpSpPr>
          <p:cNvPr id="46" name="Group 45"/>
          <p:cNvGrpSpPr/>
          <p:nvPr/>
        </p:nvGrpSpPr>
        <p:grpSpPr>
          <a:xfrm>
            <a:off x="3346708" y="3987643"/>
            <a:ext cx="282450" cy="276999"/>
            <a:chOff x="5135404" y="879678"/>
            <a:chExt cx="282450" cy="276999"/>
          </a:xfrm>
        </p:grpSpPr>
        <p:sp>
          <p:nvSpPr>
            <p:cNvPr id="47" name="Oval 46"/>
            <p:cNvSpPr/>
            <p:nvPr/>
          </p:nvSpPr>
          <p:spPr>
            <a:xfrm>
              <a:off x="5162655" y="908671"/>
              <a:ext cx="228600" cy="228600"/>
            </a:xfrm>
            <a:prstGeom prst="ellipse">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135404" y="879678"/>
              <a:ext cx="282450" cy="276999"/>
            </a:xfrm>
            <a:prstGeom prst="rect">
              <a:avLst/>
            </a:prstGeom>
            <a:noFill/>
          </p:spPr>
          <p:txBody>
            <a:bodyPr wrap="none" rtlCol="0">
              <a:spAutoFit/>
            </a:bodyPr>
            <a:lstStyle/>
            <a:p>
              <a:r>
                <a:rPr lang="en-US" sz="1200" dirty="0"/>
                <a:t>G</a:t>
              </a:r>
            </a:p>
          </p:txBody>
        </p:sp>
      </p:grpSp>
      <p:sp>
        <p:nvSpPr>
          <p:cNvPr id="50" name="Rounded Rectangle 49"/>
          <p:cNvSpPr/>
          <p:nvPr/>
        </p:nvSpPr>
        <p:spPr>
          <a:xfrm>
            <a:off x="7287065" y="2968807"/>
            <a:ext cx="1339408" cy="150544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STSH 4530</a:t>
            </a:r>
            <a:endParaRPr lang="en-US" sz="1600" dirty="0"/>
          </a:p>
          <a:p>
            <a:pPr algn="ctr"/>
            <a:r>
              <a:rPr lang="en-US" sz="1600" dirty="0" smtClean="0"/>
              <a:t>Global History </a:t>
            </a:r>
            <a:r>
              <a:rPr lang="en-US" sz="1600" dirty="0"/>
              <a:t>of Science and </a:t>
            </a:r>
            <a:r>
              <a:rPr lang="en-US" sz="1600" dirty="0" smtClean="0"/>
              <a:t>Technology</a:t>
            </a:r>
            <a:endParaRPr lang="en-US" sz="1600" dirty="0"/>
          </a:p>
        </p:txBody>
      </p:sp>
      <p:sp>
        <p:nvSpPr>
          <p:cNvPr id="51" name="Rounded Rectangle 50"/>
          <p:cNvSpPr/>
          <p:nvPr/>
        </p:nvSpPr>
        <p:spPr>
          <a:xfrm>
            <a:off x="505198" y="5662642"/>
            <a:ext cx="2268244" cy="96030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a:t>
            </a:r>
            <a:r>
              <a:rPr lang="en-US" sz="1600" dirty="0" smtClean="0"/>
              <a:t>1570</a:t>
            </a:r>
            <a:endParaRPr lang="en-US" sz="1600" dirty="0"/>
          </a:p>
          <a:p>
            <a:pPr algn="ctr"/>
            <a:r>
              <a:rPr lang="en-US" sz="1600" dirty="0" smtClean="0"/>
              <a:t>War and Technology</a:t>
            </a:r>
            <a:endParaRPr lang="en-US" sz="1600" dirty="0"/>
          </a:p>
        </p:txBody>
      </p:sp>
      <p:grpSp>
        <p:nvGrpSpPr>
          <p:cNvPr id="52" name="Group 51"/>
          <p:cNvGrpSpPr/>
          <p:nvPr/>
        </p:nvGrpSpPr>
        <p:grpSpPr>
          <a:xfrm>
            <a:off x="574139" y="6313803"/>
            <a:ext cx="319318" cy="276999"/>
            <a:chOff x="7041241" y="502671"/>
            <a:chExt cx="319318" cy="276999"/>
          </a:xfrm>
        </p:grpSpPr>
        <p:sp>
          <p:nvSpPr>
            <p:cNvPr id="53" name="Oval 52"/>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041241" y="502671"/>
              <a:ext cx="319318" cy="276999"/>
            </a:xfrm>
            <a:prstGeom prst="rect">
              <a:avLst/>
            </a:prstGeom>
            <a:noFill/>
          </p:spPr>
          <p:txBody>
            <a:bodyPr wrap="none" rtlCol="0">
              <a:spAutoFit/>
            </a:bodyPr>
            <a:lstStyle/>
            <a:p>
              <a:r>
                <a:rPr lang="en-US" sz="1200" dirty="0"/>
                <a:t>HI</a:t>
              </a:r>
            </a:p>
          </p:txBody>
        </p:sp>
      </p:grpSp>
      <p:sp>
        <p:nvSpPr>
          <p:cNvPr id="2" name="TextBox 1"/>
          <p:cNvSpPr txBox="1"/>
          <p:nvPr/>
        </p:nvSpPr>
        <p:spPr>
          <a:xfrm>
            <a:off x="8227006" y="2384834"/>
            <a:ext cx="399468" cy="369332"/>
          </a:xfrm>
          <a:prstGeom prst="rect">
            <a:avLst/>
          </a:prstGeom>
          <a:noFill/>
        </p:spPr>
        <p:txBody>
          <a:bodyPr wrap="none" rtlCol="0">
            <a:spAutoFit/>
          </a:bodyPr>
          <a:lstStyle/>
          <a:p>
            <a:r>
              <a:rPr lang="en-US" dirty="0" smtClean="0"/>
              <a:t>??</a:t>
            </a:r>
            <a:endParaRPr lang="en-US" dirty="0"/>
          </a:p>
        </p:txBody>
      </p:sp>
      <p:sp>
        <p:nvSpPr>
          <p:cNvPr id="49" name="TextBox 48"/>
          <p:cNvSpPr txBox="1"/>
          <p:nvPr/>
        </p:nvSpPr>
        <p:spPr>
          <a:xfrm>
            <a:off x="6731664" y="2228185"/>
            <a:ext cx="418704" cy="369332"/>
          </a:xfrm>
          <a:prstGeom prst="rect">
            <a:avLst/>
          </a:prstGeom>
          <a:noFill/>
        </p:spPr>
        <p:txBody>
          <a:bodyPr wrap="none" rtlCol="0">
            <a:spAutoFit/>
          </a:bodyPr>
          <a:lstStyle/>
          <a:p>
            <a:r>
              <a:rPr lang="en-US" dirty="0" smtClean="0"/>
              <a:t>12</a:t>
            </a:r>
            <a:endParaRPr lang="en-US" dirty="0"/>
          </a:p>
        </p:txBody>
      </p:sp>
      <p:sp>
        <p:nvSpPr>
          <p:cNvPr id="55" name="TextBox 54"/>
          <p:cNvSpPr txBox="1"/>
          <p:nvPr/>
        </p:nvSpPr>
        <p:spPr>
          <a:xfrm>
            <a:off x="6723439" y="3913644"/>
            <a:ext cx="301686" cy="369332"/>
          </a:xfrm>
          <a:prstGeom prst="rect">
            <a:avLst/>
          </a:prstGeom>
          <a:noFill/>
        </p:spPr>
        <p:txBody>
          <a:bodyPr wrap="none" rtlCol="0">
            <a:spAutoFit/>
          </a:bodyPr>
          <a:lstStyle/>
          <a:p>
            <a:r>
              <a:rPr lang="en-US" dirty="0"/>
              <a:t>5</a:t>
            </a:r>
          </a:p>
        </p:txBody>
      </p:sp>
      <p:sp>
        <p:nvSpPr>
          <p:cNvPr id="56" name="TextBox 55"/>
          <p:cNvSpPr txBox="1"/>
          <p:nvPr/>
        </p:nvSpPr>
        <p:spPr>
          <a:xfrm>
            <a:off x="8217388" y="4068219"/>
            <a:ext cx="418704" cy="369332"/>
          </a:xfrm>
          <a:prstGeom prst="rect">
            <a:avLst/>
          </a:prstGeom>
          <a:noFill/>
        </p:spPr>
        <p:txBody>
          <a:bodyPr wrap="none" rtlCol="0">
            <a:spAutoFit/>
          </a:bodyPr>
          <a:lstStyle/>
          <a:p>
            <a:r>
              <a:rPr lang="en-US" dirty="0" smtClean="0"/>
              <a:t>15</a:t>
            </a:r>
            <a:endParaRPr lang="en-US" dirty="0"/>
          </a:p>
        </p:txBody>
      </p:sp>
      <p:sp>
        <p:nvSpPr>
          <p:cNvPr id="57" name="TextBox 56"/>
          <p:cNvSpPr txBox="1"/>
          <p:nvPr/>
        </p:nvSpPr>
        <p:spPr>
          <a:xfrm>
            <a:off x="6693447" y="5662642"/>
            <a:ext cx="418704" cy="369332"/>
          </a:xfrm>
          <a:prstGeom prst="rect">
            <a:avLst/>
          </a:prstGeom>
          <a:noFill/>
        </p:spPr>
        <p:txBody>
          <a:bodyPr wrap="none" rtlCol="0">
            <a:spAutoFit/>
          </a:bodyPr>
          <a:lstStyle/>
          <a:p>
            <a:r>
              <a:rPr lang="en-US" dirty="0" smtClean="0"/>
              <a:t>12</a:t>
            </a:r>
            <a:endParaRPr lang="en-US" dirty="0"/>
          </a:p>
        </p:txBody>
      </p:sp>
      <p:sp>
        <p:nvSpPr>
          <p:cNvPr id="59" name="TextBox 58"/>
          <p:cNvSpPr txBox="1"/>
          <p:nvPr/>
        </p:nvSpPr>
        <p:spPr>
          <a:xfrm>
            <a:off x="8275897" y="5662642"/>
            <a:ext cx="418704" cy="369332"/>
          </a:xfrm>
          <a:prstGeom prst="rect">
            <a:avLst/>
          </a:prstGeom>
          <a:noFill/>
        </p:spPr>
        <p:txBody>
          <a:bodyPr wrap="none" rtlCol="0">
            <a:spAutoFit/>
          </a:bodyPr>
          <a:lstStyle/>
          <a:p>
            <a:r>
              <a:rPr lang="en-US" dirty="0" smtClean="0"/>
              <a:t>13</a:t>
            </a:r>
            <a:endParaRPr lang="en-US" dirty="0"/>
          </a:p>
        </p:txBody>
      </p:sp>
      <p:sp>
        <p:nvSpPr>
          <p:cNvPr id="61" name="TextBox 60"/>
          <p:cNvSpPr txBox="1"/>
          <p:nvPr/>
        </p:nvSpPr>
        <p:spPr>
          <a:xfrm>
            <a:off x="8577583" y="6342022"/>
            <a:ext cx="418704" cy="369332"/>
          </a:xfrm>
          <a:prstGeom prst="rect">
            <a:avLst/>
          </a:prstGeom>
          <a:noFill/>
        </p:spPr>
        <p:txBody>
          <a:bodyPr wrap="none" rtlCol="0">
            <a:spAutoFit/>
          </a:bodyPr>
          <a:lstStyle/>
          <a:p>
            <a:r>
              <a:rPr lang="en-US" dirty="0" smtClean="0"/>
              <a:t>57</a:t>
            </a:r>
            <a:endParaRPr lang="en-US" dirty="0"/>
          </a:p>
        </p:txBody>
      </p:sp>
      <p:grpSp>
        <p:nvGrpSpPr>
          <p:cNvPr id="62" name="Group 61"/>
          <p:cNvGrpSpPr/>
          <p:nvPr/>
        </p:nvGrpSpPr>
        <p:grpSpPr>
          <a:xfrm>
            <a:off x="5856279" y="2830307"/>
            <a:ext cx="255198" cy="276999"/>
            <a:chOff x="7218863" y="2769318"/>
            <a:chExt cx="255198" cy="276999"/>
          </a:xfrm>
        </p:grpSpPr>
        <p:sp>
          <p:nvSpPr>
            <p:cNvPr id="63" name="Oval 6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65" name="Group 64"/>
          <p:cNvGrpSpPr/>
          <p:nvPr/>
        </p:nvGrpSpPr>
        <p:grpSpPr>
          <a:xfrm>
            <a:off x="5830622" y="1492579"/>
            <a:ext cx="255198" cy="276999"/>
            <a:chOff x="7218863" y="2769318"/>
            <a:chExt cx="255198" cy="276999"/>
          </a:xfrm>
        </p:grpSpPr>
        <p:sp>
          <p:nvSpPr>
            <p:cNvPr id="66" name="Oval 6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68" name="Group 67"/>
          <p:cNvGrpSpPr/>
          <p:nvPr/>
        </p:nvGrpSpPr>
        <p:grpSpPr>
          <a:xfrm>
            <a:off x="4796066" y="3437367"/>
            <a:ext cx="255198" cy="276999"/>
            <a:chOff x="7228093" y="2976114"/>
            <a:chExt cx="255198" cy="276999"/>
          </a:xfrm>
        </p:grpSpPr>
        <p:sp>
          <p:nvSpPr>
            <p:cNvPr id="69" name="Oval 6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71" name="Group 70"/>
          <p:cNvGrpSpPr/>
          <p:nvPr/>
        </p:nvGrpSpPr>
        <p:grpSpPr>
          <a:xfrm>
            <a:off x="6856953" y="4596643"/>
            <a:ext cx="255198" cy="276999"/>
            <a:chOff x="7228093" y="2976114"/>
            <a:chExt cx="255198" cy="276999"/>
          </a:xfrm>
        </p:grpSpPr>
        <p:sp>
          <p:nvSpPr>
            <p:cNvPr id="72" name="Oval 7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74" name="Group 73"/>
          <p:cNvGrpSpPr/>
          <p:nvPr/>
        </p:nvGrpSpPr>
        <p:grpSpPr>
          <a:xfrm>
            <a:off x="8346399" y="1427681"/>
            <a:ext cx="255198" cy="276999"/>
            <a:chOff x="7228093" y="2976114"/>
            <a:chExt cx="255198" cy="276999"/>
          </a:xfrm>
        </p:grpSpPr>
        <p:sp>
          <p:nvSpPr>
            <p:cNvPr id="75" name="Oval 74"/>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77" name="Group 76"/>
          <p:cNvGrpSpPr/>
          <p:nvPr/>
        </p:nvGrpSpPr>
        <p:grpSpPr>
          <a:xfrm>
            <a:off x="8371275" y="3064987"/>
            <a:ext cx="255198" cy="276999"/>
            <a:chOff x="7228093" y="2976114"/>
            <a:chExt cx="255198" cy="276999"/>
          </a:xfrm>
        </p:grpSpPr>
        <p:sp>
          <p:nvSpPr>
            <p:cNvPr id="79" name="Oval 7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91" name="Group 90"/>
          <p:cNvGrpSpPr/>
          <p:nvPr/>
        </p:nvGrpSpPr>
        <p:grpSpPr>
          <a:xfrm>
            <a:off x="8322385" y="4760856"/>
            <a:ext cx="255198" cy="276999"/>
            <a:chOff x="7228093" y="2976114"/>
            <a:chExt cx="255198" cy="276999"/>
          </a:xfrm>
        </p:grpSpPr>
        <p:sp>
          <p:nvSpPr>
            <p:cNvPr id="100" name="Oval 99"/>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3" name="TextBox 2"/>
          <p:cNvSpPr txBox="1"/>
          <p:nvPr/>
        </p:nvSpPr>
        <p:spPr>
          <a:xfrm>
            <a:off x="4739537" y="3997853"/>
            <a:ext cx="418704" cy="369332"/>
          </a:xfrm>
          <a:prstGeom prst="rect">
            <a:avLst/>
          </a:prstGeom>
          <a:noFill/>
        </p:spPr>
        <p:txBody>
          <a:bodyPr wrap="none" rtlCol="0">
            <a:spAutoFit/>
          </a:bodyPr>
          <a:lstStyle/>
          <a:p>
            <a:r>
              <a:rPr lang="en-US" dirty="0" smtClean="0"/>
              <a:t>58</a:t>
            </a:r>
            <a:endParaRPr lang="en-US" dirty="0"/>
          </a:p>
        </p:txBody>
      </p:sp>
      <p:sp>
        <p:nvSpPr>
          <p:cNvPr id="102" name="TextBox 101"/>
          <p:cNvSpPr txBox="1"/>
          <p:nvPr/>
        </p:nvSpPr>
        <p:spPr>
          <a:xfrm>
            <a:off x="2352535" y="3275643"/>
            <a:ext cx="399468" cy="369332"/>
          </a:xfrm>
          <a:prstGeom prst="rect">
            <a:avLst/>
          </a:prstGeom>
          <a:noFill/>
        </p:spPr>
        <p:txBody>
          <a:bodyPr wrap="none" rtlCol="0">
            <a:spAutoFit/>
          </a:bodyPr>
          <a:lstStyle/>
          <a:p>
            <a:r>
              <a:rPr lang="en-US" dirty="0" smtClean="0"/>
              <a:t>??</a:t>
            </a:r>
            <a:endParaRPr lang="en-US" dirty="0"/>
          </a:p>
        </p:txBody>
      </p:sp>
      <p:grpSp>
        <p:nvGrpSpPr>
          <p:cNvPr id="106" name="Group 105"/>
          <p:cNvGrpSpPr/>
          <p:nvPr/>
        </p:nvGrpSpPr>
        <p:grpSpPr>
          <a:xfrm>
            <a:off x="2411157" y="2559349"/>
            <a:ext cx="255198" cy="276999"/>
            <a:chOff x="7228093" y="2976114"/>
            <a:chExt cx="255198" cy="276999"/>
          </a:xfrm>
        </p:grpSpPr>
        <p:sp>
          <p:nvSpPr>
            <p:cNvPr id="107" name="Oval 10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09" name="TextBox 108"/>
          <p:cNvSpPr txBox="1"/>
          <p:nvPr/>
        </p:nvSpPr>
        <p:spPr>
          <a:xfrm>
            <a:off x="2341769" y="4238706"/>
            <a:ext cx="418704" cy="369332"/>
          </a:xfrm>
          <a:prstGeom prst="rect">
            <a:avLst/>
          </a:prstGeom>
          <a:noFill/>
        </p:spPr>
        <p:txBody>
          <a:bodyPr wrap="none" rtlCol="0">
            <a:spAutoFit/>
          </a:bodyPr>
          <a:lstStyle/>
          <a:p>
            <a:r>
              <a:rPr lang="en-US" dirty="0" smtClean="0"/>
              <a:t>20</a:t>
            </a:r>
            <a:endParaRPr lang="en-US" dirty="0"/>
          </a:p>
        </p:txBody>
      </p:sp>
      <p:sp>
        <p:nvSpPr>
          <p:cNvPr id="110" name="TextBox 109"/>
          <p:cNvSpPr txBox="1"/>
          <p:nvPr/>
        </p:nvSpPr>
        <p:spPr>
          <a:xfrm>
            <a:off x="2339022" y="5251070"/>
            <a:ext cx="399468" cy="369332"/>
          </a:xfrm>
          <a:prstGeom prst="rect">
            <a:avLst/>
          </a:prstGeom>
          <a:noFill/>
        </p:spPr>
        <p:txBody>
          <a:bodyPr wrap="none" rtlCol="0">
            <a:spAutoFit/>
          </a:bodyPr>
          <a:lstStyle/>
          <a:p>
            <a:r>
              <a:rPr lang="en-US" dirty="0" smtClean="0"/>
              <a:t>??</a:t>
            </a:r>
            <a:endParaRPr lang="en-US" dirty="0"/>
          </a:p>
        </p:txBody>
      </p:sp>
      <p:grpSp>
        <p:nvGrpSpPr>
          <p:cNvPr id="111" name="Group 110"/>
          <p:cNvGrpSpPr/>
          <p:nvPr/>
        </p:nvGrpSpPr>
        <p:grpSpPr>
          <a:xfrm>
            <a:off x="594111" y="4652637"/>
            <a:ext cx="255198" cy="276999"/>
            <a:chOff x="7218863" y="2769318"/>
            <a:chExt cx="255198" cy="276999"/>
          </a:xfrm>
        </p:grpSpPr>
        <p:sp>
          <p:nvSpPr>
            <p:cNvPr id="112" name="Oval 11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14" name="Group 113"/>
          <p:cNvGrpSpPr/>
          <p:nvPr/>
        </p:nvGrpSpPr>
        <p:grpSpPr>
          <a:xfrm>
            <a:off x="584526" y="3656221"/>
            <a:ext cx="255198" cy="276999"/>
            <a:chOff x="7218863" y="2769318"/>
            <a:chExt cx="255198" cy="276999"/>
          </a:xfrm>
        </p:grpSpPr>
        <p:sp>
          <p:nvSpPr>
            <p:cNvPr id="115" name="Oval 114"/>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117" name="TextBox 116"/>
          <p:cNvSpPr txBox="1"/>
          <p:nvPr/>
        </p:nvSpPr>
        <p:spPr>
          <a:xfrm>
            <a:off x="2408085" y="6297819"/>
            <a:ext cx="418704" cy="369332"/>
          </a:xfrm>
          <a:prstGeom prst="rect">
            <a:avLst/>
          </a:prstGeom>
          <a:noFill/>
        </p:spPr>
        <p:txBody>
          <a:bodyPr wrap="none" rtlCol="0">
            <a:spAutoFit/>
          </a:bodyPr>
          <a:lstStyle/>
          <a:p>
            <a:r>
              <a:rPr lang="en-US" dirty="0" smtClean="0"/>
              <a:t>20</a:t>
            </a:r>
            <a:endParaRPr lang="en-US" dirty="0"/>
          </a:p>
        </p:txBody>
      </p:sp>
      <p:sp>
        <p:nvSpPr>
          <p:cNvPr id="118" name="TextBox 117"/>
          <p:cNvSpPr txBox="1"/>
          <p:nvPr/>
        </p:nvSpPr>
        <p:spPr>
          <a:xfrm>
            <a:off x="2319786" y="2045472"/>
            <a:ext cx="418704" cy="369332"/>
          </a:xfrm>
          <a:prstGeom prst="rect">
            <a:avLst/>
          </a:prstGeom>
          <a:noFill/>
        </p:spPr>
        <p:txBody>
          <a:bodyPr wrap="none" rtlCol="0">
            <a:spAutoFit/>
          </a:bodyPr>
          <a:lstStyle/>
          <a:p>
            <a:r>
              <a:rPr lang="en-US" dirty="0"/>
              <a:t>2</a:t>
            </a:r>
            <a:r>
              <a:rPr lang="en-US" dirty="0" smtClean="0"/>
              <a:t>0</a:t>
            </a:r>
            <a:endParaRPr lang="en-US" dirty="0"/>
          </a:p>
        </p:txBody>
      </p:sp>
      <p:grpSp>
        <p:nvGrpSpPr>
          <p:cNvPr id="119" name="Group 118"/>
          <p:cNvGrpSpPr/>
          <p:nvPr/>
        </p:nvGrpSpPr>
        <p:grpSpPr>
          <a:xfrm>
            <a:off x="2411157" y="1308517"/>
            <a:ext cx="255198" cy="276999"/>
            <a:chOff x="7228093" y="2976114"/>
            <a:chExt cx="255198" cy="276999"/>
          </a:xfrm>
        </p:grpSpPr>
        <p:sp>
          <p:nvSpPr>
            <p:cNvPr id="120" name="Oval 119"/>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22" name="Group 121"/>
          <p:cNvGrpSpPr/>
          <p:nvPr/>
        </p:nvGrpSpPr>
        <p:grpSpPr>
          <a:xfrm>
            <a:off x="592900" y="1306872"/>
            <a:ext cx="255198" cy="276999"/>
            <a:chOff x="7218863" y="2769318"/>
            <a:chExt cx="255198" cy="276999"/>
          </a:xfrm>
        </p:grpSpPr>
        <p:sp>
          <p:nvSpPr>
            <p:cNvPr id="123" name="Oval 12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25" name="Group 124"/>
          <p:cNvGrpSpPr/>
          <p:nvPr/>
        </p:nvGrpSpPr>
        <p:grpSpPr>
          <a:xfrm>
            <a:off x="608297" y="5694906"/>
            <a:ext cx="255198" cy="276999"/>
            <a:chOff x="7218863" y="2769318"/>
            <a:chExt cx="255198" cy="276999"/>
          </a:xfrm>
        </p:grpSpPr>
        <p:sp>
          <p:nvSpPr>
            <p:cNvPr id="126" name="Oval 12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7218863" y="2769318"/>
              <a:ext cx="255198" cy="276999"/>
            </a:xfrm>
            <a:prstGeom prst="rect">
              <a:avLst/>
            </a:prstGeom>
            <a:noFill/>
          </p:spPr>
          <p:txBody>
            <a:bodyPr wrap="none" rtlCol="0">
              <a:spAutoFit/>
            </a:bodyPr>
            <a:lstStyle/>
            <a:p>
              <a:r>
                <a:rPr lang="en-US" sz="1200" dirty="0"/>
                <a:t>F</a:t>
              </a:r>
            </a:p>
          </p:txBody>
        </p:sp>
      </p:grpSp>
    </p:spTree>
    <p:extLst>
      <p:ext uri="{BB962C8B-B14F-4D97-AF65-F5344CB8AC3E}">
        <p14:creationId xmlns:p14="http://schemas.microsoft.com/office/powerpoint/2010/main" val="18138278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ounded Rectangle 103"/>
          <p:cNvSpPr/>
          <p:nvPr/>
        </p:nvSpPr>
        <p:spPr>
          <a:xfrm>
            <a:off x="3827336" y="167567"/>
            <a:ext cx="5155824" cy="652865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3</a:t>
            </a:r>
          </a:p>
        </p:txBody>
      </p:sp>
      <p:sp>
        <p:nvSpPr>
          <p:cNvPr id="105" name="Rounded Rectangle 104"/>
          <p:cNvSpPr/>
          <p:nvPr/>
        </p:nvSpPr>
        <p:spPr>
          <a:xfrm>
            <a:off x="2071000" y="722122"/>
            <a:ext cx="1690345" cy="5810343"/>
          </a:xfrm>
          <a:prstGeom prst="roundRect">
            <a:avLst/>
          </a:prstGeom>
          <a:solidFill>
            <a:srgbClr val="C99DBD">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2</a:t>
            </a:r>
          </a:p>
        </p:txBody>
      </p:sp>
      <p:sp>
        <p:nvSpPr>
          <p:cNvPr id="106" name="Rounded Rectangle 105"/>
          <p:cNvSpPr/>
          <p:nvPr/>
        </p:nvSpPr>
        <p:spPr>
          <a:xfrm>
            <a:off x="126739" y="722122"/>
            <a:ext cx="1833165" cy="5814203"/>
          </a:xfrm>
          <a:prstGeom prst="roundRect">
            <a:avLst/>
          </a:prstGeom>
          <a:solidFill>
            <a:schemeClr val="accent6">
              <a:lumMod val="60000"/>
              <a:lumOff val="4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1</a:t>
            </a:r>
          </a:p>
        </p:txBody>
      </p:sp>
      <p:sp>
        <p:nvSpPr>
          <p:cNvPr id="5" name="Rounded Rectangle 4"/>
          <p:cNvSpPr/>
          <p:nvPr/>
        </p:nvSpPr>
        <p:spPr>
          <a:xfrm>
            <a:off x="288156" y="2411191"/>
            <a:ext cx="1511554" cy="127490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1320</a:t>
            </a:r>
          </a:p>
          <a:p>
            <a:pPr algn="ctr"/>
            <a:r>
              <a:rPr lang="en-US" sz="1600" dirty="0"/>
              <a:t>A Century of Environmental </a:t>
            </a:r>
            <a:r>
              <a:rPr lang="en-US" sz="1600" dirty="0" smtClean="0"/>
              <a:t>Thought</a:t>
            </a:r>
            <a:endParaRPr lang="en-US" sz="1600" dirty="0"/>
          </a:p>
        </p:txBody>
      </p:sp>
      <p:sp>
        <p:nvSpPr>
          <p:cNvPr id="8" name="Rounded Rectangle 7"/>
          <p:cNvSpPr/>
          <p:nvPr/>
        </p:nvSpPr>
        <p:spPr>
          <a:xfrm>
            <a:off x="288155" y="3764242"/>
            <a:ext cx="1527259" cy="109136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1240</a:t>
            </a:r>
          </a:p>
          <a:p>
            <a:pPr algn="ctr"/>
            <a:r>
              <a:rPr lang="en-US" sz="1600" dirty="0"/>
              <a:t>Sustainability </a:t>
            </a:r>
            <a:r>
              <a:rPr lang="en-US" sz="1600" dirty="0" smtClean="0"/>
              <a:t>Debates</a:t>
            </a:r>
            <a:endParaRPr lang="en-US" sz="1600" dirty="0"/>
          </a:p>
        </p:txBody>
      </p:sp>
      <p:sp>
        <p:nvSpPr>
          <p:cNvPr id="9" name="Rounded Rectangle 8"/>
          <p:cNvSpPr/>
          <p:nvPr/>
        </p:nvSpPr>
        <p:spPr>
          <a:xfrm>
            <a:off x="3956106" y="4085435"/>
            <a:ext cx="1488883" cy="104201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4280</a:t>
            </a:r>
          </a:p>
          <a:p>
            <a:pPr algn="ctr"/>
            <a:r>
              <a:rPr lang="en-US" sz="1600" dirty="0"/>
              <a:t>Sustainability </a:t>
            </a:r>
            <a:r>
              <a:rPr lang="en-US" sz="1600" dirty="0" smtClean="0"/>
              <a:t>Education</a:t>
            </a:r>
            <a:endParaRPr lang="en-US" sz="1600" dirty="0"/>
          </a:p>
        </p:txBody>
      </p:sp>
      <p:sp>
        <p:nvSpPr>
          <p:cNvPr id="10" name="Rounded Rectangle 9"/>
          <p:cNvSpPr/>
          <p:nvPr/>
        </p:nvSpPr>
        <p:spPr>
          <a:xfrm>
            <a:off x="7269685" y="4936690"/>
            <a:ext cx="1606265" cy="126587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a:t>
            </a:r>
            <a:r>
              <a:rPr lang="en-US" sz="1600" dirty="0" smtClean="0"/>
              <a:t>4290 </a:t>
            </a:r>
            <a:r>
              <a:rPr lang="en-US" sz="1600" dirty="0"/>
              <a:t>/ STSS </a:t>
            </a:r>
            <a:r>
              <a:rPr lang="en-US" sz="1600" dirty="0" smtClean="0"/>
              <a:t>4290</a:t>
            </a:r>
            <a:endParaRPr lang="en-US" sz="1600" dirty="0"/>
          </a:p>
          <a:p>
            <a:pPr algn="ctr"/>
            <a:r>
              <a:rPr lang="en-US" sz="1600" dirty="0"/>
              <a:t>Sustainability by </a:t>
            </a:r>
            <a:r>
              <a:rPr lang="en-US" sz="1600" dirty="0" smtClean="0"/>
              <a:t>Design</a:t>
            </a:r>
            <a:endParaRPr lang="en-US" sz="1600" dirty="0"/>
          </a:p>
        </p:txBody>
      </p:sp>
      <p:sp>
        <p:nvSpPr>
          <p:cNvPr id="30" name="TextBox 29"/>
          <p:cNvSpPr txBox="1"/>
          <p:nvPr/>
        </p:nvSpPr>
        <p:spPr>
          <a:xfrm>
            <a:off x="124399" y="167567"/>
            <a:ext cx="1991795" cy="461665"/>
          </a:xfrm>
          <a:prstGeom prst="rect">
            <a:avLst/>
          </a:prstGeom>
          <a:noFill/>
        </p:spPr>
        <p:txBody>
          <a:bodyPr wrap="square" rtlCol="0">
            <a:spAutoFit/>
          </a:bodyPr>
          <a:lstStyle/>
          <a:p>
            <a:r>
              <a:rPr lang="en-US" sz="2400" b="1" dirty="0"/>
              <a:t>Sustainability</a:t>
            </a:r>
          </a:p>
        </p:txBody>
      </p:sp>
      <p:sp>
        <p:nvSpPr>
          <p:cNvPr id="49" name="Rounded Rectangle 48"/>
          <p:cNvSpPr/>
          <p:nvPr/>
        </p:nvSpPr>
        <p:spPr>
          <a:xfrm>
            <a:off x="3961140" y="1682083"/>
            <a:ext cx="1483848" cy="114193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4260</a:t>
            </a:r>
          </a:p>
          <a:p>
            <a:pPr algn="ctr"/>
            <a:r>
              <a:rPr lang="en-US" sz="1600" dirty="0"/>
              <a:t>Food, Farms, and </a:t>
            </a:r>
            <a:r>
              <a:rPr lang="en-US" sz="1600" dirty="0" smtClean="0"/>
              <a:t>Famine</a:t>
            </a:r>
            <a:endParaRPr lang="en-US" sz="1600" dirty="0"/>
          </a:p>
        </p:txBody>
      </p:sp>
      <p:sp>
        <p:nvSpPr>
          <p:cNvPr id="65" name="Rounded Rectangle 64"/>
          <p:cNvSpPr/>
          <p:nvPr/>
        </p:nvSpPr>
        <p:spPr>
          <a:xfrm>
            <a:off x="5586625" y="736736"/>
            <a:ext cx="1581280" cy="99813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a:t>
            </a:r>
            <a:r>
              <a:rPr lang="en-US" sz="1600" dirty="0" smtClean="0"/>
              <a:t>4310 / STSS 4310</a:t>
            </a:r>
          </a:p>
          <a:p>
            <a:pPr algn="ctr"/>
            <a:r>
              <a:rPr lang="en-US" sz="1600" dirty="0" smtClean="0"/>
              <a:t>Energy Politics</a:t>
            </a:r>
          </a:p>
        </p:txBody>
      </p:sp>
      <p:sp>
        <p:nvSpPr>
          <p:cNvPr id="78" name="Rounded Rectangle 77"/>
          <p:cNvSpPr/>
          <p:nvPr/>
        </p:nvSpPr>
        <p:spPr>
          <a:xfrm>
            <a:off x="5572079" y="3157840"/>
            <a:ext cx="1581281" cy="107416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4340</a:t>
            </a:r>
          </a:p>
          <a:p>
            <a:pPr algn="ctr"/>
            <a:r>
              <a:rPr lang="en-US" sz="1600" dirty="0"/>
              <a:t>Environmental </a:t>
            </a:r>
            <a:r>
              <a:rPr lang="en-US" sz="1600" dirty="0" smtClean="0"/>
              <a:t>Philosophy</a:t>
            </a:r>
            <a:endParaRPr lang="en-US" sz="1600" dirty="0"/>
          </a:p>
        </p:txBody>
      </p:sp>
      <p:sp>
        <p:nvSpPr>
          <p:cNvPr id="52" name="Rounded Rectangle 51"/>
          <p:cNvSpPr/>
          <p:nvPr/>
        </p:nvSpPr>
        <p:spPr>
          <a:xfrm>
            <a:off x="290765" y="1143001"/>
            <a:ext cx="1524649" cy="114748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a:t>
            </a:r>
            <a:r>
              <a:rPr lang="en-US" sz="1600" dirty="0" smtClean="0"/>
              <a:t>1110 (?)</a:t>
            </a:r>
            <a:endParaRPr lang="en-US" sz="1600" dirty="0"/>
          </a:p>
          <a:p>
            <a:pPr algn="ctr"/>
            <a:r>
              <a:rPr lang="en-US" sz="1600" dirty="0"/>
              <a:t>Nature &amp; </a:t>
            </a:r>
            <a:r>
              <a:rPr lang="en-US" sz="1600" dirty="0" smtClean="0"/>
              <a:t>Society</a:t>
            </a:r>
            <a:endParaRPr lang="en-US" sz="1600" dirty="0"/>
          </a:p>
        </p:txBody>
      </p:sp>
      <p:sp>
        <p:nvSpPr>
          <p:cNvPr id="60" name="Rounded Rectangle 59"/>
          <p:cNvSpPr/>
          <p:nvPr/>
        </p:nvSpPr>
        <p:spPr>
          <a:xfrm>
            <a:off x="7275776" y="3583378"/>
            <a:ext cx="1584966" cy="120799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4720 /    STSS 4720</a:t>
            </a:r>
          </a:p>
          <a:p>
            <a:pPr algn="ctr"/>
            <a:r>
              <a:rPr lang="en-US" sz="1600" dirty="0"/>
              <a:t>Consumer </a:t>
            </a:r>
            <a:r>
              <a:rPr lang="en-US" sz="1600" dirty="0" smtClean="0"/>
              <a:t>Culture</a:t>
            </a:r>
            <a:endParaRPr lang="en-US" sz="1600" dirty="0"/>
          </a:p>
        </p:txBody>
      </p:sp>
      <p:sp>
        <p:nvSpPr>
          <p:cNvPr id="64" name="Rounded Rectangle 63"/>
          <p:cNvSpPr/>
          <p:nvPr/>
        </p:nvSpPr>
        <p:spPr>
          <a:xfrm>
            <a:off x="7297075" y="808582"/>
            <a:ext cx="1563669" cy="1197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4500</a:t>
            </a:r>
          </a:p>
          <a:p>
            <a:pPr algn="ctr"/>
            <a:r>
              <a:rPr lang="en-US" sz="1600" dirty="0"/>
              <a:t>Globalization and </a:t>
            </a:r>
            <a:r>
              <a:rPr lang="en-US" sz="1600" dirty="0" smtClean="0"/>
              <a:t>Development</a:t>
            </a:r>
            <a:endParaRPr lang="en-US" sz="1600" dirty="0"/>
          </a:p>
        </p:txBody>
      </p:sp>
      <p:sp>
        <p:nvSpPr>
          <p:cNvPr id="31" name="Rounded Rectangle 30"/>
          <p:cNvSpPr/>
          <p:nvPr/>
        </p:nvSpPr>
        <p:spPr>
          <a:xfrm>
            <a:off x="3961872" y="552511"/>
            <a:ext cx="1483117" cy="104505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a:t>
            </a:r>
            <a:r>
              <a:rPr lang="en-US" sz="1600" dirty="0" smtClean="0"/>
              <a:t>4320</a:t>
            </a:r>
            <a:endParaRPr lang="en-US" sz="1600" dirty="0"/>
          </a:p>
          <a:p>
            <a:pPr algn="ctr"/>
            <a:r>
              <a:rPr lang="en-US" sz="1600" dirty="0"/>
              <a:t>Resilience </a:t>
            </a:r>
            <a:r>
              <a:rPr lang="en-US" sz="1600" dirty="0" smtClean="0"/>
              <a:t>Planning</a:t>
            </a:r>
            <a:endParaRPr lang="en-US" sz="1600" dirty="0"/>
          </a:p>
        </p:txBody>
      </p:sp>
      <p:sp>
        <p:nvSpPr>
          <p:cNvPr id="32" name="Rounded Rectangle 31"/>
          <p:cNvSpPr/>
          <p:nvPr/>
        </p:nvSpPr>
        <p:spPr>
          <a:xfrm>
            <a:off x="3943680" y="5209163"/>
            <a:ext cx="1501591" cy="99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4300</a:t>
            </a:r>
          </a:p>
          <a:p>
            <a:pPr algn="ctr"/>
            <a:r>
              <a:rPr lang="en-US" sz="1600" dirty="0"/>
              <a:t>Sustainability </a:t>
            </a:r>
            <a:r>
              <a:rPr lang="en-US" sz="1600" dirty="0" smtClean="0"/>
              <a:t>Careers</a:t>
            </a:r>
            <a:endParaRPr lang="en-US" sz="1600" dirty="0"/>
          </a:p>
        </p:txBody>
      </p:sp>
      <p:sp>
        <p:nvSpPr>
          <p:cNvPr id="33" name="Rounded Rectangle 32"/>
          <p:cNvSpPr/>
          <p:nvPr/>
        </p:nvSpPr>
        <p:spPr>
          <a:xfrm>
            <a:off x="5586626" y="1877590"/>
            <a:ext cx="1569095" cy="119801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a:t>
            </a:r>
            <a:r>
              <a:rPr lang="en-US" sz="1600" dirty="0" smtClean="0"/>
              <a:t>4700</a:t>
            </a:r>
            <a:endParaRPr lang="en-US" sz="1600" dirty="0"/>
          </a:p>
          <a:p>
            <a:pPr algn="ctr"/>
            <a:r>
              <a:rPr lang="en-US" sz="1600" dirty="0" smtClean="0"/>
              <a:t>Environmental Law</a:t>
            </a:r>
            <a:endParaRPr lang="en-US" sz="1600" dirty="0"/>
          </a:p>
        </p:txBody>
      </p:sp>
      <p:grpSp>
        <p:nvGrpSpPr>
          <p:cNvPr id="110" name="Group 109"/>
          <p:cNvGrpSpPr/>
          <p:nvPr/>
        </p:nvGrpSpPr>
        <p:grpSpPr>
          <a:xfrm>
            <a:off x="336120" y="1926034"/>
            <a:ext cx="319318" cy="276999"/>
            <a:chOff x="7041241" y="502671"/>
            <a:chExt cx="319318" cy="276999"/>
          </a:xfrm>
        </p:grpSpPr>
        <p:sp>
          <p:nvSpPr>
            <p:cNvPr id="111" name="Oval 110"/>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113" name="Group 112"/>
          <p:cNvGrpSpPr/>
          <p:nvPr/>
        </p:nvGrpSpPr>
        <p:grpSpPr>
          <a:xfrm>
            <a:off x="313148" y="3356820"/>
            <a:ext cx="319318" cy="276999"/>
            <a:chOff x="7041241" y="502671"/>
            <a:chExt cx="319318" cy="276999"/>
          </a:xfrm>
        </p:grpSpPr>
        <p:sp>
          <p:nvSpPr>
            <p:cNvPr id="114" name="Oval 113"/>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116" name="Group 115"/>
          <p:cNvGrpSpPr/>
          <p:nvPr/>
        </p:nvGrpSpPr>
        <p:grpSpPr>
          <a:xfrm>
            <a:off x="333511" y="4475869"/>
            <a:ext cx="319318" cy="276999"/>
            <a:chOff x="7041241" y="502671"/>
            <a:chExt cx="319318" cy="276999"/>
          </a:xfrm>
        </p:grpSpPr>
        <p:sp>
          <p:nvSpPr>
            <p:cNvPr id="117" name="Oval 116"/>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119" name="Group 118"/>
          <p:cNvGrpSpPr/>
          <p:nvPr/>
        </p:nvGrpSpPr>
        <p:grpSpPr>
          <a:xfrm>
            <a:off x="641735" y="4581445"/>
            <a:ext cx="304892" cy="276999"/>
            <a:chOff x="5284017" y="831394"/>
            <a:chExt cx="304892" cy="276999"/>
          </a:xfrm>
        </p:grpSpPr>
        <p:sp>
          <p:nvSpPr>
            <p:cNvPr id="120" name="Oval 119"/>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122" name="Group 121"/>
          <p:cNvGrpSpPr/>
          <p:nvPr/>
        </p:nvGrpSpPr>
        <p:grpSpPr>
          <a:xfrm>
            <a:off x="655438" y="3429853"/>
            <a:ext cx="304892" cy="276999"/>
            <a:chOff x="5284017" y="831394"/>
            <a:chExt cx="304892" cy="276999"/>
          </a:xfrm>
        </p:grpSpPr>
        <p:sp>
          <p:nvSpPr>
            <p:cNvPr id="123" name="Oval 122"/>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125" name="Group 124"/>
          <p:cNvGrpSpPr/>
          <p:nvPr/>
        </p:nvGrpSpPr>
        <p:grpSpPr>
          <a:xfrm>
            <a:off x="679946" y="2013488"/>
            <a:ext cx="304892" cy="276999"/>
            <a:chOff x="5284017" y="831394"/>
            <a:chExt cx="304892" cy="276999"/>
          </a:xfrm>
        </p:grpSpPr>
        <p:sp>
          <p:nvSpPr>
            <p:cNvPr id="126" name="Oval 125"/>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131" name="Group 130"/>
          <p:cNvGrpSpPr/>
          <p:nvPr/>
        </p:nvGrpSpPr>
        <p:grpSpPr>
          <a:xfrm>
            <a:off x="4160965" y="5940309"/>
            <a:ext cx="304892" cy="276999"/>
            <a:chOff x="5284017" y="831394"/>
            <a:chExt cx="304892" cy="276999"/>
          </a:xfrm>
        </p:grpSpPr>
        <p:sp>
          <p:nvSpPr>
            <p:cNvPr id="132" name="Oval 131"/>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5284017" y="831394"/>
              <a:ext cx="304892" cy="276999"/>
            </a:xfrm>
            <a:prstGeom prst="rect">
              <a:avLst/>
            </a:prstGeom>
            <a:noFill/>
          </p:spPr>
          <p:txBody>
            <a:bodyPr wrap="none" rtlCol="0">
              <a:spAutoFit/>
            </a:bodyPr>
            <a:lstStyle/>
            <a:p>
              <a:r>
                <a:rPr lang="en-US" sz="1200" dirty="0"/>
                <a:t>CI</a:t>
              </a:r>
            </a:p>
          </p:txBody>
        </p:sp>
      </p:grpSp>
      <p:sp>
        <p:nvSpPr>
          <p:cNvPr id="50" name="Rounded Rectangle 49"/>
          <p:cNvSpPr/>
          <p:nvPr/>
        </p:nvSpPr>
        <p:spPr>
          <a:xfrm>
            <a:off x="288155" y="4948496"/>
            <a:ext cx="1527259" cy="146712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a:t>
            </a:r>
            <a:r>
              <a:rPr lang="en-US" sz="1600" dirty="0" smtClean="0"/>
              <a:t>1110 </a:t>
            </a:r>
            <a:r>
              <a:rPr lang="en-US" sz="1600" dirty="0"/>
              <a:t>(?)</a:t>
            </a:r>
          </a:p>
          <a:p>
            <a:pPr algn="ctr"/>
            <a:r>
              <a:rPr lang="en-US" sz="1600" dirty="0"/>
              <a:t>Science, Technology, and </a:t>
            </a:r>
            <a:r>
              <a:rPr lang="en-US" sz="1600" dirty="0" smtClean="0"/>
              <a:t>Society</a:t>
            </a:r>
            <a:endParaRPr lang="en-US" sz="1600" dirty="0"/>
          </a:p>
        </p:txBody>
      </p:sp>
      <p:grpSp>
        <p:nvGrpSpPr>
          <p:cNvPr id="51" name="Group 50"/>
          <p:cNvGrpSpPr/>
          <p:nvPr/>
        </p:nvGrpSpPr>
        <p:grpSpPr>
          <a:xfrm>
            <a:off x="313148" y="6060475"/>
            <a:ext cx="319318" cy="276999"/>
            <a:chOff x="7041241" y="502671"/>
            <a:chExt cx="319318" cy="276999"/>
          </a:xfrm>
        </p:grpSpPr>
        <p:sp>
          <p:nvSpPr>
            <p:cNvPr id="53" name="Oval 52"/>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55" name="Group 54"/>
          <p:cNvGrpSpPr/>
          <p:nvPr/>
        </p:nvGrpSpPr>
        <p:grpSpPr>
          <a:xfrm>
            <a:off x="641436" y="6118955"/>
            <a:ext cx="304892" cy="276999"/>
            <a:chOff x="5284017" y="831394"/>
            <a:chExt cx="304892" cy="276999"/>
          </a:xfrm>
        </p:grpSpPr>
        <p:sp>
          <p:nvSpPr>
            <p:cNvPr id="56" name="Oval 55"/>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5284017" y="831394"/>
              <a:ext cx="304892" cy="276999"/>
            </a:xfrm>
            <a:prstGeom prst="rect">
              <a:avLst/>
            </a:prstGeom>
            <a:noFill/>
          </p:spPr>
          <p:txBody>
            <a:bodyPr wrap="none" rtlCol="0">
              <a:spAutoFit/>
            </a:bodyPr>
            <a:lstStyle/>
            <a:p>
              <a:r>
                <a:rPr lang="en-US" sz="1200" dirty="0"/>
                <a:t>CI</a:t>
              </a:r>
            </a:p>
          </p:txBody>
        </p:sp>
      </p:grpSp>
      <p:sp>
        <p:nvSpPr>
          <p:cNvPr id="58" name="Rounded Rectangle 57"/>
          <p:cNvSpPr/>
          <p:nvPr/>
        </p:nvSpPr>
        <p:spPr>
          <a:xfrm>
            <a:off x="2152484" y="2949150"/>
            <a:ext cx="1490529" cy="97137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2300</a:t>
            </a:r>
          </a:p>
          <a:p>
            <a:pPr algn="ctr"/>
            <a:r>
              <a:rPr lang="en-US" sz="1600" dirty="0"/>
              <a:t>Environment and </a:t>
            </a:r>
            <a:r>
              <a:rPr lang="en-US" sz="1600" dirty="0" smtClean="0"/>
              <a:t>Society</a:t>
            </a:r>
            <a:endParaRPr lang="en-US" sz="1600" dirty="0"/>
          </a:p>
        </p:txBody>
      </p:sp>
      <p:grpSp>
        <p:nvGrpSpPr>
          <p:cNvPr id="59" name="Group 58"/>
          <p:cNvGrpSpPr/>
          <p:nvPr/>
        </p:nvGrpSpPr>
        <p:grpSpPr>
          <a:xfrm>
            <a:off x="2136991" y="3400964"/>
            <a:ext cx="282450" cy="276999"/>
            <a:chOff x="5135404" y="879678"/>
            <a:chExt cx="282450" cy="276999"/>
          </a:xfrm>
        </p:grpSpPr>
        <p:sp>
          <p:nvSpPr>
            <p:cNvPr id="61" name="Oval 60"/>
            <p:cNvSpPr/>
            <p:nvPr/>
          </p:nvSpPr>
          <p:spPr>
            <a:xfrm>
              <a:off x="5162655" y="908671"/>
              <a:ext cx="228600" cy="228600"/>
            </a:xfrm>
            <a:prstGeom prst="ellipse">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5135404" y="879678"/>
              <a:ext cx="282450" cy="276999"/>
            </a:xfrm>
            <a:prstGeom prst="rect">
              <a:avLst/>
            </a:prstGeom>
            <a:noFill/>
          </p:spPr>
          <p:txBody>
            <a:bodyPr wrap="none" rtlCol="0">
              <a:spAutoFit/>
            </a:bodyPr>
            <a:lstStyle/>
            <a:p>
              <a:r>
                <a:rPr lang="en-US" sz="1200" dirty="0"/>
                <a:t>G</a:t>
              </a:r>
            </a:p>
          </p:txBody>
        </p:sp>
      </p:grpSp>
      <p:sp>
        <p:nvSpPr>
          <p:cNvPr id="63" name="Rounded Rectangle 62"/>
          <p:cNvSpPr/>
          <p:nvPr/>
        </p:nvSpPr>
        <p:spPr>
          <a:xfrm>
            <a:off x="3941864" y="2908539"/>
            <a:ext cx="1503125" cy="1074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4270</a:t>
            </a:r>
          </a:p>
          <a:p>
            <a:pPr algn="ctr"/>
            <a:r>
              <a:rPr lang="en-US" sz="1600" dirty="0"/>
              <a:t>Sustainability </a:t>
            </a:r>
            <a:r>
              <a:rPr lang="en-US" sz="1600" dirty="0" smtClean="0"/>
              <a:t>Problems</a:t>
            </a:r>
            <a:endParaRPr lang="en-US" sz="1600" dirty="0"/>
          </a:p>
        </p:txBody>
      </p:sp>
      <p:sp>
        <p:nvSpPr>
          <p:cNvPr id="66" name="Rounded Rectangle 65"/>
          <p:cNvSpPr/>
          <p:nvPr/>
        </p:nvSpPr>
        <p:spPr>
          <a:xfrm>
            <a:off x="5586623" y="4305846"/>
            <a:ext cx="1569096" cy="1074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4350</a:t>
            </a:r>
          </a:p>
          <a:p>
            <a:pPr algn="ctr"/>
            <a:r>
              <a:rPr lang="en-US" sz="1600" dirty="0"/>
              <a:t>Politics of </a:t>
            </a:r>
            <a:r>
              <a:rPr lang="en-US" sz="1600" dirty="0" smtClean="0"/>
              <a:t>Design</a:t>
            </a:r>
            <a:endParaRPr lang="en-US" sz="1600" dirty="0"/>
          </a:p>
        </p:txBody>
      </p:sp>
      <p:sp>
        <p:nvSpPr>
          <p:cNvPr id="67" name="Rounded Rectangle 66"/>
          <p:cNvSpPr/>
          <p:nvPr/>
        </p:nvSpPr>
        <p:spPr>
          <a:xfrm>
            <a:off x="5586623" y="5444199"/>
            <a:ext cx="1569096" cy="1169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4370</a:t>
            </a:r>
          </a:p>
          <a:p>
            <a:pPr algn="ctr"/>
            <a:r>
              <a:rPr lang="en-US" sz="1600" dirty="0"/>
              <a:t>Environmental Politics and </a:t>
            </a:r>
            <a:r>
              <a:rPr lang="en-US" sz="1600" dirty="0" smtClean="0"/>
              <a:t>Policy</a:t>
            </a:r>
            <a:endParaRPr lang="en-US" sz="1600" dirty="0"/>
          </a:p>
        </p:txBody>
      </p:sp>
      <p:sp>
        <p:nvSpPr>
          <p:cNvPr id="68" name="Rounded Rectangle 67"/>
          <p:cNvSpPr/>
          <p:nvPr/>
        </p:nvSpPr>
        <p:spPr>
          <a:xfrm>
            <a:off x="7297075" y="2124630"/>
            <a:ext cx="1563669" cy="128846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4510</a:t>
            </a:r>
          </a:p>
          <a:p>
            <a:pPr algn="ctr"/>
            <a:r>
              <a:rPr lang="en-US" sz="1600" dirty="0"/>
              <a:t>History of American </a:t>
            </a:r>
            <a:r>
              <a:rPr lang="en-US" sz="1600" dirty="0" smtClean="0"/>
              <a:t>Technology</a:t>
            </a:r>
            <a:endParaRPr lang="en-US" sz="1600" dirty="0"/>
          </a:p>
        </p:txBody>
      </p:sp>
      <p:sp>
        <p:nvSpPr>
          <p:cNvPr id="2" name="TextBox 1"/>
          <p:cNvSpPr txBox="1"/>
          <p:nvPr/>
        </p:nvSpPr>
        <p:spPr>
          <a:xfrm>
            <a:off x="6815684" y="3899595"/>
            <a:ext cx="301686" cy="369332"/>
          </a:xfrm>
          <a:prstGeom prst="rect">
            <a:avLst/>
          </a:prstGeom>
          <a:noFill/>
        </p:spPr>
        <p:txBody>
          <a:bodyPr wrap="none" rtlCol="0">
            <a:spAutoFit/>
          </a:bodyPr>
          <a:lstStyle/>
          <a:p>
            <a:r>
              <a:rPr lang="en-US" dirty="0" smtClean="0"/>
              <a:t>5</a:t>
            </a:r>
            <a:endParaRPr lang="en-US" dirty="0"/>
          </a:p>
        </p:txBody>
      </p:sp>
      <p:sp>
        <p:nvSpPr>
          <p:cNvPr id="3" name="TextBox 2"/>
          <p:cNvSpPr txBox="1"/>
          <p:nvPr/>
        </p:nvSpPr>
        <p:spPr>
          <a:xfrm>
            <a:off x="8188036" y="6264728"/>
            <a:ext cx="418704" cy="369332"/>
          </a:xfrm>
          <a:prstGeom prst="rect">
            <a:avLst/>
          </a:prstGeom>
          <a:noFill/>
        </p:spPr>
        <p:txBody>
          <a:bodyPr wrap="none" rtlCol="0">
            <a:spAutoFit/>
          </a:bodyPr>
          <a:lstStyle/>
          <a:p>
            <a:r>
              <a:rPr lang="en-US" dirty="0" smtClean="0"/>
              <a:t>75</a:t>
            </a:r>
            <a:endParaRPr lang="en-US" dirty="0"/>
          </a:p>
        </p:txBody>
      </p:sp>
      <p:grpSp>
        <p:nvGrpSpPr>
          <p:cNvPr id="69" name="Group 68"/>
          <p:cNvGrpSpPr/>
          <p:nvPr/>
        </p:nvGrpSpPr>
        <p:grpSpPr>
          <a:xfrm>
            <a:off x="6768270" y="3218321"/>
            <a:ext cx="330540" cy="276999"/>
            <a:chOff x="6730063" y="3236444"/>
            <a:chExt cx="330540" cy="276999"/>
          </a:xfrm>
        </p:grpSpPr>
        <p:sp>
          <p:nvSpPr>
            <p:cNvPr id="70" name="Oval 69"/>
            <p:cNvSpPr/>
            <p:nvPr/>
          </p:nvSpPr>
          <p:spPr>
            <a:xfrm>
              <a:off x="6781033" y="3260644"/>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6730063" y="3236444"/>
              <a:ext cx="330540" cy="276999"/>
            </a:xfrm>
            <a:prstGeom prst="rect">
              <a:avLst/>
            </a:prstGeom>
            <a:noFill/>
          </p:spPr>
          <p:txBody>
            <a:bodyPr wrap="none" rtlCol="0">
              <a:spAutoFit/>
            </a:bodyPr>
            <a:lstStyle/>
            <a:p>
              <a:r>
                <a:rPr lang="en-US" sz="1200" dirty="0"/>
                <a:t>S</a:t>
              </a:r>
              <a:r>
                <a:rPr lang="en-US" sz="1200" dirty="0" smtClean="0"/>
                <a:t>E</a:t>
              </a:r>
              <a:endParaRPr lang="en-US" sz="1200" dirty="0"/>
            </a:p>
          </p:txBody>
        </p:sp>
      </p:grpSp>
      <p:sp>
        <p:nvSpPr>
          <p:cNvPr id="72" name="TextBox 71"/>
          <p:cNvSpPr txBox="1"/>
          <p:nvPr/>
        </p:nvSpPr>
        <p:spPr>
          <a:xfrm>
            <a:off x="6750758" y="2647642"/>
            <a:ext cx="418704" cy="369332"/>
          </a:xfrm>
          <a:prstGeom prst="rect">
            <a:avLst/>
          </a:prstGeom>
          <a:noFill/>
        </p:spPr>
        <p:txBody>
          <a:bodyPr wrap="none" rtlCol="0">
            <a:spAutoFit/>
          </a:bodyPr>
          <a:lstStyle/>
          <a:p>
            <a:r>
              <a:rPr lang="en-US" dirty="0"/>
              <a:t>2</a:t>
            </a:r>
            <a:r>
              <a:rPr lang="en-US" dirty="0" smtClean="0"/>
              <a:t>0</a:t>
            </a:r>
            <a:endParaRPr lang="en-US" dirty="0"/>
          </a:p>
        </p:txBody>
      </p:sp>
      <p:sp>
        <p:nvSpPr>
          <p:cNvPr id="4" name="TextBox 3"/>
          <p:cNvSpPr txBox="1"/>
          <p:nvPr/>
        </p:nvSpPr>
        <p:spPr>
          <a:xfrm>
            <a:off x="5103996" y="1222535"/>
            <a:ext cx="301686" cy="369332"/>
          </a:xfrm>
          <a:prstGeom prst="rect">
            <a:avLst/>
          </a:prstGeom>
          <a:noFill/>
        </p:spPr>
        <p:txBody>
          <a:bodyPr wrap="none" rtlCol="0">
            <a:spAutoFit/>
          </a:bodyPr>
          <a:lstStyle/>
          <a:p>
            <a:r>
              <a:rPr lang="en-US" dirty="0" smtClean="0"/>
              <a:t>5</a:t>
            </a:r>
            <a:endParaRPr lang="en-US" dirty="0"/>
          </a:p>
        </p:txBody>
      </p:sp>
      <p:sp>
        <p:nvSpPr>
          <p:cNvPr id="6" name="TextBox 5"/>
          <p:cNvSpPr txBox="1"/>
          <p:nvPr/>
        </p:nvSpPr>
        <p:spPr>
          <a:xfrm>
            <a:off x="5055105" y="2465453"/>
            <a:ext cx="399468" cy="369332"/>
          </a:xfrm>
          <a:prstGeom prst="rect">
            <a:avLst/>
          </a:prstGeom>
          <a:noFill/>
        </p:spPr>
        <p:txBody>
          <a:bodyPr wrap="none" rtlCol="0">
            <a:spAutoFit/>
          </a:bodyPr>
          <a:lstStyle/>
          <a:p>
            <a:r>
              <a:rPr lang="en-US" dirty="0" smtClean="0"/>
              <a:t>??</a:t>
            </a:r>
            <a:endParaRPr lang="en-US" dirty="0"/>
          </a:p>
        </p:txBody>
      </p:sp>
      <p:sp>
        <p:nvSpPr>
          <p:cNvPr id="73" name="TextBox 72"/>
          <p:cNvSpPr txBox="1"/>
          <p:nvPr/>
        </p:nvSpPr>
        <p:spPr>
          <a:xfrm>
            <a:off x="5081613" y="3583378"/>
            <a:ext cx="399468"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5045487" y="4795450"/>
            <a:ext cx="418704" cy="369332"/>
          </a:xfrm>
          <a:prstGeom prst="rect">
            <a:avLst/>
          </a:prstGeom>
          <a:noFill/>
        </p:spPr>
        <p:txBody>
          <a:bodyPr wrap="none" rtlCol="0">
            <a:spAutoFit/>
          </a:bodyPr>
          <a:lstStyle/>
          <a:p>
            <a:r>
              <a:rPr lang="en-US" dirty="0" smtClean="0"/>
              <a:t>20</a:t>
            </a:r>
            <a:endParaRPr lang="en-US" dirty="0"/>
          </a:p>
        </p:txBody>
      </p:sp>
      <p:sp>
        <p:nvSpPr>
          <p:cNvPr id="11" name="TextBox 10"/>
          <p:cNvSpPr txBox="1"/>
          <p:nvPr/>
        </p:nvSpPr>
        <p:spPr>
          <a:xfrm>
            <a:off x="5116940" y="5853610"/>
            <a:ext cx="301686" cy="369332"/>
          </a:xfrm>
          <a:prstGeom prst="rect">
            <a:avLst/>
          </a:prstGeom>
          <a:noFill/>
        </p:spPr>
        <p:txBody>
          <a:bodyPr wrap="none" rtlCol="0">
            <a:spAutoFit/>
          </a:bodyPr>
          <a:lstStyle/>
          <a:p>
            <a:r>
              <a:rPr lang="en-US" dirty="0" smtClean="0"/>
              <a:t>4</a:t>
            </a:r>
            <a:endParaRPr lang="en-US" dirty="0"/>
          </a:p>
        </p:txBody>
      </p:sp>
      <p:sp>
        <p:nvSpPr>
          <p:cNvPr id="12" name="TextBox 11"/>
          <p:cNvSpPr txBox="1"/>
          <p:nvPr/>
        </p:nvSpPr>
        <p:spPr>
          <a:xfrm>
            <a:off x="6771495" y="1412895"/>
            <a:ext cx="301686" cy="369332"/>
          </a:xfrm>
          <a:prstGeom prst="rect">
            <a:avLst/>
          </a:prstGeom>
          <a:noFill/>
        </p:spPr>
        <p:txBody>
          <a:bodyPr wrap="none" rtlCol="0">
            <a:spAutoFit/>
          </a:bodyPr>
          <a:lstStyle/>
          <a:p>
            <a:r>
              <a:rPr lang="en-US" dirty="0"/>
              <a:t>3</a:t>
            </a:r>
          </a:p>
        </p:txBody>
      </p:sp>
      <p:sp>
        <p:nvSpPr>
          <p:cNvPr id="74" name="TextBox 73"/>
          <p:cNvSpPr txBox="1"/>
          <p:nvPr/>
        </p:nvSpPr>
        <p:spPr>
          <a:xfrm>
            <a:off x="6809267" y="4936690"/>
            <a:ext cx="301686" cy="369332"/>
          </a:xfrm>
          <a:prstGeom prst="rect">
            <a:avLst/>
          </a:prstGeom>
          <a:noFill/>
        </p:spPr>
        <p:txBody>
          <a:bodyPr wrap="none" rtlCol="0">
            <a:spAutoFit/>
          </a:bodyPr>
          <a:lstStyle/>
          <a:p>
            <a:r>
              <a:rPr lang="en-US" dirty="0"/>
              <a:t>6</a:t>
            </a:r>
          </a:p>
        </p:txBody>
      </p:sp>
      <p:sp>
        <p:nvSpPr>
          <p:cNvPr id="75" name="TextBox 74"/>
          <p:cNvSpPr txBox="1"/>
          <p:nvPr/>
        </p:nvSpPr>
        <p:spPr>
          <a:xfrm>
            <a:off x="6733806" y="6217308"/>
            <a:ext cx="399468" cy="369332"/>
          </a:xfrm>
          <a:prstGeom prst="rect">
            <a:avLst/>
          </a:prstGeom>
          <a:noFill/>
        </p:spPr>
        <p:txBody>
          <a:bodyPr wrap="none" rtlCol="0">
            <a:spAutoFit/>
          </a:bodyPr>
          <a:lstStyle/>
          <a:p>
            <a:r>
              <a:rPr lang="en-US" dirty="0" smtClean="0"/>
              <a:t>??</a:t>
            </a:r>
            <a:endParaRPr lang="en-US" dirty="0"/>
          </a:p>
        </p:txBody>
      </p:sp>
      <p:sp>
        <p:nvSpPr>
          <p:cNvPr id="76" name="TextBox 75"/>
          <p:cNvSpPr txBox="1"/>
          <p:nvPr/>
        </p:nvSpPr>
        <p:spPr>
          <a:xfrm>
            <a:off x="8505395" y="1682083"/>
            <a:ext cx="399468" cy="369332"/>
          </a:xfrm>
          <a:prstGeom prst="rect">
            <a:avLst/>
          </a:prstGeom>
          <a:noFill/>
        </p:spPr>
        <p:txBody>
          <a:bodyPr wrap="none" rtlCol="0">
            <a:spAutoFit/>
          </a:bodyPr>
          <a:lstStyle/>
          <a:p>
            <a:r>
              <a:rPr lang="en-US" dirty="0" smtClean="0"/>
              <a:t>??</a:t>
            </a:r>
            <a:endParaRPr lang="en-US" dirty="0"/>
          </a:p>
        </p:txBody>
      </p:sp>
      <p:sp>
        <p:nvSpPr>
          <p:cNvPr id="77" name="TextBox 76"/>
          <p:cNvSpPr txBox="1"/>
          <p:nvPr/>
        </p:nvSpPr>
        <p:spPr>
          <a:xfrm>
            <a:off x="8507028" y="3009278"/>
            <a:ext cx="399468" cy="369332"/>
          </a:xfrm>
          <a:prstGeom prst="rect">
            <a:avLst/>
          </a:prstGeom>
          <a:noFill/>
        </p:spPr>
        <p:txBody>
          <a:bodyPr wrap="none" rtlCol="0">
            <a:spAutoFit/>
          </a:bodyPr>
          <a:lstStyle/>
          <a:p>
            <a:r>
              <a:rPr lang="en-US" dirty="0" smtClean="0"/>
              <a:t>??</a:t>
            </a:r>
            <a:endParaRPr lang="en-US" dirty="0"/>
          </a:p>
        </p:txBody>
      </p:sp>
      <p:sp>
        <p:nvSpPr>
          <p:cNvPr id="79" name="TextBox 78"/>
          <p:cNvSpPr txBox="1"/>
          <p:nvPr/>
        </p:nvSpPr>
        <p:spPr>
          <a:xfrm>
            <a:off x="8525720" y="4467720"/>
            <a:ext cx="301686" cy="369332"/>
          </a:xfrm>
          <a:prstGeom prst="rect">
            <a:avLst/>
          </a:prstGeom>
          <a:noFill/>
        </p:spPr>
        <p:txBody>
          <a:bodyPr wrap="none" rtlCol="0">
            <a:spAutoFit/>
          </a:bodyPr>
          <a:lstStyle/>
          <a:p>
            <a:r>
              <a:rPr lang="en-US" dirty="0"/>
              <a:t>3</a:t>
            </a:r>
          </a:p>
        </p:txBody>
      </p:sp>
      <p:sp>
        <p:nvSpPr>
          <p:cNvPr id="80" name="TextBox 79"/>
          <p:cNvSpPr txBox="1"/>
          <p:nvPr/>
        </p:nvSpPr>
        <p:spPr>
          <a:xfrm>
            <a:off x="8469117" y="5796939"/>
            <a:ext cx="418704" cy="369332"/>
          </a:xfrm>
          <a:prstGeom prst="rect">
            <a:avLst/>
          </a:prstGeom>
          <a:noFill/>
        </p:spPr>
        <p:txBody>
          <a:bodyPr wrap="none" rtlCol="0">
            <a:spAutoFit/>
          </a:bodyPr>
          <a:lstStyle/>
          <a:p>
            <a:r>
              <a:rPr lang="en-US" dirty="0" smtClean="0"/>
              <a:t>10</a:t>
            </a:r>
            <a:endParaRPr lang="en-US" dirty="0"/>
          </a:p>
        </p:txBody>
      </p:sp>
      <p:grpSp>
        <p:nvGrpSpPr>
          <p:cNvPr id="81" name="Group 80"/>
          <p:cNvGrpSpPr/>
          <p:nvPr/>
        </p:nvGrpSpPr>
        <p:grpSpPr>
          <a:xfrm>
            <a:off x="6815684" y="1965283"/>
            <a:ext cx="255198" cy="276999"/>
            <a:chOff x="7228093" y="2976114"/>
            <a:chExt cx="255198" cy="276999"/>
          </a:xfrm>
        </p:grpSpPr>
        <p:sp>
          <p:nvSpPr>
            <p:cNvPr id="82" name="Oval 8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84" name="Group 83"/>
          <p:cNvGrpSpPr/>
          <p:nvPr/>
        </p:nvGrpSpPr>
        <p:grpSpPr>
          <a:xfrm>
            <a:off x="4010470" y="611096"/>
            <a:ext cx="255198" cy="276999"/>
            <a:chOff x="7218863" y="2769318"/>
            <a:chExt cx="255198" cy="276999"/>
          </a:xfrm>
        </p:grpSpPr>
        <p:sp>
          <p:nvSpPr>
            <p:cNvPr id="85" name="Oval 84"/>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87" name="Group 86"/>
          <p:cNvGrpSpPr/>
          <p:nvPr/>
        </p:nvGrpSpPr>
        <p:grpSpPr>
          <a:xfrm>
            <a:off x="3952858" y="1877590"/>
            <a:ext cx="370422" cy="276999"/>
            <a:chOff x="7189822" y="4439073"/>
            <a:chExt cx="370422" cy="276999"/>
          </a:xfrm>
        </p:grpSpPr>
        <p:sp>
          <p:nvSpPr>
            <p:cNvPr id="88" name="Oval 87"/>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89" name="TextBox 88"/>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90" name="Group 89"/>
          <p:cNvGrpSpPr/>
          <p:nvPr/>
        </p:nvGrpSpPr>
        <p:grpSpPr>
          <a:xfrm>
            <a:off x="3998112" y="5228405"/>
            <a:ext cx="255198" cy="276999"/>
            <a:chOff x="7218863" y="2769318"/>
            <a:chExt cx="255198" cy="276999"/>
          </a:xfrm>
        </p:grpSpPr>
        <p:sp>
          <p:nvSpPr>
            <p:cNvPr id="91" name="Oval 90"/>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3" name="Group 92"/>
          <p:cNvGrpSpPr/>
          <p:nvPr/>
        </p:nvGrpSpPr>
        <p:grpSpPr>
          <a:xfrm>
            <a:off x="5586343" y="787089"/>
            <a:ext cx="330540" cy="276999"/>
            <a:chOff x="7208693" y="2272892"/>
            <a:chExt cx="330540" cy="276999"/>
          </a:xfrm>
        </p:grpSpPr>
        <p:sp>
          <p:nvSpPr>
            <p:cNvPr id="94" name="Oval 93"/>
            <p:cNvSpPr/>
            <p:nvPr/>
          </p:nvSpPr>
          <p:spPr>
            <a:xfrm>
              <a:off x="7254691" y="2297092"/>
              <a:ext cx="228600" cy="228600"/>
            </a:xfrm>
            <a:prstGeom prst="ellipse">
              <a:avLst/>
            </a:prstGeom>
            <a:solidFill>
              <a:srgbClr val="EF864B"/>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7208693" y="2272892"/>
              <a:ext cx="330540" cy="276999"/>
            </a:xfrm>
            <a:prstGeom prst="rect">
              <a:avLst/>
            </a:prstGeom>
            <a:noFill/>
          </p:spPr>
          <p:txBody>
            <a:bodyPr wrap="none" rtlCol="0">
              <a:spAutoFit/>
            </a:bodyPr>
            <a:lstStyle/>
            <a:p>
              <a:r>
                <a:rPr lang="en-US" sz="1200" dirty="0" smtClean="0"/>
                <a:t>FE</a:t>
              </a:r>
              <a:endParaRPr lang="en-US" sz="1200" dirty="0"/>
            </a:p>
          </p:txBody>
        </p:sp>
      </p:grpSp>
      <p:grpSp>
        <p:nvGrpSpPr>
          <p:cNvPr id="96" name="Group 95"/>
          <p:cNvGrpSpPr/>
          <p:nvPr/>
        </p:nvGrpSpPr>
        <p:grpSpPr>
          <a:xfrm>
            <a:off x="6803892" y="4348053"/>
            <a:ext cx="357790" cy="276999"/>
            <a:chOff x="5950067" y="2997931"/>
            <a:chExt cx="357790" cy="276999"/>
          </a:xfrm>
        </p:grpSpPr>
        <p:sp>
          <p:nvSpPr>
            <p:cNvPr id="97" name="Oval 96"/>
            <p:cNvSpPr/>
            <p:nvPr/>
          </p:nvSpPr>
          <p:spPr>
            <a:xfrm>
              <a:off x="6001037" y="3022131"/>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5950067" y="2997931"/>
              <a:ext cx="357790" cy="276999"/>
            </a:xfrm>
            <a:prstGeom prst="rect">
              <a:avLst/>
            </a:prstGeom>
            <a:noFill/>
          </p:spPr>
          <p:txBody>
            <a:bodyPr wrap="none" rtlCol="0">
              <a:spAutoFit/>
            </a:bodyPr>
            <a:lstStyle/>
            <a:p>
              <a:r>
                <a:rPr lang="en-US" sz="1200" dirty="0" smtClean="0"/>
                <a:t>S</a:t>
              </a:r>
              <a:r>
                <a:rPr lang="en-US" sz="1200" dirty="0"/>
                <a:t>O</a:t>
              </a:r>
            </a:p>
          </p:txBody>
        </p:sp>
      </p:grpSp>
      <p:grpSp>
        <p:nvGrpSpPr>
          <p:cNvPr id="99" name="Group 98"/>
          <p:cNvGrpSpPr/>
          <p:nvPr/>
        </p:nvGrpSpPr>
        <p:grpSpPr>
          <a:xfrm>
            <a:off x="3947428" y="3034097"/>
            <a:ext cx="370422" cy="276999"/>
            <a:chOff x="7189822" y="4439073"/>
            <a:chExt cx="370422" cy="276999"/>
          </a:xfrm>
        </p:grpSpPr>
        <p:sp>
          <p:nvSpPr>
            <p:cNvPr id="100" name="Oval 99"/>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101" name="TextBox 100"/>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102" name="Group 101"/>
          <p:cNvGrpSpPr/>
          <p:nvPr/>
        </p:nvGrpSpPr>
        <p:grpSpPr>
          <a:xfrm>
            <a:off x="3350892" y="2975416"/>
            <a:ext cx="255198" cy="276999"/>
            <a:chOff x="7228093" y="2976114"/>
            <a:chExt cx="255198" cy="276999"/>
          </a:xfrm>
        </p:grpSpPr>
        <p:sp>
          <p:nvSpPr>
            <p:cNvPr id="103" name="Oval 10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08" name="TextBox 107"/>
          <p:cNvSpPr txBox="1"/>
          <p:nvPr/>
        </p:nvSpPr>
        <p:spPr>
          <a:xfrm>
            <a:off x="3289044" y="3593095"/>
            <a:ext cx="418704" cy="369332"/>
          </a:xfrm>
          <a:prstGeom prst="rect">
            <a:avLst/>
          </a:prstGeom>
          <a:noFill/>
        </p:spPr>
        <p:txBody>
          <a:bodyPr wrap="none" rtlCol="0">
            <a:spAutoFit/>
          </a:bodyPr>
          <a:lstStyle/>
          <a:p>
            <a:r>
              <a:rPr lang="en-US" dirty="0" smtClean="0"/>
              <a:t>76</a:t>
            </a:r>
            <a:endParaRPr lang="en-US" dirty="0"/>
          </a:p>
        </p:txBody>
      </p:sp>
      <p:grpSp>
        <p:nvGrpSpPr>
          <p:cNvPr id="109" name="Group 108"/>
          <p:cNvGrpSpPr/>
          <p:nvPr/>
        </p:nvGrpSpPr>
        <p:grpSpPr>
          <a:xfrm>
            <a:off x="5139828" y="4112079"/>
            <a:ext cx="255198" cy="276999"/>
            <a:chOff x="7228093" y="2976114"/>
            <a:chExt cx="255198" cy="276999"/>
          </a:xfrm>
        </p:grpSpPr>
        <p:sp>
          <p:nvSpPr>
            <p:cNvPr id="128" name="Oval 12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30" name="Group 129"/>
          <p:cNvGrpSpPr/>
          <p:nvPr/>
        </p:nvGrpSpPr>
        <p:grpSpPr>
          <a:xfrm>
            <a:off x="6820343" y="5512588"/>
            <a:ext cx="255198" cy="276999"/>
            <a:chOff x="7228093" y="2976114"/>
            <a:chExt cx="255198" cy="276999"/>
          </a:xfrm>
        </p:grpSpPr>
        <p:sp>
          <p:nvSpPr>
            <p:cNvPr id="134" name="Oval 13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36" name="TextBox 135"/>
          <p:cNvSpPr txBox="1"/>
          <p:nvPr/>
        </p:nvSpPr>
        <p:spPr>
          <a:xfrm>
            <a:off x="1384129" y="4483553"/>
            <a:ext cx="418704" cy="369332"/>
          </a:xfrm>
          <a:prstGeom prst="rect">
            <a:avLst/>
          </a:prstGeom>
          <a:noFill/>
        </p:spPr>
        <p:txBody>
          <a:bodyPr wrap="none" rtlCol="0">
            <a:spAutoFit/>
          </a:bodyPr>
          <a:lstStyle/>
          <a:p>
            <a:r>
              <a:rPr lang="en-US" dirty="0" smtClean="0"/>
              <a:t>56</a:t>
            </a:r>
            <a:endParaRPr lang="en-US" dirty="0"/>
          </a:p>
        </p:txBody>
      </p:sp>
      <p:grpSp>
        <p:nvGrpSpPr>
          <p:cNvPr id="137" name="Group 136"/>
          <p:cNvGrpSpPr/>
          <p:nvPr/>
        </p:nvGrpSpPr>
        <p:grpSpPr>
          <a:xfrm>
            <a:off x="1447906" y="2491863"/>
            <a:ext cx="255198" cy="276999"/>
            <a:chOff x="7228093" y="2976114"/>
            <a:chExt cx="255198" cy="276999"/>
          </a:xfrm>
        </p:grpSpPr>
        <p:sp>
          <p:nvSpPr>
            <p:cNvPr id="138" name="Oval 13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40" name="TextBox 139"/>
          <p:cNvSpPr txBox="1"/>
          <p:nvPr/>
        </p:nvSpPr>
        <p:spPr>
          <a:xfrm>
            <a:off x="1378748" y="3363208"/>
            <a:ext cx="399468" cy="369332"/>
          </a:xfrm>
          <a:prstGeom prst="rect">
            <a:avLst/>
          </a:prstGeom>
          <a:noFill/>
        </p:spPr>
        <p:txBody>
          <a:bodyPr wrap="none" rtlCol="0">
            <a:spAutoFit/>
          </a:bodyPr>
          <a:lstStyle/>
          <a:p>
            <a:r>
              <a:rPr lang="en-US" dirty="0" smtClean="0"/>
              <a:t>??</a:t>
            </a:r>
            <a:endParaRPr lang="en-US" dirty="0"/>
          </a:p>
        </p:txBody>
      </p:sp>
      <p:sp>
        <p:nvSpPr>
          <p:cNvPr id="141" name="TextBox 140"/>
          <p:cNvSpPr txBox="1"/>
          <p:nvPr/>
        </p:nvSpPr>
        <p:spPr>
          <a:xfrm>
            <a:off x="1372129" y="1908254"/>
            <a:ext cx="418704" cy="369332"/>
          </a:xfrm>
          <a:prstGeom prst="rect">
            <a:avLst/>
          </a:prstGeom>
          <a:noFill/>
        </p:spPr>
        <p:txBody>
          <a:bodyPr wrap="none" rtlCol="0">
            <a:spAutoFit/>
          </a:bodyPr>
          <a:lstStyle/>
          <a:p>
            <a:r>
              <a:rPr lang="en-US" dirty="0" smtClean="0"/>
              <a:t>10</a:t>
            </a:r>
            <a:endParaRPr lang="en-US" dirty="0"/>
          </a:p>
        </p:txBody>
      </p:sp>
      <p:sp>
        <p:nvSpPr>
          <p:cNvPr id="142" name="TextBox 141"/>
          <p:cNvSpPr txBox="1"/>
          <p:nvPr/>
        </p:nvSpPr>
        <p:spPr>
          <a:xfrm>
            <a:off x="1378748" y="6050585"/>
            <a:ext cx="418704" cy="369332"/>
          </a:xfrm>
          <a:prstGeom prst="rect">
            <a:avLst/>
          </a:prstGeom>
          <a:noFill/>
        </p:spPr>
        <p:txBody>
          <a:bodyPr wrap="none" rtlCol="0">
            <a:spAutoFit/>
          </a:bodyPr>
          <a:lstStyle/>
          <a:p>
            <a:r>
              <a:rPr lang="en-US" dirty="0" smtClean="0"/>
              <a:t>10</a:t>
            </a:r>
            <a:endParaRPr lang="en-US" dirty="0"/>
          </a:p>
        </p:txBody>
      </p:sp>
      <p:grpSp>
        <p:nvGrpSpPr>
          <p:cNvPr id="143" name="Group 142"/>
          <p:cNvGrpSpPr/>
          <p:nvPr/>
        </p:nvGrpSpPr>
        <p:grpSpPr>
          <a:xfrm>
            <a:off x="352272" y="4982856"/>
            <a:ext cx="255198" cy="276999"/>
            <a:chOff x="7218863" y="2769318"/>
            <a:chExt cx="255198" cy="276999"/>
          </a:xfrm>
        </p:grpSpPr>
        <p:sp>
          <p:nvSpPr>
            <p:cNvPr id="144" name="Oval 14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46" name="Group 145"/>
          <p:cNvGrpSpPr/>
          <p:nvPr/>
        </p:nvGrpSpPr>
        <p:grpSpPr>
          <a:xfrm>
            <a:off x="1486222" y="4990628"/>
            <a:ext cx="255198" cy="276999"/>
            <a:chOff x="7228093" y="2976114"/>
            <a:chExt cx="255198" cy="276999"/>
          </a:xfrm>
        </p:grpSpPr>
        <p:sp>
          <p:nvSpPr>
            <p:cNvPr id="147" name="Oval 14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49" name="Group 148"/>
          <p:cNvGrpSpPr/>
          <p:nvPr/>
        </p:nvGrpSpPr>
        <p:grpSpPr>
          <a:xfrm>
            <a:off x="339914" y="3792740"/>
            <a:ext cx="255198" cy="276999"/>
            <a:chOff x="7218863" y="2769318"/>
            <a:chExt cx="255198" cy="276999"/>
          </a:xfrm>
        </p:grpSpPr>
        <p:sp>
          <p:nvSpPr>
            <p:cNvPr id="150" name="Oval 14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52" name="Group 151"/>
          <p:cNvGrpSpPr/>
          <p:nvPr/>
        </p:nvGrpSpPr>
        <p:grpSpPr>
          <a:xfrm>
            <a:off x="354896" y="1138705"/>
            <a:ext cx="255198" cy="276999"/>
            <a:chOff x="7218863" y="2769318"/>
            <a:chExt cx="255198" cy="276999"/>
          </a:xfrm>
        </p:grpSpPr>
        <p:sp>
          <p:nvSpPr>
            <p:cNvPr id="153" name="Oval 15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55" name="Group 154"/>
          <p:cNvGrpSpPr/>
          <p:nvPr/>
        </p:nvGrpSpPr>
        <p:grpSpPr>
          <a:xfrm>
            <a:off x="7339818" y="5007462"/>
            <a:ext cx="255198" cy="276999"/>
            <a:chOff x="7218863" y="2769318"/>
            <a:chExt cx="255198" cy="276999"/>
          </a:xfrm>
        </p:grpSpPr>
        <p:sp>
          <p:nvSpPr>
            <p:cNvPr id="156" name="Oval 15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58" name="Group 157"/>
          <p:cNvGrpSpPr/>
          <p:nvPr/>
        </p:nvGrpSpPr>
        <p:grpSpPr>
          <a:xfrm>
            <a:off x="8577530" y="3655309"/>
            <a:ext cx="255198" cy="276999"/>
            <a:chOff x="7228093" y="2976114"/>
            <a:chExt cx="255198" cy="276999"/>
          </a:xfrm>
        </p:grpSpPr>
        <p:sp>
          <p:nvSpPr>
            <p:cNvPr id="159" name="Oval 15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61" name="Group 160"/>
          <p:cNvGrpSpPr/>
          <p:nvPr/>
        </p:nvGrpSpPr>
        <p:grpSpPr>
          <a:xfrm>
            <a:off x="8539155" y="2174448"/>
            <a:ext cx="255198" cy="276999"/>
            <a:chOff x="7228093" y="2976114"/>
            <a:chExt cx="255198" cy="276999"/>
          </a:xfrm>
        </p:grpSpPr>
        <p:sp>
          <p:nvSpPr>
            <p:cNvPr id="162" name="Oval 16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64" name="Group 163"/>
          <p:cNvGrpSpPr/>
          <p:nvPr/>
        </p:nvGrpSpPr>
        <p:grpSpPr>
          <a:xfrm>
            <a:off x="8505395" y="869672"/>
            <a:ext cx="357790" cy="276999"/>
            <a:chOff x="5950067" y="2997931"/>
            <a:chExt cx="357790" cy="276999"/>
          </a:xfrm>
        </p:grpSpPr>
        <p:sp>
          <p:nvSpPr>
            <p:cNvPr id="165" name="Oval 164"/>
            <p:cNvSpPr/>
            <p:nvPr/>
          </p:nvSpPr>
          <p:spPr>
            <a:xfrm>
              <a:off x="6001037" y="3022131"/>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5950067" y="2997931"/>
              <a:ext cx="357790" cy="276999"/>
            </a:xfrm>
            <a:prstGeom prst="rect">
              <a:avLst/>
            </a:prstGeom>
            <a:noFill/>
          </p:spPr>
          <p:txBody>
            <a:bodyPr wrap="none" rtlCol="0">
              <a:spAutoFit/>
            </a:bodyPr>
            <a:lstStyle/>
            <a:p>
              <a:r>
                <a:rPr lang="en-US" sz="1200" dirty="0" smtClean="0"/>
                <a:t>S</a:t>
              </a:r>
              <a:r>
                <a:rPr lang="en-US" sz="1200" dirty="0"/>
                <a:t>O</a:t>
              </a:r>
            </a:p>
          </p:txBody>
        </p:sp>
      </p:grpSp>
    </p:spTree>
    <p:extLst>
      <p:ext uri="{BB962C8B-B14F-4D97-AF65-F5344CB8AC3E}">
        <p14:creationId xmlns:p14="http://schemas.microsoft.com/office/powerpoint/2010/main" val="10247298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ounded Rectangle 76"/>
          <p:cNvSpPr/>
          <p:nvPr/>
        </p:nvSpPr>
        <p:spPr>
          <a:xfrm>
            <a:off x="2648959" y="776378"/>
            <a:ext cx="2209654" cy="5883215"/>
          </a:xfrm>
          <a:prstGeom prst="roundRect">
            <a:avLst/>
          </a:prstGeom>
          <a:solidFill>
            <a:srgbClr val="C99DBD">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2</a:t>
            </a:r>
          </a:p>
        </p:txBody>
      </p:sp>
      <p:sp>
        <p:nvSpPr>
          <p:cNvPr id="55" name="Rounded Rectangle 54"/>
          <p:cNvSpPr/>
          <p:nvPr/>
        </p:nvSpPr>
        <p:spPr>
          <a:xfrm>
            <a:off x="2876075" y="1287759"/>
            <a:ext cx="1747682" cy="97137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2300</a:t>
            </a:r>
          </a:p>
          <a:p>
            <a:pPr algn="ctr"/>
            <a:r>
              <a:rPr lang="en-US" sz="1600" dirty="0"/>
              <a:t>Environment and </a:t>
            </a:r>
            <a:r>
              <a:rPr lang="en-US" sz="1600" dirty="0" smtClean="0"/>
              <a:t>Society</a:t>
            </a:r>
            <a:endParaRPr lang="en-US" sz="1600" dirty="0"/>
          </a:p>
        </p:txBody>
      </p:sp>
      <p:sp>
        <p:nvSpPr>
          <p:cNvPr id="76" name="Rounded Rectangle 75"/>
          <p:cNvSpPr/>
          <p:nvPr/>
        </p:nvSpPr>
        <p:spPr>
          <a:xfrm>
            <a:off x="5036392" y="776377"/>
            <a:ext cx="3753480" cy="588321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3</a:t>
            </a:r>
          </a:p>
        </p:txBody>
      </p:sp>
      <p:sp>
        <p:nvSpPr>
          <p:cNvPr id="80" name="Rounded Rectangle 79"/>
          <p:cNvSpPr/>
          <p:nvPr/>
        </p:nvSpPr>
        <p:spPr>
          <a:xfrm>
            <a:off x="355738" y="776377"/>
            <a:ext cx="2117117" cy="5883214"/>
          </a:xfrm>
          <a:prstGeom prst="roundRect">
            <a:avLst/>
          </a:prstGeom>
          <a:solidFill>
            <a:schemeClr val="accent6">
              <a:lumMod val="60000"/>
              <a:lumOff val="4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1</a:t>
            </a:r>
          </a:p>
        </p:txBody>
      </p:sp>
      <p:sp>
        <p:nvSpPr>
          <p:cNvPr id="8" name="Rounded Rectangle 7"/>
          <p:cNvSpPr/>
          <p:nvPr/>
        </p:nvSpPr>
        <p:spPr>
          <a:xfrm>
            <a:off x="559542" y="2500673"/>
            <a:ext cx="1696673" cy="97137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1220</a:t>
            </a:r>
          </a:p>
          <a:p>
            <a:pPr algn="ctr"/>
            <a:r>
              <a:rPr lang="en-US" sz="1600" dirty="0"/>
              <a:t>IT and </a:t>
            </a:r>
            <a:r>
              <a:rPr lang="en-US" sz="1600" dirty="0" smtClean="0"/>
              <a:t>Society</a:t>
            </a:r>
            <a:endParaRPr lang="en-US" sz="1600" dirty="0"/>
          </a:p>
        </p:txBody>
      </p:sp>
      <p:sp>
        <p:nvSpPr>
          <p:cNvPr id="30" name="TextBox 29"/>
          <p:cNvSpPr txBox="1"/>
          <p:nvPr/>
        </p:nvSpPr>
        <p:spPr>
          <a:xfrm>
            <a:off x="156706" y="112037"/>
            <a:ext cx="4467053" cy="461665"/>
          </a:xfrm>
          <a:prstGeom prst="rect">
            <a:avLst/>
          </a:prstGeom>
          <a:noFill/>
        </p:spPr>
        <p:txBody>
          <a:bodyPr wrap="square" rtlCol="0">
            <a:spAutoFit/>
          </a:bodyPr>
          <a:lstStyle/>
          <a:p>
            <a:r>
              <a:rPr lang="en-US" sz="2400" b="1" dirty="0"/>
              <a:t>Science, Technology, and Society</a:t>
            </a:r>
          </a:p>
        </p:txBody>
      </p:sp>
      <p:grpSp>
        <p:nvGrpSpPr>
          <p:cNvPr id="97" name="Group 96"/>
          <p:cNvGrpSpPr/>
          <p:nvPr/>
        </p:nvGrpSpPr>
        <p:grpSpPr>
          <a:xfrm>
            <a:off x="586614" y="3114901"/>
            <a:ext cx="319318" cy="276999"/>
            <a:chOff x="7041241" y="502671"/>
            <a:chExt cx="319318" cy="276999"/>
          </a:xfrm>
        </p:grpSpPr>
        <p:sp>
          <p:nvSpPr>
            <p:cNvPr id="98" name="Oval 97"/>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103" name="Group 102"/>
          <p:cNvGrpSpPr/>
          <p:nvPr/>
        </p:nvGrpSpPr>
        <p:grpSpPr>
          <a:xfrm>
            <a:off x="2917423" y="1906383"/>
            <a:ext cx="282450" cy="276999"/>
            <a:chOff x="5135404" y="879678"/>
            <a:chExt cx="282450" cy="276999"/>
          </a:xfrm>
        </p:grpSpPr>
        <p:sp>
          <p:nvSpPr>
            <p:cNvPr id="104" name="Oval 103"/>
            <p:cNvSpPr/>
            <p:nvPr/>
          </p:nvSpPr>
          <p:spPr>
            <a:xfrm>
              <a:off x="5162655" y="908671"/>
              <a:ext cx="228600" cy="228600"/>
            </a:xfrm>
            <a:prstGeom prst="ellipse">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5135404" y="879678"/>
              <a:ext cx="282450" cy="276999"/>
            </a:xfrm>
            <a:prstGeom prst="rect">
              <a:avLst/>
            </a:prstGeom>
            <a:noFill/>
          </p:spPr>
          <p:txBody>
            <a:bodyPr wrap="none" rtlCol="0">
              <a:spAutoFit/>
            </a:bodyPr>
            <a:lstStyle/>
            <a:p>
              <a:r>
                <a:rPr lang="en-US" sz="1200" dirty="0"/>
                <a:t>G</a:t>
              </a:r>
            </a:p>
          </p:txBody>
        </p:sp>
      </p:grpSp>
      <p:sp>
        <p:nvSpPr>
          <p:cNvPr id="43" name="Rounded Rectangle 42"/>
          <p:cNvSpPr/>
          <p:nvPr/>
        </p:nvSpPr>
        <p:spPr>
          <a:xfrm>
            <a:off x="542908" y="3727299"/>
            <a:ext cx="1696674" cy="15666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a:t>
            </a:r>
            <a:r>
              <a:rPr lang="en-US" sz="1600" dirty="0" smtClean="0"/>
              <a:t>1110 </a:t>
            </a:r>
            <a:r>
              <a:rPr lang="en-US" sz="1600" dirty="0"/>
              <a:t>(?)</a:t>
            </a:r>
          </a:p>
          <a:p>
            <a:pPr algn="ctr"/>
            <a:r>
              <a:rPr lang="en-US" sz="1600" dirty="0"/>
              <a:t>Science, Technology, and </a:t>
            </a:r>
            <a:r>
              <a:rPr lang="en-US" sz="1600" dirty="0" smtClean="0"/>
              <a:t>Society</a:t>
            </a:r>
            <a:endParaRPr lang="en-US" sz="1600" dirty="0"/>
          </a:p>
        </p:txBody>
      </p:sp>
      <p:grpSp>
        <p:nvGrpSpPr>
          <p:cNvPr id="44" name="Group 43"/>
          <p:cNvGrpSpPr/>
          <p:nvPr/>
        </p:nvGrpSpPr>
        <p:grpSpPr>
          <a:xfrm>
            <a:off x="586614" y="4890660"/>
            <a:ext cx="319318" cy="276999"/>
            <a:chOff x="7041241" y="502671"/>
            <a:chExt cx="319318" cy="276999"/>
          </a:xfrm>
        </p:grpSpPr>
        <p:sp>
          <p:nvSpPr>
            <p:cNvPr id="45" name="Oval 44"/>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47" name="Group 46"/>
          <p:cNvGrpSpPr/>
          <p:nvPr/>
        </p:nvGrpSpPr>
        <p:grpSpPr>
          <a:xfrm>
            <a:off x="878523" y="4994265"/>
            <a:ext cx="304892" cy="276999"/>
            <a:chOff x="5284017" y="831394"/>
            <a:chExt cx="304892" cy="276999"/>
          </a:xfrm>
        </p:grpSpPr>
        <p:sp>
          <p:nvSpPr>
            <p:cNvPr id="48" name="Oval 47"/>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284017" y="831394"/>
              <a:ext cx="304892" cy="276999"/>
            </a:xfrm>
            <a:prstGeom prst="rect">
              <a:avLst/>
            </a:prstGeom>
            <a:noFill/>
          </p:spPr>
          <p:txBody>
            <a:bodyPr wrap="none" rtlCol="0">
              <a:spAutoFit/>
            </a:bodyPr>
            <a:lstStyle/>
            <a:p>
              <a:r>
                <a:rPr lang="en-US" sz="1200" dirty="0"/>
                <a:t>CI</a:t>
              </a:r>
            </a:p>
          </p:txBody>
        </p:sp>
      </p:grpSp>
      <p:sp>
        <p:nvSpPr>
          <p:cNvPr id="57" name="Rounded Rectangle 56"/>
          <p:cNvSpPr/>
          <p:nvPr/>
        </p:nvSpPr>
        <p:spPr>
          <a:xfrm>
            <a:off x="2876075" y="2355532"/>
            <a:ext cx="1747682" cy="97137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a:t>
            </a:r>
            <a:r>
              <a:rPr lang="en-US" sz="1600" dirty="0" smtClean="0"/>
              <a:t>2700</a:t>
            </a:r>
            <a:endParaRPr lang="en-US" sz="1600" dirty="0"/>
          </a:p>
          <a:p>
            <a:pPr algn="ctr"/>
            <a:r>
              <a:rPr lang="en-US" sz="1600" dirty="0"/>
              <a:t>Law and </a:t>
            </a:r>
            <a:r>
              <a:rPr lang="en-US" sz="1600" dirty="0" smtClean="0"/>
              <a:t>Society</a:t>
            </a:r>
            <a:endParaRPr lang="en-US" sz="1600" dirty="0"/>
          </a:p>
        </p:txBody>
      </p:sp>
      <p:grpSp>
        <p:nvGrpSpPr>
          <p:cNvPr id="58" name="Group 57"/>
          <p:cNvGrpSpPr/>
          <p:nvPr/>
        </p:nvGrpSpPr>
        <p:grpSpPr>
          <a:xfrm>
            <a:off x="2917423" y="2974156"/>
            <a:ext cx="282450" cy="276999"/>
            <a:chOff x="5135404" y="879678"/>
            <a:chExt cx="282450" cy="276999"/>
          </a:xfrm>
        </p:grpSpPr>
        <p:sp>
          <p:nvSpPr>
            <p:cNvPr id="59" name="Oval 58"/>
            <p:cNvSpPr/>
            <p:nvPr/>
          </p:nvSpPr>
          <p:spPr>
            <a:xfrm>
              <a:off x="5162655" y="908671"/>
              <a:ext cx="228600" cy="228600"/>
            </a:xfrm>
            <a:prstGeom prst="ellipse">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5135404" y="879678"/>
              <a:ext cx="282450" cy="276999"/>
            </a:xfrm>
            <a:prstGeom prst="rect">
              <a:avLst/>
            </a:prstGeom>
            <a:noFill/>
          </p:spPr>
          <p:txBody>
            <a:bodyPr wrap="none" rtlCol="0">
              <a:spAutoFit/>
            </a:bodyPr>
            <a:lstStyle/>
            <a:p>
              <a:r>
                <a:rPr lang="en-US" sz="1200" dirty="0"/>
                <a:t>G</a:t>
              </a:r>
            </a:p>
          </p:txBody>
        </p:sp>
      </p:grpSp>
      <p:sp>
        <p:nvSpPr>
          <p:cNvPr id="62" name="Rounded Rectangle 61"/>
          <p:cNvSpPr/>
          <p:nvPr/>
        </p:nvSpPr>
        <p:spPr>
          <a:xfrm>
            <a:off x="2873648" y="3423305"/>
            <a:ext cx="1747682" cy="97137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2520</a:t>
            </a:r>
          </a:p>
          <a:p>
            <a:pPr algn="ctr"/>
            <a:r>
              <a:rPr lang="en-US" sz="1600" dirty="0" smtClean="0"/>
              <a:t>Sociology</a:t>
            </a:r>
            <a:endParaRPr lang="en-US" sz="1600" dirty="0"/>
          </a:p>
        </p:txBody>
      </p:sp>
      <p:grpSp>
        <p:nvGrpSpPr>
          <p:cNvPr id="63" name="Group 62"/>
          <p:cNvGrpSpPr/>
          <p:nvPr/>
        </p:nvGrpSpPr>
        <p:grpSpPr>
          <a:xfrm>
            <a:off x="2914996" y="4041929"/>
            <a:ext cx="282450" cy="276999"/>
            <a:chOff x="5135404" y="879678"/>
            <a:chExt cx="282450" cy="276999"/>
          </a:xfrm>
        </p:grpSpPr>
        <p:sp>
          <p:nvSpPr>
            <p:cNvPr id="66" name="Oval 65"/>
            <p:cNvSpPr/>
            <p:nvPr/>
          </p:nvSpPr>
          <p:spPr>
            <a:xfrm>
              <a:off x="5162655" y="908671"/>
              <a:ext cx="228600" cy="228600"/>
            </a:xfrm>
            <a:prstGeom prst="ellipse">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5135404" y="879678"/>
              <a:ext cx="282450" cy="276999"/>
            </a:xfrm>
            <a:prstGeom prst="rect">
              <a:avLst/>
            </a:prstGeom>
            <a:noFill/>
          </p:spPr>
          <p:txBody>
            <a:bodyPr wrap="none" rtlCol="0">
              <a:spAutoFit/>
            </a:bodyPr>
            <a:lstStyle/>
            <a:p>
              <a:r>
                <a:rPr lang="en-US" sz="1200" dirty="0"/>
                <a:t>G</a:t>
              </a:r>
            </a:p>
          </p:txBody>
        </p:sp>
      </p:grpSp>
      <p:sp>
        <p:nvSpPr>
          <p:cNvPr id="68" name="Rounded Rectangle 67"/>
          <p:cNvSpPr/>
          <p:nvPr/>
        </p:nvSpPr>
        <p:spPr>
          <a:xfrm>
            <a:off x="2857814" y="5558851"/>
            <a:ext cx="1747682" cy="97137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2510</a:t>
            </a:r>
          </a:p>
          <a:p>
            <a:pPr algn="ctr"/>
            <a:r>
              <a:rPr lang="en-US" sz="1600" dirty="0"/>
              <a:t>Cultural Anthropology</a:t>
            </a:r>
          </a:p>
          <a:p>
            <a:pPr algn="ctr"/>
            <a:r>
              <a:rPr lang="en-US" sz="1600" dirty="0" smtClean="0"/>
              <a:t>10 </a:t>
            </a:r>
            <a:r>
              <a:rPr lang="en-US" sz="1600" dirty="0"/>
              <a:t>seats</a:t>
            </a:r>
          </a:p>
        </p:txBody>
      </p:sp>
      <p:sp>
        <p:nvSpPr>
          <p:cNvPr id="72" name="Rounded Rectangle 71"/>
          <p:cNvSpPr/>
          <p:nvPr/>
        </p:nvSpPr>
        <p:spPr>
          <a:xfrm>
            <a:off x="2857814" y="4473968"/>
            <a:ext cx="1747682" cy="97137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STSH </a:t>
            </a:r>
            <a:r>
              <a:rPr lang="en-US" sz="1600" dirty="0"/>
              <a:t>2500</a:t>
            </a:r>
          </a:p>
          <a:p>
            <a:pPr algn="ctr"/>
            <a:r>
              <a:rPr lang="en-US" sz="1600" dirty="0"/>
              <a:t>American </a:t>
            </a:r>
            <a:r>
              <a:rPr lang="en-US" sz="1600" dirty="0" smtClean="0"/>
              <a:t>History</a:t>
            </a:r>
            <a:endParaRPr lang="en-US" sz="1600" dirty="0"/>
          </a:p>
        </p:txBody>
      </p:sp>
      <p:grpSp>
        <p:nvGrpSpPr>
          <p:cNvPr id="73" name="Group 72"/>
          <p:cNvGrpSpPr/>
          <p:nvPr/>
        </p:nvGrpSpPr>
        <p:grpSpPr>
          <a:xfrm>
            <a:off x="2914996" y="6177475"/>
            <a:ext cx="282450" cy="276999"/>
            <a:chOff x="5135404" y="879678"/>
            <a:chExt cx="282450" cy="276999"/>
          </a:xfrm>
        </p:grpSpPr>
        <p:sp>
          <p:nvSpPr>
            <p:cNvPr id="74" name="Oval 73"/>
            <p:cNvSpPr/>
            <p:nvPr/>
          </p:nvSpPr>
          <p:spPr>
            <a:xfrm>
              <a:off x="5162655" y="908671"/>
              <a:ext cx="228600" cy="228600"/>
            </a:xfrm>
            <a:prstGeom prst="ellipse">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5135404" y="879678"/>
              <a:ext cx="282450" cy="276999"/>
            </a:xfrm>
            <a:prstGeom prst="rect">
              <a:avLst/>
            </a:prstGeom>
            <a:noFill/>
          </p:spPr>
          <p:txBody>
            <a:bodyPr wrap="none" rtlCol="0">
              <a:spAutoFit/>
            </a:bodyPr>
            <a:lstStyle/>
            <a:p>
              <a:r>
                <a:rPr lang="en-US" sz="1200" dirty="0"/>
                <a:t>G</a:t>
              </a:r>
            </a:p>
          </p:txBody>
        </p:sp>
      </p:grpSp>
      <p:sp>
        <p:nvSpPr>
          <p:cNvPr id="2" name="TextBox 1"/>
          <p:cNvSpPr txBox="1"/>
          <p:nvPr/>
        </p:nvSpPr>
        <p:spPr>
          <a:xfrm>
            <a:off x="5165634" y="3472047"/>
            <a:ext cx="3494996" cy="369332"/>
          </a:xfrm>
          <a:prstGeom prst="rect">
            <a:avLst/>
          </a:prstGeom>
          <a:noFill/>
        </p:spPr>
        <p:txBody>
          <a:bodyPr wrap="none" rtlCol="0">
            <a:spAutoFit/>
          </a:bodyPr>
          <a:lstStyle/>
          <a:p>
            <a:r>
              <a:rPr lang="en-US" dirty="0"/>
              <a:t>Any 4000-level STSH or STSS course</a:t>
            </a:r>
          </a:p>
        </p:txBody>
      </p:sp>
      <p:grpSp>
        <p:nvGrpSpPr>
          <p:cNvPr id="69" name="Group 68"/>
          <p:cNvGrpSpPr/>
          <p:nvPr/>
        </p:nvGrpSpPr>
        <p:grpSpPr>
          <a:xfrm>
            <a:off x="2920681" y="5109702"/>
            <a:ext cx="282450" cy="276999"/>
            <a:chOff x="5135404" y="879678"/>
            <a:chExt cx="282450" cy="276999"/>
          </a:xfrm>
        </p:grpSpPr>
        <p:sp>
          <p:nvSpPr>
            <p:cNvPr id="70" name="Oval 69"/>
            <p:cNvSpPr/>
            <p:nvPr/>
          </p:nvSpPr>
          <p:spPr>
            <a:xfrm>
              <a:off x="5162655" y="908671"/>
              <a:ext cx="228600" cy="228600"/>
            </a:xfrm>
            <a:prstGeom prst="ellipse">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135404" y="879678"/>
              <a:ext cx="282450" cy="276999"/>
            </a:xfrm>
            <a:prstGeom prst="rect">
              <a:avLst/>
            </a:prstGeom>
            <a:noFill/>
          </p:spPr>
          <p:txBody>
            <a:bodyPr wrap="none" rtlCol="0">
              <a:spAutoFit/>
            </a:bodyPr>
            <a:lstStyle/>
            <a:p>
              <a:r>
                <a:rPr lang="en-US" sz="1200" dirty="0"/>
                <a:t>G</a:t>
              </a:r>
            </a:p>
          </p:txBody>
        </p:sp>
      </p:grpSp>
      <p:sp>
        <p:nvSpPr>
          <p:cNvPr id="3" name="TextBox 2"/>
          <p:cNvSpPr txBox="1"/>
          <p:nvPr/>
        </p:nvSpPr>
        <p:spPr>
          <a:xfrm>
            <a:off x="4200092" y="5132765"/>
            <a:ext cx="418704" cy="369332"/>
          </a:xfrm>
          <a:prstGeom prst="rect">
            <a:avLst/>
          </a:prstGeom>
          <a:noFill/>
        </p:spPr>
        <p:txBody>
          <a:bodyPr wrap="none" rtlCol="0">
            <a:spAutoFit/>
          </a:bodyPr>
          <a:lstStyle/>
          <a:p>
            <a:r>
              <a:rPr lang="en-US" dirty="0"/>
              <a:t>3</a:t>
            </a:r>
            <a:r>
              <a:rPr lang="en-US" dirty="0" smtClean="0"/>
              <a:t>0</a:t>
            </a:r>
            <a:endParaRPr lang="en-US" dirty="0"/>
          </a:p>
        </p:txBody>
      </p:sp>
      <p:sp>
        <p:nvSpPr>
          <p:cNvPr id="40" name="TextBox 39"/>
          <p:cNvSpPr txBox="1"/>
          <p:nvPr/>
        </p:nvSpPr>
        <p:spPr>
          <a:xfrm>
            <a:off x="4257691" y="4029652"/>
            <a:ext cx="301686" cy="369332"/>
          </a:xfrm>
          <a:prstGeom prst="rect">
            <a:avLst/>
          </a:prstGeom>
          <a:noFill/>
        </p:spPr>
        <p:txBody>
          <a:bodyPr wrap="none" rtlCol="0">
            <a:spAutoFit/>
          </a:bodyPr>
          <a:lstStyle/>
          <a:p>
            <a:r>
              <a:rPr lang="en-US" dirty="0" smtClean="0"/>
              <a:t>0</a:t>
            </a:r>
            <a:endParaRPr lang="en-US" dirty="0"/>
          </a:p>
        </p:txBody>
      </p:sp>
      <p:sp>
        <p:nvSpPr>
          <p:cNvPr id="41" name="TextBox 40"/>
          <p:cNvSpPr txBox="1"/>
          <p:nvPr/>
        </p:nvSpPr>
        <p:spPr>
          <a:xfrm>
            <a:off x="4196989" y="6177475"/>
            <a:ext cx="418704" cy="369332"/>
          </a:xfrm>
          <a:prstGeom prst="rect">
            <a:avLst/>
          </a:prstGeom>
          <a:noFill/>
        </p:spPr>
        <p:txBody>
          <a:bodyPr wrap="none" rtlCol="0">
            <a:spAutoFit/>
          </a:bodyPr>
          <a:lstStyle/>
          <a:p>
            <a:r>
              <a:rPr lang="en-US" dirty="0" smtClean="0"/>
              <a:t>20</a:t>
            </a:r>
            <a:endParaRPr lang="en-US" dirty="0"/>
          </a:p>
        </p:txBody>
      </p:sp>
      <p:sp>
        <p:nvSpPr>
          <p:cNvPr id="42" name="TextBox 41"/>
          <p:cNvSpPr txBox="1"/>
          <p:nvPr/>
        </p:nvSpPr>
        <p:spPr>
          <a:xfrm>
            <a:off x="4205053" y="2987256"/>
            <a:ext cx="301686" cy="369332"/>
          </a:xfrm>
          <a:prstGeom prst="rect">
            <a:avLst/>
          </a:prstGeom>
          <a:noFill/>
        </p:spPr>
        <p:txBody>
          <a:bodyPr wrap="none" rtlCol="0">
            <a:spAutoFit/>
          </a:bodyPr>
          <a:lstStyle/>
          <a:p>
            <a:r>
              <a:rPr lang="en-US" dirty="0" smtClean="0"/>
              <a:t>0</a:t>
            </a:r>
            <a:endParaRPr lang="en-US" dirty="0"/>
          </a:p>
        </p:txBody>
      </p:sp>
      <p:sp>
        <p:nvSpPr>
          <p:cNvPr id="49" name="TextBox 48"/>
          <p:cNvSpPr txBox="1"/>
          <p:nvPr/>
        </p:nvSpPr>
        <p:spPr>
          <a:xfrm>
            <a:off x="4245301" y="1904642"/>
            <a:ext cx="301686" cy="369332"/>
          </a:xfrm>
          <a:prstGeom prst="rect">
            <a:avLst/>
          </a:prstGeom>
          <a:noFill/>
        </p:spPr>
        <p:txBody>
          <a:bodyPr wrap="none" rtlCol="0">
            <a:spAutoFit/>
          </a:bodyPr>
          <a:lstStyle/>
          <a:p>
            <a:r>
              <a:rPr lang="en-US" dirty="0" smtClean="0"/>
              <a:t>0</a:t>
            </a:r>
            <a:endParaRPr lang="en-US" dirty="0"/>
          </a:p>
        </p:txBody>
      </p:sp>
      <p:sp>
        <p:nvSpPr>
          <p:cNvPr id="51" name="TextBox 50"/>
          <p:cNvSpPr txBox="1"/>
          <p:nvPr/>
        </p:nvSpPr>
        <p:spPr>
          <a:xfrm>
            <a:off x="8660630" y="6345559"/>
            <a:ext cx="418704" cy="369332"/>
          </a:xfrm>
          <a:prstGeom prst="rect">
            <a:avLst/>
          </a:prstGeom>
          <a:noFill/>
        </p:spPr>
        <p:txBody>
          <a:bodyPr wrap="none" rtlCol="0">
            <a:spAutoFit/>
          </a:bodyPr>
          <a:lstStyle/>
          <a:p>
            <a:r>
              <a:rPr lang="en-US" dirty="0" smtClean="0"/>
              <a:t>50</a:t>
            </a:r>
            <a:endParaRPr lang="en-US" dirty="0"/>
          </a:p>
        </p:txBody>
      </p:sp>
      <p:sp>
        <p:nvSpPr>
          <p:cNvPr id="52" name="TextBox 51"/>
          <p:cNvSpPr txBox="1"/>
          <p:nvPr/>
        </p:nvSpPr>
        <p:spPr>
          <a:xfrm>
            <a:off x="8153037" y="6206468"/>
            <a:ext cx="418704" cy="369332"/>
          </a:xfrm>
          <a:prstGeom prst="rect">
            <a:avLst/>
          </a:prstGeom>
          <a:noFill/>
        </p:spPr>
        <p:txBody>
          <a:bodyPr wrap="none" rtlCol="0">
            <a:spAutoFit/>
          </a:bodyPr>
          <a:lstStyle/>
          <a:p>
            <a:r>
              <a:rPr lang="en-US" dirty="0" smtClean="0"/>
              <a:t>51</a:t>
            </a:r>
            <a:endParaRPr lang="en-US" dirty="0"/>
          </a:p>
        </p:txBody>
      </p:sp>
      <p:sp>
        <p:nvSpPr>
          <p:cNvPr id="53" name="TextBox 52"/>
          <p:cNvSpPr txBox="1"/>
          <p:nvPr/>
        </p:nvSpPr>
        <p:spPr>
          <a:xfrm>
            <a:off x="1907473" y="3102715"/>
            <a:ext cx="418704" cy="369332"/>
          </a:xfrm>
          <a:prstGeom prst="rect">
            <a:avLst/>
          </a:prstGeom>
          <a:noFill/>
        </p:spPr>
        <p:txBody>
          <a:bodyPr wrap="none" rtlCol="0">
            <a:spAutoFit/>
          </a:bodyPr>
          <a:lstStyle/>
          <a:p>
            <a:r>
              <a:rPr lang="en-US" dirty="0" smtClean="0"/>
              <a:t>20</a:t>
            </a:r>
            <a:endParaRPr lang="en-US" dirty="0"/>
          </a:p>
        </p:txBody>
      </p:sp>
      <p:sp>
        <p:nvSpPr>
          <p:cNvPr id="54" name="TextBox 53"/>
          <p:cNvSpPr txBox="1"/>
          <p:nvPr/>
        </p:nvSpPr>
        <p:spPr>
          <a:xfrm>
            <a:off x="1742386" y="4924574"/>
            <a:ext cx="418704" cy="369332"/>
          </a:xfrm>
          <a:prstGeom prst="rect">
            <a:avLst/>
          </a:prstGeom>
          <a:noFill/>
        </p:spPr>
        <p:txBody>
          <a:bodyPr wrap="none" rtlCol="0">
            <a:spAutoFit/>
          </a:bodyPr>
          <a:lstStyle/>
          <a:p>
            <a:r>
              <a:rPr lang="en-US" dirty="0"/>
              <a:t>3</a:t>
            </a:r>
            <a:r>
              <a:rPr lang="en-US" dirty="0" smtClean="0"/>
              <a:t>0</a:t>
            </a:r>
            <a:endParaRPr lang="en-US" dirty="0"/>
          </a:p>
        </p:txBody>
      </p:sp>
      <p:grpSp>
        <p:nvGrpSpPr>
          <p:cNvPr id="56" name="Group 55"/>
          <p:cNvGrpSpPr/>
          <p:nvPr/>
        </p:nvGrpSpPr>
        <p:grpSpPr>
          <a:xfrm>
            <a:off x="1907473" y="2557570"/>
            <a:ext cx="255198" cy="276999"/>
            <a:chOff x="7228093" y="2976114"/>
            <a:chExt cx="255198" cy="276999"/>
          </a:xfrm>
        </p:grpSpPr>
        <p:sp>
          <p:nvSpPr>
            <p:cNvPr id="60" name="Oval 59"/>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65" name="Group 64"/>
          <p:cNvGrpSpPr/>
          <p:nvPr/>
        </p:nvGrpSpPr>
        <p:grpSpPr>
          <a:xfrm>
            <a:off x="1905041" y="3786631"/>
            <a:ext cx="255198" cy="276999"/>
            <a:chOff x="7228093" y="2976114"/>
            <a:chExt cx="255198" cy="276999"/>
          </a:xfrm>
        </p:grpSpPr>
        <p:sp>
          <p:nvSpPr>
            <p:cNvPr id="75" name="Oval 74"/>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81" name="Group 80"/>
          <p:cNvGrpSpPr/>
          <p:nvPr/>
        </p:nvGrpSpPr>
        <p:grpSpPr>
          <a:xfrm>
            <a:off x="599586" y="3767678"/>
            <a:ext cx="255198" cy="276999"/>
            <a:chOff x="7218863" y="2769318"/>
            <a:chExt cx="255198" cy="276999"/>
          </a:xfrm>
        </p:grpSpPr>
        <p:sp>
          <p:nvSpPr>
            <p:cNvPr id="82" name="Oval 8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84" name="Group 83"/>
          <p:cNvGrpSpPr/>
          <p:nvPr/>
        </p:nvGrpSpPr>
        <p:grpSpPr>
          <a:xfrm>
            <a:off x="4278742" y="1371952"/>
            <a:ext cx="255198" cy="276999"/>
            <a:chOff x="7228093" y="2976114"/>
            <a:chExt cx="255198" cy="276999"/>
          </a:xfrm>
        </p:grpSpPr>
        <p:sp>
          <p:nvSpPr>
            <p:cNvPr id="85" name="Oval 84"/>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87" name="Group 86"/>
          <p:cNvGrpSpPr/>
          <p:nvPr/>
        </p:nvGrpSpPr>
        <p:grpSpPr>
          <a:xfrm>
            <a:off x="4276310" y="4557928"/>
            <a:ext cx="255198" cy="276999"/>
            <a:chOff x="7228093" y="2976114"/>
            <a:chExt cx="255198" cy="276999"/>
          </a:xfrm>
        </p:grpSpPr>
        <p:sp>
          <p:nvSpPr>
            <p:cNvPr id="88" name="Oval 8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90" name="Group 89"/>
          <p:cNvGrpSpPr/>
          <p:nvPr/>
        </p:nvGrpSpPr>
        <p:grpSpPr>
          <a:xfrm>
            <a:off x="4276310" y="2382008"/>
            <a:ext cx="255198" cy="276999"/>
            <a:chOff x="7228093" y="2976114"/>
            <a:chExt cx="255198" cy="276999"/>
          </a:xfrm>
        </p:grpSpPr>
        <p:sp>
          <p:nvSpPr>
            <p:cNvPr id="91" name="Oval 90"/>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93" name="Group 92"/>
          <p:cNvGrpSpPr/>
          <p:nvPr/>
        </p:nvGrpSpPr>
        <p:grpSpPr>
          <a:xfrm>
            <a:off x="2914996" y="3456332"/>
            <a:ext cx="255198" cy="276999"/>
            <a:chOff x="7218863" y="2769318"/>
            <a:chExt cx="255198" cy="276999"/>
          </a:xfrm>
        </p:grpSpPr>
        <p:sp>
          <p:nvSpPr>
            <p:cNvPr id="94" name="Oval 9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6" name="Group 95"/>
          <p:cNvGrpSpPr/>
          <p:nvPr/>
        </p:nvGrpSpPr>
        <p:grpSpPr>
          <a:xfrm>
            <a:off x="2942247" y="5705222"/>
            <a:ext cx="370422" cy="276999"/>
            <a:chOff x="7189822" y="4439073"/>
            <a:chExt cx="370422" cy="276999"/>
          </a:xfrm>
        </p:grpSpPr>
        <p:sp>
          <p:nvSpPr>
            <p:cNvPr id="100" name="Oval 99"/>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101" name="TextBox 100"/>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spTree>
    <p:extLst>
      <p:ext uri="{BB962C8B-B14F-4D97-AF65-F5344CB8AC3E}">
        <p14:creationId xmlns:p14="http://schemas.microsoft.com/office/powerpoint/2010/main" val="2492567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Arts Pathways</a:t>
            </a:r>
            <a:endParaRPr lang="en-US" dirty="0"/>
          </a:p>
        </p:txBody>
      </p:sp>
      <p:sp>
        <p:nvSpPr>
          <p:cNvPr id="3" name="Content Placeholder 2"/>
          <p:cNvSpPr>
            <a:spLocks noGrp="1"/>
          </p:cNvSpPr>
          <p:nvPr>
            <p:ph idx="1"/>
          </p:nvPr>
        </p:nvSpPr>
        <p:spPr/>
        <p:txBody>
          <a:bodyPr>
            <a:normAutofit/>
          </a:bodyPr>
          <a:lstStyle/>
          <a:p>
            <a:r>
              <a:rPr lang="en-US" dirty="0"/>
              <a:t>7</a:t>
            </a:r>
            <a:r>
              <a:rPr lang="en-US" dirty="0" smtClean="0"/>
              <a:t> Pathways:</a:t>
            </a:r>
          </a:p>
          <a:p>
            <a:pPr lvl="1"/>
            <a:r>
              <a:rPr lang="en-US" dirty="0" smtClean="0"/>
              <a:t>Video, Art, and Social Impact</a:t>
            </a:r>
          </a:p>
          <a:p>
            <a:pPr lvl="1"/>
            <a:r>
              <a:rPr lang="en-US" dirty="0" smtClean="0"/>
              <a:t>Electronic Arts</a:t>
            </a:r>
          </a:p>
          <a:p>
            <a:pPr lvl="1"/>
            <a:r>
              <a:rPr lang="en-US" dirty="0" smtClean="0"/>
              <a:t>Studio Arts</a:t>
            </a:r>
          </a:p>
          <a:p>
            <a:pPr lvl="1"/>
            <a:r>
              <a:rPr lang="en-US" dirty="0" smtClean="0"/>
              <a:t>Arts History, Theory, and Criticism</a:t>
            </a:r>
          </a:p>
          <a:p>
            <a:pPr lvl="1"/>
            <a:r>
              <a:rPr lang="en-US" dirty="0" smtClean="0"/>
              <a:t>Music Composition and Production </a:t>
            </a:r>
          </a:p>
          <a:p>
            <a:pPr lvl="1"/>
            <a:r>
              <a:rPr lang="en-US" dirty="0" smtClean="0"/>
              <a:t>Music Performance </a:t>
            </a:r>
          </a:p>
          <a:p>
            <a:pPr lvl="1"/>
            <a:r>
              <a:rPr lang="en-US" dirty="0" smtClean="0"/>
              <a:t>Music and Culture</a:t>
            </a:r>
          </a:p>
          <a:p>
            <a:pPr lvl="1"/>
            <a:endParaRPr lang="en-US" dirty="0" smtClean="0"/>
          </a:p>
        </p:txBody>
      </p:sp>
    </p:spTree>
    <p:extLst>
      <p:ext uri="{BB962C8B-B14F-4D97-AF65-F5344CB8AC3E}">
        <p14:creationId xmlns:p14="http://schemas.microsoft.com/office/powerpoint/2010/main" val="41708337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Cross-Cutting Pathways</a:t>
            </a:r>
            <a:endParaRPr lang="en-US" dirty="0"/>
          </a:p>
        </p:txBody>
      </p:sp>
    </p:spTree>
    <p:extLst>
      <p:ext uri="{BB962C8B-B14F-4D97-AF65-F5344CB8AC3E}">
        <p14:creationId xmlns:p14="http://schemas.microsoft.com/office/powerpoint/2010/main" val="4060075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Cross-Cutting Pathways</a:t>
            </a:r>
            <a:endParaRPr lang="en-US" dirty="0"/>
          </a:p>
        </p:txBody>
      </p:sp>
      <p:sp>
        <p:nvSpPr>
          <p:cNvPr id="3" name="Content Placeholder 2"/>
          <p:cNvSpPr>
            <a:spLocks noGrp="1"/>
          </p:cNvSpPr>
          <p:nvPr>
            <p:ph idx="1"/>
          </p:nvPr>
        </p:nvSpPr>
        <p:spPr/>
        <p:txBody>
          <a:bodyPr>
            <a:normAutofit lnSpcReduction="10000"/>
          </a:bodyPr>
          <a:lstStyle/>
          <a:p>
            <a:r>
              <a:rPr lang="en-US" dirty="0" smtClean="0"/>
              <a:t>Gender, Race, Sexuality, Ethnicity, and Social Change</a:t>
            </a:r>
          </a:p>
          <a:p>
            <a:r>
              <a:rPr lang="en-US" dirty="0" smtClean="0"/>
              <a:t>Ethics, Integrity, and Social Justice</a:t>
            </a:r>
          </a:p>
          <a:p>
            <a:r>
              <a:rPr lang="en-US" dirty="0" smtClean="0"/>
              <a:t>Environmental Futures</a:t>
            </a:r>
          </a:p>
          <a:p>
            <a:r>
              <a:rPr lang="en-US" dirty="0" smtClean="0"/>
              <a:t>Extent and Limits of Rationality</a:t>
            </a:r>
          </a:p>
          <a:p>
            <a:r>
              <a:rPr lang="en-US" dirty="0" smtClean="0"/>
              <a:t>Understanding and Living in a World of Data</a:t>
            </a:r>
          </a:p>
          <a:p>
            <a:r>
              <a:rPr lang="en-US" dirty="0" smtClean="0"/>
              <a:t>Fact and Fiction</a:t>
            </a:r>
          </a:p>
          <a:p>
            <a:r>
              <a:rPr lang="en-US" dirty="0" smtClean="0"/>
              <a:t>Creative Design and Innovation</a:t>
            </a:r>
          </a:p>
          <a:p>
            <a:r>
              <a:rPr lang="en-US" dirty="0" smtClean="0"/>
              <a:t>Thinking with </a:t>
            </a:r>
            <a:r>
              <a:rPr lang="en-US" dirty="0" smtClean="0"/>
              <a:t>Science</a:t>
            </a:r>
            <a:endParaRPr lang="en-US" dirty="0" smtClean="0"/>
          </a:p>
        </p:txBody>
      </p:sp>
    </p:spTree>
    <p:extLst>
      <p:ext uri="{BB962C8B-B14F-4D97-AF65-F5344CB8AC3E}">
        <p14:creationId xmlns:p14="http://schemas.microsoft.com/office/powerpoint/2010/main" val="565408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239620" y="684226"/>
            <a:ext cx="3325339" cy="607878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 1</a:t>
            </a:r>
          </a:p>
        </p:txBody>
      </p:sp>
      <p:sp>
        <p:nvSpPr>
          <p:cNvPr id="87" name="Rounded Rectangle 86"/>
          <p:cNvSpPr/>
          <p:nvPr/>
        </p:nvSpPr>
        <p:spPr>
          <a:xfrm>
            <a:off x="389061" y="1173036"/>
            <a:ext cx="1565818" cy="114058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a:t>
            </a:r>
            <a:r>
              <a:rPr lang="en-US" sz="1600" dirty="0" smtClean="0"/>
              <a:t>1300</a:t>
            </a:r>
            <a:endParaRPr lang="en-US" sz="1600" dirty="0"/>
          </a:p>
          <a:p>
            <a:pPr algn="ctr"/>
            <a:r>
              <a:rPr lang="en-US" sz="1600" dirty="0"/>
              <a:t>Race and Film in US Culture and History</a:t>
            </a:r>
          </a:p>
        </p:txBody>
      </p:sp>
      <p:sp>
        <p:nvSpPr>
          <p:cNvPr id="98" name="Rounded Rectangle 97"/>
          <p:cNvSpPr/>
          <p:nvPr/>
        </p:nvSpPr>
        <p:spPr>
          <a:xfrm>
            <a:off x="3712515" y="684225"/>
            <a:ext cx="5286012" cy="607878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Courses 2 and 3</a:t>
            </a:r>
          </a:p>
        </p:txBody>
      </p:sp>
      <p:sp>
        <p:nvSpPr>
          <p:cNvPr id="44" name="TextBox 43"/>
          <p:cNvSpPr txBox="1"/>
          <p:nvPr/>
        </p:nvSpPr>
        <p:spPr>
          <a:xfrm>
            <a:off x="101601" y="222563"/>
            <a:ext cx="7016173" cy="461665"/>
          </a:xfrm>
          <a:prstGeom prst="rect">
            <a:avLst/>
          </a:prstGeom>
          <a:noFill/>
        </p:spPr>
        <p:txBody>
          <a:bodyPr wrap="square" rtlCol="0">
            <a:spAutoFit/>
          </a:bodyPr>
          <a:lstStyle/>
          <a:p>
            <a:r>
              <a:rPr lang="en-US" sz="2400" b="1" dirty="0"/>
              <a:t>Gender, Race, Sexuality, Ethnicity, and Social Change</a:t>
            </a:r>
          </a:p>
        </p:txBody>
      </p:sp>
      <p:sp>
        <p:nvSpPr>
          <p:cNvPr id="31" name="Rounded Rectangle 30"/>
          <p:cNvSpPr/>
          <p:nvPr/>
        </p:nvSpPr>
        <p:spPr>
          <a:xfrm>
            <a:off x="395104" y="3291241"/>
            <a:ext cx="1542397" cy="87581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1150</a:t>
            </a:r>
          </a:p>
          <a:p>
            <a:pPr algn="ctr"/>
            <a:r>
              <a:rPr lang="en-US" sz="1600" dirty="0"/>
              <a:t>Genome and You</a:t>
            </a:r>
          </a:p>
        </p:txBody>
      </p:sp>
      <p:sp>
        <p:nvSpPr>
          <p:cNvPr id="42" name="Rounded Rectangle 41"/>
          <p:cNvSpPr/>
          <p:nvPr/>
        </p:nvSpPr>
        <p:spPr>
          <a:xfrm>
            <a:off x="389061" y="2417661"/>
            <a:ext cx="1558113" cy="76954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a:t>
            </a:r>
            <a:r>
              <a:rPr lang="en-US" sz="1600" dirty="0" smtClean="0"/>
              <a:t>1560</a:t>
            </a:r>
            <a:endParaRPr lang="en-US" sz="1600" dirty="0"/>
          </a:p>
          <a:p>
            <a:pPr algn="ctr"/>
            <a:r>
              <a:rPr lang="en-US" sz="1600" dirty="0"/>
              <a:t>Media &amp; Society</a:t>
            </a:r>
          </a:p>
        </p:txBody>
      </p:sp>
      <p:sp>
        <p:nvSpPr>
          <p:cNvPr id="55" name="Rounded Rectangle 54"/>
          <p:cNvSpPr/>
          <p:nvPr/>
        </p:nvSpPr>
        <p:spPr>
          <a:xfrm>
            <a:off x="2046808" y="1202042"/>
            <a:ext cx="1387936" cy="8495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IHSS 1960</a:t>
            </a:r>
            <a:endParaRPr lang="en-US" sz="1600" dirty="0"/>
          </a:p>
          <a:p>
            <a:pPr algn="ctr"/>
            <a:r>
              <a:rPr lang="en-US" sz="1600" dirty="0"/>
              <a:t>Songs of Identity</a:t>
            </a:r>
          </a:p>
        </p:txBody>
      </p:sp>
      <p:sp>
        <p:nvSpPr>
          <p:cNvPr id="64" name="Rounded Rectangle 63"/>
          <p:cNvSpPr/>
          <p:nvPr/>
        </p:nvSpPr>
        <p:spPr>
          <a:xfrm>
            <a:off x="2029602" y="5531152"/>
            <a:ext cx="1390815" cy="113734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IHSS 1960</a:t>
            </a:r>
            <a:endParaRPr lang="en-US" sz="1600" dirty="0"/>
          </a:p>
          <a:p>
            <a:pPr algn="ctr"/>
            <a:r>
              <a:rPr lang="en-US" sz="1600" dirty="0"/>
              <a:t>Popular Music and </a:t>
            </a:r>
            <a:r>
              <a:rPr lang="en-US" sz="1600" dirty="0" smtClean="0"/>
              <a:t>Society</a:t>
            </a:r>
          </a:p>
        </p:txBody>
      </p:sp>
      <p:sp>
        <p:nvSpPr>
          <p:cNvPr id="88" name="Rounded Rectangle 87"/>
          <p:cNvSpPr/>
          <p:nvPr/>
        </p:nvSpPr>
        <p:spPr>
          <a:xfrm>
            <a:off x="2046808" y="2140784"/>
            <a:ext cx="1356969" cy="882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1960</a:t>
            </a:r>
          </a:p>
          <a:p>
            <a:pPr algn="ctr"/>
            <a:r>
              <a:rPr lang="en-US" sz="1600" dirty="0"/>
              <a:t>Diversity and Equality</a:t>
            </a:r>
          </a:p>
        </p:txBody>
      </p:sp>
      <p:sp>
        <p:nvSpPr>
          <p:cNvPr id="54" name="Rounded Rectangle 53"/>
          <p:cNvSpPr/>
          <p:nvPr/>
        </p:nvSpPr>
        <p:spPr>
          <a:xfrm>
            <a:off x="398959" y="4257563"/>
            <a:ext cx="1527672" cy="896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1666</a:t>
            </a:r>
          </a:p>
          <a:p>
            <a:pPr algn="ctr"/>
            <a:r>
              <a:rPr lang="en-US" sz="1600" dirty="0"/>
              <a:t>Religion in a Global World</a:t>
            </a:r>
          </a:p>
        </p:txBody>
      </p:sp>
      <p:sp>
        <p:nvSpPr>
          <p:cNvPr id="57" name="Rounded Rectangle 56"/>
          <p:cNvSpPr/>
          <p:nvPr/>
        </p:nvSpPr>
        <p:spPr>
          <a:xfrm>
            <a:off x="389061" y="5244953"/>
            <a:ext cx="1548440" cy="11219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1430</a:t>
            </a:r>
          </a:p>
          <a:p>
            <a:pPr algn="ctr"/>
            <a:r>
              <a:rPr lang="en-US" sz="1600" dirty="0"/>
              <a:t>Health in Contemporary Africa</a:t>
            </a:r>
          </a:p>
        </p:txBody>
      </p:sp>
      <p:sp>
        <p:nvSpPr>
          <p:cNvPr id="58" name="Rounded Rectangle 57"/>
          <p:cNvSpPr/>
          <p:nvPr/>
        </p:nvSpPr>
        <p:spPr>
          <a:xfrm>
            <a:off x="2046808" y="3130654"/>
            <a:ext cx="1356969" cy="1108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IHSS 1960</a:t>
            </a:r>
            <a:endParaRPr lang="en-US" sz="1600" dirty="0"/>
          </a:p>
          <a:p>
            <a:pPr algn="ctr"/>
            <a:r>
              <a:rPr lang="en-US" sz="1600" dirty="0"/>
              <a:t>Race, Class, Gender, and Technology</a:t>
            </a:r>
          </a:p>
        </p:txBody>
      </p:sp>
      <p:sp>
        <p:nvSpPr>
          <p:cNvPr id="59" name="Rounded Rectangle 58"/>
          <p:cNvSpPr/>
          <p:nvPr/>
        </p:nvSpPr>
        <p:spPr>
          <a:xfrm>
            <a:off x="2029603" y="4329821"/>
            <a:ext cx="1390815" cy="11102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IHSS 1960</a:t>
            </a:r>
            <a:endParaRPr lang="en-US" sz="1600" dirty="0"/>
          </a:p>
          <a:p>
            <a:pPr algn="ctr"/>
            <a:r>
              <a:rPr lang="en-US" sz="1600" dirty="0"/>
              <a:t>Sociology of Inequity in US Society</a:t>
            </a:r>
          </a:p>
        </p:txBody>
      </p:sp>
      <p:sp>
        <p:nvSpPr>
          <p:cNvPr id="34" name="Rounded Rectangle 33"/>
          <p:cNvSpPr/>
          <p:nvPr/>
        </p:nvSpPr>
        <p:spPr>
          <a:xfrm>
            <a:off x="5472919" y="2638711"/>
            <a:ext cx="1630658" cy="115699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COMM 4550</a:t>
            </a:r>
          </a:p>
          <a:p>
            <a:pPr algn="ctr"/>
            <a:r>
              <a:rPr lang="en-US" sz="1600" dirty="0"/>
              <a:t>Religion in Media</a:t>
            </a:r>
          </a:p>
          <a:p>
            <a:pPr algn="ctr"/>
            <a:r>
              <a:rPr lang="en-US" sz="1600" dirty="0" smtClean="0"/>
              <a:t>(has </a:t>
            </a:r>
            <a:r>
              <a:rPr lang="en-US" sz="1600" dirty="0" err="1" smtClean="0"/>
              <a:t>prereq</a:t>
            </a:r>
            <a:r>
              <a:rPr lang="en-US" sz="1600" dirty="0" smtClean="0"/>
              <a:t>)</a:t>
            </a:r>
            <a:endParaRPr lang="en-US" sz="1600" dirty="0"/>
          </a:p>
        </p:txBody>
      </p:sp>
      <p:sp>
        <p:nvSpPr>
          <p:cNvPr id="35" name="Rounded Rectangle 34"/>
          <p:cNvSpPr/>
          <p:nvPr/>
        </p:nvSpPr>
        <p:spPr>
          <a:xfrm>
            <a:off x="3770533" y="4657281"/>
            <a:ext cx="1580478" cy="10269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COMM 2440</a:t>
            </a:r>
          </a:p>
          <a:p>
            <a:pPr algn="ctr"/>
            <a:r>
              <a:rPr lang="en-US" sz="1600" dirty="0"/>
              <a:t>Documentary </a:t>
            </a:r>
            <a:r>
              <a:rPr lang="en-US" sz="1600" dirty="0" smtClean="0"/>
              <a:t>Film</a:t>
            </a:r>
            <a:endParaRPr lang="en-US" sz="1600" dirty="0"/>
          </a:p>
        </p:txBody>
      </p:sp>
      <p:sp>
        <p:nvSpPr>
          <p:cNvPr id="36" name="Rounded Rectangle 35"/>
          <p:cNvSpPr/>
          <p:nvPr/>
        </p:nvSpPr>
        <p:spPr>
          <a:xfrm>
            <a:off x="3765487" y="1391376"/>
            <a:ext cx="1585524" cy="92224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LITR 2770</a:t>
            </a:r>
          </a:p>
          <a:p>
            <a:pPr algn="ctr"/>
            <a:r>
              <a:rPr lang="en-US" sz="1600" dirty="0"/>
              <a:t>Women </a:t>
            </a:r>
            <a:r>
              <a:rPr lang="en-US" sz="1600" dirty="0" smtClean="0"/>
              <a:t>Writers</a:t>
            </a:r>
            <a:endParaRPr lang="en-US" sz="1600" dirty="0"/>
          </a:p>
        </p:txBody>
      </p:sp>
      <p:sp>
        <p:nvSpPr>
          <p:cNvPr id="37" name="Rounded Rectangle 36"/>
          <p:cNvSpPr/>
          <p:nvPr/>
        </p:nvSpPr>
        <p:spPr>
          <a:xfrm>
            <a:off x="5472919" y="4160690"/>
            <a:ext cx="1630658" cy="98932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COMM 4620</a:t>
            </a:r>
          </a:p>
          <a:p>
            <a:pPr algn="ctr"/>
            <a:r>
              <a:rPr lang="en-US" sz="1600" dirty="0"/>
              <a:t>Language and </a:t>
            </a:r>
            <a:r>
              <a:rPr lang="en-US" sz="1600" dirty="0" smtClean="0"/>
              <a:t>Culture</a:t>
            </a:r>
            <a:endParaRPr lang="en-US" sz="1600" dirty="0"/>
          </a:p>
        </p:txBody>
      </p:sp>
      <p:sp>
        <p:nvSpPr>
          <p:cNvPr id="43" name="Rounded Rectangle 42"/>
          <p:cNvSpPr/>
          <p:nvPr/>
        </p:nvSpPr>
        <p:spPr>
          <a:xfrm>
            <a:off x="5472919" y="1381858"/>
            <a:ext cx="1630658" cy="103106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COMM 2120</a:t>
            </a:r>
          </a:p>
          <a:p>
            <a:pPr algn="ctr"/>
            <a:r>
              <a:rPr lang="en-US" sz="1600" dirty="0"/>
              <a:t>Language in Real </a:t>
            </a:r>
            <a:r>
              <a:rPr lang="en-US" sz="1600" dirty="0" smtClean="0"/>
              <a:t>Time</a:t>
            </a:r>
            <a:endParaRPr lang="en-US" sz="1600" dirty="0"/>
          </a:p>
        </p:txBody>
      </p:sp>
      <p:sp>
        <p:nvSpPr>
          <p:cNvPr id="45" name="Rounded Rectangle 44"/>
          <p:cNvSpPr/>
          <p:nvPr/>
        </p:nvSpPr>
        <p:spPr>
          <a:xfrm>
            <a:off x="3773526" y="2406967"/>
            <a:ext cx="1580245" cy="111524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a:t>
            </a:r>
            <a:r>
              <a:rPr lang="en-US" sz="1600" dirty="0" smtClean="0"/>
              <a:t>2510</a:t>
            </a:r>
            <a:endParaRPr lang="en-US" sz="1600" dirty="0"/>
          </a:p>
          <a:p>
            <a:pPr algn="ctr"/>
            <a:r>
              <a:rPr lang="en-US" sz="1600" dirty="0" smtClean="0"/>
              <a:t>Cultural Anthropology</a:t>
            </a:r>
            <a:endParaRPr lang="en-US" sz="1600" dirty="0"/>
          </a:p>
        </p:txBody>
      </p:sp>
      <p:sp>
        <p:nvSpPr>
          <p:cNvPr id="46" name="Rounded Rectangle 45"/>
          <p:cNvSpPr/>
          <p:nvPr/>
        </p:nvSpPr>
        <p:spPr>
          <a:xfrm>
            <a:off x="7222725" y="1265451"/>
            <a:ext cx="1641256" cy="124542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a:t>
            </a:r>
            <a:r>
              <a:rPr lang="en-US" sz="1600" dirty="0" smtClean="0"/>
              <a:t>4520 </a:t>
            </a:r>
            <a:r>
              <a:rPr lang="en-US" sz="1600" dirty="0"/>
              <a:t>/ STSS </a:t>
            </a:r>
            <a:r>
              <a:rPr lang="en-US" sz="1600" dirty="0" smtClean="0"/>
              <a:t>4520</a:t>
            </a:r>
            <a:endParaRPr lang="en-US" sz="1600" dirty="0"/>
          </a:p>
          <a:p>
            <a:pPr algn="ctr"/>
            <a:r>
              <a:rPr lang="en-US" sz="1600" dirty="0" smtClean="0"/>
              <a:t>Society by the Numbers</a:t>
            </a:r>
            <a:endParaRPr lang="en-US" sz="1600" dirty="0"/>
          </a:p>
        </p:txBody>
      </p:sp>
      <p:sp>
        <p:nvSpPr>
          <p:cNvPr id="47" name="Rounded Rectangle 46"/>
          <p:cNvSpPr/>
          <p:nvPr/>
        </p:nvSpPr>
        <p:spPr>
          <a:xfrm>
            <a:off x="3775552" y="3695642"/>
            <a:ext cx="1575459" cy="77059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STSS 2520</a:t>
            </a:r>
            <a:endParaRPr lang="en-US" sz="1600" dirty="0"/>
          </a:p>
          <a:p>
            <a:pPr algn="ctr"/>
            <a:r>
              <a:rPr lang="en-US" sz="1600" dirty="0" smtClean="0"/>
              <a:t>Sociology</a:t>
            </a:r>
            <a:endParaRPr lang="en-US" sz="1600" dirty="0"/>
          </a:p>
        </p:txBody>
      </p:sp>
      <p:sp>
        <p:nvSpPr>
          <p:cNvPr id="48" name="Rounded Rectangle 47"/>
          <p:cNvSpPr/>
          <p:nvPr/>
        </p:nvSpPr>
        <p:spPr>
          <a:xfrm>
            <a:off x="7272572" y="2699525"/>
            <a:ext cx="1591409" cy="132870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4560</a:t>
            </a:r>
          </a:p>
          <a:p>
            <a:pPr algn="ctr"/>
            <a:r>
              <a:rPr lang="en-US" sz="1600" dirty="0"/>
              <a:t>Gender, Science, and </a:t>
            </a:r>
            <a:r>
              <a:rPr lang="en-US" sz="1600" dirty="0" smtClean="0"/>
              <a:t>Technology</a:t>
            </a:r>
            <a:endParaRPr lang="en-US" sz="1600" dirty="0"/>
          </a:p>
        </p:txBody>
      </p:sp>
      <p:sp>
        <p:nvSpPr>
          <p:cNvPr id="2" name="TextBox 1"/>
          <p:cNvSpPr txBox="1"/>
          <p:nvPr/>
        </p:nvSpPr>
        <p:spPr>
          <a:xfrm>
            <a:off x="3001713" y="6363308"/>
            <a:ext cx="418704" cy="369332"/>
          </a:xfrm>
          <a:prstGeom prst="rect">
            <a:avLst/>
          </a:prstGeom>
          <a:noFill/>
        </p:spPr>
        <p:txBody>
          <a:bodyPr wrap="none" rtlCol="0">
            <a:spAutoFit/>
          </a:bodyPr>
          <a:lstStyle/>
          <a:p>
            <a:r>
              <a:rPr lang="en-US" dirty="0"/>
              <a:t>1</a:t>
            </a:r>
            <a:r>
              <a:rPr lang="en-US" dirty="0" smtClean="0"/>
              <a:t>0</a:t>
            </a:r>
            <a:endParaRPr lang="en-US" dirty="0"/>
          </a:p>
        </p:txBody>
      </p:sp>
      <p:sp>
        <p:nvSpPr>
          <p:cNvPr id="28" name="TextBox 27"/>
          <p:cNvSpPr txBox="1"/>
          <p:nvPr/>
        </p:nvSpPr>
        <p:spPr>
          <a:xfrm>
            <a:off x="3008574" y="1714357"/>
            <a:ext cx="418704" cy="369332"/>
          </a:xfrm>
          <a:prstGeom prst="rect">
            <a:avLst/>
          </a:prstGeom>
          <a:noFill/>
        </p:spPr>
        <p:txBody>
          <a:bodyPr wrap="none" rtlCol="0">
            <a:spAutoFit/>
          </a:bodyPr>
          <a:lstStyle/>
          <a:p>
            <a:r>
              <a:rPr lang="en-US" dirty="0"/>
              <a:t>3</a:t>
            </a:r>
            <a:r>
              <a:rPr lang="en-US" dirty="0" smtClean="0"/>
              <a:t>0</a:t>
            </a:r>
            <a:endParaRPr lang="en-US" dirty="0"/>
          </a:p>
        </p:txBody>
      </p:sp>
      <p:sp>
        <p:nvSpPr>
          <p:cNvPr id="29" name="TextBox 28"/>
          <p:cNvSpPr txBox="1"/>
          <p:nvPr/>
        </p:nvSpPr>
        <p:spPr>
          <a:xfrm>
            <a:off x="1599810" y="1956118"/>
            <a:ext cx="301686" cy="369332"/>
          </a:xfrm>
          <a:prstGeom prst="rect">
            <a:avLst/>
          </a:prstGeom>
          <a:noFill/>
        </p:spPr>
        <p:txBody>
          <a:bodyPr wrap="none" rtlCol="0">
            <a:spAutoFit/>
          </a:bodyPr>
          <a:lstStyle/>
          <a:p>
            <a:r>
              <a:rPr lang="en-US" dirty="0"/>
              <a:t>5</a:t>
            </a:r>
          </a:p>
        </p:txBody>
      </p:sp>
      <p:sp>
        <p:nvSpPr>
          <p:cNvPr id="3" name="TextBox 2"/>
          <p:cNvSpPr txBox="1"/>
          <p:nvPr/>
        </p:nvSpPr>
        <p:spPr>
          <a:xfrm>
            <a:off x="6699603" y="3359445"/>
            <a:ext cx="301686" cy="369332"/>
          </a:xfrm>
          <a:prstGeom prst="rect">
            <a:avLst/>
          </a:prstGeom>
          <a:noFill/>
        </p:spPr>
        <p:txBody>
          <a:bodyPr wrap="none" rtlCol="0">
            <a:spAutoFit/>
          </a:bodyPr>
          <a:lstStyle/>
          <a:p>
            <a:r>
              <a:rPr lang="en-US" dirty="0" smtClean="0"/>
              <a:t>3</a:t>
            </a:r>
            <a:endParaRPr lang="en-US" dirty="0"/>
          </a:p>
        </p:txBody>
      </p:sp>
      <p:sp>
        <p:nvSpPr>
          <p:cNvPr id="4" name="TextBox 3"/>
          <p:cNvSpPr txBox="1"/>
          <p:nvPr/>
        </p:nvSpPr>
        <p:spPr>
          <a:xfrm>
            <a:off x="4935067" y="1968042"/>
            <a:ext cx="418704" cy="369332"/>
          </a:xfrm>
          <a:prstGeom prst="rect">
            <a:avLst/>
          </a:prstGeom>
          <a:noFill/>
        </p:spPr>
        <p:txBody>
          <a:bodyPr wrap="none" rtlCol="0">
            <a:spAutoFit/>
          </a:bodyPr>
          <a:lstStyle/>
          <a:p>
            <a:r>
              <a:rPr lang="en-US" dirty="0" smtClean="0"/>
              <a:t>19</a:t>
            </a:r>
            <a:endParaRPr lang="en-US" dirty="0"/>
          </a:p>
        </p:txBody>
      </p:sp>
      <p:grpSp>
        <p:nvGrpSpPr>
          <p:cNvPr id="39" name="Group 38"/>
          <p:cNvGrpSpPr/>
          <p:nvPr/>
        </p:nvGrpSpPr>
        <p:grpSpPr>
          <a:xfrm>
            <a:off x="3806818" y="1462344"/>
            <a:ext cx="255198" cy="276999"/>
            <a:chOff x="7218863" y="2769318"/>
            <a:chExt cx="255198" cy="276999"/>
          </a:xfrm>
        </p:grpSpPr>
        <p:sp>
          <p:nvSpPr>
            <p:cNvPr id="40" name="Oval 3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49" name="Group 48"/>
          <p:cNvGrpSpPr/>
          <p:nvPr/>
        </p:nvGrpSpPr>
        <p:grpSpPr>
          <a:xfrm>
            <a:off x="423222" y="1247790"/>
            <a:ext cx="255198" cy="276999"/>
            <a:chOff x="7218863" y="2769318"/>
            <a:chExt cx="255198" cy="276999"/>
          </a:xfrm>
        </p:grpSpPr>
        <p:sp>
          <p:nvSpPr>
            <p:cNvPr id="50" name="Oval 4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52" name="Group 51"/>
          <p:cNvGrpSpPr/>
          <p:nvPr/>
        </p:nvGrpSpPr>
        <p:grpSpPr>
          <a:xfrm>
            <a:off x="6777787" y="2695093"/>
            <a:ext cx="357790" cy="276999"/>
            <a:chOff x="5950067" y="2997931"/>
            <a:chExt cx="357790" cy="276999"/>
          </a:xfrm>
        </p:grpSpPr>
        <p:sp>
          <p:nvSpPr>
            <p:cNvPr id="53" name="Oval 52"/>
            <p:cNvSpPr/>
            <p:nvPr/>
          </p:nvSpPr>
          <p:spPr>
            <a:xfrm>
              <a:off x="6001037" y="3022131"/>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5950067" y="2997931"/>
              <a:ext cx="357790" cy="276999"/>
            </a:xfrm>
            <a:prstGeom prst="rect">
              <a:avLst/>
            </a:prstGeom>
            <a:noFill/>
          </p:spPr>
          <p:txBody>
            <a:bodyPr wrap="none" rtlCol="0">
              <a:spAutoFit/>
            </a:bodyPr>
            <a:lstStyle/>
            <a:p>
              <a:r>
                <a:rPr lang="en-US" sz="1200" dirty="0" smtClean="0"/>
                <a:t>S</a:t>
              </a:r>
              <a:r>
                <a:rPr lang="en-US" sz="1200" dirty="0"/>
                <a:t>O</a:t>
              </a:r>
            </a:p>
          </p:txBody>
        </p:sp>
      </p:grpSp>
      <p:sp>
        <p:nvSpPr>
          <p:cNvPr id="60" name="TextBox 59"/>
          <p:cNvSpPr txBox="1"/>
          <p:nvPr/>
        </p:nvSpPr>
        <p:spPr>
          <a:xfrm>
            <a:off x="6685176" y="4778491"/>
            <a:ext cx="301686" cy="369332"/>
          </a:xfrm>
          <a:prstGeom prst="rect">
            <a:avLst/>
          </a:prstGeom>
          <a:noFill/>
        </p:spPr>
        <p:txBody>
          <a:bodyPr wrap="none" rtlCol="0">
            <a:spAutoFit/>
          </a:bodyPr>
          <a:lstStyle/>
          <a:p>
            <a:r>
              <a:rPr lang="en-US" dirty="0" smtClean="0"/>
              <a:t>3</a:t>
            </a:r>
            <a:endParaRPr lang="en-US" dirty="0"/>
          </a:p>
        </p:txBody>
      </p:sp>
      <p:grpSp>
        <p:nvGrpSpPr>
          <p:cNvPr id="61" name="Group 60"/>
          <p:cNvGrpSpPr/>
          <p:nvPr/>
        </p:nvGrpSpPr>
        <p:grpSpPr>
          <a:xfrm>
            <a:off x="5472919" y="4184810"/>
            <a:ext cx="330540" cy="276999"/>
            <a:chOff x="7208693" y="2272892"/>
            <a:chExt cx="330540" cy="276999"/>
          </a:xfrm>
        </p:grpSpPr>
        <p:sp>
          <p:nvSpPr>
            <p:cNvPr id="62" name="Oval 61"/>
            <p:cNvSpPr/>
            <p:nvPr/>
          </p:nvSpPr>
          <p:spPr>
            <a:xfrm>
              <a:off x="7254691" y="2297092"/>
              <a:ext cx="228600" cy="228600"/>
            </a:xfrm>
            <a:prstGeom prst="ellipse">
              <a:avLst/>
            </a:prstGeom>
            <a:solidFill>
              <a:srgbClr val="EF864B"/>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208693" y="2272892"/>
              <a:ext cx="330540" cy="276999"/>
            </a:xfrm>
            <a:prstGeom prst="rect">
              <a:avLst/>
            </a:prstGeom>
            <a:noFill/>
          </p:spPr>
          <p:txBody>
            <a:bodyPr wrap="none" rtlCol="0">
              <a:spAutoFit/>
            </a:bodyPr>
            <a:lstStyle/>
            <a:p>
              <a:r>
                <a:rPr lang="en-US" sz="1200" dirty="0" smtClean="0"/>
                <a:t>FE</a:t>
              </a:r>
              <a:endParaRPr lang="en-US" sz="1200" dirty="0"/>
            </a:p>
          </p:txBody>
        </p:sp>
      </p:grpSp>
      <p:sp>
        <p:nvSpPr>
          <p:cNvPr id="65" name="TextBox 64"/>
          <p:cNvSpPr txBox="1"/>
          <p:nvPr/>
        </p:nvSpPr>
        <p:spPr>
          <a:xfrm>
            <a:off x="4993576" y="5271863"/>
            <a:ext cx="301686" cy="369332"/>
          </a:xfrm>
          <a:prstGeom prst="rect">
            <a:avLst/>
          </a:prstGeom>
          <a:noFill/>
        </p:spPr>
        <p:txBody>
          <a:bodyPr wrap="none" rtlCol="0">
            <a:spAutoFit/>
          </a:bodyPr>
          <a:lstStyle/>
          <a:p>
            <a:r>
              <a:rPr lang="en-US" dirty="0"/>
              <a:t>2</a:t>
            </a:r>
          </a:p>
        </p:txBody>
      </p:sp>
      <p:grpSp>
        <p:nvGrpSpPr>
          <p:cNvPr id="66" name="Group 65"/>
          <p:cNvGrpSpPr/>
          <p:nvPr/>
        </p:nvGrpSpPr>
        <p:grpSpPr>
          <a:xfrm>
            <a:off x="391772" y="2002284"/>
            <a:ext cx="318097" cy="276999"/>
            <a:chOff x="7041241" y="502671"/>
            <a:chExt cx="319318" cy="276999"/>
          </a:xfrm>
        </p:grpSpPr>
        <p:sp>
          <p:nvSpPr>
            <p:cNvPr id="67" name="Oval 66"/>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69" name="Group 68"/>
          <p:cNvGrpSpPr/>
          <p:nvPr/>
        </p:nvGrpSpPr>
        <p:grpSpPr>
          <a:xfrm>
            <a:off x="398959" y="2892658"/>
            <a:ext cx="318097" cy="276999"/>
            <a:chOff x="7041241" y="502671"/>
            <a:chExt cx="319318" cy="276999"/>
          </a:xfrm>
        </p:grpSpPr>
        <p:sp>
          <p:nvSpPr>
            <p:cNvPr id="70" name="Oval 69"/>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72" name="Group 71"/>
          <p:cNvGrpSpPr/>
          <p:nvPr/>
        </p:nvGrpSpPr>
        <p:grpSpPr>
          <a:xfrm>
            <a:off x="423222" y="3861451"/>
            <a:ext cx="318097" cy="276999"/>
            <a:chOff x="7041241" y="502671"/>
            <a:chExt cx="319318" cy="276999"/>
          </a:xfrm>
        </p:grpSpPr>
        <p:sp>
          <p:nvSpPr>
            <p:cNvPr id="73" name="Oval 72"/>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75" name="Group 74"/>
          <p:cNvGrpSpPr/>
          <p:nvPr/>
        </p:nvGrpSpPr>
        <p:grpSpPr>
          <a:xfrm>
            <a:off x="378037" y="4829089"/>
            <a:ext cx="318097" cy="276999"/>
            <a:chOff x="7041241" y="502671"/>
            <a:chExt cx="319318" cy="276999"/>
          </a:xfrm>
        </p:grpSpPr>
        <p:sp>
          <p:nvSpPr>
            <p:cNvPr id="76" name="Oval 75"/>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78" name="Group 77"/>
          <p:cNvGrpSpPr/>
          <p:nvPr/>
        </p:nvGrpSpPr>
        <p:grpSpPr>
          <a:xfrm>
            <a:off x="398959" y="6027633"/>
            <a:ext cx="318097" cy="276999"/>
            <a:chOff x="7041241" y="502671"/>
            <a:chExt cx="319318" cy="276999"/>
          </a:xfrm>
        </p:grpSpPr>
        <p:sp>
          <p:nvSpPr>
            <p:cNvPr id="79" name="Oval 78"/>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81" name="Group 80"/>
          <p:cNvGrpSpPr/>
          <p:nvPr/>
        </p:nvGrpSpPr>
        <p:grpSpPr>
          <a:xfrm>
            <a:off x="2074186" y="6346329"/>
            <a:ext cx="318097" cy="276999"/>
            <a:chOff x="7041241" y="502671"/>
            <a:chExt cx="319318" cy="276999"/>
          </a:xfrm>
        </p:grpSpPr>
        <p:sp>
          <p:nvSpPr>
            <p:cNvPr id="82" name="Oval 81"/>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84" name="Group 83"/>
          <p:cNvGrpSpPr/>
          <p:nvPr/>
        </p:nvGrpSpPr>
        <p:grpSpPr>
          <a:xfrm>
            <a:off x="2029001" y="5104372"/>
            <a:ext cx="318097" cy="276999"/>
            <a:chOff x="7041241" y="502671"/>
            <a:chExt cx="319318" cy="276999"/>
          </a:xfrm>
        </p:grpSpPr>
        <p:sp>
          <p:nvSpPr>
            <p:cNvPr id="85" name="Oval 84"/>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90" name="Group 89"/>
          <p:cNvGrpSpPr/>
          <p:nvPr/>
        </p:nvGrpSpPr>
        <p:grpSpPr>
          <a:xfrm>
            <a:off x="2029001" y="3912243"/>
            <a:ext cx="318097" cy="276999"/>
            <a:chOff x="7041241" y="502671"/>
            <a:chExt cx="319318" cy="276999"/>
          </a:xfrm>
        </p:grpSpPr>
        <p:sp>
          <p:nvSpPr>
            <p:cNvPr id="91" name="Oval 90"/>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93" name="Group 92"/>
          <p:cNvGrpSpPr/>
          <p:nvPr/>
        </p:nvGrpSpPr>
        <p:grpSpPr>
          <a:xfrm>
            <a:off x="2049544" y="2731391"/>
            <a:ext cx="318097" cy="276999"/>
            <a:chOff x="7041241" y="502671"/>
            <a:chExt cx="319318" cy="276999"/>
          </a:xfrm>
        </p:grpSpPr>
        <p:sp>
          <p:nvSpPr>
            <p:cNvPr id="94" name="Oval 93"/>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96" name="Group 95"/>
          <p:cNvGrpSpPr/>
          <p:nvPr/>
        </p:nvGrpSpPr>
        <p:grpSpPr>
          <a:xfrm>
            <a:off x="2047374" y="1749498"/>
            <a:ext cx="318097" cy="276999"/>
            <a:chOff x="7041241" y="502671"/>
            <a:chExt cx="319318" cy="276999"/>
          </a:xfrm>
        </p:grpSpPr>
        <p:sp>
          <p:nvSpPr>
            <p:cNvPr id="97" name="Oval 96"/>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100" name="Group 99"/>
          <p:cNvGrpSpPr/>
          <p:nvPr/>
        </p:nvGrpSpPr>
        <p:grpSpPr>
          <a:xfrm>
            <a:off x="7272572" y="2940211"/>
            <a:ext cx="370422" cy="276999"/>
            <a:chOff x="7189822" y="4439073"/>
            <a:chExt cx="370422" cy="276999"/>
          </a:xfrm>
        </p:grpSpPr>
        <p:sp>
          <p:nvSpPr>
            <p:cNvPr id="101" name="Oval 100"/>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102" name="TextBox 101"/>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sp>
        <p:nvSpPr>
          <p:cNvPr id="103" name="TextBox 102"/>
          <p:cNvSpPr txBox="1"/>
          <p:nvPr/>
        </p:nvSpPr>
        <p:spPr>
          <a:xfrm>
            <a:off x="8372194" y="3615474"/>
            <a:ext cx="301686" cy="369332"/>
          </a:xfrm>
          <a:prstGeom prst="rect">
            <a:avLst/>
          </a:prstGeom>
          <a:noFill/>
        </p:spPr>
        <p:txBody>
          <a:bodyPr wrap="none" rtlCol="0">
            <a:spAutoFit/>
          </a:bodyPr>
          <a:lstStyle/>
          <a:p>
            <a:r>
              <a:rPr lang="en-US" dirty="0"/>
              <a:t>5</a:t>
            </a:r>
          </a:p>
        </p:txBody>
      </p:sp>
      <p:sp>
        <p:nvSpPr>
          <p:cNvPr id="104" name="TextBox 103"/>
          <p:cNvSpPr txBox="1"/>
          <p:nvPr/>
        </p:nvSpPr>
        <p:spPr>
          <a:xfrm>
            <a:off x="6641094" y="2033203"/>
            <a:ext cx="418704" cy="369332"/>
          </a:xfrm>
          <a:prstGeom prst="rect">
            <a:avLst/>
          </a:prstGeom>
          <a:noFill/>
        </p:spPr>
        <p:txBody>
          <a:bodyPr wrap="none" rtlCol="0">
            <a:spAutoFit/>
          </a:bodyPr>
          <a:lstStyle/>
          <a:p>
            <a:r>
              <a:rPr lang="en-US" dirty="0" smtClean="0"/>
              <a:t>10</a:t>
            </a:r>
            <a:endParaRPr lang="en-US" dirty="0"/>
          </a:p>
        </p:txBody>
      </p:sp>
      <p:sp>
        <p:nvSpPr>
          <p:cNvPr id="105" name="TextBox 104"/>
          <p:cNvSpPr txBox="1"/>
          <p:nvPr/>
        </p:nvSpPr>
        <p:spPr>
          <a:xfrm>
            <a:off x="8313685" y="2163069"/>
            <a:ext cx="418704" cy="369332"/>
          </a:xfrm>
          <a:prstGeom prst="rect">
            <a:avLst/>
          </a:prstGeom>
          <a:noFill/>
        </p:spPr>
        <p:txBody>
          <a:bodyPr wrap="none" rtlCol="0">
            <a:spAutoFit/>
          </a:bodyPr>
          <a:lstStyle/>
          <a:p>
            <a:r>
              <a:rPr lang="en-US" dirty="0" smtClean="0"/>
              <a:t>15</a:t>
            </a:r>
            <a:endParaRPr lang="en-US" dirty="0"/>
          </a:p>
        </p:txBody>
      </p:sp>
      <p:sp>
        <p:nvSpPr>
          <p:cNvPr id="106" name="TextBox 105"/>
          <p:cNvSpPr txBox="1"/>
          <p:nvPr/>
        </p:nvSpPr>
        <p:spPr>
          <a:xfrm>
            <a:off x="4993576" y="3152881"/>
            <a:ext cx="418704" cy="369332"/>
          </a:xfrm>
          <a:prstGeom prst="rect">
            <a:avLst/>
          </a:prstGeom>
          <a:noFill/>
        </p:spPr>
        <p:txBody>
          <a:bodyPr wrap="none" rtlCol="0">
            <a:spAutoFit/>
          </a:bodyPr>
          <a:lstStyle/>
          <a:p>
            <a:r>
              <a:rPr lang="en-US" dirty="0"/>
              <a:t>3</a:t>
            </a:r>
            <a:r>
              <a:rPr lang="en-US" dirty="0" smtClean="0"/>
              <a:t>0</a:t>
            </a:r>
            <a:endParaRPr lang="en-US" dirty="0"/>
          </a:p>
        </p:txBody>
      </p:sp>
      <p:sp>
        <p:nvSpPr>
          <p:cNvPr id="107" name="TextBox 106"/>
          <p:cNvSpPr txBox="1"/>
          <p:nvPr/>
        </p:nvSpPr>
        <p:spPr>
          <a:xfrm>
            <a:off x="5013338" y="4080941"/>
            <a:ext cx="301686" cy="369332"/>
          </a:xfrm>
          <a:prstGeom prst="rect">
            <a:avLst/>
          </a:prstGeom>
          <a:noFill/>
        </p:spPr>
        <p:txBody>
          <a:bodyPr wrap="none" rtlCol="0">
            <a:spAutoFit/>
          </a:bodyPr>
          <a:lstStyle/>
          <a:p>
            <a:r>
              <a:rPr lang="en-US" dirty="0" smtClean="0"/>
              <a:t>0</a:t>
            </a:r>
            <a:endParaRPr lang="en-US" dirty="0"/>
          </a:p>
        </p:txBody>
      </p:sp>
      <p:sp>
        <p:nvSpPr>
          <p:cNvPr id="5" name="TextBox 4"/>
          <p:cNvSpPr txBox="1"/>
          <p:nvPr/>
        </p:nvSpPr>
        <p:spPr>
          <a:xfrm>
            <a:off x="8664559" y="6427274"/>
            <a:ext cx="418704" cy="369332"/>
          </a:xfrm>
          <a:prstGeom prst="rect">
            <a:avLst/>
          </a:prstGeom>
          <a:noFill/>
        </p:spPr>
        <p:txBody>
          <a:bodyPr wrap="none" rtlCol="0">
            <a:spAutoFit/>
          </a:bodyPr>
          <a:lstStyle/>
          <a:p>
            <a:r>
              <a:rPr lang="en-US" dirty="0" smtClean="0"/>
              <a:t>43</a:t>
            </a:r>
            <a:endParaRPr lang="en-US" dirty="0"/>
          </a:p>
        </p:txBody>
      </p:sp>
      <p:grpSp>
        <p:nvGrpSpPr>
          <p:cNvPr id="89" name="Group 88"/>
          <p:cNvGrpSpPr/>
          <p:nvPr/>
        </p:nvGrpSpPr>
        <p:grpSpPr>
          <a:xfrm>
            <a:off x="3765785" y="2537672"/>
            <a:ext cx="370422" cy="276999"/>
            <a:chOff x="7189822" y="4439073"/>
            <a:chExt cx="370422" cy="276999"/>
          </a:xfrm>
        </p:grpSpPr>
        <p:sp>
          <p:nvSpPr>
            <p:cNvPr id="108" name="Oval 107"/>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109" name="TextBox 108"/>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110" name="Group 109"/>
          <p:cNvGrpSpPr/>
          <p:nvPr/>
        </p:nvGrpSpPr>
        <p:grpSpPr>
          <a:xfrm>
            <a:off x="6811066" y="1447302"/>
            <a:ext cx="255198" cy="276999"/>
            <a:chOff x="7228093" y="2976114"/>
            <a:chExt cx="255198" cy="276999"/>
          </a:xfrm>
        </p:grpSpPr>
        <p:sp>
          <p:nvSpPr>
            <p:cNvPr id="111" name="Oval 110"/>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13" name="Group 112"/>
          <p:cNvGrpSpPr/>
          <p:nvPr/>
        </p:nvGrpSpPr>
        <p:grpSpPr>
          <a:xfrm>
            <a:off x="5083911" y="4708923"/>
            <a:ext cx="255198" cy="276999"/>
            <a:chOff x="7228093" y="2976114"/>
            <a:chExt cx="255198" cy="276999"/>
          </a:xfrm>
        </p:grpSpPr>
        <p:sp>
          <p:nvSpPr>
            <p:cNvPr id="114" name="Oval 11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19" name="Group 118"/>
          <p:cNvGrpSpPr/>
          <p:nvPr/>
        </p:nvGrpSpPr>
        <p:grpSpPr>
          <a:xfrm>
            <a:off x="3823397" y="3723618"/>
            <a:ext cx="255198" cy="276999"/>
            <a:chOff x="7218863" y="2769318"/>
            <a:chExt cx="255198" cy="276999"/>
          </a:xfrm>
        </p:grpSpPr>
        <p:sp>
          <p:nvSpPr>
            <p:cNvPr id="120" name="Oval 11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22" name="Group 121"/>
          <p:cNvGrpSpPr/>
          <p:nvPr/>
        </p:nvGrpSpPr>
        <p:grpSpPr>
          <a:xfrm>
            <a:off x="7264293" y="1310150"/>
            <a:ext cx="255198" cy="276999"/>
            <a:chOff x="7218863" y="2769318"/>
            <a:chExt cx="255198" cy="276999"/>
          </a:xfrm>
        </p:grpSpPr>
        <p:sp>
          <p:nvSpPr>
            <p:cNvPr id="123" name="Oval 12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16" name="Group 115"/>
          <p:cNvGrpSpPr/>
          <p:nvPr/>
        </p:nvGrpSpPr>
        <p:grpSpPr>
          <a:xfrm>
            <a:off x="430408" y="2431907"/>
            <a:ext cx="255198" cy="276999"/>
            <a:chOff x="7218863" y="2769318"/>
            <a:chExt cx="255198" cy="276999"/>
          </a:xfrm>
        </p:grpSpPr>
        <p:sp>
          <p:nvSpPr>
            <p:cNvPr id="117" name="Oval 11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25" name="Group 124"/>
          <p:cNvGrpSpPr/>
          <p:nvPr/>
        </p:nvGrpSpPr>
        <p:grpSpPr>
          <a:xfrm>
            <a:off x="444145" y="3324256"/>
            <a:ext cx="255198" cy="276999"/>
            <a:chOff x="7218863" y="2769318"/>
            <a:chExt cx="255198" cy="276999"/>
          </a:xfrm>
        </p:grpSpPr>
        <p:sp>
          <p:nvSpPr>
            <p:cNvPr id="126" name="Oval 12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28" name="Group 127"/>
          <p:cNvGrpSpPr/>
          <p:nvPr/>
        </p:nvGrpSpPr>
        <p:grpSpPr>
          <a:xfrm>
            <a:off x="439638" y="5336725"/>
            <a:ext cx="255198" cy="276999"/>
            <a:chOff x="7218863" y="2769318"/>
            <a:chExt cx="255198" cy="276999"/>
          </a:xfrm>
        </p:grpSpPr>
        <p:sp>
          <p:nvSpPr>
            <p:cNvPr id="129" name="Oval 12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31" name="Group 130"/>
          <p:cNvGrpSpPr/>
          <p:nvPr/>
        </p:nvGrpSpPr>
        <p:grpSpPr>
          <a:xfrm>
            <a:off x="436866" y="4294411"/>
            <a:ext cx="255198" cy="276999"/>
            <a:chOff x="7218863" y="2769318"/>
            <a:chExt cx="255198" cy="276999"/>
          </a:xfrm>
        </p:grpSpPr>
        <p:sp>
          <p:nvSpPr>
            <p:cNvPr id="132" name="Oval 13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134" name="TextBox 133"/>
          <p:cNvSpPr txBox="1"/>
          <p:nvPr/>
        </p:nvSpPr>
        <p:spPr>
          <a:xfrm>
            <a:off x="1536519" y="3815951"/>
            <a:ext cx="418704" cy="369332"/>
          </a:xfrm>
          <a:prstGeom prst="rect">
            <a:avLst/>
          </a:prstGeom>
          <a:noFill/>
        </p:spPr>
        <p:txBody>
          <a:bodyPr wrap="none" rtlCol="0">
            <a:spAutoFit/>
          </a:bodyPr>
          <a:lstStyle/>
          <a:p>
            <a:r>
              <a:rPr lang="en-US" dirty="0" smtClean="0"/>
              <a:t>10</a:t>
            </a:r>
            <a:endParaRPr lang="en-US" dirty="0"/>
          </a:p>
        </p:txBody>
      </p:sp>
      <p:sp>
        <p:nvSpPr>
          <p:cNvPr id="135" name="TextBox 134"/>
          <p:cNvSpPr txBox="1"/>
          <p:nvPr/>
        </p:nvSpPr>
        <p:spPr>
          <a:xfrm>
            <a:off x="1595028" y="2814671"/>
            <a:ext cx="301686" cy="369332"/>
          </a:xfrm>
          <a:prstGeom prst="rect">
            <a:avLst/>
          </a:prstGeom>
          <a:noFill/>
        </p:spPr>
        <p:txBody>
          <a:bodyPr wrap="none" rtlCol="0">
            <a:spAutoFit/>
          </a:bodyPr>
          <a:lstStyle/>
          <a:p>
            <a:r>
              <a:rPr lang="en-US" dirty="0"/>
              <a:t>3</a:t>
            </a:r>
          </a:p>
        </p:txBody>
      </p:sp>
      <p:sp>
        <p:nvSpPr>
          <p:cNvPr id="136" name="TextBox 135"/>
          <p:cNvSpPr txBox="1"/>
          <p:nvPr/>
        </p:nvSpPr>
        <p:spPr>
          <a:xfrm>
            <a:off x="3016040" y="2653329"/>
            <a:ext cx="399468" cy="369332"/>
          </a:xfrm>
          <a:prstGeom prst="rect">
            <a:avLst/>
          </a:prstGeom>
          <a:noFill/>
        </p:spPr>
        <p:txBody>
          <a:bodyPr wrap="none" rtlCol="0">
            <a:spAutoFit/>
          </a:bodyPr>
          <a:lstStyle/>
          <a:p>
            <a:r>
              <a:rPr lang="en-US" dirty="0" smtClean="0"/>
              <a:t>??</a:t>
            </a:r>
            <a:endParaRPr lang="en-US" dirty="0"/>
          </a:p>
        </p:txBody>
      </p:sp>
      <p:sp>
        <p:nvSpPr>
          <p:cNvPr id="137" name="TextBox 136"/>
          <p:cNvSpPr txBox="1"/>
          <p:nvPr/>
        </p:nvSpPr>
        <p:spPr>
          <a:xfrm>
            <a:off x="1546924" y="6027633"/>
            <a:ext cx="301686" cy="369332"/>
          </a:xfrm>
          <a:prstGeom prst="rect">
            <a:avLst/>
          </a:prstGeom>
          <a:noFill/>
        </p:spPr>
        <p:txBody>
          <a:bodyPr wrap="none" rtlCol="0">
            <a:spAutoFit/>
          </a:bodyPr>
          <a:lstStyle/>
          <a:p>
            <a:r>
              <a:rPr lang="en-US" dirty="0"/>
              <a:t>9</a:t>
            </a:r>
          </a:p>
        </p:txBody>
      </p:sp>
      <p:sp>
        <p:nvSpPr>
          <p:cNvPr id="138" name="TextBox 137"/>
          <p:cNvSpPr txBox="1"/>
          <p:nvPr/>
        </p:nvSpPr>
        <p:spPr>
          <a:xfrm>
            <a:off x="1590808" y="4814029"/>
            <a:ext cx="418704" cy="369332"/>
          </a:xfrm>
          <a:prstGeom prst="rect">
            <a:avLst/>
          </a:prstGeom>
          <a:noFill/>
        </p:spPr>
        <p:txBody>
          <a:bodyPr wrap="none" rtlCol="0">
            <a:spAutoFit/>
          </a:bodyPr>
          <a:lstStyle/>
          <a:p>
            <a:r>
              <a:rPr lang="en-US" dirty="0" smtClean="0"/>
              <a:t>19</a:t>
            </a:r>
            <a:endParaRPr lang="en-US" dirty="0"/>
          </a:p>
        </p:txBody>
      </p:sp>
      <p:sp>
        <p:nvSpPr>
          <p:cNvPr id="139" name="TextBox 138"/>
          <p:cNvSpPr txBox="1"/>
          <p:nvPr/>
        </p:nvSpPr>
        <p:spPr>
          <a:xfrm>
            <a:off x="3022433" y="3877277"/>
            <a:ext cx="418704" cy="369332"/>
          </a:xfrm>
          <a:prstGeom prst="rect">
            <a:avLst/>
          </a:prstGeom>
          <a:noFill/>
        </p:spPr>
        <p:txBody>
          <a:bodyPr wrap="none" rtlCol="0">
            <a:spAutoFit/>
          </a:bodyPr>
          <a:lstStyle/>
          <a:p>
            <a:r>
              <a:rPr lang="en-US" dirty="0"/>
              <a:t>3</a:t>
            </a:r>
            <a:r>
              <a:rPr lang="en-US" dirty="0" smtClean="0"/>
              <a:t>0</a:t>
            </a:r>
            <a:endParaRPr lang="en-US" dirty="0"/>
          </a:p>
        </p:txBody>
      </p:sp>
    </p:spTree>
    <p:extLst>
      <p:ext uri="{BB962C8B-B14F-4D97-AF65-F5344CB8AC3E}">
        <p14:creationId xmlns:p14="http://schemas.microsoft.com/office/powerpoint/2010/main" val="3444330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239620" y="1043797"/>
            <a:ext cx="3325339" cy="518447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 1</a:t>
            </a:r>
          </a:p>
        </p:txBody>
      </p:sp>
      <p:sp>
        <p:nvSpPr>
          <p:cNvPr id="98" name="Rounded Rectangle 97"/>
          <p:cNvSpPr/>
          <p:nvPr/>
        </p:nvSpPr>
        <p:spPr>
          <a:xfrm>
            <a:off x="3794243" y="1043796"/>
            <a:ext cx="5053053" cy="518447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Courses 2 and 3</a:t>
            </a:r>
          </a:p>
        </p:txBody>
      </p:sp>
      <p:sp>
        <p:nvSpPr>
          <p:cNvPr id="44" name="TextBox 43"/>
          <p:cNvSpPr txBox="1"/>
          <p:nvPr/>
        </p:nvSpPr>
        <p:spPr>
          <a:xfrm>
            <a:off x="101601" y="222563"/>
            <a:ext cx="7016173" cy="461665"/>
          </a:xfrm>
          <a:prstGeom prst="rect">
            <a:avLst/>
          </a:prstGeom>
          <a:noFill/>
        </p:spPr>
        <p:txBody>
          <a:bodyPr wrap="square" rtlCol="0">
            <a:spAutoFit/>
          </a:bodyPr>
          <a:lstStyle/>
          <a:p>
            <a:r>
              <a:rPr lang="en-US" sz="2400" b="1" dirty="0" smtClean="0"/>
              <a:t>Ethics, Integrity</a:t>
            </a:r>
            <a:r>
              <a:rPr lang="en-US" sz="2400" b="1" dirty="0"/>
              <a:t>, and Social </a:t>
            </a:r>
            <a:r>
              <a:rPr lang="en-US" sz="2400" b="1" dirty="0" smtClean="0"/>
              <a:t>Responsibility</a:t>
            </a:r>
            <a:endParaRPr lang="en-US" sz="2400" b="1" dirty="0"/>
          </a:p>
        </p:txBody>
      </p:sp>
      <p:sp>
        <p:nvSpPr>
          <p:cNvPr id="31" name="Rounded Rectangle 30"/>
          <p:cNvSpPr/>
          <p:nvPr/>
        </p:nvSpPr>
        <p:spPr>
          <a:xfrm>
            <a:off x="379933" y="3111866"/>
            <a:ext cx="1418408" cy="87581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1150</a:t>
            </a:r>
          </a:p>
          <a:p>
            <a:pPr algn="ctr"/>
            <a:r>
              <a:rPr lang="en-US" sz="1600" dirty="0"/>
              <a:t>Genome and You</a:t>
            </a:r>
          </a:p>
        </p:txBody>
      </p:sp>
      <p:sp>
        <p:nvSpPr>
          <p:cNvPr id="28" name="Rounded Rectangle 27"/>
          <p:cNvSpPr/>
          <p:nvPr/>
        </p:nvSpPr>
        <p:spPr>
          <a:xfrm>
            <a:off x="379933" y="4239701"/>
            <a:ext cx="1418408" cy="118507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a:t>
            </a:r>
            <a:r>
              <a:rPr lang="en-US" sz="1600" dirty="0" smtClean="0"/>
              <a:t>1160</a:t>
            </a:r>
            <a:endParaRPr lang="en-US" sz="1600" dirty="0"/>
          </a:p>
          <a:p>
            <a:pPr algn="ctr"/>
            <a:r>
              <a:rPr lang="en-US" sz="1600" dirty="0" smtClean="0"/>
              <a:t>Science and Scientific Misconduct</a:t>
            </a:r>
            <a:endParaRPr lang="en-US" sz="1600" dirty="0"/>
          </a:p>
        </p:txBody>
      </p:sp>
      <p:sp>
        <p:nvSpPr>
          <p:cNvPr id="29" name="Rounded Rectangle 28"/>
          <p:cNvSpPr/>
          <p:nvPr/>
        </p:nvSpPr>
        <p:spPr>
          <a:xfrm>
            <a:off x="1897813" y="4232738"/>
            <a:ext cx="1534085" cy="11920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a:t>
            </a:r>
            <a:r>
              <a:rPr lang="en-US" sz="1600" dirty="0" smtClean="0"/>
              <a:t>1140</a:t>
            </a:r>
            <a:endParaRPr lang="en-US" sz="1600" dirty="0"/>
          </a:p>
          <a:p>
            <a:pPr algn="ctr"/>
            <a:r>
              <a:rPr lang="en-US" sz="1600" dirty="0" smtClean="0"/>
              <a:t>Minds and Machines</a:t>
            </a:r>
            <a:endParaRPr lang="en-US" sz="1600" dirty="0"/>
          </a:p>
        </p:txBody>
      </p:sp>
      <p:sp>
        <p:nvSpPr>
          <p:cNvPr id="32" name="Rounded Rectangle 31"/>
          <p:cNvSpPr/>
          <p:nvPr/>
        </p:nvSpPr>
        <p:spPr>
          <a:xfrm>
            <a:off x="1902289" y="1704073"/>
            <a:ext cx="1534085" cy="119739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1350</a:t>
            </a:r>
          </a:p>
          <a:p>
            <a:pPr algn="ctr"/>
            <a:r>
              <a:rPr lang="en-US" sz="1600" dirty="0"/>
              <a:t>Law, Values, and Public </a:t>
            </a:r>
            <a:r>
              <a:rPr lang="en-US" sz="1600" dirty="0" smtClean="0"/>
              <a:t>Policy</a:t>
            </a:r>
            <a:endParaRPr lang="en-US" sz="1600" dirty="0"/>
          </a:p>
        </p:txBody>
      </p:sp>
      <p:sp>
        <p:nvSpPr>
          <p:cNvPr id="33" name="Rounded Rectangle 32"/>
          <p:cNvSpPr/>
          <p:nvPr/>
        </p:nvSpPr>
        <p:spPr>
          <a:xfrm>
            <a:off x="1902289" y="3136221"/>
            <a:ext cx="1529609" cy="85146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a:t>
            </a:r>
            <a:r>
              <a:rPr lang="en-US" sz="1600" dirty="0" smtClean="0"/>
              <a:t>1420</a:t>
            </a:r>
            <a:endParaRPr lang="en-US" sz="1600" dirty="0"/>
          </a:p>
          <a:p>
            <a:pPr algn="ctr"/>
            <a:r>
              <a:rPr lang="en-US" sz="1600" dirty="0"/>
              <a:t>Global Health </a:t>
            </a:r>
            <a:r>
              <a:rPr lang="en-US" sz="1600" dirty="0" smtClean="0"/>
              <a:t>Challenges</a:t>
            </a:r>
            <a:endParaRPr lang="en-US" sz="1600" dirty="0"/>
          </a:p>
        </p:txBody>
      </p:sp>
      <p:sp>
        <p:nvSpPr>
          <p:cNvPr id="38" name="Rounded Rectangle 37"/>
          <p:cNvSpPr/>
          <p:nvPr/>
        </p:nvSpPr>
        <p:spPr>
          <a:xfrm>
            <a:off x="379932" y="1704073"/>
            <a:ext cx="1418408" cy="119739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IHSS </a:t>
            </a:r>
            <a:r>
              <a:rPr lang="en-US" sz="1600" dirty="0"/>
              <a:t>1110 </a:t>
            </a:r>
            <a:r>
              <a:rPr lang="en-US" sz="1600" dirty="0" smtClean="0"/>
              <a:t>Science</a:t>
            </a:r>
            <a:r>
              <a:rPr lang="en-US" sz="1600" dirty="0"/>
              <a:t>, Technology, and </a:t>
            </a:r>
            <a:r>
              <a:rPr lang="en-US" sz="1600" dirty="0" smtClean="0"/>
              <a:t>Society</a:t>
            </a:r>
            <a:endParaRPr lang="en-US" sz="1600" dirty="0"/>
          </a:p>
        </p:txBody>
      </p:sp>
      <p:sp>
        <p:nvSpPr>
          <p:cNvPr id="39" name="Rounded Rectangle 38"/>
          <p:cNvSpPr/>
          <p:nvPr/>
        </p:nvSpPr>
        <p:spPr>
          <a:xfrm>
            <a:off x="7083079" y="4272405"/>
            <a:ext cx="1660836" cy="92929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4560</a:t>
            </a:r>
          </a:p>
          <a:p>
            <a:pPr algn="ctr"/>
            <a:r>
              <a:rPr lang="en-US" sz="1600" dirty="0" err="1" smtClean="0"/>
              <a:t>Hactivism</a:t>
            </a:r>
            <a:endParaRPr lang="en-US" sz="1600" dirty="0"/>
          </a:p>
        </p:txBody>
      </p:sp>
      <p:sp>
        <p:nvSpPr>
          <p:cNvPr id="40" name="Rounded Rectangle 39"/>
          <p:cNvSpPr/>
          <p:nvPr/>
        </p:nvSpPr>
        <p:spPr>
          <a:xfrm>
            <a:off x="7083079" y="3111866"/>
            <a:ext cx="1660836" cy="98325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4240</a:t>
            </a:r>
          </a:p>
          <a:p>
            <a:pPr algn="ctr"/>
            <a:r>
              <a:rPr lang="en-US" sz="1600" dirty="0"/>
              <a:t>Eco-Chic: Living </a:t>
            </a:r>
            <a:r>
              <a:rPr lang="en-US" sz="1600" dirty="0" smtClean="0"/>
              <a:t>Art</a:t>
            </a:r>
            <a:endParaRPr lang="en-US" sz="1600" dirty="0"/>
          </a:p>
        </p:txBody>
      </p:sp>
      <p:sp>
        <p:nvSpPr>
          <p:cNvPr id="41" name="Rounded Rectangle 40"/>
          <p:cNvSpPr/>
          <p:nvPr/>
        </p:nvSpPr>
        <p:spPr>
          <a:xfrm>
            <a:off x="7047749" y="1966855"/>
            <a:ext cx="1696166" cy="9346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4080</a:t>
            </a:r>
          </a:p>
          <a:p>
            <a:pPr algn="ctr"/>
            <a:r>
              <a:rPr lang="en-US" sz="1600" dirty="0"/>
              <a:t>Art, Community, and </a:t>
            </a:r>
            <a:r>
              <a:rPr lang="en-US" sz="1600" dirty="0" smtClean="0"/>
              <a:t>Technology</a:t>
            </a:r>
            <a:endParaRPr lang="en-US" sz="1600" dirty="0"/>
          </a:p>
        </p:txBody>
      </p:sp>
      <p:sp>
        <p:nvSpPr>
          <p:cNvPr id="49" name="Rounded Rectangle 48"/>
          <p:cNvSpPr/>
          <p:nvPr/>
        </p:nvSpPr>
        <p:spPr>
          <a:xfrm>
            <a:off x="5469023" y="1980989"/>
            <a:ext cx="1474777" cy="90767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PHIL 4240</a:t>
            </a:r>
          </a:p>
          <a:p>
            <a:pPr algn="ctr"/>
            <a:r>
              <a:rPr lang="en-US" sz="1600" dirty="0" smtClean="0"/>
              <a:t>Ethics</a:t>
            </a:r>
            <a:endParaRPr lang="en-US" sz="1600" dirty="0"/>
          </a:p>
        </p:txBody>
      </p:sp>
      <p:sp>
        <p:nvSpPr>
          <p:cNvPr id="50" name="Rounded Rectangle 49"/>
          <p:cNvSpPr/>
          <p:nvPr/>
        </p:nvSpPr>
        <p:spPr>
          <a:xfrm>
            <a:off x="5482500" y="3107060"/>
            <a:ext cx="1496164" cy="93620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PHIL 4300</a:t>
            </a:r>
          </a:p>
          <a:p>
            <a:pPr algn="ctr"/>
            <a:r>
              <a:rPr lang="en-US" sz="1600" dirty="0"/>
              <a:t>Environmental </a:t>
            </a:r>
            <a:r>
              <a:rPr lang="en-US" sz="1600" dirty="0" smtClean="0"/>
              <a:t>Philosophy</a:t>
            </a:r>
            <a:endParaRPr lang="en-US" sz="1600" dirty="0"/>
          </a:p>
        </p:txBody>
      </p:sp>
      <p:sp>
        <p:nvSpPr>
          <p:cNvPr id="51" name="Rounded Rectangle 50"/>
          <p:cNvSpPr/>
          <p:nvPr/>
        </p:nvSpPr>
        <p:spPr>
          <a:xfrm>
            <a:off x="3920599" y="3558127"/>
            <a:ext cx="1474777" cy="97582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4250 / STSS 4250</a:t>
            </a:r>
          </a:p>
          <a:p>
            <a:pPr algn="ctr"/>
            <a:r>
              <a:rPr lang="en-US" sz="1600" dirty="0" smtClean="0"/>
              <a:t>Bioethics</a:t>
            </a:r>
            <a:endParaRPr lang="en-US" sz="1600" dirty="0"/>
          </a:p>
        </p:txBody>
      </p:sp>
      <p:sp>
        <p:nvSpPr>
          <p:cNvPr id="52" name="Rounded Rectangle 51"/>
          <p:cNvSpPr/>
          <p:nvPr/>
        </p:nvSpPr>
        <p:spPr>
          <a:xfrm>
            <a:off x="3915957" y="4658745"/>
            <a:ext cx="1492175" cy="97582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STSS 4400</a:t>
            </a:r>
            <a:endParaRPr lang="en-US" sz="1600" dirty="0"/>
          </a:p>
          <a:p>
            <a:pPr algn="ctr"/>
            <a:r>
              <a:rPr lang="en-US" sz="1600" dirty="0" smtClean="0"/>
              <a:t>Medicine, Culture, and Society</a:t>
            </a:r>
            <a:endParaRPr lang="en-US" sz="1600" dirty="0"/>
          </a:p>
        </p:txBody>
      </p:sp>
      <p:sp>
        <p:nvSpPr>
          <p:cNvPr id="62" name="Rounded Rectangle 61"/>
          <p:cNvSpPr/>
          <p:nvPr/>
        </p:nvSpPr>
        <p:spPr>
          <a:xfrm>
            <a:off x="3920599" y="2536753"/>
            <a:ext cx="1461923" cy="92929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STSH 4210</a:t>
            </a:r>
            <a:endParaRPr lang="en-US" sz="1600" dirty="0"/>
          </a:p>
          <a:p>
            <a:pPr algn="ctr"/>
            <a:r>
              <a:rPr lang="en-US" sz="1600" dirty="0"/>
              <a:t>Engineering </a:t>
            </a:r>
            <a:r>
              <a:rPr lang="en-US" sz="1600" dirty="0" smtClean="0"/>
              <a:t>Ethics</a:t>
            </a:r>
            <a:endParaRPr lang="en-US" sz="1600" dirty="0"/>
          </a:p>
        </p:txBody>
      </p:sp>
      <p:sp>
        <p:nvSpPr>
          <p:cNvPr id="63" name="Rounded Rectangle 62"/>
          <p:cNvSpPr/>
          <p:nvPr/>
        </p:nvSpPr>
        <p:spPr>
          <a:xfrm>
            <a:off x="3892714" y="1513016"/>
            <a:ext cx="1492818" cy="90767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STSH 2700</a:t>
            </a:r>
            <a:endParaRPr lang="en-US" sz="1600" dirty="0"/>
          </a:p>
          <a:p>
            <a:pPr algn="ctr"/>
            <a:r>
              <a:rPr lang="en-US" sz="1600" dirty="0" smtClean="0"/>
              <a:t>Law and Society</a:t>
            </a:r>
            <a:endParaRPr lang="en-US" sz="1600" dirty="0"/>
          </a:p>
        </p:txBody>
      </p:sp>
      <p:sp>
        <p:nvSpPr>
          <p:cNvPr id="20" name="TextBox 19"/>
          <p:cNvSpPr txBox="1"/>
          <p:nvPr/>
        </p:nvSpPr>
        <p:spPr>
          <a:xfrm>
            <a:off x="8428593" y="2565252"/>
            <a:ext cx="301686" cy="369332"/>
          </a:xfrm>
          <a:prstGeom prst="rect">
            <a:avLst/>
          </a:prstGeom>
          <a:noFill/>
        </p:spPr>
        <p:txBody>
          <a:bodyPr wrap="none" rtlCol="0">
            <a:spAutoFit/>
          </a:bodyPr>
          <a:lstStyle/>
          <a:p>
            <a:r>
              <a:rPr lang="en-US" dirty="0"/>
              <a:t>5</a:t>
            </a:r>
          </a:p>
        </p:txBody>
      </p:sp>
      <p:sp>
        <p:nvSpPr>
          <p:cNvPr id="24" name="TextBox 23"/>
          <p:cNvSpPr txBox="1"/>
          <p:nvPr/>
        </p:nvSpPr>
        <p:spPr>
          <a:xfrm>
            <a:off x="8325211" y="3727448"/>
            <a:ext cx="301686" cy="369332"/>
          </a:xfrm>
          <a:prstGeom prst="rect">
            <a:avLst/>
          </a:prstGeom>
          <a:noFill/>
        </p:spPr>
        <p:txBody>
          <a:bodyPr wrap="none" rtlCol="0">
            <a:spAutoFit/>
          </a:bodyPr>
          <a:lstStyle/>
          <a:p>
            <a:r>
              <a:rPr lang="en-US" dirty="0"/>
              <a:t>2</a:t>
            </a:r>
          </a:p>
        </p:txBody>
      </p:sp>
      <p:grpSp>
        <p:nvGrpSpPr>
          <p:cNvPr id="25" name="Group 24"/>
          <p:cNvGrpSpPr/>
          <p:nvPr/>
        </p:nvGrpSpPr>
        <p:grpSpPr>
          <a:xfrm>
            <a:off x="8428593" y="3136221"/>
            <a:ext cx="255198" cy="276999"/>
            <a:chOff x="7228093" y="2976114"/>
            <a:chExt cx="255198" cy="276999"/>
          </a:xfrm>
        </p:grpSpPr>
        <p:sp>
          <p:nvSpPr>
            <p:cNvPr id="26" name="Oval 25"/>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34" name="Group 33"/>
          <p:cNvGrpSpPr/>
          <p:nvPr/>
        </p:nvGrpSpPr>
        <p:grpSpPr>
          <a:xfrm>
            <a:off x="8421057" y="2025771"/>
            <a:ext cx="255198" cy="276999"/>
            <a:chOff x="7228093" y="2976114"/>
            <a:chExt cx="255198" cy="276999"/>
          </a:xfrm>
        </p:grpSpPr>
        <p:sp>
          <p:nvSpPr>
            <p:cNvPr id="35" name="Oval 34"/>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37" name="Group 36"/>
          <p:cNvGrpSpPr/>
          <p:nvPr/>
        </p:nvGrpSpPr>
        <p:grpSpPr>
          <a:xfrm>
            <a:off x="7117774" y="1994206"/>
            <a:ext cx="255198" cy="276999"/>
            <a:chOff x="7218863" y="2769318"/>
            <a:chExt cx="255198" cy="276999"/>
          </a:xfrm>
        </p:grpSpPr>
        <p:sp>
          <p:nvSpPr>
            <p:cNvPr id="42" name="Oval 4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45" name="Group 44"/>
          <p:cNvGrpSpPr/>
          <p:nvPr/>
        </p:nvGrpSpPr>
        <p:grpSpPr>
          <a:xfrm>
            <a:off x="7069136" y="4598553"/>
            <a:ext cx="370422" cy="276999"/>
            <a:chOff x="7189822" y="4439073"/>
            <a:chExt cx="370422" cy="276999"/>
          </a:xfrm>
        </p:grpSpPr>
        <p:sp>
          <p:nvSpPr>
            <p:cNvPr id="46" name="Oval 45"/>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47" name="TextBox 46"/>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sp>
        <p:nvSpPr>
          <p:cNvPr id="48" name="TextBox 47"/>
          <p:cNvSpPr txBox="1"/>
          <p:nvPr/>
        </p:nvSpPr>
        <p:spPr>
          <a:xfrm>
            <a:off x="8395381" y="4828428"/>
            <a:ext cx="301686" cy="369332"/>
          </a:xfrm>
          <a:prstGeom prst="rect">
            <a:avLst/>
          </a:prstGeom>
          <a:noFill/>
        </p:spPr>
        <p:txBody>
          <a:bodyPr wrap="none" rtlCol="0">
            <a:spAutoFit/>
          </a:bodyPr>
          <a:lstStyle/>
          <a:p>
            <a:r>
              <a:rPr lang="en-US" dirty="0"/>
              <a:t>5</a:t>
            </a:r>
          </a:p>
        </p:txBody>
      </p:sp>
      <p:grpSp>
        <p:nvGrpSpPr>
          <p:cNvPr id="53" name="Group 52"/>
          <p:cNvGrpSpPr/>
          <p:nvPr/>
        </p:nvGrpSpPr>
        <p:grpSpPr>
          <a:xfrm>
            <a:off x="5549207" y="2023199"/>
            <a:ext cx="255198" cy="276999"/>
            <a:chOff x="7218863" y="2769318"/>
            <a:chExt cx="255198" cy="276999"/>
          </a:xfrm>
        </p:grpSpPr>
        <p:sp>
          <p:nvSpPr>
            <p:cNvPr id="54" name="Oval 5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56" name="Group 55"/>
          <p:cNvGrpSpPr/>
          <p:nvPr/>
        </p:nvGrpSpPr>
        <p:grpSpPr>
          <a:xfrm>
            <a:off x="6615143" y="2036593"/>
            <a:ext cx="255198" cy="276999"/>
            <a:chOff x="7228093" y="2976114"/>
            <a:chExt cx="255198" cy="276999"/>
          </a:xfrm>
        </p:grpSpPr>
        <p:sp>
          <p:nvSpPr>
            <p:cNvPr id="57" name="Oval 5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59" name="TextBox 58"/>
          <p:cNvSpPr txBox="1"/>
          <p:nvPr/>
        </p:nvSpPr>
        <p:spPr>
          <a:xfrm>
            <a:off x="6585586" y="2516622"/>
            <a:ext cx="418704" cy="369332"/>
          </a:xfrm>
          <a:prstGeom prst="rect">
            <a:avLst/>
          </a:prstGeom>
          <a:noFill/>
        </p:spPr>
        <p:txBody>
          <a:bodyPr wrap="none" rtlCol="0">
            <a:spAutoFit/>
          </a:bodyPr>
          <a:lstStyle/>
          <a:p>
            <a:r>
              <a:rPr lang="en-US" dirty="0" smtClean="0"/>
              <a:t>10</a:t>
            </a:r>
            <a:endParaRPr lang="en-US" dirty="0"/>
          </a:p>
        </p:txBody>
      </p:sp>
      <p:grpSp>
        <p:nvGrpSpPr>
          <p:cNvPr id="60" name="Group 59"/>
          <p:cNvGrpSpPr/>
          <p:nvPr/>
        </p:nvGrpSpPr>
        <p:grpSpPr>
          <a:xfrm>
            <a:off x="1951988" y="2598195"/>
            <a:ext cx="318097" cy="276999"/>
            <a:chOff x="7041241" y="502671"/>
            <a:chExt cx="319318" cy="276999"/>
          </a:xfrm>
        </p:grpSpPr>
        <p:sp>
          <p:nvSpPr>
            <p:cNvPr id="61" name="Oval 60"/>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65" name="Group 64"/>
          <p:cNvGrpSpPr/>
          <p:nvPr/>
        </p:nvGrpSpPr>
        <p:grpSpPr>
          <a:xfrm>
            <a:off x="1919702" y="3677249"/>
            <a:ext cx="318097" cy="276999"/>
            <a:chOff x="7041241" y="502671"/>
            <a:chExt cx="319318" cy="276999"/>
          </a:xfrm>
        </p:grpSpPr>
        <p:sp>
          <p:nvSpPr>
            <p:cNvPr id="66" name="Oval 65"/>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68" name="Group 67"/>
          <p:cNvGrpSpPr/>
          <p:nvPr/>
        </p:nvGrpSpPr>
        <p:grpSpPr>
          <a:xfrm>
            <a:off x="1916233" y="5041953"/>
            <a:ext cx="318097" cy="276999"/>
            <a:chOff x="7041241" y="502671"/>
            <a:chExt cx="319318" cy="276999"/>
          </a:xfrm>
        </p:grpSpPr>
        <p:sp>
          <p:nvSpPr>
            <p:cNvPr id="69" name="Oval 68"/>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71" name="Group 70"/>
          <p:cNvGrpSpPr/>
          <p:nvPr/>
        </p:nvGrpSpPr>
        <p:grpSpPr>
          <a:xfrm>
            <a:off x="336962" y="5011888"/>
            <a:ext cx="318097" cy="276999"/>
            <a:chOff x="7041241" y="502671"/>
            <a:chExt cx="319318" cy="276999"/>
          </a:xfrm>
        </p:grpSpPr>
        <p:sp>
          <p:nvSpPr>
            <p:cNvPr id="72" name="Oval 71"/>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74" name="Group 73"/>
          <p:cNvGrpSpPr/>
          <p:nvPr/>
        </p:nvGrpSpPr>
        <p:grpSpPr>
          <a:xfrm>
            <a:off x="390093" y="3671383"/>
            <a:ext cx="318097" cy="276999"/>
            <a:chOff x="7041241" y="502671"/>
            <a:chExt cx="319318" cy="276999"/>
          </a:xfrm>
        </p:grpSpPr>
        <p:sp>
          <p:nvSpPr>
            <p:cNvPr id="75" name="Oval 74"/>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77" name="Group 76"/>
          <p:cNvGrpSpPr/>
          <p:nvPr/>
        </p:nvGrpSpPr>
        <p:grpSpPr>
          <a:xfrm>
            <a:off x="366296" y="2448773"/>
            <a:ext cx="318097" cy="276999"/>
            <a:chOff x="7041241" y="502671"/>
            <a:chExt cx="319318" cy="276999"/>
          </a:xfrm>
        </p:grpSpPr>
        <p:sp>
          <p:nvSpPr>
            <p:cNvPr id="78" name="Oval 77"/>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sp>
        <p:nvSpPr>
          <p:cNvPr id="80" name="TextBox 79"/>
          <p:cNvSpPr txBox="1"/>
          <p:nvPr/>
        </p:nvSpPr>
        <p:spPr>
          <a:xfrm>
            <a:off x="5103437" y="5299770"/>
            <a:ext cx="301686" cy="369332"/>
          </a:xfrm>
          <a:prstGeom prst="rect">
            <a:avLst/>
          </a:prstGeom>
          <a:noFill/>
        </p:spPr>
        <p:txBody>
          <a:bodyPr wrap="none" rtlCol="0">
            <a:spAutoFit/>
          </a:bodyPr>
          <a:lstStyle/>
          <a:p>
            <a:r>
              <a:rPr lang="en-US" dirty="0"/>
              <a:t>2</a:t>
            </a:r>
          </a:p>
        </p:txBody>
      </p:sp>
      <p:sp>
        <p:nvSpPr>
          <p:cNvPr id="81" name="TextBox 80"/>
          <p:cNvSpPr txBox="1"/>
          <p:nvPr/>
        </p:nvSpPr>
        <p:spPr>
          <a:xfrm>
            <a:off x="5101660" y="4208304"/>
            <a:ext cx="301686" cy="369332"/>
          </a:xfrm>
          <a:prstGeom prst="rect">
            <a:avLst/>
          </a:prstGeom>
          <a:noFill/>
        </p:spPr>
        <p:txBody>
          <a:bodyPr wrap="none" rtlCol="0">
            <a:spAutoFit/>
          </a:bodyPr>
          <a:lstStyle/>
          <a:p>
            <a:r>
              <a:rPr lang="en-US" dirty="0"/>
              <a:t>3</a:t>
            </a:r>
          </a:p>
        </p:txBody>
      </p:sp>
      <p:sp>
        <p:nvSpPr>
          <p:cNvPr id="82" name="TextBox 81"/>
          <p:cNvSpPr txBox="1"/>
          <p:nvPr/>
        </p:nvSpPr>
        <p:spPr>
          <a:xfrm>
            <a:off x="5080836" y="2078189"/>
            <a:ext cx="301686" cy="369332"/>
          </a:xfrm>
          <a:prstGeom prst="rect">
            <a:avLst/>
          </a:prstGeom>
          <a:noFill/>
        </p:spPr>
        <p:txBody>
          <a:bodyPr wrap="none" rtlCol="0">
            <a:spAutoFit/>
          </a:bodyPr>
          <a:lstStyle/>
          <a:p>
            <a:r>
              <a:rPr lang="en-US" dirty="0"/>
              <a:t>0</a:t>
            </a:r>
          </a:p>
        </p:txBody>
      </p:sp>
      <p:sp>
        <p:nvSpPr>
          <p:cNvPr id="83" name="TextBox 82"/>
          <p:cNvSpPr txBox="1"/>
          <p:nvPr/>
        </p:nvSpPr>
        <p:spPr>
          <a:xfrm>
            <a:off x="5035555" y="3109904"/>
            <a:ext cx="464367" cy="369332"/>
          </a:xfrm>
          <a:prstGeom prst="rect">
            <a:avLst/>
          </a:prstGeom>
          <a:noFill/>
        </p:spPr>
        <p:txBody>
          <a:bodyPr wrap="square" rtlCol="0">
            <a:spAutoFit/>
          </a:bodyPr>
          <a:lstStyle/>
          <a:p>
            <a:r>
              <a:rPr lang="en-US" dirty="0" smtClean="0"/>
              <a:t>??</a:t>
            </a:r>
            <a:endParaRPr lang="en-US" dirty="0"/>
          </a:p>
        </p:txBody>
      </p:sp>
      <p:sp>
        <p:nvSpPr>
          <p:cNvPr id="84" name="TextBox 83"/>
          <p:cNvSpPr txBox="1"/>
          <p:nvPr/>
        </p:nvSpPr>
        <p:spPr>
          <a:xfrm>
            <a:off x="6669560" y="3680211"/>
            <a:ext cx="301686" cy="369332"/>
          </a:xfrm>
          <a:prstGeom prst="rect">
            <a:avLst/>
          </a:prstGeom>
          <a:noFill/>
        </p:spPr>
        <p:txBody>
          <a:bodyPr wrap="none" rtlCol="0">
            <a:spAutoFit/>
          </a:bodyPr>
          <a:lstStyle/>
          <a:p>
            <a:r>
              <a:rPr lang="en-US" dirty="0"/>
              <a:t>0</a:t>
            </a:r>
          </a:p>
        </p:txBody>
      </p:sp>
      <p:sp>
        <p:nvSpPr>
          <p:cNvPr id="2" name="TextBox 1"/>
          <p:cNvSpPr txBox="1"/>
          <p:nvPr/>
        </p:nvSpPr>
        <p:spPr>
          <a:xfrm>
            <a:off x="8668060" y="6228273"/>
            <a:ext cx="418704" cy="369332"/>
          </a:xfrm>
          <a:prstGeom prst="rect">
            <a:avLst/>
          </a:prstGeom>
          <a:noFill/>
        </p:spPr>
        <p:txBody>
          <a:bodyPr wrap="none" rtlCol="0">
            <a:spAutoFit/>
          </a:bodyPr>
          <a:lstStyle/>
          <a:p>
            <a:r>
              <a:rPr lang="en-US" dirty="0" smtClean="0"/>
              <a:t>26</a:t>
            </a:r>
            <a:endParaRPr lang="en-US" dirty="0"/>
          </a:p>
        </p:txBody>
      </p:sp>
      <p:grpSp>
        <p:nvGrpSpPr>
          <p:cNvPr id="85" name="Group 84"/>
          <p:cNvGrpSpPr/>
          <p:nvPr/>
        </p:nvGrpSpPr>
        <p:grpSpPr>
          <a:xfrm>
            <a:off x="3892286" y="2724401"/>
            <a:ext cx="362756" cy="276999"/>
            <a:chOff x="7189822" y="4439073"/>
            <a:chExt cx="370422" cy="276999"/>
          </a:xfrm>
        </p:grpSpPr>
        <p:sp>
          <p:nvSpPr>
            <p:cNvPr id="86" name="Oval 85"/>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87" name="TextBox 86"/>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88" name="Group 87"/>
          <p:cNvGrpSpPr/>
          <p:nvPr/>
        </p:nvGrpSpPr>
        <p:grpSpPr>
          <a:xfrm>
            <a:off x="3964208" y="4691071"/>
            <a:ext cx="255198" cy="276999"/>
            <a:chOff x="7218863" y="2769318"/>
            <a:chExt cx="255198" cy="276999"/>
          </a:xfrm>
        </p:grpSpPr>
        <p:sp>
          <p:nvSpPr>
            <p:cNvPr id="89" name="Oval 8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1" name="Group 90"/>
          <p:cNvGrpSpPr/>
          <p:nvPr/>
        </p:nvGrpSpPr>
        <p:grpSpPr>
          <a:xfrm>
            <a:off x="5101660" y="3622381"/>
            <a:ext cx="330540" cy="276999"/>
            <a:chOff x="6730063" y="3236444"/>
            <a:chExt cx="330540" cy="276999"/>
          </a:xfrm>
        </p:grpSpPr>
        <p:sp>
          <p:nvSpPr>
            <p:cNvPr id="92" name="Oval 91"/>
            <p:cNvSpPr/>
            <p:nvPr/>
          </p:nvSpPr>
          <p:spPr>
            <a:xfrm>
              <a:off x="6781033" y="3260644"/>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6730063" y="3236444"/>
              <a:ext cx="330540" cy="276999"/>
            </a:xfrm>
            <a:prstGeom prst="rect">
              <a:avLst/>
            </a:prstGeom>
            <a:noFill/>
          </p:spPr>
          <p:txBody>
            <a:bodyPr wrap="none" rtlCol="0">
              <a:spAutoFit/>
            </a:bodyPr>
            <a:lstStyle/>
            <a:p>
              <a:r>
                <a:rPr lang="en-US" sz="1200" dirty="0"/>
                <a:t>S</a:t>
              </a:r>
              <a:r>
                <a:rPr lang="en-US" sz="1200" dirty="0" smtClean="0"/>
                <a:t>E</a:t>
              </a:r>
              <a:endParaRPr lang="en-US" sz="1200" dirty="0"/>
            </a:p>
          </p:txBody>
        </p:sp>
      </p:grpSp>
      <p:grpSp>
        <p:nvGrpSpPr>
          <p:cNvPr id="94" name="Group 93"/>
          <p:cNvGrpSpPr/>
          <p:nvPr/>
        </p:nvGrpSpPr>
        <p:grpSpPr>
          <a:xfrm>
            <a:off x="6641792" y="3124169"/>
            <a:ext cx="330540" cy="276999"/>
            <a:chOff x="6730063" y="3236444"/>
            <a:chExt cx="330540" cy="276999"/>
          </a:xfrm>
        </p:grpSpPr>
        <p:sp>
          <p:nvSpPr>
            <p:cNvPr id="95" name="Oval 94"/>
            <p:cNvSpPr/>
            <p:nvPr/>
          </p:nvSpPr>
          <p:spPr>
            <a:xfrm>
              <a:off x="6781033" y="3260644"/>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6730063" y="3236444"/>
              <a:ext cx="330540" cy="276999"/>
            </a:xfrm>
            <a:prstGeom prst="rect">
              <a:avLst/>
            </a:prstGeom>
            <a:noFill/>
          </p:spPr>
          <p:txBody>
            <a:bodyPr wrap="none" rtlCol="0">
              <a:spAutoFit/>
            </a:bodyPr>
            <a:lstStyle/>
            <a:p>
              <a:r>
                <a:rPr lang="en-US" sz="1200" dirty="0"/>
                <a:t>S</a:t>
              </a:r>
              <a:r>
                <a:rPr lang="en-US" sz="1200" dirty="0" smtClean="0"/>
                <a:t>E</a:t>
              </a:r>
              <a:endParaRPr lang="en-US" sz="1200" dirty="0"/>
            </a:p>
          </p:txBody>
        </p:sp>
      </p:grpSp>
      <p:grpSp>
        <p:nvGrpSpPr>
          <p:cNvPr id="97" name="Group 96"/>
          <p:cNvGrpSpPr/>
          <p:nvPr/>
        </p:nvGrpSpPr>
        <p:grpSpPr>
          <a:xfrm>
            <a:off x="5104080" y="1573630"/>
            <a:ext cx="255198" cy="276999"/>
            <a:chOff x="7228093" y="2976114"/>
            <a:chExt cx="255198" cy="276999"/>
          </a:xfrm>
        </p:grpSpPr>
        <p:sp>
          <p:nvSpPr>
            <p:cNvPr id="99" name="Oval 9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01" name="TextBox 100"/>
          <p:cNvSpPr txBox="1"/>
          <p:nvPr/>
        </p:nvSpPr>
        <p:spPr>
          <a:xfrm>
            <a:off x="1438400" y="2606650"/>
            <a:ext cx="418704" cy="369332"/>
          </a:xfrm>
          <a:prstGeom prst="rect">
            <a:avLst/>
          </a:prstGeom>
          <a:noFill/>
        </p:spPr>
        <p:txBody>
          <a:bodyPr wrap="none" rtlCol="0">
            <a:spAutoFit/>
          </a:bodyPr>
          <a:lstStyle/>
          <a:p>
            <a:r>
              <a:rPr lang="en-US" dirty="0"/>
              <a:t>2</a:t>
            </a:r>
            <a:r>
              <a:rPr lang="en-US" dirty="0" smtClean="0"/>
              <a:t>0</a:t>
            </a:r>
            <a:endParaRPr lang="en-US" dirty="0"/>
          </a:p>
        </p:txBody>
      </p:sp>
      <p:grpSp>
        <p:nvGrpSpPr>
          <p:cNvPr id="102" name="Group 101"/>
          <p:cNvGrpSpPr/>
          <p:nvPr/>
        </p:nvGrpSpPr>
        <p:grpSpPr>
          <a:xfrm>
            <a:off x="444282" y="1728678"/>
            <a:ext cx="255198" cy="276999"/>
            <a:chOff x="7218863" y="2769318"/>
            <a:chExt cx="255198" cy="276999"/>
          </a:xfrm>
        </p:grpSpPr>
        <p:sp>
          <p:nvSpPr>
            <p:cNvPr id="103" name="Oval 10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05" name="Group 104"/>
          <p:cNvGrpSpPr/>
          <p:nvPr/>
        </p:nvGrpSpPr>
        <p:grpSpPr>
          <a:xfrm>
            <a:off x="1510218" y="1742072"/>
            <a:ext cx="255198" cy="276999"/>
            <a:chOff x="7228093" y="2976114"/>
            <a:chExt cx="255198" cy="276999"/>
          </a:xfrm>
        </p:grpSpPr>
        <p:sp>
          <p:nvSpPr>
            <p:cNvPr id="106" name="Oval 105"/>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08" name="Group 107"/>
          <p:cNvGrpSpPr/>
          <p:nvPr/>
        </p:nvGrpSpPr>
        <p:grpSpPr>
          <a:xfrm>
            <a:off x="421542" y="3136221"/>
            <a:ext cx="255198" cy="276999"/>
            <a:chOff x="7218863" y="2769318"/>
            <a:chExt cx="255198" cy="276999"/>
          </a:xfrm>
        </p:grpSpPr>
        <p:sp>
          <p:nvSpPr>
            <p:cNvPr id="109" name="Oval 10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11" name="Group 110"/>
          <p:cNvGrpSpPr/>
          <p:nvPr/>
        </p:nvGrpSpPr>
        <p:grpSpPr>
          <a:xfrm>
            <a:off x="1495359" y="4261836"/>
            <a:ext cx="255198" cy="276999"/>
            <a:chOff x="7228093" y="2976114"/>
            <a:chExt cx="255198" cy="276999"/>
          </a:xfrm>
        </p:grpSpPr>
        <p:sp>
          <p:nvSpPr>
            <p:cNvPr id="112" name="Oval 11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14" name="Group 113"/>
          <p:cNvGrpSpPr/>
          <p:nvPr/>
        </p:nvGrpSpPr>
        <p:grpSpPr>
          <a:xfrm>
            <a:off x="1957516" y="4272405"/>
            <a:ext cx="255198" cy="276999"/>
            <a:chOff x="7218863" y="2769318"/>
            <a:chExt cx="255198" cy="276999"/>
          </a:xfrm>
        </p:grpSpPr>
        <p:sp>
          <p:nvSpPr>
            <p:cNvPr id="115" name="Oval 114"/>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17" name="Group 116"/>
          <p:cNvGrpSpPr/>
          <p:nvPr/>
        </p:nvGrpSpPr>
        <p:grpSpPr>
          <a:xfrm>
            <a:off x="3121308" y="3168566"/>
            <a:ext cx="255198" cy="276999"/>
            <a:chOff x="7228093" y="2976114"/>
            <a:chExt cx="255198" cy="276999"/>
          </a:xfrm>
        </p:grpSpPr>
        <p:sp>
          <p:nvSpPr>
            <p:cNvPr id="118" name="Oval 11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20" name="Group 119"/>
          <p:cNvGrpSpPr/>
          <p:nvPr/>
        </p:nvGrpSpPr>
        <p:grpSpPr>
          <a:xfrm>
            <a:off x="1964888" y="1753054"/>
            <a:ext cx="255198" cy="276999"/>
            <a:chOff x="7218863" y="2769318"/>
            <a:chExt cx="255198" cy="276999"/>
          </a:xfrm>
        </p:grpSpPr>
        <p:sp>
          <p:nvSpPr>
            <p:cNvPr id="121" name="Oval 120"/>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123" name="TextBox 122"/>
          <p:cNvSpPr txBox="1"/>
          <p:nvPr/>
        </p:nvSpPr>
        <p:spPr>
          <a:xfrm>
            <a:off x="1424823" y="3641433"/>
            <a:ext cx="418704" cy="369332"/>
          </a:xfrm>
          <a:prstGeom prst="rect">
            <a:avLst/>
          </a:prstGeom>
          <a:noFill/>
        </p:spPr>
        <p:txBody>
          <a:bodyPr wrap="none" rtlCol="0">
            <a:spAutoFit/>
          </a:bodyPr>
          <a:lstStyle/>
          <a:p>
            <a:r>
              <a:rPr lang="en-US" dirty="0" smtClean="0"/>
              <a:t>10</a:t>
            </a:r>
            <a:endParaRPr lang="en-US" dirty="0"/>
          </a:p>
        </p:txBody>
      </p:sp>
      <p:sp>
        <p:nvSpPr>
          <p:cNvPr id="124" name="TextBox 123"/>
          <p:cNvSpPr txBox="1"/>
          <p:nvPr/>
        </p:nvSpPr>
        <p:spPr>
          <a:xfrm>
            <a:off x="3024542" y="5040458"/>
            <a:ext cx="301686" cy="369332"/>
          </a:xfrm>
          <a:prstGeom prst="rect">
            <a:avLst/>
          </a:prstGeom>
          <a:noFill/>
        </p:spPr>
        <p:txBody>
          <a:bodyPr wrap="none" rtlCol="0">
            <a:spAutoFit/>
          </a:bodyPr>
          <a:lstStyle/>
          <a:p>
            <a:r>
              <a:rPr lang="en-US" dirty="0"/>
              <a:t>4</a:t>
            </a:r>
          </a:p>
        </p:txBody>
      </p:sp>
      <p:sp>
        <p:nvSpPr>
          <p:cNvPr id="125" name="TextBox 124"/>
          <p:cNvSpPr txBox="1"/>
          <p:nvPr/>
        </p:nvSpPr>
        <p:spPr>
          <a:xfrm>
            <a:off x="1531221" y="5061307"/>
            <a:ext cx="301686" cy="369332"/>
          </a:xfrm>
          <a:prstGeom prst="rect">
            <a:avLst/>
          </a:prstGeom>
          <a:noFill/>
        </p:spPr>
        <p:txBody>
          <a:bodyPr wrap="none" rtlCol="0">
            <a:spAutoFit/>
          </a:bodyPr>
          <a:lstStyle/>
          <a:p>
            <a:r>
              <a:rPr lang="en-US" dirty="0"/>
              <a:t>4</a:t>
            </a:r>
          </a:p>
        </p:txBody>
      </p:sp>
      <p:sp>
        <p:nvSpPr>
          <p:cNvPr id="126" name="Rounded Rectangle 125"/>
          <p:cNvSpPr/>
          <p:nvPr/>
        </p:nvSpPr>
        <p:spPr>
          <a:xfrm>
            <a:off x="5483463" y="4272405"/>
            <a:ext cx="1511479" cy="92535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PHIL 4500</a:t>
            </a:r>
            <a:endParaRPr lang="en-US" sz="1600" dirty="0"/>
          </a:p>
          <a:p>
            <a:pPr algn="ctr"/>
            <a:r>
              <a:rPr lang="en-US" sz="1600" dirty="0" smtClean="0"/>
              <a:t>Bioethics</a:t>
            </a:r>
            <a:endParaRPr lang="en-US" sz="1600" dirty="0"/>
          </a:p>
        </p:txBody>
      </p:sp>
      <p:grpSp>
        <p:nvGrpSpPr>
          <p:cNvPr id="127" name="Group 126"/>
          <p:cNvGrpSpPr/>
          <p:nvPr/>
        </p:nvGrpSpPr>
        <p:grpSpPr>
          <a:xfrm>
            <a:off x="6666809" y="4368895"/>
            <a:ext cx="255198" cy="276999"/>
            <a:chOff x="7228093" y="2976114"/>
            <a:chExt cx="255198" cy="276999"/>
          </a:xfrm>
        </p:grpSpPr>
        <p:sp>
          <p:nvSpPr>
            <p:cNvPr id="128" name="Oval 12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30" name="TextBox 129"/>
          <p:cNvSpPr txBox="1"/>
          <p:nvPr/>
        </p:nvSpPr>
        <p:spPr>
          <a:xfrm>
            <a:off x="6573149" y="4806568"/>
            <a:ext cx="418704" cy="369332"/>
          </a:xfrm>
          <a:prstGeom prst="rect">
            <a:avLst/>
          </a:prstGeom>
          <a:noFill/>
        </p:spPr>
        <p:txBody>
          <a:bodyPr wrap="none" rtlCol="0">
            <a:spAutoFit/>
          </a:bodyPr>
          <a:lstStyle/>
          <a:p>
            <a:r>
              <a:rPr lang="en-US" dirty="0" smtClean="0"/>
              <a:t>25</a:t>
            </a:r>
            <a:endParaRPr lang="en-US" dirty="0"/>
          </a:p>
        </p:txBody>
      </p:sp>
      <p:sp>
        <p:nvSpPr>
          <p:cNvPr id="131" name="TextBox 130"/>
          <p:cNvSpPr txBox="1"/>
          <p:nvPr/>
        </p:nvSpPr>
        <p:spPr>
          <a:xfrm>
            <a:off x="3076810" y="2573806"/>
            <a:ext cx="301686" cy="369332"/>
          </a:xfrm>
          <a:prstGeom prst="rect">
            <a:avLst/>
          </a:prstGeom>
          <a:noFill/>
        </p:spPr>
        <p:txBody>
          <a:bodyPr wrap="none" rtlCol="0">
            <a:spAutoFit/>
          </a:bodyPr>
          <a:lstStyle/>
          <a:p>
            <a:r>
              <a:rPr lang="en-US" dirty="0"/>
              <a:t>5</a:t>
            </a:r>
          </a:p>
        </p:txBody>
      </p:sp>
      <p:sp>
        <p:nvSpPr>
          <p:cNvPr id="132" name="TextBox 131"/>
          <p:cNvSpPr txBox="1"/>
          <p:nvPr/>
        </p:nvSpPr>
        <p:spPr>
          <a:xfrm>
            <a:off x="3040473" y="3659056"/>
            <a:ext cx="464367"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3554205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239620" y="1043797"/>
            <a:ext cx="3325339" cy="555380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 1</a:t>
            </a:r>
          </a:p>
        </p:txBody>
      </p:sp>
      <p:sp>
        <p:nvSpPr>
          <p:cNvPr id="98" name="Rounded Rectangle 97"/>
          <p:cNvSpPr/>
          <p:nvPr/>
        </p:nvSpPr>
        <p:spPr>
          <a:xfrm>
            <a:off x="3668908" y="1043796"/>
            <a:ext cx="5334415" cy="555380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Courses 2 and 3</a:t>
            </a:r>
          </a:p>
        </p:txBody>
      </p:sp>
      <p:sp>
        <p:nvSpPr>
          <p:cNvPr id="44" name="TextBox 43"/>
          <p:cNvSpPr txBox="1"/>
          <p:nvPr/>
        </p:nvSpPr>
        <p:spPr>
          <a:xfrm>
            <a:off x="101601" y="222563"/>
            <a:ext cx="7016173" cy="461665"/>
          </a:xfrm>
          <a:prstGeom prst="rect">
            <a:avLst/>
          </a:prstGeom>
          <a:noFill/>
        </p:spPr>
        <p:txBody>
          <a:bodyPr wrap="square" rtlCol="0">
            <a:spAutoFit/>
          </a:bodyPr>
          <a:lstStyle/>
          <a:p>
            <a:r>
              <a:rPr lang="en-US" sz="2400" b="1" dirty="0" smtClean="0"/>
              <a:t>Environmental Futures</a:t>
            </a:r>
            <a:endParaRPr lang="en-US" sz="2400" b="1" dirty="0"/>
          </a:p>
        </p:txBody>
      </p:sp>
      <p:sp>
        <p:nvSpPr>
          <p:cNvPr id="39" name="Rounded Rectangle 38"/>
          <p:cNvSpPr/>
          <p:nvPr/>
        </p:nvSpPr>
        <p:spPr>
          <a:xfrm>
            <a:off x="7061971" y="3929634"/>
            <a:ext cx="1785323" cy="64704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a:t>
            </a:r>
            <a:r>
              <a:rPr lang="en-US" sz="1600" dirty="0" smtClean="0"/>
              <a:t>4960</a:t>
            </a:r>
            <a:endParaRPr lang="en-US" sz="1600" dirty="0"/>
          </a:p>
          <a:p>
            <a:pPr algn="ctr"/>
            <a:r>
              <a:rPr lang="en-US" sz="1600" dirty="0" smtClean="0"/>
              <a:t>Bio Punk</a:t>
            </a:r>
            <a:endParaRPr lang="en-US" sz="1600" dirty="0"/>
          </a:p>
        </p:txBody>
      </p:sp>
      <p:sp>
        <p:nvSpPr>
          <p:cNvPr id="40" name="Rounded Rectangle 39"/>
          <p:cNvSpPr/>
          <p:nvPr/>
        </p:nvSpPr>
        <p:spPr>
          <a:xfrm>
            <a:off x="7061971" y="2772780"/>
            <a:ext cx="1785325" cy="94966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4240</a:t>
            </a:r>
          </a:p>
          <a:p>
            <a:pPr algn="ctr"/>
            <a:r>
              <a:rPr lang="en-US" sz="1600" dirty="0"/>
              <a:t>Eco-Chic: Living </a:t>
            </a:r>
            <a:r>
              <a:rPr lang="en-US" sz="1600" dirty="0" smtClean="0"/>
              <a:t>Art</a:t>
            </a:r>
            <a:endParaRPr lang="en-US" sz="1600" dirty="0"/>
          </a:p>
        </p:txBody>
      </p:sp>
      <p:sp>
        <p:nvSpPr>
          <p:cNvPr id="41" name="Rounded Rectangle 40"/>
          <p:cNvSpPr/>
          <p:nvPr/>
        </p:nvSpPr>
        <p:spPr>
          <a:xfrm>
            <a:off x="7061971" y="1614866"/>
            <a:ext cx="1785325" cy="98455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4080</a:t>
            </a:r>
          </a:p>
          <a:p>
            <a:pPr algn="ctr"/>
            <a:r>
              <a:rPr lang="en-US" sz="1600" dirty="0"/>
              <a:t>Art, Community, and </a:t>
            </a:r>
            <a:r>
              <a:rPr lang="en-US" sz="1600" dirty="0" smtClean="0"/>
              <a:t>Technology</a:t>
            </a:r>
            <a:endParaRPr lang="en-US" sz="1600" dirty="0"/>
          </a:p>
        </p:txBody>
      </p:sp>
      <p:sp>
        <p:nvSpPr>
          <p:cNvPr id="49" name="Rounded Rectangle 48"/>
          <p:cNvSpPr/>
          <p:nvPr/>
        </p:nvSpPr>
        <p:spPr>
          <a:xfrm>
            <a:off x="7061971" y="4892774"/>
            <a:ext cx="1785323" cy="839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ECON 4230</a:t>
            </a:r>
            <a:endParaRPr lang="en-US" sz="1600" dirty="0"/>
          </a:p>
          <a:p>
            <a:pPr algn="ctr"/>
            <a:r>
              <a:rPr lang="en-US" sz="1600" dirty="0" smtClean="0"/>
              <a:t>Environmental Economics</a:t>
            </a:r>
            <a:endParaRPr lang="en-US" sz="1600" dirty="0"/>
          </a:p>
        </p:txBody>
      </p:sp>
      <p:sp>
        <p:nvSpPr>
          <p:cNvPr id="50" name="Rounded Rectangle 49"/>
          <p:cNvSpPr/>
          <p:nvPr/>
        </p:nvSpPr>
        <p:spPr>
          <a:xfrm>
            <a:off x="5427413" y="1614866"/>
            <a:ext cx="1513790" cy="93620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PHIL 4300</a:t>
            </a:r>
          </a:p>
          <a:p>
            <a:pPr algn="ctr"/>
            <a:r>
              <a:rPr lang="en-US" sz="1600" dirty="0"/>
              <a:t>Environmental </a:t>
            </a:r>
            <a:r>
              <a:rPr lang="en-US" sz="1600" dirty="0" smtClean="0"/>
              <a:t>Philosophy</a:t>
            </a:r>
            <a:endParaRPr lang="en-US" sz="1600" dirty="0"/>
          </a:p>
        </p:txBody>
      </p:sp>
      <p:sp>
        <p:nvSpPr>
          <p:cNvPr id="51" name="Rounded Rectangle 50"/>
          <p:cNvSpPr/>
          <p:nvPr/>
        </p:nvSpPr>
        <p:spPr>
          <a:xfrm>
            <a:off x="5427412" y="2767785"/>
            <a:ext cx="1511479" cy="97160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PHIL 4500</a:t>
            </a:r>
            <a:endParaRPr lang="en-US" sz="1600" dirty="0"/>
          </a:p>
          <a:p>
            <a:pPr algn="ctr"/>
            <a:r>
              <a:rPr lang="en-US" sz="1600" dirty="0" smtClean="0"/>
              <a:t>Bioethics</a:t>
            </a:r>
            <a:endParaRPr lang="en-US" sz="1600" dirty="0"/>
          </a:p>
        </p:txBody>
      </p:sp>
      <p:sp>
        <p:nvSpPr>
          <p:cNvPr id="21" name="Rounded Rectangle 20"/>
          <p:cNvSpPr/>
          <p:nvPr/>
        </p:nvSpPr>
        <p:spPr>
          <a:xfrm>
            <a:off x="3797307" y="2772780"/>
            <a:ext cx="1509337" cy="95195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STSH 4700</a:t>
            </a:r>
            <a:endParaRPr lang="en-US" sz="1600" dirty="0"/>
          </a:p>
          <a:p>
            <a:pPr algn="ctr"/>
            <a:r>
              <a:rPr lang="en-US" sz="1600" dirty="0" smtClean="0"/>
              <a:t>Environmental Law</a:t>
            </a:r>
            <a:endParaRPr lang="en-US" sz="1600" dirty="0"/>
          </a:p>
        </p:txBody>
      </p:sp>
      <p:sp>
        <p:nvSpPr>
          <p:cNvPr id="22" name="Rounded Rectangle 21"/>
          <p:cNvSpPr/>
          <p:nvPr/>
        </p:nvSpPr>
        <p:spPr>
          <a:xfrm>
            <a:off x="3829585" y="3957113"/>
            <a:ext cx="1477059" cy="83794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a:t>
            </a:r>
            <a:r>
              <a:rPr lang="en-US" sz="1600" dirty="0" smtClean="0"/>
              <a:t>4320</a:t>
            </a:r>
            <a:endParaRPr lang="en-US" sz="1600" dirty="0"/>
          </a:p>
          <a:p>
            <a:pPr algn="ctr"/>
            <a:r>
              <a:rPr lang="en-US" sz="1600" dirty="0"/>
              <a:t>Resilience </a:t>
            </a:r>
            <a:r>
              <a:rPr lang="en-US" sz="1600" dirty="0" smtClean="0"/>
              <a:t>Planning</a:t>
            </a:r>
            <a:endParaRPr lang="en-US" sz="1600" dirty="0"/>
          </a:p>
        </p:txBody>
      </p:sp>
      <p:sp>
        <p:nvSpPr>
          <p:cNvPr id="23" name="Rounded Rectangle 22"/>
          <p:cNvSpPr/>
          <p:nvPr/>
        </p:nvSpPr>
        <p:spPr>
          <a:xfrm>
            <a:off x="3814566" y="1614866"/>
            <a:ext cx="1492079" cy="95580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STSS 4280</a:t>
            </a:r>
          </a:p>
          <a:p>
            <a:pPr algn="ctr"/>
            <a:r>
              <a:rPr lang="en-US" sz="1600" dirty="0"/>
              <a:t>Sustainability </a:t>
            </a:r>
            <a:r>
              <a:rPr lang="en-US" sz="1600" dirty="0" smtClean="0"/>
              <a:t>Education</a:t>
            </a:r>
            <a:endParaRPr lang="en-US" sz="1600" dirty="0"/>
          </a:p>
        </p:txBody>
      </p:sp>
      <p:sp>
        <p:nvSpPr>
          <p:cNvPr id="24" name="Rounded Rectangle 23"/>
          <p:cNvSpPr/>
          <p:nvPr/>
        </p:nvSpPr>
        <p:spPr>
          <a:xfrm>
            <a:off x="3829585" y="4910436"/>
            <a:ext cx="1475203" cy="130702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STSH 4290 / STSS 4290</a:t>
            </a:r>
            <a:endParaRPr lang="en-US" sz="1600" dirty="0"/>
          </a:p>
          <a:p>
            <a:pPr algn="ctr"/>
            <a:r>
              <a:rPr lang="en-US" sz="1600" dirty="0"/>
              <a:t>Sustainability by </a:t>
            </a:r>
            <a:r>
              <a:rPr lang="en-US" sz="1600" dirty="0" smtClean="0"/>
              <a:t>Design</a:t>
            </a:r>
          </a:p>
          <a:p>
            <a:pPr algn="ctr"/>
            <a:r>
              <a:rPr lang="en-US" sz="1600" dirty="0" smtClean="0"/>
              <a:t>(</a:t>
            </a:r>
            <a:r>
              <a:rPr lang="en-US" sz="1600" dirty="0" err="1" smtClean="0"/>
              <a:t>prereq</a:t>
            </a:r>
            <a:r>
              <a:rPr lang="en-US" sz="1600" dirty="0" smtClean="0"/>
              <a:t>?)</a:t>
            </a:r>
            <a:endParaRPr lang="en-US" sz="1600" dirty="0"/>
          </a:p>
        </p:txBody>
      </p:sp>
      <p:sp>
        <p:nvSpPr>
          <p:cNvPr id="25" name="Rounded Rectangle 24"/>
          <p:cNvSpPr/>
          <p:nvPr/>
        </p:nvSpPr>
        <p:spPr>
          <a:xfrm>
            <a:off x="5427412" y="4892774"/>
            <a:ext cx="1505815" cy="107176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4720 /    STSS 4720</a:t>
            </a:r>
          </a:p>
          <a:p>
            <a:pPr algn="ctr"/>
            <a:r>
              <a:rPr lang="en-US" sz="1600" dirty="0"/>
              <a:t>Consumer </a:t>
            </a:r>
            <a:r>
              <a:rPr lang="en-US" sz="1600" dirty="0" smtClean="0"/>
              <a:t>Culture</a:t>
            </a:r>
            <a:endParaRPr lang="en-US" sz="1600" dirty="0"/>
          </a:p>
        </p:txBody>
      </p:sp>
      <p:sp>
        <p:nvSpPr>
          <p:cNvPr id="26" name="Rounded Rectangle 25"/>
          <p:cNvSpPr/>
          <p:nvPr/>
        </p:nvSpPr>
        <p:spPr>
          <a:xfrm>
            <a:off x="346124" y="3875438"/>
            <a:ext cx="1523523" cy="120958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1320</a:t>
            </a:r>
          </a:p>
          <a:p>
            <a:pPr algn="ctr"/>
            <a:r>
              <a:rPr lang="en-US" sz="1600" dirty="0"/>
              <a:t>A Century of Environmental </a:t>
            </a:r>
            <a:r>
              <a:rPr lang="en-US" sz="1600" dirty="0" smtClean="0"/>
              <a:t>Thought</a:t>
            </a:r>
            <a:endParaRPr lang="en-US" sz="1600" dirty="0"/>
          </a:p>
        </p:txBody>
      </p:sp>
      <p:sp>
        <p:nvSpPr>
          <p:cNvPr id="27" name="Rounded Rectangle 26"/>
          <p:cNvSpPr/>
          <p:nvPr/>
        </p:nvSpPr>
        <p:spPr>
          <a:xfrm>
            <a:off x="346122" y="5228487"/>
            <a:ext cx="1528390" cy="104079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1240</a:t>
            </a:r>
          </a:p>
          <a:p>
            <a:pPr algn="ctr"/>
            <a:r>
              <a:rPr lang="en-US" sz="1600" dirty="0"/>
              <a:t>Sustainability </a:t>
            </a:r>
            <a:r>
              <a:rPr lang="en-US" sz="1600" dirty="0" smtClean="0"/>
              <a:t>Debates</a:t>
            </a:r>
            <a:endParaRPr lang="en-US" sz="1600" dirty="0"/>
          </a:p>
        </p:txBody>
      </p:sp>
      <p:sp>
        <p:nvSpPr>
          <p:cNvPr id="34" name="Rounded Rectangle 33"/>
          <p:cNvSpPr/>
          <p:nvPr/>
        </p:nvSpPr>
        <p:spPr>
          <a:xfrm>
            <a:off x="346124" y="1529297"/>
            <a:ext cx="1525780" cy="102869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1110</a:t>
            </a:r>
          </a:p>
          <a:p>
            <a:pPr algn="ctr"/>
            <a:r>
              <a:rPr lang="en-US" sz="1600" dirty="0"/>
              <a:t>Nature &amp; </a:t>
            </a:r>
            <a:r>
              <a:rPr lang="en-US" sz="1600" dirty="0" smtClean="0"/>
              <a:t>Society</a:t>
            </a:r>
            <a:endParaRPr lang="en-US" sz="1600" dirty="0"/>
          </a:p>
        </p:txBody>
      </p:sp>
      <p:sp>
        <p:nvSpPr>
          <p:cNvPr id="35" name="Rounded Rectangle 34"/>
          <p:cNvSpPr/>
          <p:nvPr/>
        </p:nvSpPr>
        <p:spPr>
          <a:xfrm>
            <a:off x="1965350" y="1795298"/>
            <a:ext cx="1495200" cy="1028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a:t>
            </a:r>
            <a:r>
              <a:rPr lang="en-US" sz="1600" dirty="0" smtClean="0"/>
              <a:t>1960</a:t>
            </a:r>
            <a:endParaRPr lang="en-US" sz="1600" dirty="0"/>
          </a:p>
          <a:p>
            <a:pPr algn="ctr"/>
            <a:r>
              <a:rPr lang="en-US" sz="1600" dirty="0" smtClean="0"/>
              <a:t>Music and Nature</a:t>
            </a:r>
            <a:endParaRPr lang="en-US" sz="1600" dirty="0"/>
          </a:p>
        </p:txBody>
      </p:sp>
      <p:sp>
        <p:nvSpPr>
          <p:cNvPr id="36" name="Rounded Rectangle 35"/>
          <p:cNvSpPr/>
          <p:nvPr/>
        </p:nvSpPr>
        <p:spPr>
          <a:xfrm>
            <a:off x="1964959" y="4329779"/>
            <a:ext cx="1495591" cy="1028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a:t>
            </a:r>
            <a:r>
              <a:rPr lang="en-US" sz="1600" dirty="0" smtClean="0"/>
              <a:t>1960</a:t>
            </a:r>
            <a:endParaRPr lang="en-US" sz="1600" dirty="0"/>
          </a:p>
          <a:p>
            <a:pPr algn="ctr"/>
            <a:r>
              <a:rPr lang="en-US" sz="1600" dirty="0" smtClean="0"/>
              <a:t>Music and Protest</a:t>
            </a:r>
          </a:p>
        </p:txBody>
      </p:sp>
      <p:sp>
        <p:nvSpPr>
          <p:cNvPr id="42" name="Rounded Rectangle 41"/>
          <p:cNvSpPr/>
          <p:nvPr/>
        </p:nvSpPr>
        <p:spPr>
          <a:xfrm>
            <a:off x="1964959" y="2970685"/>
            <a:ext cx="1495590" cy="120958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1350</a:t>
            </a:r>
          </a:p>
          <a:p>
            <a:pPr algn="ctr"/>
            <a:r>
              <a:rPr lang="en-US" sz="1600" dirty="0"/>
              <a:t>Law, Values, and Public </a:t>
            </a:r>
            <a:r>
              <a:rPr lang="en-US" sz="1600" dirty="0" smtClean="0"/>
              <a:t>Policy</a:t>
            </a:r>
            <a:endParaRPr lang="en-US" sz="1600" dirty="0"/>
          </a:p>
        </p:txBody>
      </p:sp>
      <p:sp>
        <p:nvSpPr>
          <p:cNvPr id="3" name="TextBox 2"/>
          <p:cNvSpPr txBox="1"/>
          <p:nvPr/>
        </p:nvSpPr>
        <p:spPr>
          <a:xfrm>
            <a:off x="3098395" y="5015023"/>
            <a:ext cx="399468" cy="369332"/>
          </a:xfrm>
          <a:prstGeom prst="rect">
            <a:avLst/>
          </a:prstGeom>
          <a:noFill/>
        </p:spPr>
        <p:txBody>
          <a:bodyPr wrap="none" rtlCol="0">
            <a:spAutoFit/>
          </a:bodyPr>
          <a:lstStyle/>
          <a:p>
            <a:r>
              <a:rPr lang="en-US" dirty="0" smtClean="0"/>
              <a:t>??</a:t>
            </a:r>
            <a:endParaRPr lang="en-US" dirty="0"/>
          </a:p>
        </p:txBody>
      </p:sp>
      <p:sp>
        <p:nvSpPr>
          <p:cNvPr id="28" name="TextBox 27"/>
          <p:cNvSpPr txBox="1"/>
          <p:nvPr/>
        </p:nvSpPr>
        <p:spPr>
          <a:xfrm>
            <a:off x="8545608" y="2282720"/>
            <a:ext cx="301686" cy="369332"/>
          </a:xfrm>
          <a:prstGeom prst="rect">
            <a:avLst/>
          </a:prstGeom>
          <a:noFill/>
        </p:spPr>
        <p:txBody>
          <a:bodyPr wrap="none" rtlCol="0">
            <a:spAutoFit/>
          </a:bodyPr>
          <a:lstStyle/>
          <a:p>
            <a:r>
              <a:rPr lang="en-US" dirty="0"/>
              <a:t>5</a:t>
            </a:r>
          </a:p>
        </p:txBody>
      </p:sp>
      <p:sp>
        <p:nvSpPr>
          <p:cNvPr id="33" name="TextBox 32"/>
          <p:cNvSpPr txBox="1"/>
          <p:nvPr/>
        </p:nvSpPr>
        <p:spPr>
          <a:xfrm>
            <a:off x="8487099" y="3347747"/>
            <a:ext cx="301686" cy="369332"/>
          </a:xfrm>
          <a:prstGeom prst="rect">
            <a:avLst/>
          </a:prstGeom>
          <a:noFill/>
        </p:spPr>
        <p:txBody>
          <a:bodyPr wrap="none" rtlCol="0">
            <a:spAutoFit/>
          </a:bodyPr>
          <a:lstStyle/>
          <a:p>
            <a:r>
              <a:rPr lang="en-US" dirty="0"/>
              <a:t>2</a:t>
            </a:r>
          </a:p>
        </p:txBody>
      </p:sp>
      <p:grpSp>
        <p:nvGrpSpPr>
          <p:cNvPr id="38" name="Group 37"/>
          <p:cNvGrpSpPr/>
          <p:nvPr/>
        </p:nvGrpSpPr>
        <p:grpSpPr>
          <a:xfrm>
            <a:off x="8510343" y="2811858"/>
            <a:ext cx="255198" cy="276999"/>
            <a:chOff x="7228093" y="2976114"/>
            <a:chExt cx="255198" cy="276999"/>
          </a:xfrm>
        </p:grpSpPr>
        <p:sp>
          <p:nvSpPr>
            <p:cNvPr id="43" name="Oval 4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46" name="Group 45"/>
          <p:cNvGrpSpPr/>
          <p:nvPr/>
        </p:nvGrpSpPr>
        <p:grpSpPr>
          <a:xfrm>
            <a:off x="7118846" y="1719937"/>
            <a:ext cx="255198" cy="276999"/>
            <a:chOff x="7218863" y="2769318"/>
            <a:chExt cx="255198" cy="276999"/>
          </a:xfrm>
        </p:grpSpPr>
        <p:sp>
          <p:nvSpPr>
            <p:cNvPr id="47" name="Oval 4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52" name="Group 51"/>
          <p:cNvGrpSpPr/>
          <p:nvPr/>
        </p:nvGrpSpPr>
        <p:grpSpPr>
          <a:xfrm>
            <a:off x="8487099" y="1676220"/>
            <a:ext cx="255198" cy="276999"/>
            <a:chOff x="7228093" y="2976114"/>
            <a:chExt cx="255198" cy="276999"/>
          </a:xfrm>
        </p:grpSpPr>
        <p:sp>
          <p:nvSpPr>
            <p:cNvPr id="53" name="Oval 5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55" name="TextBox 54"/>
          <p:cNvSpPr txBox="1"/>
          <p:nvPr/>
        </p:nvSpPr>
        <p:spPr>
          <a:xfrm>
            <a:off x="8465434" y="5388000"/>
            <a:ext cx="399468" cy="369332"/>
          </a:xfrm>
          <a:prstGeom prst="rect">
            <a:avLst/>
          </a:prstGeom>
          <a:noFill/>
        </p:spPr>
        <p:txBody>
          <a:bodyPr wrap="none" rtlCol="0">
            <a:spAutoFit/>
          </a:bodyPr>
          <a:lstStyle/>
          <a:p>
            <a:r>
              <a:rPr lang="en-US" dirty="0" smtClean="0"/>
              <a:t>??</a:t>
            </a:r>
            <a:endParaRPr lang="en-US" dirty="0"/>
          </a:p>
        </p:txBody>
      </p:sp>
      <p:sp>
        <p:nvSpPr>
          <p:cNvPr id="56" name="TextBox 55"/>
          <p:cNvSpPr txBox="1"/>
          <p:nvPr/>
        </p:nvSpPr>
        <p:spPr>
          <a:xfrm>
            <a:off x="8497966" y="4259974"/>
            <a:ext cx="399468" cy="369332"/>
          </a:xfrm>
          <a:prstGeom prst="rect">
            <a:avLst/>
          </a:prstGeom>
          <a:noFill/>
        </p:spPr>
        <p:txBody>
          <a:bodyPr wrap="none" rtlCol="0">
            <a:spAutoFit/>
          </a:bodyPr>
          <a:lstStyle/>
          <a:p>
            <a:r>
              <a:rPr lang="en-US" dirty="0" smtClean="0"/>
              <a:t>??</a:t>
            </a:r>
            <a:endParaRPr lang="en-US" dirty="0"/>
          </a:p>
        </p:txBody>
      </p:sp>
      <p:sp>
        <p:nvSpPr>
          <p:cNvPr id="57" name="TextBox 56"/>
          <p:cNvSpPr txBox="1"/>
          <p:nvPr/>
        </p:nvSpPr>
        <p:spPr>
          <a:xfrm>
            <a:off x="6639517" y="2197641"/>
            <a:ext cx="301686" cy="369332"/>
          </a:xfrm>
          <a:prstGeom prst="rect">
            <a:avLst/>
          </a:prstGeom>
          <a:noFill/>
        </p:spPr>
        <p:txBody>
          <a:bodyPr wrap="none" rtlCol="0">
            <a:spAutoFit/>
          </a:bodyPr>
          <a:lstStyle/>
          <a:p>
            <a:r>
              <a:rPr lang="en-US" dirty="0"/>
              <a:t>2</a:t>
            </a:r>
          </a:p>
        </p:txBody>
      </p:sp>
      <p:grpSp>
        <p:nvGrpSpPr>
          <p:cNvPr id="58" name="Group 57"/>
          <p:cNvGrpSpPr/>
          <p:nvPr/>
        </p:nvGrpSpPr>
        <p:grpSpPr>
          <a:xfrm>
            <a:off x="6594599" y="1651307"/>
            <a:ext cx="330540" cy="276999"/>
            <a:chOff x="6730063" y="3236444"/>
            <a:chExt cx="330540" cy="276999"/>
          </a:xfrm>
        </p:grpSpPr>
        <p:sp>
          <p:nvSpPr>
            <p:cNvPr id="59" name="Oval 58"/>
            <p:cNvSpPr/>
            <p:nvPr/>
          </p:nvSpPr>
          <p:spPr>
            <a:xfrm>
              <a:off x="6781033" y="3260644"/>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6730063" y="3236444"/>
              <a:ext cx="330540" cy="276999"/>
            </a:xfrm>
            <a:prstGeom prst="rect">
              <a:avLst/>
            </a:prstGeom>
            <a:noFill/>
          </p:spPr>
          <p:txBody>
            <a:bodyPr wrap="none" rtlCol="0">
              <a:spAutoFit/>
            </a:bodyPr>
            <a:lstStyle/>
            <a:p>
              <a:r>
                <a:rPr lang="en-US" sz="1200" dirty="0"/>
                <a:t>S</a:t>
              </a:r>
              <a:r>
                <a:rPr lang="en-US" sz="1200" dirty="0" smtClean="0"/>
                <a:t>E</a:t>
              </a:r>
              <a:endParaRPr lang="en-US" sz="1200" dirty="0"/>
            </a:p>
          </p:txBody>
        </p:sp>
      </p:grpSp>
      <p:sp>
        <p:nvSpPr>
          <p:cNvPr id="61" name="TextBox 60"/>
          <p:cNvSpPr txBox="1"/>
          <p:nvPr/>
        </p:nvSpPr>
        <p:spPr>
          <a:xfrm>
            <a:off x="4886084" y="3347747"/>
            <a:ext cx="418704" cy="369332"/>
          </a:xfrm>
          <a:prstGeom prst="rect">
            <a:avLst/>
          </a:prstGeom>
          <a:noFill/>
        </p:spPr>
        <p:txBody>
          <a:bodyPr wrap="none" rtlCol="0">
            <a:spAutoFit/>
          </a:bodyPr>
          <a:lstStyle/>
          <a:p>
            <a:r>
              <a:rPr lang="en-US" dirty="0" smtClean="0"/>
              <a:t>10</a:t>
            </a:r>
            <a:endParaRPr lang="en-US" dirty="0"/>
          </a:p>
        </p:txBody>
      </p:sp>
      <p:sp>
        <p:nvSpPr>
          <p:cNvPr id="63" name="TextBox 62"/>
          <p:cNvSpPr txBox="1"/>
          <p:nvPr/>
        </p:nvSpPr>
        <p:spPr>
          <a:xfrm>
            <a:off x="4944593" y="4424007"/>
            <a:ext cx="301686" cy="369332"/>
          </a:xfrm>
          <a:prstGeom prst="rect">
            <a:avLst/>
          </a:prstGeom>
          <a:noFill/>
        </p:spPr>
        <p:txBody>
          <a:bodyPr wrap="none" rtlCol="0">
            <a:spAutoFit/>
          </a:bodyPr>
          <a:lstStyle/>
          <a:p>
            <a:r>
              <a:rPr lang="en-US" dirty="0"/>
              <a:t>5</a:t>
            </a:r>
          </a:p>
        </p:txBody>
      </p:sp>
      <p:sp>
        <p:nvSpPr>
          <p:cNvPr id="64" name="TextBox 63"/>
          <p:cNvSpPr txBox="1"/>
          <p:nvPr/>
        </p:nvSpPr>
        <p:spPr>
          <a:xfrm>
            <a:off x="6576043" y="5576349"/>
            <a:ext cx="301686" cy="369332"/>
          </a:xfrm>
          <a:prstGeom prst="rect">
            <a:avLst/>
          </a:prstGeom>
          <a:noFill/>
        </p:spPr>
        <p:txBody>
          <a:bodyPr wrap="none" rtlCol="0">
            <a:spAutoFit/>
          </a:bodyPr>
          <a:lstStyle/>
          <a:p>
            <a:r>
              <a:rPr lang="en-US" dirty="0"/>
              <a:t>3</a:t>
            </a:r>
          </a:p>
        </p:txBody>
      </p:sp>
      <p:sp>
        <p:nvSpPr>
          <p:cNvPr id="65" name="TextBox 64"/>
          <p:cNvSpPr txBox="1"/>
          <p:nvPr/>
        </p:nvSpPr>
        <p:spPr>
          <a:xfrm>
            <a:off x="4983582" y="5804194"/>
            <a:ext cx="399468" cy="369332"/>
          </a:xfrm>
          <a:prstGeom prst="rect">
            <a:avLst/>
          </a:prstGeom>
          <a:noFill/>
        </p:spPr>
        <p:txBody>
          <a:bodyPr wrap="none" rtlCol="0">
            <a:spAutoFit/>
          </a:bodyPr>
          <a:lstStyle/>
          <a:p>
            <a:r>
              <a:rPr lang="en-US" dirty="0" smtClean="0"/>
              <a:t>??</a:t>
            </a:r>
            <a:endParaRPr lang="en-US" dirty="0"/>
          </a:p>
        </p:txBody>
      </p:sp>
      <p:sp>
        <p:nvSpPr>
          <p:cNvPr id="66" name="TextBox 65"/>
          <p:cNvSpPr txBox="1"/>
          <p:nvPr/>
        </p:nvSpPr>
        <p:spPr>
          <a:xfrm>
            <a:off x="4946150" y="2224139"/>
            <a:ext cx="301686" cy="369332"/>
          </a:xfrm>
          <a:prstGeom prst="rect">
            <a:avLst/>
          </a:prstGeom>
          <a:noFill/>
        </p:spPr>
        <p:txBody>
          <a:bodyPr wrap="none" rtlCol="0">
            <a:spAutoFit/>
          </a:bodyPr>
          <a:lstStyle/>
          <a:p>
            <a:r>
              <a:rPr lang="en-US" dirty="0"/>
              <a:t>5</a:t>
            </a:r>
          </a:p>
        </p:txBody>
      </p:sp>
      <p:sp>
        <p:nvSpPr>
          <p:cNvPr id="4" name="TextBox 3"/>
          <p:cNvSpPr txBox="1"/>
          <p:nvPr/>
        </p:nvSpPr>
        <p:spPr>
          <a:xfrm>
            <a:off x="8648809" y="6228273"/>
            <a:ext cx="418704" cy="369332"/>
          </a:xfrm>
          <a:prstGeom prst="rect">
            <a:avLst/>
          </a:prstGeom>
          <a:noFill/>
        </p:spPr>
        <p:txBody>
          <a:bodyPr wrap="none" rtlCol="0">
            <a:spAutoFit/>
          </a:bodyPr>
          <a:lstStyle/>
          <a:p>
            <a:r>
              <a:rPr lang="en-US" dirty="0" smtClean="0"/>
              <a:t>22</a:t>
            </a:r>
            <a:endParaRPr lang="en-US" dirty="0"/>
          </a:p>
        </p:txBody>
      </p:sp>
      <p:grpSp>
        <p:nvGrpSpPr>
          <p:cNvPr id="67" name="Group 66"/>
          <p:cNvGrpSpPr/>
          <p:nvPr/>
        </p:nvGrpSpPr>
        <p:grpSpPr>
          <a:xfrm>
            <a:off x="5004959" y="2832184"/>
            <a:ext cx="255198" cy="276999"/>
            <a:chOff x="7228093" y="2976114"/>
            <a:chExt cx="255198" cy="276999"/>
          </a:xfrm>
        </p:grpSpPr>
        <p:sp>
          <p:nvSpPr>
            <p:cNvPr id="68" name="Oval 6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70" name="Group 69"/>
          <p:cNvGrpSpPr/>
          <p:nvPr/>
        </p:nvGrpSpPr>
        <p:grpSpPr>
          <a:xfrm>
            <a:off x="4993748" y="1676220"/>
            <a:ext cx="255198" cy="276999"/>
            <a:chOff x="7228093" y="2976114"/>
            <a:chExt cx="255198" cy="276999"/>
          </a:xfrm>
        </p:grpSpPr>
        <p:sp>
          <p:nvSpPr>
            <p:cNvPr id="71" name="Oval 70"/>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76" name="Group 75"/>
          <p:cNvGrpSpPr/>
          <p:nvPr/>
        </p:nvGrpSpPr>
        <p:grpSpPr>
          <a:xfrm>
            <a:off x="3857077" y="4022657"/>
            <a:ext cx="255198" cy="276999"/>
            <a:chOff x="7218863" y="2769318"/>
            <a:chExt cx="255198" cy="276999"/>
          </a:xfrm>
        </p:grpSpPr>
        <p:sp>
          <p:nvSpPr>
            <p:cNvPr id="77" name="Oval 7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9" name="Group 78"/>
          <p:cNvGrpSpPr/>
          <p:nvPr/>
        </p:nvGrpSpPr>
        <p:grpSpPr>
          <a:xfrm>
            <a:off x="7061971" y="4935539"/>
            <a:ext cx="370422" cy="276999"/>
            <a:chOff x="7189822" y="4439073"/>
            <a:chExt cx="370422" cy="276999"/>
          </a:xfrm>
        </p:grpSpPr>
        <p:sp>
          <p:nvSpPr>
            <p:cNvPr id="80" name="Oval 79"/>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81" name="TextBox 80"/>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85" name="Group 84"/>
          <p:cNvGrpSpPr/>
          <p:nvPr/>
        </p:nvGrpSpPr>
        <p:grpSpPr>
          <a:xfrm>
            <a:off x="6654506" y="4931892"/>
            <a:ext cx="255198" cy="276999"/>
            <a:chOff x="7228093" y="2976114"/>
            <a:chExt cx="255198" cy="276999"/>
          </a:xfrm>
        </p:grpSpPr>
        <p:sp>
          <p:nvSpPr>
            <p:cNvPr id="86" name="Oval 85"/>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88" name="Group 87"/>
          <p:cNvGrpSpPr/>
          <p:nvPr/>
        </p:nvGrpSpPr>
        <p:grpSpPr>
          <a:xfrm>
            <a:off x="3857077" y="4932564"/>
            <a:ext cx="255198" cy="276999"/>
            <a:chOff x="7218863" y="2769318"/>
            <a:chExt cx="255198" cy="276999"/>
          </a:xfrm>
        </p:grpSpPr>
        <p:sp>
          <p:nvSpPr>
            <p:cNvPr id="89" name="Oval 8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91" name="TextBox 90"/>
          <p:cNvSpPr txBox="1"/>
          <p:nvPr/>
        </p:nvSpPr>
        <p:spPr>
          <a:xfrm>
            <a:off x="3035419" y="2475412"/>
            <a:ext cx="418704" cy="369332"/>
          </a:xfrm>
          <a:prstGeom prst="rect">
            <a:avLst/>
          </a:prstGeom>
          <a:noFill/>
        </p:spPr>
        <p:txBody>
          <a:bodyPr wrap="none" rtlCol="0">
            <a:spAutoFit/>
          </a:bodyPr>
          <a:lstStyle/>
          <a:p>
            <a:r>
              <a:rPr lang="en-US" dirty="0" smtClean="0"/>
              <a:t>19</a:t>
            </a:r>
            <a:endParaRPr lang="en-US" dirty="0"/>
          </a:p>
        </p:txBody>
      </p:sp>
      <p:sp>
        <p:nvSpPr>
          <p:cNvPr id="92" name="TextBox 91"/>
          <p:cNvSpPr txBox="1"/>
          <p:nvPr/>
        </p:nvSpPr>
        <p:spPr>
          <a:xfrm>
            <a:off x="1547358" y="4695455"/>
            <a:ext cx="399468" cy="369332"/>
          </a:xfrm>
          <a:prstGeom prst="rect">
            <a:avLst/>
          </a:prstGeom>
          <a:noFill/>
        </p:spPr>
        <p:txBody>
          <a:bodyPr wrap="none" rtlCol="0">
            <a:spAutoFit/>
          </a:bodyPr>
          <a:lstStyle/>
          <a:p>
            <a:r>
              <a:rPr lang="en-US" dirty="0" smtClean="0"/>
              <a:t>??</a:t>
            </a:r>
            <a:endParaRPr lang="en-US" dirty="0"/>
          </a:p>
        </p:txBody>
      </p:sp>
      <p:sp>
        <p:nvSpPr>
          <p:cNvPr id="93" name="TextBox 92"/>
          <p:cNvSpPr txBox="1"/>
          <p:nvPr/>
        </p:nvSpPr>
        <p:spPr>
          <a:xfrm>
            <a:off x="1606788" y="2170651"/>
            <a:ext cx="301686" cy="369332"/>
          </a:xfrm>
          <a:prstGeom prst="rect">
            <a:avLst/>
          </a:prstGeom>
          <a:noFill/>
        </p:spPr>
        <p:txBody>
          <a:bodyPr wrap="none" rtlCol="0">
            <a:spAutoFit/>
          </a:bodyPr>
          <a:lstStyle/>
          <a:p>
            <a:r>
              <a:rPr lang="en-US" dirty="0"/>
              <a:t>6</a:t>
            </a:r>
          </a:p>
        </p:txBody>
      </p:sp>
      <p:sp>
        <p:nvSpPr>
          <p:cNvPr id="94" name="TextBox 93"/>
          <p:cNvSpPr txBox="1"/>
          <p:nvPr/>
        </p:nvSpPr>
        <p:spPr>
          <a:xfrm>
            <a:off x="3131891" y="3829724"/>
            <a:ext cx="301686" cy="369332"/>
          </a:xfrm>
          <a:prstGeom prst="rect">
            <a:avLst/>
          </a:prstGeom>
          <a:noFill/>
        </p:spPr>
        <p:txBody>
          <a:bodyPr wrap="none" rtlCol="0">
            <a:spAutoFit/>
          </a:bodyPr>
          <a:lstStyle/>
          <a:p>
            <a:r>
              <a:rPr lang="en-US" dirty="0"/>
              <a:t>5</a:t>
            </a:r>
          </a:p>
        </p:txBody>
      </p:sp>
      <p:grpSp>
        <p:nvGrpSpPr>
          <p:cNvPr id="82" name="Group 81"/>
          <p:cNvGrpSpPr/>
          <p:nvPr/>
        </p:nvGrpSpPr>
        <p:grpSpPr>
          <a:xfrm>
            <a:off x="1963963" y="5038826"/>
            <a:ext cx="318097" cy="276999"/>
            <a:chOff x="7041241" y="502671"/>
            <a:chExt cx="319318" cy="276999"/>
          </a:xfrm>
        </p:grpSpPr>
        <p:sp>
          <p:nvSpPr>
            <p:cNvPr id="83" name="Oval 82"/>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95" name="Group 94"/>
          <p:cNvGrpSpPr/>
          <p:nvPr/>
        </p:nvGrpSpPr>
        <p:grpSpPr>
          <a:xfrm>
            <a:off x="366788" y="5970526"/>
            <a:ext cx="318097" cy="276999"/>
            <a:chOff x="7041241" y="502671"/>
            <a:chExt cx="319318" cy="276999"/>
          </a:xfrm>
        </p:grpSpPr>
        <p:sp>
          <p:nvSpPr>
            <p:cNvPr id="96" name="Oval 95"/>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99" name="Group 98"/>
          <p:cNvGrpSpPr/>
          <p:nvPr/>
        </p:nvGrpSpPr>
        <p:grpSpPr>
          <a:xfrm>
            <a:off x="369732" y="4741257"/>
            <a:ext cx="318097" cy="276999"/>
            <a:chOff x="7041241" y="502671"/>
            <a:chExt cx="319318" cy="276999"/>
          </a:xfrm>
        </p:grpSpPr>
        <p:sp>
          <p:nvSpPr>
            <p:cNvPr id="100" name="Oval 99"/>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102" name="Group 101"/>
          <p:cNvGrpSpPr/>
          <p:nvPr/>
        </p:nvGrpSpPr>
        <p:grpSpPr>
          <a:xfrm>
            <a:off x="1962840" y="3857104"/>
            <a:ext cx="318097" cy="276999"/>
            <a:chOff x="7041241" y="502671"/>
            <a:chExt cx="319318" cy="276999"/>
          </a:xfrm>
        </p:grpSpPr>
        <p:sp>
          <p:nvSpPr>
            <p:cNvPr id="103" name="Oval 102"/>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105" name="Group 104"/>
          <p:cNvGrpSpPr/>
          <p:nvPr/>
        </p:nvGrpSpPr>
        <p:grpSpPr>
          <a:xfrm>
            <a:off x="1965348" y="2505404"/>
            <a:ext cx="318097" cy="276999"/>
            <a:chOff x="7041241" y="502671"/>
            <a:chExt cx="319318" cy="276999"/>
          </a:xfrm>
        </p:grpSpPr>
        <p:sp>
          <p:nvSpPr>
            <p:cNvPr id="106" name="Oval 105"/>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108" name="Group 107"/>
          <p:cNvGrpSpPr/>
          <p:nvPr/>
        </p:nvGrpSpPr>
        <p:grpSpPr>
          <a:xfrm>
            <a:off x="364180" y="2226022"/>
            <a:ext cx="318097" cy="276999"/>
            <a:chOff x="7041241" y="502671"/>
            <a:chExt cx="319318" cy="276999"/>
          </a:xfrm>
        </p:grpSpPr>
        <p:sp>
          <p:nvSpPr>
            <p:cNvPr id="109" name="Oval 108"/>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111" name="Group 110"/>
          <p:cNvGrpSpPr/>
          <p:nvPr/>
        </p:nvGrpSpPr>
        <p:grpSpPr>
          <a:xfrm>
            <a:off x="395629" y="1563937"/>
            <a:ext cx="255198" cy="276999"/>
            <a:chOff x="7218863" y="2769318"/>
            <a:chExt cx="255198" cy="276999"/>
          </a:xfrm>
        </p:grpSpPr>
        <p:sp>
          <p:nvSpPr>
            <p:cNvPr id="112" name="Oval 11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14" name="Group 113"/>
          <p:cNvGrpSpPr/>
          <p:nvPr/>
        </p:nvGrpSpPr>
        <p:grpSpPr>
          <a:xfrm>
            <a:off x="1517859" y="3932649"/>
            <a:ext cx="255198" cy="276999"/>
            <a:chOff x="7228093" y="2976114"/>
            <a:chExt cx="255198" cy="276999"/>
          </a:xfrm>
        </p:grpSpPr>
        <p:sp>
          <p:nvSpPr>
            <p:cNvPr id="115" name="Oval 114"/>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17" name="Group 116"/>
          <p:cNvGrpSpPr/>
          <p:nvPr/>
        </p:nvGrpSpPr>
        <p:grpSpPr>
          <a:xfrm>
            <a:off x="2025739" y="3021822"/>
            <a:ext cx="255198" cy="276999"/>
            <a:chOff x="7218863" y="2769318"/>
            <a:chExt cx="255198" cy="276999"/>
          </a:xfrm>
        </p:grpSpPr>
        <p:sp>
          <p:nvSpPr>
            <p:cNvPr id="118" name="Oval 117"/>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20" name="Group 119"/>
          <p:cNvGrpSpPr/>
          <p:nvPr/>
        </p:nvGrpSpPr>
        <p:grpSpPr>
          <a:xfrm>
            <a:off x="1992673" y="4369057"/>
            <a:ext cx="255198" cy="276999"/>
            <a:chOff x="7218863" y="2769318"/>
            <a:chExt cx="255198" cy="276999"/>
          </a:xfrm>
        </p:grpSpPr>
        <p:sp>
          <p:nvSpPr>
            <p:cNvPr id="121" name="Oval 120"/>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23" name="Group 122"/>
          <p:cNvGrpSpPr/>
          <p:nvPr/>
        </p:nvGrpSpPr>
        <p:grpSpPr>
          <a:xfrm>
            <a:off x="408916" y="5280839"/>
            <a:ext cx="255198" cy="276999"/>
            <a:chOff x="7218863" y="2769318"/>
            <a:chExt cx="255198" cy="276999"/>
          </a:xfrm>
        </p:grpSpPr>
        <p:sp>
          <p:nvSpPr>
            <p:cNvPr id="124" name="Oval 12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126" name="Rounded Rectangle 125"/>
          <p:cNvSpPr/>
          <p:nvPr/>
        </p:nvSpPr>
        <p:spPr>
          <a:xfrm>
            <a:off x="5413659" y="3835950"/>
            <a:ext cx="1511479" cy="97160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4250 / STSS 4250</a:t>
            </a:r>
          </a:p>
          <a:p>
            <a:pPr algn="ctr"/>
            <a:r>
              <a:rPr lang="en-US" sz="1600" dirty="0" smtClean="0"/>
              <a:t>Bioethics</a:t>
            </a:r>
            <a:endParaRPr lang="en-US" sz="1600" dirty="0"/>
          </a:p>
        </p:txBody>
      </p:sp>
      <p:sp>
        <p:nvSpPr>
          <p:cNvPr id="62" name="TextBox 61"/>
          <p:cNvSpPr txBox="1"/>
          <p:nvPr/>
        </p:nvSpPr>
        <p:spPr>
          <a:xfrm>
            <a:off x="6591796" y="4357653"/>
            <a:ext cx="301686" cy="369332"/>
          </a:xfrm>
          <a:prstGeom prst="rect">
            <a:avLst/>
          </a:prstGeom>
          <a:noFill/>
        </p:spPr>
        <p:txBody>
          <a:bodyPr wrap="none" rtlCol="0">
            <a:spAutoFit/>
          </a:bodyPr>
          <a:lstStyle/>
          <a:p>
            <a:r>
              <a:rPr lang="en-US" dirty="0"/>
              <a:t>2</a:t>
            </a:r>
          </a:p>
        </p:txBody>
      </p:sp>
      <p:grpSp>
        <p:nvGrpSpPr>
          <p:cNvPr id="73" name="Group 72"/>
          <p:cNvGrpSpPr/>
          <p:nvPr/>
        </p:nvGrpSpPr>
        <p:grpSpPr>
          <a:xfrm>
            <a:off x="6614403" y="3896925"/>
            <a:ext cx="330540" cy="276999"/>
            <a:chOff x="6730063" y="3236444"/>
            <a:chExt cx="330540" cy="276999"/>
          </a:xfrm>
        </p:grpSpPr>
        <p:sp>
          <p:nvSpPr>
            <p:cNvPr id="74" name="Oval 73"/>
            <p:cNvSpPr/>
            <p:nvPr/>
          </p:nvSpPr>
          <p:spPr>
            <a:xfrm>
              <a:off x="6781033" y="3260644"/>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30063" y="3236444"/>
              <a:ext cx="330540" cy="276999"/>
            </a:xfrm>
            <a:prstGeom prst="rect">
              <a:avLst/>
            </a:prstGeom>
            <a:noFill/>
          </p:spPr>
          <p:txBody>
            <a:bodyPr wrap="none" rtlCol="0">
              <a:spAutoFit/>
            </a:bodyPr>
            <a:lstStyle/>
            <a:p>
              <a:r>
                <a:rPr lang="en-US" sz="1200" dirty="0"/>
                <a:t>S</a:t>
              </a:r>
              <a:r>
                <a:rPr lang="en-US" sz="1200" dirty="0" smtClean="0"/>
                <a:t>E</a:t>
              </a:r>
              <a:endParaRPr lang="en-US" sz="1200" dirty="0"/>
            </a:p>
          </p:txBody>
        </p:sp>
      </p:grpSp>
      <p:grpSp>
        <p:nvGrpSpPr>
          <p:cNvPr id="127" name="Group 126"/>
          <p:cNvGrpSpPr/>
          <p:nvPr/>
        </p:nvGrpSpPr>
        <p:grpSpPr>
          <a:xfrm>
            <a:off x="6610758" y="2864275"/>
            <a:ext cx="255198" cy="276999"/>
            <a:chOff x="7228093" y="2976114"/>
            <a:chExt cx="255198" cy="276999"/>
          </a:xfrm>
        </p:grpSpPr>
        <p:sp>
          <p:nvSpPr>
            <p:cNvPr id="128" name="Oval 12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30" name="TextBox 129"/>
          <p:cNvSpPr txBox="1"/>
          <p:nvPr/>
        </p:nvSpPr>
        <p:spPr>
          <a:xfrm>
            <a:off x="6514523" y="3403119"/>
            <a:ext cx="418704" cy="369332"/>
          </a:xfrm>
          <a:prstGeom prst="rect">
            <a:avLst/>
          </a:prstGeom>
          <a:noFill/>
        </p:spPr>
        <p:txBody>
          <a:bodyPr wrap="none" rtlCol="0">
            <a:spAutoFit/>
          </a:bodyPr>
          <a:lstStyle/>
          <a:p>
            <a:r>
              <a:rPr lang="en-US" dirty="0" smtClean="0"/>
              <a:t>10</a:t>
            </a:r>
            <a:endParaRPr lang="en-US" dirty="0"/>
          </a:p>
        </p:txBody>
      </p:sp>
      <p:sp>
        <p:nvSpPr>
          <p:cNvPr id="131" name="Rounded Rectangle 130"/>
          <p:cNvSpPr/>
          <p:nvPr/>
        </p:nvSpPr>
        <p:spPr>
          <a:xfrm>
            <a:off x="342160" y="2628962"/>
            <a:ext cx="1527487" cy="115074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IHSS 1200</a:t>
            </a:r>
          </a:p>
          <a:p>
            <a:pPr algn="ctr"/>
            <a:r>
              <a:rPr lang="en-US" sz="1600" dirty="0" smtClean="0"/>
              <a:t>Principles of Economics</a:t>
            </a:r>
          </a:p>
        </p:txBody>
      </p:sp>
      <p:grpSp>
        <p:nvGrpSpPr>
          <p:cNvPr id="132" name="Group 131"/>
          <p:cNvGrpSpPr/>
          <p:nvPr/>
        </p:nvGrpSpPr>
        <p:grpSpPr>
          <a:xfrm>
            <a:off x="345790" y="3433764"/>
            <a:ext cx="318097" cy="276999"/>
            <a:chOff x="7041241" y="502671"/>
            <a:chExt cx="319318" cy="276999"/>
          </a:xfrm>
        </p:grpSpPr>
        <p:sp>
          <p:nvSpPr>
            <p:cNvPr id="133" name="Oval 132"/>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135" name="Group 134"/>
          <p:cNvGrpSpPr/>
          <p:nvPr/>
        </p:nvGrpSpPr>
        <p:grpSpPr>
          <a:xfrm>
            <a:off x="1593845" y="2700779"/>
            <a:ext cx="255198" cy="276999"/>
            <a:chOff x="7228093" y="2976114"/>
            <a:chExt cx="255198" cy="276999"/>
          </a:xfrm>
        </p:grpSpPr>
        <p:sp>
          <p:nvSpPr>
            <p:cNvPr id="136" name="Oval 135"/>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38" name="Group 137"/>
          <p:cNvGrpSpPr/>
          <p:nvPr/>
        </p:nvGrpSpPr>
        <p:grpSpPr>
          <a:xfrm>
            <a:off x="408689" y="2711932"/>
            <a:ext cx="255198" cy="276999"/>
            <a:chOff x="7218863" y="2769318"/>
            <a:chExt cx="255198" cy="276999"/>
          </a:xfrm>
        </p:grpSpPr>
        <p:sp>
          <p:nvSpPr>
            <p:cNvPr id="139" name="Oval 13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141" name="TextBox 140"/>
          <p:cNvSpPr txBox="1"/>
          <p:nvPr/>
        </p:nvSpPr>
        <p:spPr>
          <a:xfrm>
            <a:off x="1517859" y="3403119"/>
            <a:ext cx="418704" cy="369332"/>
          </a:xfrm>
          <a:prstGeom prst="rect">
            <a:avLst/>
          </a:prstGeom>
          <a:noFill/>
        </p:spPr>
        <p:txBody>
          <a:bodyPr wrap="none" rtlCol="0">
            <a:spAutoFit/>
          </a:bodyPr>
          <a:lstStyle/>
          <a:p>
            <a:r>
              <a:rPr lang="en-US" dirty="0" smtClean="0"/>
              <a:t>15</a:t>
            </a:r>
          </a:p>
        </p:txBody>
      </p:sp>
      <p:sp>
        <p:nvSpPr>
          <p:cNvPr id="142" name="TextBox 141"/>
          <p:cNvSpPr txBox="1"/>
          <p:nvPr/>
        </p:nvSpPr>
        <p:spPr>
          <a:xfrm>
            <a:off x="1489495" y="5918494"/>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0712359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239620" y="1043796"/>
            <a:ext cx="3195353" cy="540013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 1</a:t>
            </a:r>
          </a:p>
        </p:txBody>
      </p:sp>
      <p:sp>
        <p:nvSpPr>
          <p:cNvPr id="98" name="Rounded Rectangle 97"/>
          <p:cNvSpPr/>
          <p:nvPr/>
        </p:nvSpPr>
        <p:spPr>
          <a:xfrm>
            <a:off x="3629465" y="1043796"/>
            <a:ext cx="5389650" cy="540013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Courses 2 and 3</a:t>
            </a:r>
          </a:p>
        </p:txBody>
      </p:sp>
      <p:sp>
        <p:nvSpPr>
          <p:cNvPr id="44" name="TextBox 43"/>
          <p:cNvSpPr txBox="1"/>
          <p:nvPr/>
        </p:nvSpPr>
        <p:spPr>
          <a:xfrm>
            <a:off x="101601" y="222563"/>
            <a:ext cx="7016173" cy="461665"/>
          </a:xfrm>
          <a:prstGeom prst="rect">
            <a:avLst/>
          </a:prstGeom>
          <a:noFill/>
        </p:spPr>
        <p:txBody>
          <a:bodyPr wrap="square" rtlCol="0">
            <a:spAutoFit/>
          </a:bodyPr>
          <a:lstStyle/>
          <a:p>
            <a:r>
              <a:rPr lang="en-US" sz="2400" b="1" dirty="0" smtClean="0"/>
              <a:t>Extent and Limits of Rationality</a:t>
            </a:r>
            <a:endParaRPr lang="en-US" sz="2400" b="1" dirty="0"/>
          </a:p>
        </p:txBody>
      </p:sp>
      <p:sp>
        <p:nvSpPr>
          <p:cNvPr id="21" name="Rounded Rectangle 20"/>
          <p:cNvSpPr/>
          <p:nvPr/>
        </p:nvSpPr>
        <p:spPr>
          <a:xfrm>
            <a:off x="5442605" y="4321526"/>
            <a:ext cx="1557654" cy="122195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STSH 4530</a:t>
            </a:r>
            <a:endParaRPr lang="en-US" sz="1600" dirty="0"/>
          </a:p>
          <a:p>
            <a:pPr algn="ctr"/>
            <a:r>
              <a:rPr lang="en-US" sz="1600" dirty="0" smtClean="0"/>
              <a:t>History of Science and Technology</a:t>
            </a:r>
            <a:endParaRPr lang="en-US" sz="1600" dirty="0"/>
          </a:p>
        </p:txBody>
      </p:sp>
      <p:sp>
        <p:nvSpPr>
          <p:cNvPr id="22" name="Rounded Rectangle 21"/>
          <p:cNvSpPr/>
          <p:nvPr/>
        </p:nvSpPr>
        <p:spPr>
          <a:xfrm>
            <a:off x="1927364" y="3026271"/>
            <a:ext cx="1407518" cy="100999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IHSS 1510</a:t>
            </a:r>
            <a:endParaRPr lang="en-US" sz="1600" dirty="0"/>
          </a:p>
          <a:p>
            <a:pPr algn="ctr"/>
            <a:r>
              <a:rPr lang="en-US" sz="1600" dirty="0" smtClean="0"/>
              <a:t>War and Society</a:t>
            </a:r>
            <a:endParaRPr lang="en-US" sz="1600" dirty="0"/>
          </a:p>
        </p:txBody>
      </p:sp>
      <p:sp>
        <p:nvSpPr>
          <p:cNvPr id="25" name="Rounded Rectangle 24"/>
          <p:cNvSpPr/>
          <p:nvPr/>
        </p:nvSpPr>
        <p:spPr>
          <a:xfrm>
            <a:off x="1933977" y="4336139"/>
            <a:ext cx="1400904" cy="107641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IHSS 1570</a:t>
            </a:r>
            <a:endParaRPr lang="en-US" sz="1600" dirty="0"/>
          </a:p>
          <a:p>
            <a:pPr algn="ctr"/>
            <a:r>
              <a:rPr lang="en-US" sz="1600" dirty="0" smtClean="0"/>
              <a:t>War and Technology</a:t>
            </a:r>
            <a:endParaRPr lang="en-US" sz="1600" dirty="0"/>
          </a:p>
        </p:txBody>
      </p:sp>
      <p:sp>
        <p:nvSpPr>
          <p:cNvPr id="28" name="Rounded Rectangle 27"/>
          <p:cNvSpPr/>
          <p:nvPr/>
        </p:nvSpPr>
        <p:spPr>
          <a:xfrm>
            <a:off x="1933977" y="1760028"/>
            <a:ext cx="1400904" cy="96288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a:t>
            </a:r>
            <a:r>
              <a:rPr lang="en-US" sz="1600" dirty="0" smtClean="0"/>
              <a:t>1140</a:t>
            </a:r>
            <a:endParaRPr lang="en-US" sz="1600" dirty="0"/>
          </a:p>
          <a:p>
            <a:pPr algn="ctr"/>
            <a:r>
              <a:rPr lang="en-US" sz="1600" dirty="0" smtClean="0"/>
              <a:t>Minds and Machines</a:t>
            </a:r>
            <a:endParaRPr lang="en-US" sz="1600" dirty="0"/>
          </a:p>
        </p:txBody>
      </p:sp>
      <p:sp>
        <p:nvSpPr>
          <p:cNvPr id="29" name="Rounded Rectangle 28"/>
          <p:cNvSpPr/>
          <p:nvPr/>
        </p:nvSpPr>
        <p:spPr>
          <a:xfrm>
            <a:off x="380384" y="1760027"/>
            <a:ext cx="1453502" cy="96288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1960</a:t>
            </a:r>
          </a:p>
          <a:p>
            <a:pPr algn="ctr"/>
            <a:r>
              <a:rPr lang="en-US" sz="1600" dirty="0"/>
              <a:t>Are Humans Rational</a:t>
            </a:r>
            <a:r>
              <a:rPr lang="en-US" sz="1600" dirty="0" smtClean="0"/>
              <a:t>?</a:t>
            </a:r>
            <a:endParaRPr lang="en-US" sz="1600" dirty="0"/>
          </a:p>
        </p:txBody>
      </p:sp>
      <p:sp>
        <p:nvSpPr>
          <p:cNvPr id="31" name="Rounded Rectangle 30"/>
          <p:cNvSpPr/>
          <p:nvPr/>
        </p:nvSpPr>
        <p:spPr>
          <a:xfrm>
            <a:off x="373771" y="3022782"/>
            <a:ext cx="1453502" cy="10134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a:t>
            </a:r>
            <a:r>
              <a:rPr lang="en-US" sz="1600" dirty="0" smtClean="0"/>
              <a:t>1200</a:t>
            </a:r>
            <a:endParaRPr lang="en-US" sz="1600" dirty="0"/>
          </a:p>
          <a:p>
            <a:pPr algn="ctr"/>
            <a:r>
              <a:rPr lang="en-US" sz="1600" dirty="0" smtClean="0"/>
              <a:t>Principles of Economics</a:t>
            </a:r>
            <a:endParaRPr lang="en-US" sz="1600" dirty="0"/>
          </a:p>
        </p:txBody>
      </p:sp>
      <p:sp>
        <p:nvSpPr>
          <p:cNvPr id="32" name="Rounded Rectangle 31"/>
          <p:cNvSpPr/>
          <p:nvPr/>
        </p:nvSpPr>
        <p:spPr>
          <a:xfrm>
            <a:off x="380384" y="4321526"/>
            <a:ext cx="1453502" cy="10910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1960</a:t>
            </a:r>
          </a:p>
          <a:p>
            <a:pPr algn="ctr"/>
            <a:r>
              <a:rPr lang="en-US" sz="1600" dirty="0"/>
              <a:t>Deep </a:t>
            </a:r>
            <a:r>
              <a:rPr lang="en-US" sz="1600" dirty="0" smtClean="0"/>
              <a:t>Listening</a:t>
            </a:r>
            <a:endParaRPr lang="en-US" sz="1600" dirty="0"/>
          </a:p>
        </p:txBody>
      </p:sp>
      <p:sp>
        <p:nvSpPr>
          <p:cNvPr id="33" name="Rounded Rectangle 32"/>
          <p:cNvSpPr/>
          <p:nvPr/>
        </p:nvSpPr>
        <p:spPr>
          <a:xfrm>
            <a:off x="3766164" y="1697278"/>
            <a:ext cx="1475007" cy="116254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COGS </a:t>
            </a:r>
            <a:r>
              <a:rPr lang="en-US" sz="1600" dirty="0" smtClean="0"/>
              <a:t>2120 </a:t>
            </a:r>
            <a:endParaRPr lang="en-US" sz="1600" dirty="0"/>
          </a:p>
          <a:p>
            <a:pPr algn="ctr"/>
            <a:r>
              <a:rPr lang="en-US" sz="1600" dirty="0"/>
              <a:t>Introduction to Cognitive </a:t>
            </a:r>
            <a:r>
              <a:rPr lang="en-US" sz="1600" dirty="0" smtClean="0"/>
              <a:t>Science</a:t>
            </a:r>
            <a:endParaRPr lang="en-US" sz="1600" dirty="0"/>
          </a:p>
        </p:txBody>
      </p:sp>
      <p:sp>
        <p:nvSpPr>
          <p:cNvPr id="38" name="Rounded Rectangle 37"/>
          <p:cNvSpPr/>
          <p:nvPr/>
        </p:nvSpPr>
        <p:spPr>
          <a:xfrm>
            <a:off x="3760175" y="2962285"/>
            <a:ext cx="1486983" cy="111673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PHIL 2100 / PSYC </a:t>
            </a:r>
            <a:r>
              <a:rPr lang="en-US" sz="1600" dirty="0"/>
              <a:t>2100</a:t>
            </a:r>
          </a:p>
          <a:p>
            <a:pPr algn="ctr"/>
            <a:r>
              <a:rPr lang="en-US" sz="1600" dirty="0"/>
              <a:t>Critical </a:t>
            </a:r>
            <a:r>
              <a:rPr lang="en-US" sz="1600" dirty="0" smtClean="0"/>
              <a:t>Thinking</a:t>
            </a:r>
            <a:endParaRPr lang="en-US" sz="1600" dirty="0"/>
          </a:p>
        </p:txBody>
      </p:sp>
      <p:sp>
        <p:nvSpPr>
          <p:cNvPr id="45" name="Rounded Rectangle 44"/>
          <p:cNvSpPr/>
          <p:nvPr/>
        </p:nvSpPr>
        <p:spPr>
          <a:xfrm>
            <a:off x="3760175" y="4205273"/>
            <a:ext cx="1486983" cy="89132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PHIL 2140</a:t>
            </a:r>
          </a:p>
          <a:p>
            <a:pPr algn="ctr"/>
            <a:r>
              <a:rPr lang="en-US" sz="1600" dirty="0"/>
              <a:t>Introduction to </a:t>
            </a:r>
            <a:r>
              <a:rPr lang="en-US" sz="1600" dirty="0" smtClean="0"/>
              <a:t>Logic</a:t>
            </a:r>
            <a:endParaRPr lang="en-US" sz="1600" dirty="0"/>
          </a:p>
        </p:txBody>
      </p:sp>
      <p:sp>
        <p:nvSpPr>
          <p:cNvPr id="46" name="Rounded Rectangle 45"/>
          <p:cNvSpPr/>
          <p:nvPr/>
        </p:nvSpPr>
        <p:spPr>
          <a:xfrm>
            <a:off x="3760175" y="5202305"/>
            <a:ext cx="1486983" cy="84717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PSYC 4370 </a:t>
            </a:r>
          </a:p>
          <a:p>
            <a:pPr algn="ctr"/>
            <a:r>
              <a:rPr lang="en-US" sz="1600" dirty="0"/>
              <a:t>Cognitive </a:t>
            </a:r>
            <a:r>
              <a:rPr lang="en-US" sz="1600" dirty="0" smtClean="0"/>
              <a:t>Psychology</a:t>
            </a:r>
            <a:endParaRPr lang="en-US" sz="1600" dirty="0"/>
          </a:p>
        </p:txBody>
      </p:sp>
      <p:sp>
        <p:nvSpPr>
          <p:cNvPr id="47" name="Rounded Rectangle 46"/>
          <p:cNvSpPr/>
          <p:nvPr/>
        </p:nvSpPr>
        <p:spPr>
          <a:xfrm>
            <a:off x="7161354" y="1385492"/>
            <a:ext cx="1663269" cy="89305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COMM 2520</a:t>
            </a:r>
          </a:p>
          <a:p>
            <a:pPr algn="ctr"/>
            <a:r>
              <a:rPr lang="en-US" sz="1600" dirty="0"/>
              <a:t>Comm. Theory and </a:t>
            </a:r>
            <a:r>
              <a:rPr lang="en-US" sz="1600" dirty="0" smtClean="0"/>
              <a:t>Practice</a:t>
            </a:r>
            <a:endParaRPr lang="en-US" sz="1600" dirty="0"/>
          </a:p>
        </p:txBody>
      </p:sp>
      <p:sp>
        <p:nvSpPr>
          <p:cNvPr id="48" name="Rounded Rectangle 47"/>
          <p:cNvSpPr/>
          <p:nvPr/>
        </p:nvSpPr>
        <p:spPr>
          <a:xfrm>
            <a:off x="7161355" y="2413194"/>
            <a:ext cx="1663269" cy="9645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WRIT 2110</a:t>
            </a:r>
          </a:p>
          <a:p>
            <a:pPr algn="ctr"/>
            <a:r>
              <a:rPr lang="en-US" sz="1600" dirty="0"/>
              <a:t>Strategic </a:t>
            </a:r>
            <a:r>
              <a:rPr lang="en-US" sz="1600" dirty="0" smtClean="0"/>
              <a:t>Writing</a:t>
            </a:r>
            <a:endParaRPr lang="en-US" sz="1600" dirty="0"/>
          </a:p>
        </p:txBody>
      </p:sp>
      <p:sp>
        <p:nvSpPr>
          <p:cNvPr id="52" name="Rounded Rectangle 51"/>
          <p:cNvSpPr/>
          <p:nvPr/>
        </p:nvSpPr>
        <p:spPr>
          <a:xfrm>
            <a:off x="7161358" y="3529526"/>
            <a:ext cx="1663268" cy="112141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WRIT 2340</a:t>
            </a:r>
          </a:p>
          <a:p>
            <a:pPr algn="ctr"/>
            <a:r>
              <a:rPr lang="en-US" sz="1600" dirty="0"/>
              <a:t>Speech </a:t>
            </a:r>
            <a:r>
              <a:rPr lang="en-US" sz="1600" dirty="0" smtClean="0"/>
              <a:t>Communication</a:t>
            </a:r>
            <a:endParaRPr lang="en-US" sz="1600" dirty="0"/>
          </a:p>
        </p:txBody>
      </p:sp>
      <p:sp>
        <p:nvSpPr>
          <p:cNvPr id="53" name="Rounded Rectangle 52"/>
          <p:cNvSpPr/>
          <p:nvPr/>
        </p:nvSpPr>
        <p:spPr>
          <a:xfrm>
            <a:off x="7161358" y="4802954"/>
            <a:ext cx="1663269" cy="12192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WRIT 4550</a:t>
            </a:r>
          </a:p>
          <a:p>
            <a:pPr algn="ctr"/>
            <a:r>
              <a:rPr lang="en-US" sz="1600" dirty="0"/>
              <a:t>Proposing and Persuading</a:t>
            </a:r>
          </a:p>
          <a:p>
            <a:pPr algn="ctr"/>
            <a:r>
              <a:rPr lang="en-US" sz="1600" dirty="0" smtClean="0"/>
              <a:t>(has </a:t>
            </a:r>
            <a:r>
              <a:rPr lang="en-US" sz="1600" dirty="0" err="1" smtClean="0"/>
              <a:t>prereq</a:t>
            </a:r>
            <a:r>
              <a:rPr lang="en-US" sz="1600" dirty="0" smtClean="0"/>
              <a:t>!)</a:t>
            </a:r>
            <a:endParaRPr lang="en-US" sz="1600" dirty="0"/>
          </a:p>
        </p:txBody>
      </p:sp>
      <p:sp>
        <p:nvSpPr>
          <p:cNvPr id="2" name="TextBox 1"/>
          <p:cNvSpPr txBox="1"/>
          <p:nvPr/>
        </p:nvSpPr>
        <p:spPr>
          <a:xfrm>
            <a:off x="8405922" y="3020557"/>
            <a:ext cx="418704" cy="369332"/>
          </a:xfrm>
          <a:prstGeom prst="rect">
            <a:avLst/>
          </a:prstGeom>
          <a:noFill/>
        </p:spPr>
        <p:txBody>
          <a:bodyPr wrap="none" rtlCol="0">
            <a:spAutoFit/>
          </a:bodyPr>
          <a:lstStyle/>
          <a:p>
            <a:r>
              <a:rPr lang="en-US" dirty="0" smtClean="0"/>
              <a:t>19</a:t>
            </a:r>
            <a:endParaRPr lang="en-US" dirty="0"/>
          </a:p>
        </p:txBody>
      </p:sp>
      <p:grpSp>
        <p:nvGrpSpPr>
          <p:cNvPr id="23" name="Group 22"/>
          <p:cNvGrpSpPr/>
          <p:nvPr/>
        </p:nvGrpSpPr>
        <p:grpSpPr>
          <a:xfrm>
            <a:off x="7233283" y="2445914"/>
            <a:ext cx="255198" cy="276999"/>
            <a:chOff x="7218863" y="2769318"/>
            <a:chExt cx="255198" cy="276999"/>
          </a:xfrm>
        </p:grpSpPr>
        <p:sp>
          <p:nvSpPr>
            <p:cNvPr id="24" name="Oval 2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27" name="Group 26"/>
          <p:cNvGrpSpPr/>
          <p:nvPr/>
        </p:nvGrpSpPr>
        <p:grpSpPr>
          <a:xfrm>
            <a:off x="8487675" y="2426508"/>
            <a:ext cx="255198" cy="276999"/>
            <a:chOff x="7228093" y="2976114"/>
            <a:chExt cx="255198" cy="276999"/>
          </a:xfrm>
        </p:grpSpPr>
        <p:sp>
          <p:nvSpPr>
            <p:cNvPr id="34" name="Oval 3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36" name="TextBox 35"/>
          <p:cNvSpPr txBox="1"/>
          <p:nvPr/>
        </p:nvSpPr>
        <p:spPr>
          <a:xfrm>
            <a:off x="8446597" y="4302503"/>
            <a:ext cx="418704" cy="369332"/>
          </a:xfrm>
          <a:prstGeom prst="rect">
            <a:avLst/>
          </a:prstGeom>
          <a:noFill/>
        </p:spPr>
        <p:txBody>
          <a:bodyPr wrap="none" rtlCol="0">
            <a:spAutoFit/>
          </a:bodyPr>
          <a:lstStyle/>
          <a:p>
            <a:r>
              <a:rPr lang="en-US" dirty="0" smtClean="0"/>
              <a:t>19</a:t>
            </a:r>
            <a:endParaRPr lang="en-US" dirty="0"/>
          </a:p>
        </p:txBody>
      </p:sp>
      <p:grpSp>
        <p:nvGrpSpPr>
          <p:cNvPr id="37" name="Group 36"/>
          <p:cNvGrpSpPr/>
          <p:nvPr/>
        </p:nvGrpSpPr>
        <p:grpSpPr>
          <a:xfrm>
            <a:off x="7220925" y="1443336"/>
            <a:ext cx="255198" cy="276999"/>
            <a:chOff x="7218863" y="2769318"/>
            <a:chExt cx="255198" cy="276999"/>
          </a:xfrm>
        </p:grpSpPr>
        <p:sp>
          <p:nvSpPr>
            <p:cNvPr id="39" name="Oval 3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41" name="Group 40"/>
          <p:cNvGrpSpPr/>
          <p:nvPr/>
        </p:nvGrpSpPr>
        <p:grpSpPr>
          <a:xfrm>
            <a:off x="8522012" y="1431812"/>
            <a:ext cx="255198" cy="276999"/>
            <a:chOff x="7228093" y="2976114"/>
            <a:chExt cx="255198" cy="276999"/>
          </a:xfrm>
        </p:grpSpPr>
        <p:sp>
          <p:nvSpPr>
            <p:cNvPr id="42" name="Oval 4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51" name="Group 50"/>
          <p:cNvGrpSpPr/>
          <p:nvPr/>
        </p:nvGrpSpPr>
        <p:grpSpPr>
          <a:xfrm>
            <a:off x="8485243" y="3605363"/>
            <a:ext cx="255198" cy="276999"/>
            <a:chOff x="7228093" y="2976114"/>
            <a:chExt cx="255198" cy="276999"/>
          </a:xfrm>
        </p:grpSpPr>
        <p:sp>
          <p:nvSpPr>
            <p:cNvPr id="54" name="Oval 5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56" name="Group 55"/>
          <p:cNvGrpSpPr/>
          <p:nvPr/>
        </p:nvGrpSpPr>
        <p:grpSpPr>
          <a:xfrm>
            <a:off x="7258084" y="3573798"/>
            <a:ext cx="255198" cy="276999"/>
            <a:chOff x="7218863" y="2769318"/>
            <a:chExt cx="255198" cy="276999"/>
          </a:xfrm>
        </p:grpSpPr>
        <p:sp>
          <p:nvSpPr>
            <p:cNvPr id="57" name="Oval 5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3" name="TextBox 2"/>
          <p:cNvSpPr txBox="1"/>
          <p:nvPr/>
        </p:nvSpPr>
        <p:spPr>
          <a:xfrm>
            <a:off x="8446597" y="1922025"/>
            <a:ext cx="418704" cy="369332"/>
          </a:xfrm>
          <a:prstGeom prst="rect">
            <a:avLst/>
          </a:prstGeom>
          <a:noFill/>
        </p:spPr>
        <p:txBody>
          <a:bodyPr wrap="none" rtlCol="0">
            <a:spAutoFit/>
          </a:bodyPr>
          <a:lstStyle/>
          <a:p>
            <a:r>
              <a:rPr lang="en-US" dirty="0" smtClean="0"/>
              <a:t>12</a:t>
            </a:r>
            <a:endParaRPr lang="en-US" dirty="0"/>
          </a:p>
        </p:txBody>
      </p:sp>
      <p:sp>
        <p:nvSpPr>
          <p:cNvPr id="4" name="TextBox 3"/>
          <p:cNvSpPr txBox="1"/>
          <p:nvPr/>
        </p:nvSpPr>
        <p:spPr>
          <a:xfrm>
            <a:off x="8542703" y="5679421"/>
            <a:ext cx="301686" cy="369332"/>
          </a:xfrm>
          <a:prstGeom prst="rect">
            <a:avLst/>
          </a:prstGeom>
          <a:noFill/>
        </p:spPr>
        <p:txBody>
          <a:bodyPr wrap="none" rtlCol="0">
            <a:spAutoFit/>
          </a:bodyPr>
          <a:lstStyle/>
          <a:p>
            <a:r>
              <a:rPr lang="en-US" dirty="0" smtClean="0"/>
              <a:t>2</a:t>
            </a:r>
            <a:endParaRPr lang="en-US" dirty="0"/>
          </a:p>
        </p:txBody>
      </p:sp>
      <p:sp>
        <p:nvSpPr>
          <p:cNvPr id="59" name="Rounded Rectangle 58"/>
          <p:cNvSpPr/>
          <p:nvPr/>
        </p:nvSpPr>
        <p:spPr>
          <a:xfrm>
            <a:off x="5484869" y="1828997"/>
            <a:ext cx="1578726" cy="96133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ECON 4270</a:t>
            </a:r>
            <a:endParaRPr lang="en-US" sz="1600" dirty="0"/>
          </a:p>
          <a:p>
            <a:pPr algn="ctr"/>
            <a:r>
              <a:rPr lang="en-US" sz="1600" dirty="0" smtClean="0"/>
              <a:t>Behavioral Economics</a:t>
            </a:r>
            <a:endParaRPr lang="en-US" sz="1600" dirty="0"/>
          </a:p>
        </p:txBody>
      </p:sp>
      <p:sp>
        <p:nvSpPr>
          <p:cNvPr id="60" name="Rounded Rectangle 59"/>
          <p:cNvSpPr/>
          <p:nvPr/>
        </p:nvSpPr>
        <p:spPr>
          <a:xfrm>
            <a:off x="5484869" y="3110150"/>
            <a:ext cx="1578726" cy="96133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ECON 4220</a:t>
            </a:r>
            <a:endParaRPr lang="en-US" sz="1600" dirty="0"/>
          </a:p>
          <a:p>
            <a:pPr algn="ctr"/>
            <a:r>
              <a:rPr lang="en-US" sz="1600" dirty="0" smtClean="0"/>
              <a:t>Applied Game Theory</a:t>
            </a:r>
            <a:endParaRPr lang="en-US" sz="1600" dirty="0"/>
          </a:p>
        </p:txBody>
      </p:sp>
      <p:grpSp>
        <p:nvGrpSpPr>
          <p:cNvPr id="61" name="Group 60"/>
          <p:cNvGrpSpPr/>
          <p:nvPr/>
        </p:nvGrpSpPr>
        <p:grpSpPr>
          <a:xfrm>
            <a:off x="5525949" y="3149898"/>
            <a:ext cx="255198" cy="276999"/>
            <a:chOff x="7218863" y="2769318"/>
            <a:chExt cx="255198" cy="276999"/>
          </a:xfrm>
        </p:grpSpPr>
        <p:sp>
          <p:nvSpPr>
            <p:cNvPr id="62" name="Oval 6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64" name="Group 63"/>
          <p:cNvGrpSpPr/>
          <p:nvPr/>
        </p:nvGrpSpPr>
        <p:grpSpPr>
          <a:xfrm>
            <a:off x="6732469" y="3149898"/>
            <a:ext cx="255198" cy="276999"/>
            <a:chOff x="7228093" y="2976114"/>
            <a:chExt cx="255198" cy="276999"/>
          </a:xfrm>
        </p:grpSpPr>
        <p:sp>
          <p:nvSpPr>
            <p:cNvPr id="65" name="Oval 64"/>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67" name="TextBox 66"/>
          <p:cNvSpPr txBox="1"/>
          <p:nvPr/>
        </p:nvSpPr>
        <p:spPr>
          <a:xfrm>
            <a:off x="6680644" y="3741900"/>
            <a:ext cx="301686" cy="369332"/>
          </a:xfrm>
          <a:prstGeom prst="rect">
            <a:avLst/>
          </a:prstGeom>
          <a:noFill/>
        </p:spPr>
        <p:txBody>
          <a:bodyPr wrap="none" rtlCol="0">
            <a:spAutoFit/>
          </a:bodyPr>
          <a:lstStyle/>
          <a:p>
            <a:r>
              <a:rPr lang="en-US" dirty="0"/>
              <a:t>4</a:t>
            </a:r>
          </a:p>
        </p:txBody>
      </p:sp>
      <p:grpSp>
        <p:nvGrpSpPr>
          <p:cNvPr id="68" name="Group 67"/>
          <p:cNvGrpSpPr/>
          <p:nvPr/>
        </p:nvGrpSpPr>
        <p:grpSpPr>
          <a:xfrm>
            <a:off x="5533751" y="1868563"/>
            <a:ext cx="255198" cy="276999"/>
            <a:chOff x="7218863" y="2769318"/>
            <a:chExt cx="255198" cy="276999"/>
          </a:xfrm>
        </p:grpSpPr>
        <p:sp>
          <p:nvSpPr>
            <p:cNvPr id="69" name="Oval 6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1" name="Group 70"/>
          <p:cNvGrpSpPr/>
          <p:nvPr/>
        </p:nvGrpSpPr>
        <p:grpSpPr>
          <a:xfrm>
            <a:off x="6773097" y="1880942"/>
            <a:ext cx="255198" cy="276999"/>
            <a:chOff x="7228093" y="2976114"/>
            <a:chExt cx="255198" cy="276999"/>
          </a:xfrm>
        </p:grpSpPr>
        <p:sp>
          <p:nvSpPr>
            <p:cNvPr id="72" name="Oval 7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74" name="TextBox 73"/>
          <p:cNvSpPr txBox="1"/>
          <p:nvPr/>
        </p:nvSpPr>
        <p:spPr>
          <a:xfrm>
            <a:off x="6747421" y="2432379"/>
            <a:ext cx="301686" cy="369332"/>
          </a:xfrm>
          <a:prstGeom prst="rect">
            <a:avLst/>
          </a:prstGeom>
          <a:noFill/>
        </p:spPr>
        <p:txBody>
          <a:bodyPr wrap="none" rtlCol="0">
            <a:spAutoFit/>
          </a:bodyPr>
          <a:lstStyle/>
          <a:p>
            <a:r>
              <a:rPr lang="en-US" dirty="0"/>
              <a:t>4</a:t>
            </a:r>
          </a:p>
        </p:txBody>
      </p:sp>
      <p:grpSp>
        <p:nvGrpSpPr>
          <p:cNvPr id="75" name="Group 74"/>
          <p:cNvGrpSpPr/>
          <p:nvPr/>
        </p:nvGrpSpPr>
        <p:grpSpPr>
          <a:xfrm>
            <a:off x="8496110" y="4889948"/>
            <a:ext cx="255198" cy="276999"/>
            <a:chOff x="7228093" y="2976114"/>
            <a:chExt cx="255198" cy="276999"/>
          </a:xfrm>
        </p:grpSpPr>
        <p:sp>
          <p:nvSpPr>
            <p:cNvPr id="76" name="Oval 75"/>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78" name="TextBox 77"/>
          <p:cNvSpPr txBox="1"/>
          <p:nvPr/>
        </p:nvSpPr>
        <p:spPr>
          <a:xfrm>
            <a:off x="4883990" y="3754063"/>
            <a:ext cx="301686" cy="369332"/>
          </a:xfrm>
          <a:prstGeom prst="rect">
            <a:avLst/>
          </a:prstGeom>
          <a:noFill/>
        </p:spPr>
        <p:txBody>
          <a:bodyPr wrap="none" rtlCol="0">
            <a:spAutoFit/>
          </a:bodyPr>
          <a:lstStyle/>
          <a:p>
            <a:r>
              <a:rPr lang="en-US" dirty="0"/>
              <a:t>8</a:t>
            </a:r>
          </a:p>
        </p:txBody>
      </p:sp>
      <p:grpSp>
        <p:nvGrpSpPr>
          <p:cNvPr id="79" name="Group 78"/>
          <p:cNvGrpSpPr/>
          <p:nvPr/>
        </p:nvGrpSpPr>
        <p:grpSpPr>
          <a:xfrm>
            <a:off x="3805176" y="4251291"/>
            <a:ext cx="255198" cy="276999"/>
            <a:chOff x="7218863" y="2769318"/>
            <a:chExt cx="255198" cy="276999"/>
          </a:xfrm>
        </p:grpSpPr>
        <p:sp>
          <p:nvSpPr>
            <p:cNvPr id="80" name="Oval 7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82" name="Group 81"/>
          <p:cNvGrpSpPr/>
          <p:nvPr/>
        </p:nvGrpSpPr>
        <p:grpSpPr>
          <a:xfrm>
            <a:off x="4940133" y="4254182"/>
            <a:ext cx="255198" cy="276999"/>
            <a:chOff x="7228093" y="2976114"/>
            <a:chExt cx="255198" cy="276999"/>
          </a:xfrm>
        </p:grpSpPr>
        <p:sp>
          <p:nvSpPr>
            <p:cNvPr id="83" name="Oval 8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85" name="TextBox 84"/>
          <p:cNvSpPr txBox="1"/>
          <p:nvPr/>
        </p:nvSpPr>
        <p:spPr>
          <a:xfrm>
            <a:off x="4825481" y="4743051"/>
            <a:ext cx="418704" cy="369332"/>
          </a:xfrm>
          <a:prstGeom prst="rect">
            <a:avLst/>
          </a:prstGeom>
          <a:noFill/>
        </p:spPr>
        <p:txBody>
          <a:bodyPr wrap="none" rtlCol="0">
            <a:spAutoFit/>
          </a:bodyPr>
          <a:lstStyle/>
          <a:p>
            <a:r>
              <a:rPr lang="en-US" dirty="0" smtClean="0"/>
              <a:t>30</a:t>
            </a:r>
            <a:endParaRPr lang="en-US" dirty="0"/>
          </a:p>
        </p:txBody>
      </p:sp>
      <p:grpSp>
        <p:nvGrpSpPr>
          <p:cNvPr id="86" name="Group 85"/>
          <p:cNvGrpSpPr/>
          <p:nvPr/>
        </p:nvGrpSpPr>
        <p:grpSpPr>
          <a:xfrm>
            <a:off x="3802852" y="5242255"/>
            <a:ext cx="255198" cy="276999"/>
            <a:chOff x="7218863" y="2769318"/>
            <a:chExt cx="255198" cy="276999"/>
          </a:xfrm>
        </p:grpSpPr>
        <p:sp>
          <p:nvSpPr>
            <p:cNvPr id="87" name="Oval 8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89" name="TextBox 88"/>
          <p:cNvSpPr txBox="1"/>
          <p:nvPr/>
        </p:nvSpPr>
        <p:spPr>
          <a:xfrm>
            <a:off x="4855948" y="5692707"/>
            <a:ext cx="418704" cy="369332"/>
          </a:xfrm>
          <a:prstGeom prst="rect">
            <a:avLst/>
          </a:prstGeom>
          <a:noFill/>
        </p:spPr>
        <p:txBody>
          <a:bodyPr wrap="none" rtlCol="0">
            <a:spAutoFit/>
          </a:bodyPr>
          <a:lstStyle/>
          <a:p>
            <a:r>
              <a:rPr lang="en-US" dirty="0" smtClean="0"/>
              <a:t>20</a:t>
            </a:r>
            <a:endParaRPr lang="en-US" dirty="0"/>
          </a:p>
        </p:txBody>
      </p:sp>
      <p:grpSp>
        <p:nvGrpSpPr>
          <p:cNvPr id="90" name="Group 89"/>
          <p:cNvGrpSpPr/>
          <p:nvPr/>
        </p:nvGrpSpPr>
        <p:grpSpPr>
          <a:xfrm>
            <a:off x="4971807" y="3044316"/>
            <a:ext cx="255198" cy="276999"/>
            <a:chOff x="7228093" y="2976114"/>
            <a:chExt cx="255198" cy="276999"/>
          </a:xfrm>
        </p:grpSpPr>
        <p:sp>
          <p:nvSpPr>
            <p:cNvPr id="91" name="Oval 90"/>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93" name="Group 92"/>
          <p:cNvGrpSpPr/>
          <p:nvPr/>
        </p:nvGrpSpPr>
        <p:grpSpPr>
          <a:xfrm>
            <a:off x="4969375" y="1742318"/>
            <a:ext cx="255198" cy="276999"/>
            <a:chOff x="7228093" y="2976114"/>
            <a:chExt cx="255198" cy="276999"/>
          </a:xfrm>
        </p:grpSpPr>
        <p:sp>
          <p:nvSpPr>
            <p:cNvPr id="94" name="Oval 9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96" name="TextBox 95"/>
          <p:cNvSpPr txBox="1"/>
          <p:nvPr/>
        </p:nvSpPr>
        <p:spPr>
          <a:xfrm>
            <a:off x="4929836" y="2506270"/>
            <a:ext cx="301686" cy="369332"/>
          </a:xfrm>
          <a:prstGeom prst="rect">
            <a:avLst/>
          </a:prstGeom>
          <a:noFill/>
        </p:spPr>
        <p:txBody>
          <a:bodyPr wrap="none" rtlCol="0">
            <a:spAutoFit/>
          </a:bodyPr>
          <a:lstStyle/>
          <a:p>
            <a:r>
              <a:rPr lang="en-US" dirty="0" smtClean="0"/>
              <a:t>0</a:t>
            </a:r>
            <a:endParaRPr lang="en-US" dirty="0"/>
          </a:p>
        </p:txBody>
      </p:sp>
      <p:sp>
        <p:nvSpPr>
          <p:cNvPr id="97" name="TextBox 96"/>
          <p:cNvSpPr txBox="1"/>
          <p:nvPr/>
        </p:nvSpPr>
        <p:spPr>
          <a:xfrm>
            <a:off x="6717682" y="5174148"/>
            <a:ext cx="301686" cy="369332"/>
          </a:xfrm>
          <a:prstGeom prst="rect">
            <a:avLst/>
          </a:prstGeom>
          <a:noFill/>
        </p:spPr>
        <p:txBody>
          <a:bodyPr wrap="none" rtlCol="0">
            <a:spAutoFit/>
          </a:bodyPr>
          <a:lstStyle/>
          <a:p>
            <a:r>
              <a:rPr lang="en-US" dirty="0" smtClean="0"/>
              <a:t>2</a:t>
            </a:r>
            <a:endParaRPr lang="en-US" dirty="0"/>
          </a:p>
        </p:txBody>
      </p:sp>
      <p:sp>
        <p:nvSpPr>
          <p:cNvPr id="5" name="TextBox 4"/>
          <p:cNvSpPr txBox="1"/>
          <p:nvPr/>
        </p:nvSpPr>
        <p:spPr>
          <a:xfrm>
            <a:off x="8751308" y="6443931"/>
            <a:ext cx="418704" cy="369332"/>
          </a:xfrm>
          <a:prstGeom prst="rect">
            <a:avLst/>
          </a:prstGeom>
          <a:noFill/>
        </p:spPr>
        <p:txBody>
          <a:bodyPr wrap="none" rtlCol="0">
            <a:spAutoFit/>
          </a:bodyPr>
          <a:lstStyle/>
          <a:p>
            <a:r>
              <a:rPr lang="en-US" dirty="0" smtClean="0"/>
              <a:t>60</a:t>
            </a:r>
            <a:endParaRPr lang="en-US" dirty="0"/>
          </a:p>
        </p:txBody>
      </p:sp>
      <p:grpSp>
        <p:nvGrpSpPr>
          <p:cNvPr id="99" name="Group 98"/>
          <p:cNvGrpSpPr/>
          <p:nvPr/>
        </p:nvGrpSpPr>
        <p:grpSpPr>
          <a:xfrm>
            <a:off x="6703888" y="4376406"/>
            <a:ext cx="255198" cy="276999"/>
            <a:chOff x="7228093" y="2976114"/>
            <a:chExt cx="255198" cy="276999"/>
          </a:xfrm>
        </p:grpSpPr>
        <p:sp>
          <p:nvSpPr>
            <p:cNvPr id="100" name="Oval 99"/>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02" name="Group 101"/>
          <p:cNvGrpSpPr/>
          <p:nvPr/>
        </p:nvGrpSpPr>
        <p:grpSpPr>
          <a:xfrm>
            <a:off x="364180" y="5065772"/>
            <a:ext cx="318097" cy="276999"/>
            <a:chOff x="7041241" y="502671"/>
            <a:chExt cx="319318" cy="276999"/>
          </a:xfrm>
        </p:grpSpPr>
        <p:sp>
          <p:nvSpPr>
            <p:cNvPr id="103" name="Oval 102"/>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105" name="Group 104"/>
          <p:cNvGrpSpPr/>
          <p:nvPr/>
        </p:nvGrpSpPr>
        <p:grpSpPr>
          <a:xfrm>
            <a:off x="1906483" y="5084106"/>
            <a:ext cx="318097" cy="276999"/>
            <a:chOff x="7041241" y="502671"/>
            <a:chExt cx="319318" cy="276999"/>
          </a:xfrm>
        </p:grpSpPr>
        <p:sp>
          <p:nvSpPr>
            <p:cNvPr id="106" name="Oval 105"/>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108" name="Group 107"/>
          <p:cNvGrpSpPr/>
          <p:nvPr/>
        </p:nvGrpSpPr>
        <p:grpSpPr>
          <a:xfrm>
            <a:off x="1923999" y="3712297"/>
            <a:ext cx="318097" cy="276999"/>
            <a:chOff x="7041241" y="502671"/>
            <a:chExt cx="319318" cy="276999"/>
          </a:xfrm>
        </p:grpSpPr>
        <p:sp>
          <p:nvSpPr>
            <p:cNvPr id="109" name="Oval 108"/>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111" name="Group 110"/>
          <p:cNvGrpSpPr/>
          <p:nvPr/>
        </p:nvGrpSpPr>
        <p:grpSpPr>
          <a:xfrm>
            <a:off x="372830" y="3729480"/>
            <a:ext cx="318097" cy="276999"/>
            <a:chOff x="7041241" y="502671"/>
            <a:chExt cx="319318" cy="276999"/>
          </a:xfrm>
        </p:grpSpPr>
        <p:sp>
          <p:nvSpPr>
            <p:cNvPr id="112" name="Oval 111"/>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114" name="Group 113"/>
          <p:cNvGrpSpPr/>
          <p:nvPr/>
        </p:nvGrpSpPr>
        <p:grpSpPr>
          <a:xfrm>
            <a:off x="370909" y="2417023"/>
            <a:ext cx="318097" cy="276999"/>
            <a:chOff x="7041241" y="502671"/>
            <a:chExt cx="319318" cy="276999"/>
          </a:xfrm>
        </p:grpSpPr>
        <p:sp>
          <p:nvSpPr>
            <p:cNvPr id="115" name="Oval 114"/>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117" name="Group 116"/>
          <p:cNvGrpSpPr/>
          <p:nvPr/>
        </p:nvGrpSpPr>
        <p:grpSpPr>
          <a:xfrm>
            <a:off x="1918246" y="2445913"/>
            <a:ext cx="318097" cy="276999"/>
            <a:chOff x="7041241" y="502671"/>
            <a:chExt cx="319318" cy="276999"/>
          </a:xfrm>
        </p:grpSpPr>
        <p:sp>
          <p:nvSpPr>
            <p:cNvPr id="118" name="Oval 117"/>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sp>
        <p:nvSpPr>
          <p:cNvPr id="120" name="TextBox 119"/>
          <p:cNvSpPr txBox="1"/>
          <p:nvPr/>
        </p:nvSpPr>
        <p:spPr>
          <a:xfrm>
            <a:off x="1408569" y="5065772"/>
            <a:ext cx="418704" cy="369332"/>
          </a:xfrm>
          <a:prstGeom prst="rect">
            <a:avLst/>
          </a:prstGeom>
          <a:noFill/>
        </p:spPr>
        <p:txBody>
          <a:bodyPr wrap="none" rtlCol="0">
            <a:spAutoFit/>
          </a:bodyPr>
          <a:lstStyle/>
          <a:p>
            <a:r>
              <a:rPr lang="en-US" dirty="0" smtClean="0"/>
              <a:t>16</a:t>
            </a:r>
            <a:endParaRPr lang="en-US" dirty="0"/>
          </a:p>
        </p:txBody>
      </p:sp>
      <p:sp>
        <p:nvSpPr>
          <p:cNvPr id="121" name="TextBox 120"/>
          <p:cNvSpPr txBox="1"/>
          <p:nvPr/>
        </p:nvSpPr>
        <p:spPr>
          <a:xfrm>
            <a:off x="3009652" y="2420999"/>
            <a:ext cx="301686" cy="369332"/>
          </a:xfrm>
          <a:prstGeom prst="rect">
            <a:avLst/>
          </a:prstGeom>
          <a:noFill/>
        </p:spPr>
        <p:txBody>
          <a:bodyPr wrap="none" rtlCol="0">
            <a:spAutoFit/>
          </a:bodyPr>
          <a:lstStyle/>
          <a:p>
            <a:r>
              <a:rPr lang="en-US" dirty="0"/>
              <a:t>4</a:t>
            </a:r>
          </a:p>
        </p:txBody>
      </p:sp>
      <p:sp>
        <p:nvSpPr>
          <p:cNvPr id="122" name="TextBox 121"/>
          <p:cNvSpPr txBox="1"/>
          <p:nvPr/>
        </p:nvSpPr>
        <p:spPr>
          <a:xfrm>
            <a:off x="1424498" y="2393881"/>
            <a:ext cx="418704" cy="369332"/>
          </a:xfrm>
          <a:prstGeom prst="rect">
            <a:avLst/>
          </a:prstGeom>
          <a:noFill/>
        </p:spPr>
        <p:txBody>
          <a:bodyPr wrap="none" rtlCol="0">
            <a:spAutoFit/>
          </a:bodyPr>
          <a:lstStyle/>
          <a:p>
            <a:r>
              <a:rPr lang="en-US" dirty="0"/>
              <a:t>1</a:t>
            </a:r>
            <a:r>
              <a:rPr lang="en-US" dirty="0" smtClean="0"/>
              <a:t>0</a:t>
            </a:r>
            <a:endParaRPr lang="en-US" dirty="0"/>
          </a:p>
        </p:txBody>
      </p:sp>
      <p:sp>
        <p:nvSpPr>
          <p:cNvPr id="123" name="TextBox 122"/>
          <p:cNvSpPr txBox="1"/>
          <p:nvPr/>
        </p:nvSpPr>
        <p:spPr>
          <a:xfrm>
            <a:off x="1393488" y="3714154"/>
            <a:ext cx="418704" cy="369332"/>
          </a:xfrm>
          <a:prstGeom prst="rect">
            <a:avLst/>
          </a:prstGeom>
          <a:noFill/>
        </p:spPr>
        <p:txBody>
          <a:bodyPr wrap="none" rtlCol="0">
            <a:spAutoFit/>
          </a:bodyPr>
          <a:lstStyle/>
          <a:p>
            <a:r>
              <a:rPr lang="en-US" dirty="0"/>
              <a:t>2</a:t>
            </a:r>
            <a:r>
              <a:rPr lang="en-US" dirty="0" smtClean="0"/>
              <a:t>0</a:t>
            </a:r>
            <a:endParaRPr lang="en-US" dirty="0"/>
          </a:p>
        </p:txBody>
      </p:sp>
      <p:sp>
        <p:nvSpPr>
          <p:cNvPr id="124" name="TextBox 123"/>
          <p:cNvSpPr txBox="1"/>
          <p:nvPr/>
        </p:nvSpPr>
        <p:spPr>
          <a:xfrm>
            <a:off x="2976252" y="3660265"/>
            <a:ext cx="301686" cy="369332"/>
          </a:xfrm>
          <a:prstGeom prst="rect">
            <a:avLst/>
          </a:prstGeom>
          <a:noFill/>
        </p:spPr>
        <p:txBody>
          <a:bodyPr wrap="none" rtlCol="0">
            <a:spAutoFit/>
          </a:bodyPr>
          <a:lstStyle/>
          <a:p>
            <a:r>
              <a:rPr lang="en-US" dirty="0" smtClean="0"/>
              <a:t>9</a:t>
            </a:r>
            <a:endParaRPr lang="en-US" dirty="0"/>
          </a:p>
        </p:txBody>
      </p:sp>
      <p:sp>
        <p:nvSpPr>
          <p:cNvPr id="125" name="TextBox 124"/>
          <p:cNvSpPr txBox="1"/>
          <p:nvPr/>
        </p:nvSpPr>
        <p:spPr>
          <a:xfrm>
            <a:off x="2951143" y="5057589"/>
            <a:ext cx="418704" cy="369332"/>
          </a:xfrm>
          <a:prstGeom prst="rect">
            <a:avLst/>
          </a:prstGeom>
          <a:noFill/>
        </p:spPr>
        <p:txBody>
          <a:bodyPr wrap="none" rtlCol="0">
            <a:spAutoFit/>
          </a:bodyPr>
          <a:lstStyle/>
          <a:p>
            <a:r>
              <a:rPr lang="en-US" dirty="0"/>
              <a:t>2</a:t>
            </a:r>
            <a:r>
              <a:rPr lang="en-US" dirty="0" smtClean="0"/>
              <a:t>0</a:t>
            </a:r>
            <a:endParaRPr lang="en-US" dirty="0"/>
          </a:p>
        </p:txBody>
      </p:sp>
      <p:grpSp>
        <p:nvGrpSpPr>
          <p:cNvPr id="126" name="Group 125"/>
          <p:cNvGrpSpPr/>
          <p:nvPr/>
        </p:nvGrpSpPr>
        <p:grpSpPr>
          <a:xfrm>
            <a:off x="1970585" y="1783525"/>
            <a:ext cx="255198" cy="276999"/>
            <a:chOff x="7218863" y="2769318"/>
            <a:chExt cx="255198" cy="276999"/>
          </a:xfrm>
        </p:grpSpPr>
        <p:sp>
          <p:nvSpPr>
            <p:cNvPr id="127" name="Oval 12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29" name="Group 128"/>
          <p:cNvGrpSpPr/>
          <p:nvPr/>
        </p:nvGrpSpPr>
        <p:grpSpPr>
          <a:xfrm>
            <a:off x="418468" y="3061347"/>
            <a:ext cx="255198" cy="276999"/>
            <a:chOff x="7218863" y="2769318"/>
            <a:chExt cx="255198" cy="276999"/>
          </a:xfrm>
        </p:grpSpPr>
        <p:sp>
          <p:nvSpPr>
            <p:cNvPr id="130" name="Oval 12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32" name="Group 131"/>
          <p:cNvGrpSpPr/>
          <p:nvPr/>
        </p:nvGrpSpPr>
        <p:grpSpPr>
          <a:xfrm>
            <a:off x="1523630" y="3082480"/>
            <a:ext cx="255198" cy="276999"/>
            <a:chOff x="7228093" y="2976114"/>
            <a:chExt cx="255198" cy="276999"/>
          </a:xfrm>
        </p:grpSpPr>
        <p:sp>
          <p:nvSpPr>
            <p:cNvPr id="133" name="Oval 13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35" name="Group 134"/>
          <p:cNvGrpSpPr/>
          <p:nvPr/>
        </p:nvGrpSpPr>
        <p:grpSpPr>
          <a:xfrm>
            <a:off x="1978439" y="3061150"/>
            <a:ext cx="255198" cy="276999"/>
            <a:chOff x="7218863" y="2769318"/>
            <a:chExt cx="255198" cy="276999"/>
          </a:xfrm>
        </p:grpSpPr>
        <p:sp>
          <p:nvSpPr>
            <p:cNvPr id="136" name="Oval 13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38" name="Group 137"/>
          <p:cNvGrpSpPr/>
          <p:nvPr/>
        </p:nvGrpSpPr>
        <p:grpSpPr>
          <a:xfrm>
            <a:off x="1977077" y="4382850"/>
            <a:ext cx="255198" cy="276999"/>
            <a:chOff x="7218863" y="2769318"/>
            <a:chExt cx="255198" cy="276999"/>
          </a:xfrm>
        </p:grpSpPr>
        <p:sp>
          <p:nvSpPr>
            <p:cNvPr id="139" name="Oval 13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7218863" y="2769318"/>
              <a:ext cx="255198" cy="276999"/>
            </a:xfrm>
            <a:prstGeom prst="rect">
              <a:avLst/>
            </a:prstGeom>
            <a:noFill/>
          </p:spPr>
          <p:txBody>
            <a:bodyPr wrap="none" rtlCol="0">
              <a:spAutoFit/>
            </a:bodyPr>
            <a:lstStyle/>
            <a:p>
              <a:r>
                <a:rPr lang="en-US" sz="1200" dirty="0"/>
                <a:t>F</a:t>
              </a:r>
            </a:p>
          </p:txBody>
        </p:sp>
      </p:grpSp>
    </p:spTree>
    <p:extLst>
      <p:ext uri="{BB962C8B-B14F-4D97-AF65-F5344CB8AC3E}">
        <p14:creationId xmlns:p14="http://schemas.microsoft.com/office/powerpoint/2010/main" val="2774549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239620" y="1043796"/>
            <a:ext cx="3447749" cy="540013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 1</a:t>
            </a:r>
          </a:p>
        </p:txBody>
      </p:sp>
      <p:sp>
        <p:nvSpPr>
          <p:cNvPr id="98" name="Rounded Rectangle 97"/>
          <p:cNvSpPr/>
          <p:nvPr/>
        </p:nvSpPr>
        <p:spPr>
          <a:xfrm>
            <a:off x="3795623" y="1043795"/>
            <a:ext cx="5167221" cy="540013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Courses 2 and 3</a:t>
            </a:r>
          </a:p>
        </p:txBody>
      </p:sp>
      <p:sp>
        <p:nvSpPr>
          <p:cNvPr id="44" name="TextBox 43"/>
          <p:cNvSpPr txBox="1"/>
          <p:nvPr/>
        </p:nvSpPr>
        <p:spPr>
          <a:xfrm>
            <a:off x="101601" y="222563"/>
            <a:ext cx="7016173" cy="461665"/>
          </a:xfrm>
          <a:prstGeom prst="rect">
            <a:avLst/>
          </a:prstGeom>
          <a:noFill/>
        </p:spPr>
        <p:txBody>
          <a:bodyPr wrap="square" rtlCol="0">
            <a:spAutoFit/>
          </a:bodyPr>
          <a:lstStyle/>
          <a:p>
            <a:r>
              <a:rPr lang="en-US" sz="2400" b="1" dirty="0" smtClean="0"/>
              <a:t>Living in a World of Data</a:t>
            </a:r>
            <a:endParaRPr lang="en-US" sz="2400" b="1" dirty="0"/>
          </a:p>
        </p:txBody>
      </p:sp>
      <p:sp>
        <p:nvSpPr>
          <p:cNvPr id="49" name="Rounded Rectangle 48"/>
          <p:cNvSpPr/>
          <p:nvPr/>
        </p:nvSpPr>
        <p:spPr>
          <a:xfrm>
            <a:off x="5563035" y="2818805"/>
            <a:ext cx="1578726" cy="96133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ECON 4270</a:t>
            </a:r>
            <a:endParaRPr lang="en-US" sz="1600" dirty="0"/>
          </a:p>
          <a:p>
            <a:pPr algn="ctr"/>
            <a:r>
              <a:rPr lang="en-US" sz="1600" dirty="0" smtClean="0"/>
              <a:t>Behavioral Economics</a:t>
            </a:r>
            <a:endParaRPr lang="en-US" sz="1600" dirty="0"/>
          </a:p>
        </p:txBody>
      </p:sp>
      <p:sp>
        <p:nvSpPr>
          <p:cNvPr id="28" name="Rounded Rectangle 27"/>
          <p:cNvSpPr/>
          <p:nvPr/>
        </p:nvSpPr>
        <p:spPr>
          <a:xfrm>
            <a:off x="2032836" y="1890824"/>
            <a:ext cx="1460673" cy="96288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a:t>
            </a:r>
            <a:r>
              <a:rPr lang="en-US" sz="1600" dirty="0" smtClean="0"/>
              <a:t>1140</a:t>
            </a:r>
            <a:endParaRPr lang="en-US" sz="1600" dirty="0"/>
          </a:p>
          <a:p>
            <a:pPr algn="ctr"/>
            <a:r>
              <a:rPr lang="en-US" sz="1600" dirty="0" smtClean="0"/>
              <a:t>Minds and Machines</a:t>
            </a:r>
            <a:endParaRPr lang="en-US" sz="1600" dirty="0"/>
          </a:p>
        </p:txBody>
      </p:sp>
      <p:sp>
        <p:nvSpPr>
          <p:cNvPr id="31" name="Rounded Rectangle 30"/>
          <p:cNvSpPr/>
          <p:nvPr/>
        </p:nvSpPr>
        <p:spPr>
          <a:xfrm>
            <a:off x="430609" y="1876399"/>
            <a:ext cx="1453502" cy="10134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a:t>
            </a:r>
            <a:r>
              <a:rPr lang="en-US" sz="1600" dirty="0" smtClean="0"/>
              <a:t>1200</a:t>
            </a:r>
            <a:endParaRPr lang="en-US" sz="1600" dirty="0"/>
          </a:p>
          <a:p>
            <a:pPr algn="ctr"/>
            <a:r>
              <a:rPr lang="en-US" sz="1600" dirty="0" smtClean="0"/>
              <a:t>Principles of Economics</a:t>
            </a:r>
            <a:endParaRPr lang="en-US" sz="1600" dirty="0"/>
          </a:p>
        </p:txBody>
      </p:sp>
      <p:sp>
        <p:nvSpPr>
          <p:cNvPr id="38" name="Rounded Rectangle 37"/>
          <p:cNvSpPr/>
          <p:nvPr/>
        </p:nvSpPr>
        <p:spPr>
          <a:xfrm>
            <a:off x="3966749" y="1872431"/>
            <a:ext cx="1486983" cy="111673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PHIL 2100 / PSYC </a:t>
            </a:r>
            <a:r>
              <a:rPr lang="en-US" sz="1600" dirty="0"/>
              <a:t>2100</a:t>
            </a:r>
          </a:p>
          <a:p>
            <a:pPr algn="ctr"/>
            <a:r>
              <a:rPr lang="en-US" sz="1600" dirty="0"/>
              <a:t>Critical </a:t>
            </a:r>
            <a:r>
              <a:rPr lang="en-US" sz="1600" dirty="0" smtClean="0"/>
              <a:t>Thinking</a:t>
            </a:r>
            <a:endParaRPr lang="en-US" sz="1600" dirty="0"/>
          </a:p>
        </p:txBody>
      </p:sp>
      <p:sp>
        <p:nvSpPr>
          <p:cNvPr id="43" name="Rounded Rectangle 42"/>
          <p:cNvSpPr/>
          <p:nvPr/>
        </p:nvSpPr>
        <p:spPr>
          <a:xfrm>
            <a:off x="5563035" y="4099958"/>
            <a:ext cx="1578726" cy="96133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ECON 4220</a:t>
            </a:r>
            <a:endParaRPr lang="en-US" sz="1600" dirty="0"/>
          </a:p>
          <a:p>
            <a:pPr algn="ctr"/>
            <a:r>
              <a:rPr lang="en-US" sz="1600" dirty="0" smtClean="0"/>
              <a:t>Applied Game Theory</a:t>
            </a:r>
            <a:endParaRPr lang="en-US" sz="1600" dirty="0"/>
          </a:p>
        </p:txBody>
      </p:sp>
      <p:sp>
        <p:nvSpPr>
          <p:cNvPr id="23" name="Rounded Rectangle 22"/>
          <p:cNvSpPr/>
          <p:nvPr/>
        </p:nvSpPr>
        <p:spPr>
          <a:xfrm>
            <a:off x="430609" y="4374811"/>
            <a:ext cx="1453502" cy="123006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1960</a:t>
            </a:r>
          </a:p>
          <a:p>
            <a:pPr algn="ctr"/>
            <a:r>
              <a:rPr lang="en-US" sz="1600" dirty="0"/>
              <a:t>Open Source: Art, Music, </a:t>
            </a:r>
            <a:r>
              <a:rPr lang="en-US" sz="1600" dirty="0" smtClean="0"/>
              <a:t>Culture</a:t>
            </a:r>
            <a:endParaRPr lang="en-US" sz="1600" dirty="0"/>
          </a:p>
        </p:txBody>
      </p:sp>
      <p:sp>
        <p:nvSpPr>
          <p:cNvPr id="24" name="Rounded Rectangle 23"/>
          <p:cNvSpPr/>
          <p:nvPr/>
        </p:nvSpPr>
        <p:spPr>
          <a:xfrm>
            <a:off x="2018427" y="3150167"/>
            <a:ext cx="1475081" cy="93301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1150</a:t>
            </a:r>
          </a:p>
          <a:p>
            <a:pPr algn="ctr"/>
            <a:r>
              <a:rPr lang="en-US" sz="1600" dirty="0"/>
              <a:t>Genome and You</a:t>
            </a:r>
          </a:p>
        </p:txBody>
      </p:sp>
      <p:sp>
        <p:nvSpPr>
          <p:cNvPr id="26" name="Rounded Rectangle 25"/>
          <p:cNvSpPr/>
          <p:nvPr/>
        </p:nvSpPr>
        <p:spPr>
          <a:xfrm>
            <a:off x="1992365" y="4381110"/>
            <a:ext cx="1501143" cy="118507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a:t>
            </a:r>
            <a:r>
              <a:rPr lang="en-US" sz="1600" dirty="0" smtClean="0"/>
              <a:t>1160</a:t>
            </a:r>
            <a:endParaRPr lang="en-US" sz="1600" dirty="0"/>
          </a:p>
          <a:p>
            <a:pPr algn="ctr"/>
            <a:r>
              <a:rPr lang="en-US" sz="1600" dirty="0" smtClean="0"/>
              <a:t>Science and Scientific Misconduct</a:t>
            </a:r>
            <a:endParaRPr lang="en-US" sz="1600" dirty="0"/>
          </a:p>
        </p:txBody>
      </p:sp>
      <p:sp>
        <p:nvSpPr>
          <p:cNvPr id="27" name="Rounded Rectangle 26"/>
          <p:cNvSpPr/>
          <p:nvPr/>
        </p:nvSpPr>
        <p:spPr>
          <a:xfrm>
            <a:off x="430609" y="3146662"/>
            <a:ext cx="1453502" cy="97137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a:t>
            </a:r>
            <a:r>
              <a:rPr lang="en-US" sz="1600" dirty="0" smtClean="0"/>
              <a:t>1220</a:t>
            </a:r>
            <a:endParaRPr lang="en-US" sz="1600" dirty="0"/>
          </a:p>
          <a:p>
            <a:pPr algn="ctr"/>
            <a:r>
              <a:rPr lang="en-US" sz="1600" dirty="0" smtClean="0"/>
              <a:t>IT </a:t>
            </a:r>
            <a:r>
              <a:rPr lang="en-US" sz="1600" dirty="0"/>
              <a:t>and </a:t>
            </a:r>
            <a:r>
              <a:rPr lang="en-US" sz="1600" dirty="0" smtClean="0"/>
              <a:t>Society</a:t>
            </a:r>
            <a:endParaRPr lang="en-US" sz="1600" dirty="0"/>
          </a:p>
        </p:txBody>
      </p:sp>
      <p:sp>
        <p:nvSpPr>
          <p:cNvPr id="34" name="Rounded Rectangle 33"/>
          <p:cNvSpPr/>
          <p:nvPr/>
        </p:nvSpPr>
        <p:spPr>
          <a:xfrm>
            <a:off x="3966749" y="3140127"/>
            <a:ext cx="1486983" cy="12409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PSYC 2310 </a:t>
            </a:r>
          </a:p>
          <a:p>
            <a:pPr algn="ctr"/>
            <a:r>
              <a:rPr lang="en-US" sz="1600" dirty="0"/>
              <a:t>Research Methods and Statistics </a:t>
            </a:r>
            <a:r>
              <a:rPr lang="en-US" sz="1600" dirty="0" smtClean="0"/>
              <a:t>I</a:t>
            </a:r>
            <a:endParaRPr lang="en-US" sz="1600" dirty="0"/>
          </a:p>
        </p:txBody>
      </p:sp>
      <p:sp>
        <p:nvSpPr>
          <p:cNvPr id="35" name="Rounded Rectangle 34"/>
          <p:cNvSpPr/>
          <p:nvPr/>
        </p:nvSpPr>
        <p:spPr>
          <a:xfrm>
            <a:off x="7250016" y="4706673"/>
            <a:ext cx="1573672" cy="139085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PSYC </a:t>
            </a:r>
            <a:r>
              <a:rPr lang="en-US" sz="1600" dirty="0" smtClean="0"/>
              <a:t>4350 </a:t>
            </a:r>
            <a:endParaRPr lang="en-US" sz="1600" dirty="0"/>
          </a:p>
          <a:p>
            <a:pPr algn="ctr"/>
            <a:r>
              <a:rPr lang="en-US" sz="1600" dirty="0" smtClean="0"/>
              <a:t>Math Methods for Psychological Science</a:t>
            </a:r>
            <a:endParaRPr lang="en-US" sz="1600" dirty="0"/>
          </a:p>
        </p:txBody>
      </p:sp>
      <p:sp>
        <p:nvSpPr>
          <p:cNvPr id="36" name="Rounded Rectangle 35"/>
          <p:cNvSpPr/>
          <p:nvPr/>
        </p:nvSpPr>
        <p:spPr>
          <a:xfrm>
            <a:off x="5563035" y="1881260"/>
            <a:ext cx="1578726" cy="74294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ECON 4570</a:t>
            </a:r>
            <a:endParaRPr lang="en-US" sz="1600" dirty="0"/>
          </a:p>
          <a:p>
            <a:pPr algn="ctr"/>
            <a:r>
              <a:rPr lang="en-US" sz="1600" dirty="0" smtClean="0"/>
              <a:t>Econometrics</a:t>
            </a:r>
            <a:endParaRPr lang="en-US" sz="1600" dirty="0"/>
          </a:p>
        </p:txBody>
      </p:sp>
      <p:sp>
        <p:nvSpPr>
          <p:cNvPr id="37" name="Rounded Rectangle 36"/>
          <p:cNvSpPr/>
          <p:nvPr/>
        </p:nvSpPr>
        <p:spPr>
          <a:xfrm>
            <a:off x="3974749" y="4493245"/>
            <a:ext cx="1478983" cy="124542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a:t>
            </a:r>
            <a:r>
              <a:rPr lang="en-US" sz="1600" dirty="0" smtClean="0"/>
              <a:t>4520 </a:t>
            </a:r>
            <a:r>
              <a:rPr lang="en-US" sz="1600" dirty="0"/>
              <a:t>/ STSS </a:t>
            </a:r>
            <a:r>
              <a:rPr lang="en-US" sz="1600" dirty="0" smtClean="0"/>
              <a:t>4520</a:t>
            </a:r>
            <a:endParaRPr lang="en-US" sz="1600" dirty="0"/>
          </a:p>
          <a:p>
            <a:pPr algn="ctr"/>
            <a:r>
              <a:rPr lang="en-US" sz="1600" dirty="0" smtClean="0"/>
              <a:t>Society by the Numbers</a:t>
            </a:r>
            <a:endParaRPr lang="en-US" sz="1600" dirty="0"/>
          </a:p>
        </p:txBody>
      </p:sp>
      <p:sp>
        <p:nvSpPr>
          <p:cNvPr id="39" name="Rounded Rectangle 38"/>
          <p:cNvSpPr/>
          <p:nvPr/>
        </p:nvSpPr>
        <p:spPr>
          <a:xfrm>
            <a:off x="7250015" y="1842748"/>
            <a:ext cx="1597509" cy="117609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COMM 4690</a:t>
            </a:r>
          </a:p>
          <a:p>
            <a:pPr algn="ctr"/>
            <a:r>
              <a:rPr lang="en-US" sz="1600" dirty="0"/>
              <a:t>Interface </a:t>
            </a:r>
            <a:r>
              <a:rPr lang="en-US" sz="1600" dirty="0" smtClean="0"/>
              <a:t>Design</a:t>
            </a:r>
            <a:endParaRPr lang="en-US" sz="1600" dirty="0"/>
          </a:p>
        </p:txBody>
      </p:sp>
      <p:sp>
        <p:nvSpPr>
          <p:cNvPr id="40" name="Rounded Rectangle 39"/>
          <p:cNvSpPr/>
          <p:nvPr/>
        </p:nvSpPr>
        <p:spPr>
          <a:xfrm>
            <a:off x="7250015" y="3231101"/>
            <a:ext cx="1573672" cy="134952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smtClean="0"/>
          </a:p>
          <a:p>
            <a:pPr algn="ctr"/>
            <a:r>
              <a:rPr lang="en-US" sz="1600" dirty="0" smtClean="0"/>
              <a:t>COMM </a:t>
            </a:r>
            <a:r>
              <a:rPr lang="en-US" sz="1600" dirty="0"/>
              <a:t>4880</a:t>
            </a:r>
          </a:p>
          <a:p>
            <a:pPr algn="ctr"/>
            <a:r>
              <a:rPr lang="en-US" sz="1600" dirty="0"/>
              <a:t>Interactive Data </a:t>
            </a:r>
            <a:r>
              <a:rPr lang="en-US" sz="1600" dirty="0" smtClean="0"/>
              <a:t>Visualization</a:t>
            </a:r>
            <a:endParaRPr lang="en-US" sz="1600" dirty="0"/>
          </a:p>
        </p:txBody>
      </p:sp>
      <p:sp>
        <p:nvSpPr>
          <p:cNvPr id="20" name="TextBox 19"/>
          <p:cNvSpPr txBox="1"/>
          <p:nvPr/>
        </p:nvSpPr>
        <p:spPr>
          <a:xfrm>
            <a:off x="1496448" y="5232582"/>
            <a:ext cx="418704" cy="369332"/>
          </a:xfrm>
          <a:prstGeom prst="rect">
            <a:avLst/>
          </a:prstGeom>
          <a:noFill/>
        </p:spPr>
        <p:txBody>
          <a:bodyPr wrap="none" rtlCol="0">
            <a:spAutoFit/>
          </a:bodyPr>
          <a:lstStyle/>
          <a:p>
            <a:r>
              <a:rPr lang="en-US" dirty="0" smtClean="0"/>
              <a:t>16</a:t>
            </a:r>
            <a:endParaRPr lang="en-US" dirty="0"/>
          </a:p>
        </p:txBody>
      </p:sp>
      <p:grpSp>
        <p:nvGrpSpPr>
          <p:cNvPr id="21" name="Group 20"/>
          <p:cNvGrpSpPr/>
          <p:nvPr/>
        </p:nvGrpSpPr>
        <p:grpSpPr>
          <a:xfrm>
            <a:off x="6862576" y="1890824"/>
            <a:ext cx="255198" cy="276999"/>
            <a:chOff x="7228093" y="2976114"/>
            <a:chExt cx="255198" cy="276999"/>
          </a:xfrm>
        </p:grpSpPr>
        <p:sp>
          <p:nvSpPr>
            <p:cNvPr id="22" name="Oval 2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29" name="Group 28"/>
          <p:cNvGrpSpPr/>
          <p:nvPr/>
        </p:nvGrpSpPr>
        <p:grpSpPr>
          <a:xfrm>
            <a:off x="5592505" y="1907658"/>
            <a:ext cx="255198" cy="276999"/>
            <a:chOff x="7218863" y="2769318"/>
            <a:chExt cx="255198" cy="276999"/>
          </a:xfrm>
        </p:grpSpPr>
        <p:sp>
          <p:nvSpPr>
            <p:cNvPr id="32" name="Oval 3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2" name="TextBox 1"/>
          <p:cNvSpPr txBox="1"/>
          <p:nvPr/>
        </p:nvSpPr>
        <p:spPr>
          <a:xfrm>
            <a:off x="6862576" y="2311159"/>
            <a:ext cx="301686" cy="369332"/>
          </a:xfrm>
          <a:prstGeom prst="rect">
            <a:avLst/>
          </a:prstGeom>
          <a:noFill/>
        </p:spPr>
        <p:txBody>
          <a:bodyPr wrap="none" rtlCol="0">
            <a:spAutoFit/>
          </a:bodyPr>
          <a:lstStyle/>
          <a:p>
            <a:r>
              <a:rPr lang="en-US" dirty="0"/>
              <a:t>8</a:t>
            </a:r>
          </a:p>
        </p:txBody>
      </p:sp>
      <p:grpSp>
        <p:nvGrpSpPr>
          <p:cNvPr id="41" name="Group 40"/>
          <p:cNvGrpSpPr/>
          <p:nvPr/>
        </p:nvGrpSpPr>
        <p:grpSpPr>
          <a:xfrm>
            <a:off x="5604115" y="4139706"/>
            <a:ext cx="255198" cy="276999"/>
            <a:chOff x="7218863" y="2769318"/>
            <a:chExt cx="255198" cy="276999"/>
          </a:xfrm>
        </p:grpSpPr>
        <p:sp>
          <p:nvSpPr>
            <p:cNvPr id="42" name="Oval 4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46" name="Group 45"/>
          <p:cNvGrpSpPr/>
          <p:nvPr/>
        </p:nvGrpSpPr>
        <p:grpSpPr>
          <a:xfrm>
            <a:off x="6810635" y="4139706"/>
            <a:ext cx="255198" cy="276999"/>
            <a:chOff x="7228093" y="2976114"/>
            <a:chExt cx="255198" cy="276999"/>
          </a:xfrm>
        </p:grpSpPr>
        <p:sp>
          <p:nvSpPr>
            <p:cNvPr id="47" name="Oval 4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50" name="TextBox 49"/>
          <p:cNvSpPr txBox="1"/>
          <p:nvPr/>
        </p:nvSpPr>
        <p:spPr>
          <a:xfrm>
            <a:off x="6758810" y="4731708"/>
            <a:ext cx="301686" cy="369332"/>
          </a:xfrm>
          <a:prstGeom prst="rect">
            <a:avLst/>
          </a:prstGeom>
          <a:noFill/>
        </p:spPr>
        <p:txBody>
          <a:bodyPr wrap="none" rtlCol="0">
            <a:spAutoFit/>
          </a:bodyPr>
          <a:lstStyle/>
          <a:p>
            <a:r>
              <a:rPr lang="en-US" dirty="0"/>
              <a:t>4</a:t>
            </a:r>
          </a:p>
        </p:txBody>
      </p:sp>
      <p:grpSp>
        <p:nvGrpSpPr>
          <p:cNvPr id="51" name="Group 50"/>
          <p:cNvGrpSpPr/>
          <p:nvPr/>
        </p:nvGrpSpPr>
        <p:grpSpPr>
          <a:xfrm>
            <a:off x="5611917" y="2858371"/>
            <a:ext cx="255198" cy="276999"/>
            <a:chOff x="7218863" y="2769318"/>
            <a:chExt cx="255198" cy="276999"/>
          </a:xfrm>
        </p:grpSpPr>
        <p:sp>
          <p:nvSpPr>
            <p:cNvPr id="52" name="Oval 5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54" name="Group 53"/>
          <p:cNvGrpSpPr/>
          <p:nvPr/>
        </p:nvGrpSpPr>
        <p:grpSpPr>
          <a:xfrm>
            <a:off x="6851263" y="2870750"/>
            <a:ext cx="255198" cy="276999"/>
            <a:chOff x="7228093" y="2976114"/>
            <a:chExt cx="255198" cy="276999"/>
          </a:xfrm>
        </p:grpSpPr>
        <p:sp>
          <p:nvSpPr>
            <p:cNvPr id="55" name="Oval 54"/>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57" name="TextBox 56"/>
          <p:cNvSpPr txBox="1"/>
          <p:nvPr/>
        </p:nvSpPr>
        <p:spPr>
          <a:xfrm>
            <a:off x="6825587" y="3422187"/>
            <a:ext cx="301686" cy="369332"/>
          </a:xfrm>
          <a:prstGeom prst="rect">
            <a:avLst/>
          </a:prstGeom>
          <a:noFill/>
        </p:spPr>
        <p:txBody>
          <a:bodyPr wrap="none" rtlCol="0">
            <a:spAutoFit/>
          </a:bodyPr>
          <a:lstStyle/>
          <a:p>
            <a:r>
              <a:rPr lang="en-US" dirty="0"/>
              <a:t>4</a:t>
            </a:r>
          </a:p>
        </p:txBody>
      </p:sp>
      <p:grpSp>
        <p:nvGrpSpPr>
          <p:cNvPr id="58" name="Group 57"/>
          <p:cNvGrpSpPr/>
          <p:nvPr/>
        </p:nvGrpSpPr>
        <p:grpSpPr>
          <a:xfrm>
            <a:off x="7266400" y="1890824"/>
            <a:ext cx="255198" cy="276999"/>
            <a:chOff x="7218863" y="2769318"/>
            <a:chExt cx="255198" cy="276999"/>
          </a:xfrm>
        </p:grpSpPr>
        <p:sp>
          <p:nvSpPr>
            <p:cNvPr id="59" name="Oval 5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61" name="Group 60"/>
          <p:cNvGrpSpPr/>
          <p:nvPr/>
        </p:nvGrpSpPr>
        <p:grpSpPr>
          <a:xfrm>
            <a:off x="7880163" y="3283687"/>
            <a:ext cx="354584" cy="276999"/>
            <a:chOff x="5274094" y="840471"/>
            <a:chExt cx="354584" cy="276999"/>
          </a:xfrm>
        </p:grpSpPr>
        <p:sp>
          <p:nvSpPr>
            <p:cNvPr id="62" name="Oval 61"/>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274094" y="840471"/>
              <a:ext cx="354584" cy="276999"/>
            </a:xfrm>
            <a:prstGeom prst="rect">
              <a:avLst/>
            </a:prstGeom>
            <a:noFill/>
          </p:spPr>
          <p:txBody>
            <a:bodyPr wrap="none" rtlCol="0">
              <a:spAutoFit/>
            </a:bodyPr>
            <a:lstStyle/>
            <a:p>
              <a:r>
                <a:rPr lang="en-US" sz="1200" dirty="0" smtClean="0"/>
                <a:t>SU</a:t>
              </a:r>
              <a:endParaRPr lang="en-US" sz="1200" dirty="0"/>
            </a:p>
          </p:txBody>
        </p:sp>
      </p:grpSp>
      <p:sp>
        <p:nvSpPr>
          <p:cNvPr id="64" name="TextBox 63"/>
          <p:cNvSpPr txBox="1"/>
          <p:nvPr/>
        </p:nvSpPr>
        <p:spPr>
          <a:xfrm>
            <a:off x="5112624" y="2627538"/>
            <a:ext cx="301686" cy="369332"/>
          </a:xfrm>
          <a:prstGeom prst="rect">
            <a:avLst/>
          </a:prstGeom>
          <a:noFill/>
        </p:spPr>
        <p:txBody>
          <a:bodyPr wrap="none" rtlCol="0">
            <a:spAutoFit/>
          </a:bodyPr>
          <a:lstStyle/>
          <a:p>
            <a:r>
              <a:rPr lang="en-US" dirty="0"/>
              <a:t>8</a:t>
            </a:r>
          </a:p>
        </p:txBody>
      </p:sp>
      <p:grpSp>
        <p:nvGrpSpPr>
          <p:cNvPr id="65" name="Group 64"/>
          <p:cNvGrpSpPr/>
          <p:nvPr/>
        </p:nvGrpSpPr>
        <p:grpSpPr>
          <a:xfrm>
            <a:off x="5176928" y="1936651"/>
            <a:ext cx="255198" cy="276999"/>
            <a:chOff x="7228093" y="2976114"/>
            <a:chExt cx="255198" cy="276999"/>
          </a:xfrm>
        </p:grpSpPr>
        <p:sp>
          <p:nvSpPr>
            <p:cNvPr id="66" name="Oval 65"/>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68" name="TextBox 67"/>
          <p:cNvSpPr txBox="1"/>
          <p:nvPr/>
        </p:nvSpPr>
        <p:spPr>
          <a:xfrm>
            <a:off x="5054115" y="3984033"/>
            <a:ext cx="418704" cy="369332"/>
          </a:xfrm>
          <a:prstGeom prst="rect">
            <a:avLst/>
          </a:prstGeom>
          <a:noFill/>
        </p:spPr>
        <p:txBody>
          <a:bodyPr wrap="none" rtlCol="0">
            <a:spAutoFit/>
          </a:bodyPr>
          <a:lstStyle/>
          <a:p>
            <a:r>
              <a:rPr lang="en-US" dirty="0" smtClean="0"/>
              <a:t>12</a:t>
            </a:r>
            <a:endParaRPr lang="en-US" dirty="0"/>
          </a:p>
        </p:txBody>
      </p:sp>
      <p:grpSp>
        <p:nvGrpSpPr>
          <p:cNvPr id="69" name="Group 68"/>
          <p:cNvGrpSpPr/>
          <p:nvPr/>
        </p:nvGrpSpPr>
        <p:grpSpPr>
          <a:xfrm>
            <a:off x="5156204" y="3160309"/>
            <a:ext cx="255198" cy="276999"/>
            <a:chOff x="7228093" y="2976114"/>
            <a:chExt cx="255198" cy="276999"/>
          </a:xfrm>
        </p:grpSpPr>
        <p:sp>
          <p:nvSpPr>
            <p:cNvPr id="70" name="Oval 69"/>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72" name="Rounded Rectangle 71"/>
          <p:cNvSpPr/>
          <p:nvPr/>
        </p:nvSpPr>
        <p:spPr>
          <a:xfrm>
            <a:off x="5548949" y="5130699"/>
            <a:ext cx="1578324" cy="120418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COMM 4470</a:t>
            </a:r>
          </a:p>
          <a:p>
            <a:pPr algn="ctr"/>
            <a:r>
              <a:rPr lang="en-US" sz="1600" dirty="0"/>
              <a:t>Information </a:t>
            </a:r>
            <a:r>
              <a:rPr lang="en-US" sz="1600" dirty="0" smtClean="0"/>
              <a:t>Design</a:t>
            </a:r>
          </a:p>
          <a:p>
            <a:pPr algn="ctr"/>
            <a:r>
              <a:rPr lang="en-US" sz="1600" dirty="0" smtClean="0"/>
              <a:t>(has </a:t>
            </a:r>
            <a:r>
              <a:rPr lang="en-US" sz="1600" dirty="0" err="1" smtClean="0"/>
              <a:t>prereq</a:t>
            </a:r>
            <a:r>
              <a:rPr lang="en-US" sz="1600" dirty="0" smtClean="0"/>
              <a:t>)</a:t>
            </a:r>
            <a:endParaRPr lang="en-US" sz="1600" dirty="0"/>
          </a:p>
        </p:txBody>
      </p:sp>
      <p:sp>
        <p:nvSpPr>
          <p:cNvPr id="73" name="TextBox 72"/>
          <p:cNvSpPr txBox="1"/>
          <p:nvPr/>
        </p:nvSpPr>
        <p:spPr>
          <a:xfrm>
            <a:off x="8517358" y="4197162"/>
            <a:ext cx="301686" cy="369332"/>
          </a:xfrm>
          <a:prstGeom prst="rect">
            <a:avLst/>
          </a:prstGeom>
          <a:noFill/>
        </p:spPr>
        <p:txBody>
          <a:bodyPr wrap="none" rtlCol="0">
            <a:spAutoFit/>
          </a:bodyPr>
          <a:lstStyle/>
          <a:p>
            <a:r>
              <a:rPr lang="en-US" dirty="0"/>
              <a:t>2</a:t>
            </a:r>
          </a:p>
        </p:txBody>
      </p:sp>
      <p:sp>
        <p:nvSpPr>
          <p:cNvPr id="74" name="TextBox 73"/>
          <p:cNvSpPr txBox="1"/>
          <p:nvPr/>
        </p:nvSpPr>
        <p:spPr>
          <a:xfrm>
            <a:off x="6800357" y="5965549"/>
            <a:ext cx="301686" cy="369332"/>
          </a:xfrm>
          <a:prstGeom prst="rect">
            <a:avLst/>
          </a:prstGeom>
          <a:noFill/>
        </p:spPr>
        <p:txBody>
          <a:bodyPr wrap="none" rtlCol="0">
            <a:spAutoFit/>
          </a:bodyPr>
          <a:lstStyle/>
          <a:p>
            <a:r>
              <a:rPr lang="en-US" dirty="0"/>
              <a:t>4</a:t>
            </a:r>
          </a:p>
        </p:txBody>
      </p:sp>
      <p:grpSp>
        <p:nvGrpSpPr>
          <p:cNvPr id="75" name="Group 74"/>
          <p:cNvGrpSpPr/>
          <p:nvPr/>
        </p:nvGrpSpPr>
        <p:grpSpPr>
          <a:xfrm>
            <a:off x="5578458" y="5245086"/>
            <a:ext cx="255198" cy="276999"/>
            <a:chOff x="7218863" y="2769318"/>
            <a:chExt cx="255198" cy="276999"/>
          </a:xfrm>
        </p:grpSpPr>
        <p:sp>
          <p:nvSpPr>
            <p:cNvPr id="76" name="Oval 7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8" name="Group 77"/>
          <p:cNvGrpSpPr/>
          <p:nvPr/>
        </p:nvGrpSpPr>
        <p:grpSpPr>
          <a:xfrm>
            <a:off x="8494613" y="4777874"/>
            <a:ext cx="255198" cy="276999"/>
            <a:chOff x="7228093" y="2976114"/>
            <a:chExt cx="255198" cy="276999"/>
          </a:xfrm>
        </p:grpSpPr>
        <p:sp>
          <p:nvSpPr>
            <p:cNvPr id="79" name="Oval 7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81" name="TextBox 80"/>
          <p:cNvSpPr txBox="1"/>
          <p:nvPr/>
        </p:nvSpPr>
        <p:spPr>
          <a:xfrm>
            <a:off x="8468937" y="5707707"/>
            <a:ext cx="301686" cy="369332"/>
          </a:xfrm>
          <a:prstGeom prst="rect">
            <a:avLst/>
          </a:prstGeom>
          <a:noFill/>
        </p:spPr>
        <p:txBody>
          <a:bodyPr wrap="none" rtlCol="0">
            <a:spAutoFit/>
          </a:bodyPr>
          <a:lstStyle/>
          <a:p>
            <a:r>
              <a:rPr lang="en-US" dirty="0"/>
              <a:t>4</a:t>
            </a:r>
          </a:p>
        </p:txBody>
      </p:sp>
      <p:sp>
        <p:nvSpPr>
          <p:cNvPr id="82" name="TextBox 81"/>
          <p:cNvSpPr txBox="1"/>
          <p:nvPr/>
        </p:nvSpPr>
        <p:spPr>
          <a:xfrm>
            <a:off x="5072019" y="5332869"/>
            <a:ext cx="418704" cy="369332"/>
          </a:xfrm>
          <a:prstGeom prst="rect">
            <a:avLst/>
          </a:prstGeom>
          <a:noFill/>
        </p:spPr>
        <p:txBody>
          <a:bodyPr wrap="none" rtlCol="0">
            <a:spAutoFit/>
          </a:bodyPr>
          <a:lstStyle/>
          <a:p>
            <a:r>
              <a:rPr lang="en-US" dirty="0" smtClean="0"/>
              <a:t>10</a:t>
            </a:r>
            <a:endParaRPr lang="en-US" dirty="0"/>
          </a:p>
        </p:txBody>
      </p:sp>
      <p:sp>
        <p:nvSpPr>
          <p:cNvPr id="83" name="TextBox 82"/>
          <p:cNvSpPr txBox="1"/>
          <p:nvPr/>
        </p:nvSpPr>
        <p:spPr>
          <a:xfrm>
            <a:off x="8496651" y="2634139"/>
            <a:ext cx="288413" cy="369332"/>
          </a:xfrm>
          <a:prstGeom prst="rect">
            <a:avLst/>
          </a:prstGeom>
          <a:noFill/>
        </p:spPr>
        <p:txBody>
          <a:bodyPr wrap="square" rtlCol="0">
            <a:spAutoFit/>
          </a:bodyPr>
          <a:lstStyle/>
          <a:p>
            <a:r>
              <a:rPr lang="en-US" dirty="0"/>
              <a:t>4</a:t>
            </a:r>
          </a:p>
        </p:txBody>
      </p:sp>
      <p:sp>
        <p:nvSpPr>
          <p:cNvPr id="3" name="TextBox 2"/>
          <p:cNvSpPr txBox="1"/>
          <p:nvPr/>
        </p:nvSpPr>
        <p:spPr>
          <a:xfrm>
            <a:off x="8668201" y="6334881"/>
            <a:ext cx="418704" cy="369332"/>
          </a:xfrm>
          <a:prstGeom prst="rect">
            <a:avLst/>
          </a:prstGeom>
          <a:noFill/>
        </p:spPr>
        <p:txBody>
          <a:bodyPr wrap="none" rtlCol="0">
            <a:spAutoFit/>
          </a:bodyPr>
          <a:lstStyle/>
          <a:p>
            <a:r>
              <a:rPr lang="en-US" dirty="0" smtClean="0"/>
              <a:t>30</a:t>
            </a:r>
            <a:endParaRPr lang="en-US" dirty="0"/>
          </a:p>
        </p:txBody>
      </p:sp>
      <p:grpSp>
        <p:nvGrpSpPr>
          <p:cNvPr id="84" name="Group 83"/>
          <p:cNvGrpSpPr/>
          <p:nvPr/>
        </p:nvGrpSpPr>
        <p:grpSpPr>
          <a:xfrm>
            <a:off x="4008853" y="4541698"/>
            <a:ext cx="255198" cy="276999"/>
            <a:chOff x="7218863" y="2769318"/>
            <a:chExt cx="255198" cy="276999"/>
          </a:xfrm>
        </p:grpSpPr>
        <p:sp>
          <p:nvSpPr>
            <p:cNvPr id="85" name="Oval 84"/>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0" name="Group 89"/>
          <p:cNvGrpSpPr/>
          <p:nvPr/>
        </p:nvGrpSpPr>
        <p:grpSpPr>
          <a:xfrm>
            <a:off x="2011417" y="3767363"/>
            <a:ext cx="318097" cy="276999"/>
            <a:chOff x="7041241" y="502671"/>
            <a:chExt cx="319318" cy="276999"/>
          </a:xfrm>
        </p:grpSpPr>
        <p:sp>
          <p:nvSpPr>
            <p:cNvPr id="91" name="Oval 90"/>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93" name="Group 92"/>
          <p:cNvGrpSpPr/>
          <p:nvPr/>
        </p:nvGrpSpPr>
        <p:grpSpPr>
          <a:xfrm>
            <a:off x="2055237" y="2554885"/>
            <a:ext cx="318097" cy="276999"/>
            <a:chOff x="7041241" y="502671"/>
            <a:chExt cx="319318" cy="276999"/>
          </a:xfrm>
        </p:grpSpPr>
        <p:sp>
          <p:nvSpPr>
            <p:cNvPr id="94" name="Oval 93"/>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96" name="Group 95"/>
          <p:cNvGrpSpPr/>
          <p:nvPr/>
        </p:nvGrpSpPr>
        <p:grpSpPr>
          <a:xfrm>
            <a:off x="430609" y="2560585"/>
            <a:ext cx="318097" cy="276999"/>
            <a:chOff x="7041241" y="502671"/>
            <a:chExt cx="319318" cy="276999"/>
          </a:xfrm>
        </p:grpSpPr>
        <p:sp>
          <p:nvSpPr>
            <p:cNvPr id="97" name="Oval 96"/>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100" name="Group 99"/>
          <p:cNvGrpSpPr/>
          <p:nvPr/>
        </p:nvGrpSpPr>
        <p:grpSpPr>
          <a:xfrm>
            <a:off x="430800" y="3838199"/>
            <a:ext cx="318097" cy="276999"/>
            <a:chOff x="7041241" y="502671"/>
            <a:chExt cx="319318" cy="276999"/>
          </a:xfrm>
        </p:grpSpPr>
        <p:sp>
          <p:nvSpPr>
            <p:cNvPr id="101" name="Oval 100"/>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103" name="Group 102"/>
          <p:cNvGrpSpPr/>
          <p:nvPr/>
        </p:nvGrpSpPr>
        <p:grpSpPr>
          <a:xfrm>
            <a:off x="450240" y="5263600"/>
            <a:ext cx="318097" cy="276999"/>
            <a:chOff x="7041241" y="502671"/>
            <a:chExt cx="319318" cy="276999"/>
          </a:xfrm>
        </p:grpSpPr>
        <p:sp>
          <p:nvSpPr>
            <p:cNvPr id="104" name="Oval 103"/>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grpSp>
        <p:nvGrpSpPr>
          <p:cNvPr id="106" name="Group 105"/>
          <p:cNvGrpSpPr/>
          <p:nvPr/>
        </p:nvGrpSpPr>
        <p:grpSpPr>
          <a:xfrm>
            <a:off x="2086686" y="1922306"/>
            <a:ext cx="255198" cy="276999"/>
            <a:chOff x="7218863" y="2769318"/>
            <a:chExt cx="255198" cy="276999"/>
          </a:xfrm>
        </p:grpSpPr>
        <p:sp>
          <p:nvSpPr>
            <p:cNvPr id="107" name="Oval 10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09" name="Group 108"/>
          <p:cNvGrpSpPr/>
          <p:nvPr/>
        </p:nvGrpSpPr>
        <p:grpSpPr>
          <a:xfrm>
            <a:off x="475795" y="1919817"/>
            <a:ext cx="255198" cy="276999"/>
            <a:chOff x="7218863" y="2769318"/>
            <a:chExt cx="255198" cy="276999"/>
          </a:xfrm>
        </p:grpSpPr>
        <p:sp>
          <p:nvSpPr>
            <p:cNvPr id="110" name="Oval 10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12" name="Group 111"/>
          <p:cNvGrpSpPr/>
          <p:nvPr/>
        </p:nvGrpSpPr>
        <p:grpSpPr>
          <a:xfrm>
            <a:off x="1592610" y="1927099"/>
            <a:ext cx="255198" cy="276999"/>
            <a:chOff x="7228093" y="2976114"/>
            <a:chExt cx="255198" cy="276999"/>
          </a:xfrm>
        </p:grpSpPr>
        <p:sp>
          <p:nvSpPr>
            <p:cNvPr id="113" name="Oval 11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15" name="Group 114"/>
          <p:cNvGrpSpPr/>
          <p:nvPr/>
        </p:nvGrpSpPr>
        <p:grpSpPr>
          <a:xfrm>
            <a:off x="1578864" y="3150167"/>
            <a:ext cx="255198" cy="276999"/>
            <a:chOff x="7228093" y="2976114"/>
            <a:chExt cx="255198" cy="276999"/>
          </a:xfrm>
        </p:grpSpPr>
        <p:sp>
          <p:nvSpPr>
            <p:cNvPr id="116" name="Oval 115"/>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18" name="Group 117"/>
          <p:cNvGrpSpPr/>
          <p:nvPr/>
        </p:nvGrpSpPr>
        <p:grpSpPr>
          <a:xfrm>
            <a:off x="2052890" y="3177143"/>
            <a:ext cx="255198" cy="276999"/>
            <a:chOff x="7218863" y="2769318"/>
            <a:chExt cx="255198" cy="276999"/>
          </a:xfrm>
        </p:grpSpPr>
        <p:sp>
          <p:nvSpPr>
            <p:cNvPr id="119" name="Oval 11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21" name="Group 120"/>
          <p:cNvGrpSpPr/>
          <p:nvPr/>
        </p:nvGrpSpPr>
        <p:grpSpPr>
          <a:xfrm>
            <a:off x="3175245" y="4442752"/>
            <a:ext cx="255198" cy="276999"/>
            <a:chOff x="7228093" y="2976114"/>
            <a:chExt cx="255198" cy="276999"/>
          </a:xfrm>
        </p:grpSpPr>
        <p:sp>
          <p:nvSpPr>
            <p:cNvPr id="122" name="Oval 12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24" name="Group 123"/>
          <p:cNvGrpSpPr/>
          <p:nvPr/>
        </p:nvGrpSpPr>
        <p:grpSpPr>
          <a:xfrm>
            <a:off x="1992365" y="5130699"/>
            <a:ext cx="318097" cy="276999"/>
            <a:chOff x="7041241" y="502671"/>
            <a:chExt cx="319318" cy="276999"/>
          </a:xfrm>
        </p:grpSpPr>
        <p:sp>
          <p:nvSpPr>
            <p:cNvPr id="125" name="Oval 124"/>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7041241" y="502671"/>
              <a:ext cx="319318" cy="276999"/>
            </a:xfrm>
            <a:prstGeom prst="rect">
              <a:avLst/>
            </a:prstGeom>
            <a:noFill/>
          </p:spPr>
          <p:txBody>
            <a:bodyPr wrap="none" rtlCol="0">
              <a:spAutoFit/>
            </a:bodyPr>
            <a:lstStyle/>
            <a:p>
              <a:r>
                <a:rPr lang="en-US" sz="1200" dirty="0" smtClean="0"/>
                <a:t>HI</a:t>
              </a:r>
              <a:endParaRPr lang="en-US" sz="1200" dirty="0"/>
            </a:p>
          </p:txBody>
        </p:sp>
      </p:grpSp>
      <p:sp>
        <p:nvSpPr>
          <p:cNvPr id="127" name="TextBox 126"/>
          <p:cNvSpPr txBox="1"/>
          <p:nvPr/>
        </p:nvSpPr>
        <p:spPr>
          <a:xfrm>
            <a:off x="3211704" y="5211568"/>
            <a:ext cx="301686" cy="369332"/>
          </a:xfrm>
          <a:prstGeom prst="rect">
            <a:avLst/>
          </a:prstGeom>
          <a:noFill/>
        </p:spPr>
        <p:txBody>
          <a:bodyPr wrap="none" rtlCol="0">
            <a:spAutoFit/>
          </a:bodyPr>
          <a:lstStyle/>
          <a:p>
            <a:r>
              <a:rPr lang="en-US" dirty="0"/>
              <a:t>3</a:t>
            </a:r>
          </a:p>
        </p:txBody>
      </p:sp>
      <p:sp>
        <p:nvSpPr>
          <p:cNvPr id="128" name="TextBox 127"/>
          <p:cNvSpPr txBox="1"/>
          <p:nvPr/>
        </p:nvSpPr>
        <p:spPr>
          <a:xfrm>
            <a:off x="3042588" y="3715801"/>
            <a:ext cx="418704" cy="369332"/>
          </a:xfrm>
          <a:prstGeom prst="rect">
            <a:avLst/>
          </a:prstGeom>
          <a:noFill/>
        </p:spPr>
        <p:txBody>
          <a:bodyPr wrap="none" rtlCol="0">
            <a:spAutoFit/>
          </a:bodyPr>
          <a:lstStyle/>
          <a:p>
            <a:r>
              <a:rPr lang="en-US" dirty="0" smtClean="0"/>
              <a:t>10</a:t>
            </a:r>
            <a:endParaRPr lang="en-US" dirty="0"/>
          </a:p>
        </p:txBody>
      </p:sp>
      <p:sp>
        <p:nvSpPr>
          <p:cNvPr id="129" name="TextBox 128"/>
          <p:cNvSpPr txBox="1"/>
          <p:nvPr/>
        </p:nvSpPr>
        <p:spPr>
          <a:xfrm>
            <a:off x="3137432" y="2547179"/>
            <a:ext cx="301686" cy="369332"/>
          </a:xfrm>
          <a:prstGeom prst="rect">
            <a:avLst/>
          </a:prstGeom>
          <a:noFill/>
        </p:spPr>
        <p:txBody>
          <a:bodyPr wrap="none" rtlCol="0">
            <a:spAutoFit/>
          </a:bodyPr>
          <a:lstStyle/>
          <a:p>
            <a:r>
              <a:rPr lang="en-US" dirty="0"/>
              <a:t>4</a:t>
            </a:r>
          </a:p>
        </p:txBody>
      </p:sp>
      <p:sp>
        <p:nvSpPr>
          <p:cNvPr id="130" name="TextBox 129"/>
          <p:cNvSpPr txBox="1"/>
          <p:nvPr/>
        </p:nvSpPr>
        <p:spPr>
          <a:xfrm>
            <a:off x="1479174" y="2584191"/>
            <a:ext cx="418704" cy="369332"/>
          </a:xfrm>
          <a:prstGeom prst="rect">
            <a:avLst/>
          </a:prstGeom>
          <a:noFill/>
        </p:spPr>
        <p:txBody>
          <a:bodyPr wrap="none" rtlCol="0">
            <a:spAutoFit/>
          </a:bodyPr>
          <a:lstStyle/>
          <a:p>
            <a:r>
              <a:rPr lang="en-US" dirty="0"/>
              <a:t>2</a:t>
            </a:r>
            <a:r>
              <a:rPr lang="en-US" dirty="0" smtClean="0"/>
              <a:t>0</a:t>
            </a:r>
            <a:endParaRPr lang="en-US" dirty="0"/>
          </a:p>
        </p:txBody>
      </p:sp>
      <p:sp>
        <p:nvSpPr>
          <p:cNvPr id="131" name="TextBox 130"/>
          <p:cNvSpPr txBox="1"/>
          <p:nvPr/>
        </p:nvSpPr>
        <p:spPr>
          <a:xfrm>
            <a:off x="1461971" y="3810089"/>
            <a:ext cx="418704" cy="369332"/>
          </a:xfrm>
          <a:prstGeom prst="rect">
            <a:avLst/>
          </a:prstGeom>
          <a:noFill/>
        </p:spPr>
        <p:txBody>
          <a:bodyPr wrap="none" rtlCol="0">
            <a:spAutoFit/>
          </a:bodyPr>
          <a:lstStyle/>
          <a:p>
            <a:r>
              <a:rPr lang="en-US" dirty="0" smtClean="0"/>
              <a:t>18</a:t>
            </a:r>
            <a:endParaRPr lang="en-US" dirty="0"/>
          </a:p>
        </p:txBody>
      </p:sp>
    </p:spTree>
    <p:extLst>
      <p:ext uri="{BB962C8B-B14F-4D97-AF65-F5344CB8AC3E}">
        <p14:creationId xmlns:p14="http://schemas.microsoft.com/office/powerpoint/2010/main" val="23707369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239620" y="684226"/>
            <a:ext cx="2062108" cy="607878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 1</a:t>
            </a:r>
          </a:p>
        </p:txBody>
      </p:sp>
      <p:sp>
        <p:nvSpPr>
          <p:cNvPr id="87" name="Rounded Rectangle 86"/>
          <p:cNvSpPr/>
          <p:nvPr/>
        </p:nvSpPr>
        <p:spPr>
          <a:xfrm>
            <a:off x="357414" y="1074692"/>
            <a:ext cx="1838279" cy="11081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a:t>
            </a:r>
            <a:r>
              <a:rPr lang="en-US" sz="1600" dirty="0" smtClean="0"/>
              <a:t>1300</a:t>
            </a:r>
            <a:endParaRPr lang="en-US" sz="1600" dirty="0"/>
          </a:p>
          <a:p>
            <a:pPr algn="ctr"/>
            <a:r>
              <a:rPr lang="en-US" sz="1600" dirty="0"/>
              <a:t>Race and Film in US Culture and History</a:t>
            </a:r>
          </a:p>
        </p:txBody>
      </p:sp>
      <p:sp>
        <p:nvSpPr>
          <p:cNvPr id="98" name="Rounded Rectangle 97"/>
          <p:cNvSpPr/>
          <p:nvPr/>
        </p:nvSpPr>
        <p:spPr>
          <a:xfrm>
            <a:off x="2393401" y="684226"/>
            <a:ext cx="6619004" cy="607878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Courses 2 and 3</a:t>
            </a:r>
          </a:p>
        </p:txBody>
      </p:sp>
      <p:sp>
        <p:nvSpPr>
          <p:cNvPr id="44" name="TextBox 43"/>
          <p:cNvSpPr txBox="1"/>
          <p:nvPr/>
        </p:nvSpPr>
        <p:spPr>
          <a:xfrm>
            <a:off x="101601" y="222563"/>
            <a:ext cx="7016173" cy="461665"/>
          </a:xfrm>
          <a:prstGeom prst="rect">
            <a:avLst/>
          </a:prstGeom>
          <a:noFill/>
        </p:spPr>
        <p:txBody>
          <a:bodyPr wrap="square" rtlCol="0">
            <a:spAutoFit/>
          </a:bodyPr>
          <a:lstStyle/>
          <a:p>
            <a:r>
              <a:rPr lang="en-US" sz="2400" b="1" dirty="0" smtClean="0"/>
              <a:t>Fact and Fiction</a:t>
            </a:r>
            <a:endParaRPr lang="en-US" sz="2400" b="1" dirty="0"/>
          </a:p>
        </p:txBody>
      </p:sp>
      <p:sp>
        <p:nvSpPr>
          <p:cNvPr id="42" name="Rounded Rectangle 41"/>
          <p:cNvSpPr/>
          <p:nvPr/>
        </p:nvSpPr>
        <p:spPr>
          <a:xfrm>
            <a:off x="357415" y="2246775"/>
            <a:ext cx="1838278" cy="60026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a:t>
            </a:r>
            <a:r>
              <a:rPr lang="en-US" sz="1600" dirty="0" smtClean="0"/>
              <a:t>1560</a:t>
            </a:r>
            <a:endParaRPr lang="en-US" sz="1600" dirty="0"/>
          </a:p>
          <a:p>
            <a:pPr algn="ctr"/>
            <a:r>
              <a:rPr lang="en-US" sz="1600" dirty="0"/>
              <a:t>Media &amp; Society</a:t>
            </a:r>
          </a:p>
        </p:txBody>
      </p:sp>
      <p:sp>
        <p:nvSpPr>
          <p:cNvPr id="27" name="Rounded Rectangle 26"/>
          <p:cNvSpPr/>
          <p:nvPr/>
        </p:nvSpPr>
        <p:spPr>
          <a:xfrm>
            <a:off x="357415" y="2891863"/>
            <a:ext cx="1837809" cy="8305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IHSS </a:t>
            </a:r>
            <a:r>
              <a:rPr lang="en-US" sz="1600" dirty="0"/>
              <a:t>1960</a:t>
            </a:r>
          </a:p>
          <a:p>
            <a:pPr algn="ctr"/>
            <a:r>
              <a:rPr lang="en-US" sz="1600" dirty="0"/>
              <a:t>Fiction from Film to the </a:t>
            </a:r>
            <a:r>
              <a:rPr lang="en-US" sz="1600" dirty="0" smtClean="0"/>
              <a:t>Internet</a:t>
            </a:r>
            <a:endParaRPr lang="en-US" sz="1600" dirty="0"/>
          </a:p>
        </p:txBody>
      </p:sp>
      <p:sp>
        <p:nvSpPr>
          <p:cNvPr id="19" name="Rounded Rectangle 18"/>
          <p:cNvSpPr/>
          <p:nvPr/>
        </p:nvSpPr>
        <p:spPr>
          <a:xfrm>
            <a:off x="357415" y="5646348"/>
            <a:ext cx="1833303" cy="104264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a:t>
            </a:r>
            <a:r>
              <a:rPr lang="en-US" sz="1600" dirty="0" smtClean="0"/>
              <a:t>1160</a:t>
            </a:r>
            <a:endParaRPr lang="en-US" sz="1600" dirty="0"/>
          </a:p>
          <a:p>
            <a:pPr algn="ctr"/>
            <a:r>
              <a:rPr lang="en-US" sz="1600" dirty="0" smtClean="0"/>
              <a:t>Science and Scientific Misconduct</a:t>
            </a:r>
            <a:endParaRPr lang="en-US" sz="1600" dirty="0"/>
          </a:p>
        </p:txBody>
      </p:sp>
      <p:sp>
        <p:nvSpPr>
          <p:cNvPr id="20" name="Rounded Rectangle 19"/>
          <p:cNvSpPr/>
          <p:nvPr/>
        </p:nvSpPr>
        <p:spPr>
          <a:xfrm>
            <a:off x="2554127" y="2466088"/>
            <a:ext cx="1535299" cy="157334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4040</a:t>
            </a:r>
          </a:p>
          <a:p>
            <a:pPr algn="ctr"/>
            <a:r>
              <a:rPr lang="en-US" sz="1600" dirty="0"/>
              <a:t>Rethinking Documentary: Video </a:t>
            </a:r>
            <a:r>
              <a:rPr lang="en-US" sz="1600" dirty="0" smtClean="0"/>
              <a:t>Production</a:t>
            </a:r>
            <a:endParaRPr lang="en-US" sz="1600" dirty="0"/>
          </a:p>
        </p:txBody>
      </p:sp>
      <p:sp>
        <p:nvSpPr>
          <p:cNvPr id="22" name="Rounded Rectangle 21"/>
          <p:cNvSpPr/>
          <p:nvPr/>
        </p:nvSpPr>
        <p:spPr>
          <a:xfrm>
            <a:off x="2554127" y="5321169"/>
            <a:ext cx="1535299" cy="97776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4640</a:t>
            </a:r>
          </a:p>
          <a:p>
            <a:pPr algn="ctr"/>
            <a:r>
              <a:rPr lang="en-US" sz="1600" dirty="0"/>
              <a:t>Science </a:t>
            </a:r>
            <a:r>
              <a:rPr lang="en-US" sz="1600" dirty="0" smtClean="0"/>
              <a:t>Fictions</a:t>
            </a:r>
            <a:endParaRPr lang="en-US" sz="1600" dirty="0"/>
          </a:p>
        </p:txBody>
      </p:sp>
      <p:sp>
        <p:nvSpPr>
          <p:cNvPr id="23" name="Rounded Rectangle 22"/>
          <p:cNvSpPr/>
          <p:nvPr/>
        </p:nvSpPr>
        <p:spPr>
          <a:xfrm>
            <a:off x="2554126" y="4350831"/>
            <a:ext cx="1535299" cy="64428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4560</a:t>
            </a:r>
          </a:p>
          <a:p>
            <a:pPr algn="ctr"/>
            <a:r>
              <a:rPr lang="en-US" sz="1600" dirty="0" err="1" smtClean="0"/>
              <a:t>Hactivism</a:t>
            </a:r>
            <a:endParaRPr lang="en-US" sz="1600" dirty="0"/>
          </a:p>
        </p:txBody>
      </p:sp>
      <p:sp>
        <p:nvSpPr>
          <p:cNvPr id="24" name="Rounded Rectangle 23"/>
          <p:cNvSpPr/>
          <p:nvPr/>
        </p:nvSpPr>
        <p:spPr>
          <a:xfrm>
            <a:off x="356723" y="3784004"/>
            <a:ext cx="1821290" cy="79505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1030</a:t>
            </a:r>
          </a:p>
          <a:p>
            <a:pPr algn="ctr"/>
            <a:r>
              <a:rPr lang="en-US" sz="1600" dirty="0"/>
              <a:t>Digital </a:t>
            </a:r>
            <a:r>
              <a:rPr lang="en-US" sz="1600" dirty="0" smtClean="0"/>
              <a:t>Filmmaking</a:t>
            </a:r>
            <a:endParaRPr lang="en-US" sz="1600" dirty="0"/>
          </a:p>
        </p:txBody>
      </p:sp>
      <p:cxnSp>
        <p:nvCxnSpPr>
          <p:cNvPr id="3" name="Straight Arrow Connector 2"/>
          <p:cNvCxnSpPr>
            <a:stCxn id="24" idx="3"/>
            <a:endCxn id="20" idx="1"/>
          </p:cNvCxnSpPr>
          <p:nvPr/>
        </p:nvCxnSpPr>
        <p:spPr>
          <a:xfrm flipV="1">
            <a:off x="2178013" y="3252763"/>
            <a:ext cx="376114" cy="928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4" idx="3"/>
            <a:endCxn id="22" idx="1"/>
          </p:cNvCxnSpPr>
          <p:nvPr/>
        </p:nvCxnSpPr>
        <p:spPr>
          <a:xfrm>
            <a:off x="2178013" y="4181532"/>
            <a:ext cx="376114" cy="16285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4240946" y="1363598"/>
            <a:ext cx="1468153" cy="946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COMM 2110</a:t>
            </a:r>
          </a:p>
          <a:p>
            <a:pPr algn="ctr"/>
            <a:r>
              <a:rPr lang="en-US" sz="1600" dirty="0"/>
              <a:t>Writing for the </a:t>
            </a:r>
            <a:r>
              <a:rPr lang="en-US" sz="1600" dirty="0" smtClean="0"/>
              <a:t>Screen</a:t>
            </a:r>
            <a:endParaRPr lang="en-US" sz="1600" dirty="0"/>
          </a:p>
        </p:txBody>
      </p:sp>
      <p:sp>
        <p:nvSpPr>
          <p:cNvPr id="31" name="Rounded Rectangle 30"/>
          <p:cNvSpPr/>
          <p:nvPr/>
        </p:nvSpPr>
        <p:spPr>
          <a:xfrm>
            <a:off x="4240945" y="2469589"/>
            <a:ext cx="1468153" cy="122223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COMM 4530</a:t>
            </a:r>
          </a:p>
          <a:p>
            <a:pPr algn="ctr"/>
            <a:r>
              <a:rPr lang="en-US" sz="1600" dirty="0"/>
              <a:t>Reality TV and Post-Factual </a:t>
            </a:r>
            <a:r>
              <a:rPr lang="en-US" sz="1600" dirty="0" smtClean="0"/>
              <a:t>Media</a:t>
            </a:r>
            <a:endParaRPr lang="en-US" sz="1600" dirty="0"/>
          </a:p>
        </p:txBody>
      </p:sp>
      <p:sp>
        <p:nvSpPr>
          <p:cNvPr id="32" name="Rounded Rectangle 31"/>
          <p:cNvSpPr/>
          <p:nvPr/>
        </p:nvSpPr>
        <p:spPr>
          <a:xfrm>
            <a:off x="2558418" y="1363597"/>
            <a:ext cx="1531009" cy="946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COMM 2440</a:t>
            </a:r>
          </a:p>
          <a:p>
            <a:pPr algn="ctr"/>
            <a:r>
              <a:rPr lang="en-US" sz="1600" dirty="0"/>
              <a:t>Documentary </a:t>
            </a:r>
            <a:r>
              <a:rPr lang="en-US" sz="1600" dirty="0" smtClean="0"/>
              <a:t>Film</a:t>
            </a:r>
            <a:endParaRPr lang="en-US" sz="1600" dirty="0"/>
          </a:p>
        </p:txBody>
      </p:sp>
      <p:sp>
        <p:nvSpPr>
          <p:cNvPr id="33" name="Rounded Rectangle 32"/>
          <p:cNvSpPr/>
          <p:nvPr/>
        </p:nvSpPr>
        <p:spPr>
          <a:xfrm>
            <a:off x="4240945" y="3838178"/>
            <a:ext cx="1468153" cy="94059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COMM 4580</a:t>
            </a:r>
          </a:p>
          <a:p>
            <a:pPr algn="ctr"/>
            <a:r>
              <a:rPr lang="en-US" sz="1600" dirty="0"/>
              <a:t>Advertising and </a:t>
            </a:r>
            <a:r>
              <a:rPr lang="en-US" sz="1600" dirty="0" smtClean="0"/>
              <a:t>Culture</a:t>
            </a:r>
            <a:endParaRPr lang="en-US" sz="1600" dirty="0"/>
          </a:p>
        </p:txBody>
      </p:sp>
      <p:sp>
        <p:nvSpPr>
          <p:cNvPr id="38" name="Rounded Rectangle 37"/>
          <p:cNvSpPr/>
          <p:nvPr/>
        </p:nvSpPr>
        <p:spPr>
          <a:xfrm>
            <a:off x="5860616" y="3838178"/>
            <a:ext cx="1397398" cy="103007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PHIL 4130</a:t>
            </a:r>
          </a:p>
          <a:p>
            <a:pPr algn="ctr"/>
            <a:r>
              <a:rPr lang="en-US" sz="1600" dirty="0"/>
              <a:t>Philosophy of </a:t>
            </a:r>
            <a:r>
              <a:rPr lang="en-US" sz="1600" dirty="0" smtClean="0"/>
              <a:t>Science</a:t>
            </a:r>
            <a:endParaRPr lang="en-US" sz="1600" dirty="0"/>
          </a:p>
        </p:txBody>
      </p:sp>
      <p:sp>
        <p:nvSpPr>
          <p:cNvPr id="39" name="Rounded Rectangle 38"/>
          <p:cNvSpPr/>
          <p:nvPr/>
        </p:nvSpPr>
        <p:spPr>
          <a:xfrm>
            <a:off x="5860616" y="2769381"/>
            <a:ext cx="1397398" cy="89883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PHIL 2100</a:t>
            </a:r>
          </a:p>
          <a:p>
            <a:pPr algn="ctr"/>
            <a:r>
              <a:rPr lang="en-US" sz="1600" dirty="0"/>
              <a:t>Critical </a:t>
            </a:r>
            <a:r>
              <a:rPr lang="en-US" sz="1600" dirty="0" smtClean="0"/>
              <a:t>Thinking</a:t>
            </a:r>
            <a:endParaRPr lang="en-US" sz="1600" dirty="0"/>
          </a:p>
        </p:txBody>
      </p:sp>
      <p:sp>
        <p:nvSpPr>
          <p:cNvPr id="41" name="Rounded Rectangle 40"/>
          <p:cNvSpPr/>
          <p:nvPr/>
        </p:nvSpPr>
        <p:spPr>
          <a:xfrm>
            <a:off x="4240944" y="4940802"/>
            <a:ext cx="1468153" cy="137539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STSS 4590</a:t>
            </a:r>
            <a:endParaRPr lang="en-US" sz="1600" dirty="0"/>
          </a:p>
          <a:p>
            <a:pPr algn="ctr"/>
            <a:r>
              <a:rPr lang="en-US" sz="1600" dirty="0" smtClean="0"/>
              <a:t>American Politics in Crisis (offered?)</a:t>
            </a:r>
            <a:endParaRPr lang="en-US" sz="1600" dirty="0"/>
          </a:p>
        </p:txBody>
      </p:sp>
      <p:sp>
        <p:nvSpPr>
          <p:cNvPr id="49" name="Rounded Rectangle 48"/>
          <p:cNvSpPr/>
          <p:nvPr/>
        </p:nvSpPr>
        <p:spPr>
          <a:xfrm>
            <a:off x="7442401" y="5212925"/>
            <a:ext cx="1337243" cy="110326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4430 / STSS 4430</a:t>
            </a:r>
          </a:p>
          <a:p>
            <a:pPr algn="ctr"/>
            <a:r>
              <a:rPr lang="en-US" sz="1600" dirty="0"/>
              <a:t>Drugs in </a:t>
            </a:r>
            <a:r>
              <a:rPr lang="en-US" sz="1600" dirty="0" smtClean="0"/>
              <a:t>History</a:t>
            </a:r>
            <a:endParaRPr lang="en-US" sz="1600" dirty="0"/>
          </a:p>
        </p:txBody>
      </p:sp>
      <p:sp>
        <p:nvSpPr>
          <p:cNvPr id="50" name="Rounded Rectangle 49"/>
          <p:cNvSpPr/>
          <p:nvPr/>
        </p:nvSpPr>
        <p:spPr>
          <a:xfrm>
            <a:off x="7442401" y="1363597"/>
            <a:ext cx="1337243" cy="97711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LITR 4150</a:t>
            </a:r>
          </a:p>
          <a:p>
            <a:pPr algn="ctr"/>
            <a:r>
              <a:rPr lang="en-US" sz="1600" dirty="0"/>
              <a:t>Science and </a:t>
            </a:r>
            <a:r>
              <a:rPr lang="en-US" sz="1600" dirty="0" smtClean="0"/>
              <a:t>Fiction</a:t>
            </a:r>
            <a:endParaRPr lang="en-US" sz="1600" dirty="0"/>
          </a:p>
        </p:txBody>
      </p:sp>
      <p:sp>
        <p:nvSpPr>
          <p:cNvPr id="51" name="Rounded Rectangle 50"/>
          <p:cNvSpPr/>
          <p:nvPr/>
        </p:nvSpPr>
        <p:spPr>
          <a:xfrm>
            <a:off x="7442401" y="2469589"/>
            <a:ext cx="1337243" cy="12192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WRIT 2320</a:t>
            </a:r>
          </a:p>
          <a:p>
            <a:pPr algn="ctr"/>
            <a:r>
              <a:rPr lang="en-US" sz="1600" dirty="0"/>
              <a:t>Creative Writing: </a:t>
            </a:r>
            <a:r>
              <a:rPr lang="en-US" sz="1600" dirty="0" smtClean="0"/>
              <a:t>Non-Fiction</a:t>
            </a:r>
            <a:endParaRPr lang="en-US" sz="1600" dirty="0"/>
          </a:p>
        </p:txBody>
      </p:sp>
      <p:sp>
        <p:nvSpPr>
          <p:cNvPr id="52" name="Rounded Rectangle 51"/>
          <p:cNvSpPr/>
          <p:nvPr/>
        </p:nvSpPr>
        <p:spPr>
          <a:xfrm>
            <a:off x="7456191" y="3891395"/>
            <a:ext cx="1323454" cy="12192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WRIT 2340</a:t>
            </a:r>
          </a:p>
          <a:p>
            <a:pPr algn="ctr"/>
            <a:r>
              <a:rPr lang="en-US" sz="1600" dirty="0"/>
              <a:t>Creative Writing: The Short </a:t>
            </a:r>
            <a:r>
              <a:rPr lang="en-US" sz="1600" dirty="0" smtClean="0"/>
              <a:t>Story</a:t>
            </a:r>
            <a:endParaRPr lang="en-US" sz="1600" dirty="0"/>
          </a:p>
        </p:txBody>
      </p:sp>
      <p:sp>
        <p:nvSpPr>
          <p:cNvPr id="34" name="Rounded Rectangle 33"/>
          <p:cNvSpPr/>
          <p:nvPr/>
        </p:nvSpPr>
        <p:spPr>
          <a:xfrm>
            <a:off x="5860614" y="5021598"/>
            <a:ext cx="1397400" cy="129459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STSS 4570</a:t>
            </a:r>
            <a:endParaRPr lang="en-US" sz="1600" dirty="0"/>
          </a:p>
          <a:p>
            <a:pPr algn="ctr"/>
            <a:r>
              <a:rPr lang="en-US" sz="1600" dirty="0"/>
              <a:t>Contemporary Political Thought</a:t>
            </a:r>
          </a:p>
          <a:p>
            <a:pPr algn="ctr"/>
            <a:r>
              <a:rPr lang="en-US" sz="1600" dirty="0"/>
              <a:t>?? seats</a:t>
            </a:r>
          </a:p>
        </p:txBody>
      </p:sp>
      <p:sp>
        <p:nvSpPr>
          <p:cNvPr id="2" name="TextBox 1"/>
          <p:cNvSpPr txBox="1"/>
          <p:nvPr/>
        </p:nvSpPr>
        <p:spPr>
          <a:xfrm>
            <a:off x="1768479" y="4269504"/>
            <a:ext cx="418704" cy="369332"/>
          </a:xfrm>
          <a:prstGeom prst="rect">
            <a:avLst/>
          </a:prstGeom>
          <a:noFill/>
        </p:spPr>
        <p:txBody>
          <a:bodyPr wrap="none" rtlCol="0">
            <a:spAutoFit/>
          </a:bodyPr>
          <a:lstStyle/>
          <a:p>
            <a:r>
              <a:rPr lang="en-US" dirty="0" smtClean="0"/>
              <a:t>10</a:t>
            </a:r>
            <a:endParaRPr lang="en-US" dirty="0"/>
          </a:p>
        </p:txBody>
      </p:sp>
      <p:sp>
        <p:nvSpPr>
          <p:cNvPr id="35" name="TextBox 34"/>
          <p:cNvSpPr txBox="1"/>
          <p:nvPr/>
        </p:nvSpPr>
        <p:spPr>
          <a:xfrm>
            <a:off x="3769511" y="3682879"/>
            <a:ext cx="301686" cy="369332"/>
          </a:xfrm>
          <a:prstGeom prst="rect">
            <a:avLst/>
          </a:prstGeom>
          <a:noFill/>
        </p:spPr>
        <p:txBody>
          <a:bodyPr wrap="none" rtlCol="0">
            <a:spAutoFit/>
          </a:bodyPr>
          <a:lstStyle/>
          <a:p>
            <a:r>
              <a:rPr lang="en-US" dirty="0"/>
              <a:t>5</a:t>
            </a:r>
          </a:p>
        </p:txBody>
      </p:sp>
      <p:sp>
        <p:nvSpPr>
          <p:cNvPr id="45" name="TextBox 44"/>
          <p:cNvSpPr txBox="1"/>
          <p:nvPr/>
        </p:nvSpPr>
        <p:spPr>
          <a:xfrm>
            <a:off x="3424277" y="5963792"/>
            <a:ext cx="740908" cy="369332"/>
          </a:xfrm>
          <a:prstGeom prst="rect">
            <a:avLst/>
          </a:prstGeom>
          <a:noFill/>
        </p:spPr>
        <p:txBody>
          <a:bodyPr wrap="none" rtlCol="0">
            <a:spAutoFit/>
          </a:bodyPr>
          <a:lstStyle/>
          <a:p>
            <a:r>
              <a:rPr lang="en-US" dirty="0"/>
              <a:t>8</a:t>
            </a:r>
            <a:r>
              <a:rPr lang="en-US" dirty="0" smtClean="0"/>
              <a:t>/2=4</a:t>
            </a:r>
            <a:endParaRPr lang="en-US" dirty="0"/>
          </a:p>
        </p:txBody>
      </p:sp>
      <p:sp>
        <p:nvSpPr>
          <p:cNvPr id="59" name="TextBox 58"/>
          <p:cNvSpPr txBox="1"/>
          <p:nvPr/>
        </p:nvSpPr>
        <p:spPr>
          <a:xfrm>
            <a:off x="1893525" y="1854630"/>
            <a:ext cx="301686" cy="369332"/>
          </a:xfrm>
          <a:prstGeom prst="rect">
            <a:avLst/>
          </a:prstGeom>
          <a:noFill/>
        </p:spPr>
        <p:txBody>
          <a:bodyPr wrap="none" rtlCol="0">
            <a:spAutoFit/>
          </a:bodyPr>
          <a:lstStyle/>
          <a:p>
            <a:r>
              <a:rPr lang="en-US" dirty="0" smtClean="0"/>
              <a:t>4</a:t>
            </a:r>
            <a:endParaRPr lang="en-US" dirty="0"/>
          </a:p>
        </p:txBody>
      </p:sp>
      <p:sp>
        <p:nvSpPr>
          <p:cNvPr id="60" name="TextBox 59"/>
          <p:cNvSpPr txBox="1"/>
          <p:nvPr/>
        </p:nvSpPr>
        <p:spPr>
          <a:xfrm>
            <a:off x="1914602" y="3396659"/>
            <a:ext cx="301686" cy="369332"/>
          </a:xfrm>
          <a:prstGeom prst="rect">
            <a:avLst/>
          </a:prstGeom>
          <a:noFill/>
        </p:spPr>
        <p:txBody>
          <a:bodyPr wrap="none" rtlCol="0">
            <a:spAutoFit/>
          </a:bodyPr>
          <a:lstStyle/>
          <a:p>
            <a:r>
              <a:rPr lang="en-US" dirty="0" smtClean="0"/>
              <a:t>4</a:t>
            </a:r>
            <a:endParaRPr lang="en-US" dirty="0"/>
          </a:p>
        </p:txBody>
      </p:sp>
      <p:grpSp>
        <p:nvGrpSpPr>
          <p:cNvPr id="62" name="Group 61"/>
          <p:cNvGrpSpPr/>
          <p:nvPr/>
        </p:nvGrpSpPr>
        <p:grpSpPr>
          <a:xfrm>
            <a:off x="5453901" y="1363597"/>
            <a:ext cx="255198" cy="276999"/>
            <a:chOff x="7228093" y="2976114"/>
            <a:chExt cx="255198" cy="276999"/>
          </a:xfrm>
        </p:grpSpPr>
        <p:sp>
          <p:nvSpPr>
            <p:cNvPr id="63" name="Oval 6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4" name="TextBox 3"/>
          <p:cNvSpPr txBox="1"/>
          <p:nvPr/>
        </p:nvSpPr>
        <p:spPr>
          <a:xfrm>
            <a:off x="5424318" y="1982064"/>
            <a:ext cx="301686" cy="369332"/>
          </a:xfrm>
          <a:prstGeom prst="rect">
            <a:avLst/>
          </a:prstGeom>
          <a:noFill/>
        </p:spPr>
        <p:txBody>
          <a:bodyPr wrap="none" rtlCol="0">
            <a:spAutoFit/>
          </a:bodyPr>
          <a:lstStyle/>
          <a:p>
            <a:r>
              <a:rPr lang="en-US" dirty="0" smtClean="0"/>
              <a:t>4</a:t>
            </a:r>
            <a:endParaRPr lang="en-US" dirty="0"/>
          </a:p>
        </p:txBody>
      </p:sp>
      <p:sp>
        <p:nvSpPr>
          <p:cNvPr id="6" name="TextBox 5"/>
          <p:cNvSpPr txBox="1"/>
          <p:nvPr/>
        </p:nvSpPr>
        <p:spPr>
          <a:xfrm>
            <a:off x="5307300" y="3376596"/>
            <a:ext cx="418704" cy="369332"/>
          </a:xfrm>
          <a:prstGeom prst="rect">
            <a:avLst/>
          </a:prstGeom>
          <a:noFill/>
        </p:spPr>
        <p:txBody>
          <a:bodyPr wrap="none" rtlCol="0">
            <a:spAutoFit/>
          </a:bodyPr>
          <a:lstStyle/>
          <a:p>
            <a:r>
              <a:rPr lang="en-US" dirty="0" smtClean="0"/>
              <a:t>15</a:t>
            </a:r>
            <a:endParaRPr lang="en-US" dirty="0"/>
          </a:p>
        </p:txBody>
      </p:sp>
      <p:grpSp>
        <p:nvGrpSpPr>
          <p:cNvPr id="65" name="Group 64"/>
          <p:cNvGrpSpPr/>
          <p:nvPr/>
        </p:nvGrpSpPr>
        <p:grpSpPr>
          <a:xfrm>
            <a:off x="5438170" y="2487866"/>
            <a:ext cx="255198" cy="276999"/>
            <a:chOff x="7228093" y="2976114"/>
            <a:chExt cx="255198" cy="276999"/>
          </a:xfrm>
        </p:grpSpPr>
        <p:sp>
          <p:nvSpPr>
            <p:cNvPr id="66" name="Oval 65"/>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7" name="TextBox 6"/>
          <p:cNvSpPr txBox="1"/>
          <p:nvPr/>
        </p:nvSpPr>
        <p:spPr>
          <a:xfrm>
            <a:off x="5407411" y="4486054"/>
            <a:ext cx="301686" cy="369332"/>
          </a:xfrm>
          <a:prstGeom prst="rect">
            <a:avLst/>
          </a:prstGeom>
          <a:noFill/>
        </p:spPr>
        <p:txBody>
          <a:bodyPr wrap="none" rtlCol="0">
            <a:spAutoFit/>
          </a:bodyPr>
          <a:lstStyle/>
          <a:p>
            <a:r>
              <a:rPr lang="en-US" dirty="0" smtClean="0"/>
              <a:t>3</a:t>
            </a:r>
            <a:endParaRPr lang="en-US" dirty="0"/>
          </a:p>
        </p:txBody>
      </p:sp>
      <p:grpSp>
        <p:nvGrpSpPr>
          <p:cNvPr id="68" name="Group 67"/>
          <p:cNvGrpSpPr/>
          <p:nvPr/>
        </p:nvGrpSpPr>
        <p:grpSpPr>
          <a:xfrm>
            <a:off x="464735" y="1144783"/>
            <a:ext cx="255198" cy="276999"/>
            <a:chOff x="7218863" y="2769318"/>
            <a:chExt cx="255198" cy="276999"/>
          </a:xfrm>
        </p:grpSpPr>
        <p:sp>
          <p:nvSpPr>
            <p:cNvPr id="69" name="Oval 6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1" name="Group 70"/>
          <p:cNvGrpSpPr/>
          <p:nvPr/>
        </p:nvGrpSpPr>
        <p:grpSpPr>
          <a:xfrm>
            <a:off x="5392984" y="3813268"/>
            <a:ext cx="330540" cy="276999"/>
            <a:chOff x="6730063" y="3236444"/>
            <a:chExt cx="330540" cy="276999"/>
          </a:xfrm>
        </p:grpSpPr>
        <p:sp>
          <p:nvSpPr>
            <p:cNvPr id="72" name="Oval 71"/>
            <p:cNvSpPr/>
            <p:nvPr/>
          </p:nvSpPr>
          <p:spPr>
            <a:xfrm>
              <a:off x="6781033" y="3260644"/>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6730063" y="3236444"/>
              <a:ext cx="330540" cy="276999"/>
            </a:xfrm>
            <a:prstGeom prst="rect">
              <a:avLst/>
            </a:prstGeom>
            <a:noFill/>
          </p:spPr>
          <p:txBody>
            <a:bodyPr wrap="none" rtlCol="0">
              <a:spAutoFit/>
            </a:bodyPr>
            <a:lstStyle/>
            <a:p>
              <a:r>
                <a:rPr lang="en-US" sz="1200" dirty="0"/>
                <a:t>S</a:t>
              </a:r>
              <a:r>
                <a:rPr lang="en-US" sz="1200" dirty="0" smtClean="0"/>
                <a:t>E</a:t>
              </a:r>
              <a:endParaRPr lang="en-US" sz="1200" dirty="0"/>
            </a:p>
          </p:txBody>
        </p:sp>
      </p:grpSp>
      <p:grpSp>
        <p:nvGrpSpPr>
          <p:cNvPr id="74" name="Group 73"/>
          <p:cNvGrpSpPr/>
          <p:nvPr/>
        </p:nvGrpSpPr>
        <p:grpSpPr>
          <a:xfrm>
            <a:off x="400158" y="3829248"/>
            <a:ext cx="255198" cy="276999"/>
            <a:chOff x="7218863" y="2769318"/>
            <a:chExt cx="255198" cy="276999"/>
          </a:xfrm>
        </p:grpSpPr>
        <p:sp>
          <p:nvSpPr>
            <p:cNvPr id="75" name="Oval 74"/>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7" name="Group 76"/>
          <p:cNvGrpSpPr/>
          <p:nvPr/>
        </p:nvGrpSpPr>
        <p:grpSpPr>
          <a:xfrm>
            <a:off x="1848905" y="3821884"/>
            <a:ext cx="255198" cy="276999"/>
            <a:chOff x="7228093" y="2976114"/>
            <a:chExt cx="255198" cy="276999"/>
          </a:xfrm>
        </p:grpSpPr>
        <p:sp>
          <p:nvSpPr>
            <p:cNvPr id="78" name="Oval 7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80" name="Group 79"/>
          <p:cNvGrpSpPr/>
          <p:nvPr/>
        </p:nvGrpSpPr>
        <p:grpSpPr>
          <a:xfrm>
            <a:off x="2597036" y="2525692"/>
            <a:ext cx="330540" cy="276999"/>
            <a:chOff x="7208693" y="2272892"/>
            <a:chExt cx="330540" cy="276999"/>
          </a:xfrm>
        </p:grpSpPr>
        <p:sp>
          <p:nvSpPr>
            <p:cNvPr id="81" name="Oval 80"/>
            <p:cNvSpPr/>
            <p:nvPr/>
          </p:nvSpPr>
          <p:spPr>
            <a:xfrm>
              <a:off x="7254691" y="2297092"/>
              <a:ext cx="228600" cy="228600"/>
            </a:xfrm>
            <a:prstGeom prst="ellipse">
              <a:avLst/>
            </a:prstGeom>
            <a:solidFill>
              <a:srgbClr val="EF864B"/>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208693" y="2272892"/>
              <a:ext cx="330540" cy="276999"/>
            </a:xfrm>
            <a:prstGeom prst="rect">
              <a:avLst/>
            </a:prstGeom>
            <a:noFill/>
          </p:spPr>
          <p:txBody>
            <a:bodyPr wrap="none" rtlCol="0">
              <a:spAutoFit/>
            </a:bodyPr>
            <a:lstStyle/>
            <a:p>
              <a:r>
                <a:rPr lang="en-US" sz="1200" dirty="0" smtClean="0"/>
                <a:t>FE</a:t>
              </a:r>
              <a:endParaRPr lang="en-US" sz="1200" dirty="0"/>
            </a:p>
          </p:txBody>
        </p:sp>
      </p:grpSp>
      <p:grpSp>
        <p:nvGrpSpPr>
          <p:cNvPr id="83" name="Group 82"/>
          <p:cNvGrpSpPr/>
          <p:nvPr/>
        </p:nvGrpSpPr>
        <p:grpSpPr>
          <a:xfrm>
            <a:off x="2598248" y="5369350"/>
            <a:ext cx="356444" cy="276999"/>
            <a:chOff x="7193416" y="2598168"/>
            <a:chExt cx="356444" cy="276999"/>
          </a:xfrm>
        </p:grpSpPr>
        <p:sp>
          <p:nvSpPr>
            <p:cNvPr id="84" name="Oval 83"/>
            <p:cNvSpPr/>
            <p:nvPr/>
          </p:nvSpPr>
          <p:spPr>
            <a:xfrm>
              <a:off x="7239414" y="2622368"/>
              <a:ext cx="228600" cy="228600"/>
            </a:xfrm>
            <a:prstGeom prst="ellipse">
              <a:avLst/>
            </a:prstGeom>
            <a:solidFill>
              <a:srgbClr val="EF864B"/>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7193416" y="2598168"/>
              <a:ext cx="356444" cy="276999"/>
            </a:xfrm>
            <a:prstGeom prst="rect">
              <a:avLst/>
            </a:prstGeom>
            <a:noFill/>
          </p:spPr>
          <p:txBody>
            <a:bodyPr wrap="none" rtlCol="0">
              <a:spAutoFit/>
            </a:bodyPr>
            <a:lstStyle/>
            <a:p>
              <a:r>
                <a:rPr lang="en-US" sz="1200" dirty="0" smtClean="0"/>
                <a:t>FO</a:t>
              </a:r>
              <a:endParaRPr lang="en-US" sz="1200" dirty="0"/>
            </a:p>
          </p:txBody>
        </p:sp>
      </p:grpSp>
      <p:sp>
        <p:nvSpPr>
          <p:cNvPr id="8" name="TextBox 7"/>
          <p:cNvSpPr txBox="1"/>
          <p:nvPr/>
        </p:nvSpPr>
        <p:spPr>
          <a:xfrm>
            <a:off x="3741553" y="1949107"/>
            <a:ext cx="301686" cy="369332"/>
          </a:xfrm>
          <a:prstGeom prst="rect">
            <a:avLst/>
          </a:prstGeom>
          <a:noFill/>
        </p:spPr>
        <p:txBody>
          <a:bodyPr wrap="none" rtlCol="0">
            <a:spAutoFit/>
          </a:bodyPr>
          <a:lstStyle/>
          <a:p>
            <a:r>
              <a:rPr lang="en-US" dirty="0" smtClean="0"/>
              <a:t>2</a:t>
            </a:r>
            <a:endParaRPr lang="en-US" dirty="0"/>
          </a:p>
        </p:txBody>
      </p:sp>
      <p:grpSp>
        <p:nvGrpSpPr>
          <p:cNvPr id="86" name="Group 85"/>
          <p:cNvGrpSpPr/>
          <p:nvPr/>
        </p:nvGrpSpPr>
        <p:grpSpPr>
          <a:xfrm>
            <a:off x="2598249" y="1421782"/>
            <a:ext cx="255198" cy="276999"/>
            <a:chOff x="7218863" y="2769318"/>
            <a:chExt cx="255198" cy="276999"/>
          </a:xfrm>
        </p:grpSpPr>
        <p:sp>
          <p:nvSpPr>
            <p:cNvPr id="88" name="Oval 87"/>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0" name="Group 89"/>
          <p:cNvGrpSpPr/>
          <p:nvPr/>
        </p:nvGrpSpPr>
        <p:grpSpPr>
          <a:xfrm>
            <a:off x="2558416" y="4399403"/>
            <a:ext cx="370422" cy="276999"/>
            <a:chOff x="7189822" y="4439073"/>
            <a:chExt cx="370422" cy="276999"/>
          </a:xfrm>
        </p:grpSpPr>
        <p:sp>
          <p:nvSpPr>
            <p:cNvPr id="91" name="Oval 90"/>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92" name="TextBox 91"/>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93" name="Group 92"/>
          <p:cNvGrpSpPr/>
          <p:nvPr/>
        </p:nvGrpSpPr>
        <p:grpSpPr>
          <a:xfrm>
            <a:off x="403641" y="2277837"/>
            <a:ext cx="255198" cy="276999"/>
            <a:chOff x="7218863" y="2769318"/>
            <a:chExt cx="255198" cy="276999"/>
          </a:xfrm>
        </p:grpSpPr>
        <p:sp>
          <p:nvSpPr>
            <p:cNvPr id="94" name="Oval 9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10" name="TextBox 9"/>
          <p:cNvSpPr txBox="1"/>
          <p:nvPr/>
        </p:nvSpPr>
        <p:spPr>
          <a:xfrm>
            <a:off x="1932320" y="2485103"/>
            <a:ext cx="301686" cy="369332"/>
          </a:xfrm>
          <a:prstGeom prst="rect">
            <a:avLst/>
          </a:prstGeom>
          <a:noFill/>
        </p:spPr>
        <p:txBody>
          <a:bodyPr wrap="none" rtlCol="0">
            <a:spAutoFit/>
          </a:bodyPr>
          <a:lstStyle/>
          <a:p>
            <a:r>
              <a:rPr lang="en-US" dirty="0" smtClean="0"/>
              <a:t>3</a:t>
            </a:r>
            <a:endParaRPr lang="en-US" dirty="0"/>
          </a:p>
        </p:txBody>
      </p:sp>
      <p:sp>
        <p:nvSpPr>
          <p:cNvPr id="96" name="TextBox 95"/>
          <p:cNvSpPr txBox="1"/>
          <p:nvPr/>
        </p:nvSpPr>
        <p:spPr>
          <a:xfrm>
            <a:off x="8477959" y="3308040"/>
            <a:ext cx="301686" cy="369332"/>
          </a:xfrm>
          <a:prstGeom prst="rect">
            <a:avLst/>
          </a:prstGeom>
          <a:noFill/>
        </p:spPr>
        <p:txBody>
          <a:bodyPr wrap="none" rtlCol="0">
            <a:spAutoFit/>
          </a:bodyPr>
          <a:lstStyle/>
          <a:p>
            <a:r>
              <a:rPr lang="en-US" dirty="0"/>
              <a:t>3</a:t>
            </a:r>
          </a:p>
        </p:txBody>
      </p:sp>
      <p:sp>
        <p:nvSpPr>
          <p:cNvPr id="97" name="TextBox 96"/>
          <p:cNvSpPr txBox="1"/>
          <p:nvPr/>
        </p:nvSpPr>
        <p:spPr>
          <a:xfrm>
            <a:off x="8477958" y="4788686"/>
            <a:ext cx="301686" cy="369332"/>
          </a:xfrm>
          <a:prstGeom prst="rect">
            <a:avLst/>
          </a:prstGeom>
          <a:noFill/>
        </p:spPr>
        <p:txBody>
          <a:bodyPr wrap="none" rtlCol="0">
            <a:spAutoFit/>
          </a:bodyPr>
          <a:lstStyle/>
          <a:p>
            <a:r>
              <a:rPr lang="en-US" dirty="0"/>
              <a:t>3</a:t>
            </a:r>
          </a:p>
        </p:txBody>
      </p:sp>
      <p:sp>
        <p:nvSpPr>
          <p:cNvPr id="11" name="TextBox 10"/>
          <p:cNvSpPr txBox="1"/>
          <p:nvPr/>
        </p:nvSpPr>
        <p:spPr>
          <a:xfrm>
            <a:off x="8328926" y="1998796"/>
            <a:ext cx="399468" cy="369332"/>
          </a:xfrm>
          <a:prstGeom prst="rect">
            <a:avLst/>
          </a:prstGeom>
          <a:noFill/>
        </p:spPr>
        <p:txBody>
          <a:bodyPr wrap="none" rtlCol="0">
            <a:spAutoFit/>
          </a:bodyPr>
          <a:lstStyle/>
          <a:p>
            <a:r>
              <a:rPr lang="en-US" dirty="0" smtClean="0"/>
              <a:t>??</a:t>
            </a:r>
            <a:endParaRPr lang="en-US" dirty="0"/>
          </a:p>
        </p:txBody>
      </p:sp>
      <p:grpSp>
        <p:nvGrpSpPr>
          <p:cNvPr id="99" name="Group 98"/>
          <p:cNvGrpSpPr/>
          <p:nvPr/>
        </p:nvGrpSpPr>
        <p:grpSpPr>
          <a:xfrm>
            <a:off x="7468271" y="1435682"/>
            <a:ext cx="255198" cy="276999"/>
            <a:chOff x="7218863" y="2769318"/>
            <a:chExt cx="255198" cy="276999"/>
          </a:xfrm>
        </p:grpSpPr>
        <p:sp>
          <p:nvSpPr>
            <p:cNvPr id="100" name="Oval 9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02" name="Group 101"/>
          <p:cNvGrpSpPr/>
          <p:nvPr/>
        </p:nvGrpSpPr>
        <p:grpSpPr>
          <a:xfrm>
            <a:off x="7480714" y="2526979"/>
            <a:ext cx="255198" cy="276999"/>
            <a:chOff x="7218863" y="2769318"/>
            <a:chExt cx="255198" cy="276999"/>
          </a:xfrm>
        </p:grpSpPr>
        <p:sp>
          <p:nvSpPr>
            <p:cNvPr id="103" name="Oval 10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05" name="Group 104"/>
          <p:cNvGrpSpPr/>
          <p:nvPr/>
        </p:nvGrpSpPr>
        <p:grpSpPr>
          <a:xfrm>
            <a:off x="7468271" y="3961580"/>
            <a:ext cx="255198" cy="276999"/>
            <a:chOff x="7218863" y="2769318"/>
            <a:chExt cx="255198" cy="276999"/>
          </a:xfrm>
        </p:grpSpPr>
        <p:sp>
          <p:nvSpPr>
            <p:cNvPr id="106" name="Oval 10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08" name="Group 107"/>
          <p:cNvGrpSpPr/>
          <p:nvPr/>
        </p:nvGrpSpPr>
        <p:grpSpPr>
          <a:xfrm>
            <a:off x="8501203" y="2549892"/>
            <a:ext cx="255198" cy="276999"/>
            <a:chOff x="7228093" y="2976114"/>
            <a:chExt cx="255198" cy="276999"/>
          </a:xfrm>
        </p:grpSpPr>
        <p:sp>
          <p:nvSpPr>
            <p:cNvPr id="109" name="Oval 10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11" name="Group 110"/>
          <p:cNvGrpSpPr/>
          <p:nvPr/>
        </p:nvGrpSpPr>
        <p:grpSpPr>
          <a:xfrm>
            <a:off x="8512070" y="3904533"/>
            <a:ext cx="255198" cy="276999"/>
            <a:chOff x="7228093" y="2976114"/>
            <a:chExt cx="255198" cy="276999"/>
          </a:xfrm>
        </p:grpSpPr>
        <p:sp>
          <p:nvSpPr>
            <p:cNvPr id="112" name="Oval 11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14" name="TextBox 113"/>
          <p:cNvSpPr txBox="1"/>
          <p:nvPr/>
        </p:nvSpPr>
        <p:spPr>
          <a:xfrm>
            <a:off x="3799489" y="4651366"/>
            <a:ext cx="301686" cy="369332"/>
          </a:xfrm>
          <a:prstGeom prst="rect">
            <a:avLst/>
          </a:prstGeom>
          <a:noFill/>
        </p:spPr>
        <p:txBody>
          <a:bodyPr wrap="none" rtlCol="0">
            <a:spAutoFit/>
          </a:bodyPr>
          <a:lstStyle/>
          <a:p>
            <a:r>
              <a:rPr lang="en-US" dirty="0"/>
              <a:t>5</a:t>
            </a:r>
          </a:p>
        </p:txBody>
      </p:sp>
      <p:sp>
        <p:nvSpPr>
          <p:cNvPr id="116" name="TextBox 115"/>
          <p:cNvSpPr txBox="1"/>
          <p:nvPr/>
        </p:nvSpPr>
        <p:spPr>
          <a:xfrm>
            <a:off x="6974590" y="3370132"/>
            <a:ext cx="301686" cy="369332"/>
          </a:xfrm>
          <a:prstGeom prst="rect">
            <a:avLst/>
          </a:prstGeom>
          <a:noFill/>
        </p:spPr>
        <p:txBody>
          <a:bodyPr wrap="none" rtlCol="0">
            <a:spAutoFit/>
          </a:bodyPr>
          <a:lstStyle/>
          <a:p>
            <a:r>
              <a:rPr lang="en-US" dirty="0"/>
              <a:t>8</a:t>
            </a:r>
          </a:p>
        </p:txBody>
      </p:sp>
      <p:grpSp>
        <p:nvGrpSpPr>
          <p:cNvPr id="117" name="Group 116"/>
          <p:cNvGrpSpPr/>
          <p:nvPr/>
        </p:nvGrpSpPr>
        <p:grpSpPr>
          <a:xfrm>
            <a:off x="6973164" y="2838376"/>
            <a:ext cx="255198" cy="276999"/>
            <a:chOff x="7228093" y="2976114"/>
            <a:chExt cx="255198" cy="276999"/>
          </a:xfrm>
        </p:grpSpPr>
        <p:sp>
          <p:nvSpPr>
            <p:cNvPr id="118" name="Oval 11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20" name="Group 119"/>
          <p:cNvGrpSpPr/>
          <p:nvPr/>
        </p:nvGrpSpPr>
        <p:grpSpPr>
          <a:xfrm>
            <a:off x="6946538" y="3882682"/>
            <a:ext cx="357790" cy="276999"/>
            <a:chOff x="5950067" y="2997931"/>
            <a:chExt cx="357790" cy="276999"/>
          </a:xfrm>
        </p:grpSpPr>
        <p:sp>
          <p:nvSpPr>
            <p:cNvPr id="121" name="Oval 120"/>
            <p:cNvSpPr/>
            <p:nvPr/>
          </p:nvSpPr>
          <p:spPr>
            <a:xfrm>
              <a:off x="6001037" y="3022131"/>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5950067" y="2997931"/>
              <a:ext cx="357790" cy="276999"/>
            </a:xfrm>
            <a:prstGeom prst="rect">
              <a:avLst/>
            </a:prstGeom>
            <a:noFill/>
          </p:spPr>
          <p:txBody>
            <a:bodyPr wrap="none" rtlCol="0">
              <a:spAutoFit/>
            </a:bodyPr>
            <a:lstStyle/>
            <a:p>
              <a:r>
                <a:rPr lang="en-US" sz="1200" dirty="0" smtClean="0"/>
                <a:t>S</a:t>
              </a:r>
              <a:r>
                <a:rPr lang="en-US" sz="1200" dirty="0"/>
                <a:t>O</a:t>
              </a:r>
            </a:p>
          </p:txBody>
        </p:sp>
      </p:grpSp>
      <p:sp>
        <p:nvSpPr>
          <p:cNvPr id="123" name="TextBox 122"/>
          <p:cNvSpPr txBox="1"/>
          <p:nvPr/>
        </p:nvSpPr>
        <p:spPr>
          <a:xfrm>
            <a:off x="6939117" y="4511023"/>
            <a:ext cx="301686" cy="369332"/>
          </a:xfrm>
          <a:prstGeom prst="rect">
            <a:avLst/>
          </a:prstGeom>
          <a:noFill/>
        </p:spPr>
        <p:txBody>
          <a:bodyPr wrap="none" rtlCol="0">
            <a:spAutoFit/>
          </a:bodyPr>
          <a:lstStyle/>
          <a:p>
            <a:r>
              <a:rPr lang="en-US" dirty="0"/>
              <a:t>5</a:t>
            </a:r>
          </a:p>
        </p:txBody>
      </p:sp>
      <p:sp>
        <p:nvSpPr>
          <p:cNvPr id="130" name="TextBox 129"/>
          <p:cNvSpPr txBox="1"/>
          <p:nvPr/>
        </p:nvSpPr>
        <p:spPr>
          <a:xfrm>
            <a:off x="5375427" y="5946860"/>
            <a:ext cx="399468" cy="369332"/>
          </a:xfrm>
          <a:prstGeom prst="rect">
            <a:avLst/>
          </a:prstGeom>
          <a:noFill/>
        </p:spPr>
        <p:txBody>
          <a:bodyPr wrap="none" rtlCol="0">
            <a:spAutoFit/>
          </a:bodyPr>
          <a:lstStyle/>
          <a:p>
            <a:r>
              <a:rPr lang="en-US" dirty="0" smtClean="0"/>
              <a:t>??</a:t>
            </a:r>
            <a:endParaRPr lang="en-US" dirty="0"/>
          </a:p>
        </p:txBody>
      </p:sp>
      <p:sp>
        <p:nvSpPr>
          <p:cNvPr id="131" name="TextBox 130"/>
          <p:cNvSpPr txBox="1"/>
          <p:nvPr/>
        </p:nvSpPr>
        <p:spPr>
          <a:xfrm>
            <a:off x="6871617" y="5940224"/>
            <a:ext cx="399468" cy="369332"/>
          </a:xfrm>
          <a:prstGeom prst="rect">
            <a:avLst/>
          </a:prstGeom>
          <a:noFill/>
        </p:spPr>
        <p:txBody>
          <a:bodyPr wrap="none" rtlCol="0">
            <a:spAutoFit/>
          </a:bodyPr>
          <a:lstStyle/>
          <a:p>
            <a:r>
              <a:rPr lang="en-US" dirty="0" smtClean="0"/>
              <a:t>??</a:t>
            </a:r>
            <a:endParaRPr lang="en-US" dirty="0"/>
          </a:p>
        </p:txBody>
      </p:sp>
      <p:sp>
        <p:nvSpPr>
          <p:cNvPr id="132" name="TextBox 131"/>
          <p:cNvSpPr txBox="1"/>
          <p:nvPr/>
        </p:nvSpPr>
        <p:spPr>
          <a:xfrm>
            <a:off x="8479515" y="5949891"/>
            <a:ext cx="301686" cy="369332"/>
          </a:xfrm>
          <a:prstGeom prst="rect">
            <a:avLst/>
          </a:prstGeom>
          <a:noFill/>
        </p:spPr>
        <p:txBody>
          <a:bodyPr wrap="none" rtlCol="0">
            <a:spAutoFit/>
          </a:bodyPr>
          <a:lstStyle/>
          <a:p>
            <a:r>
              <a:rPr lang="en-US" dirty="0"/>
              <a:t>0</a:t>
            </a:r>
          </a:p>
        </p:txBody>
      </p:sp>
      <p:sp>
        <p:nvSpPr>
          <p:cNvPr id="9" name="TextBox 8"/>
          <p:cNvSpPr txBox="1"/>
          <p:nvPr/>
        </p:nvSpPr>
        <p:spPr>
          <a:xfrm>
            <a:off x="8593701" y="6405428"/>
            <a:ext cx="418704" cy="369332"/>
          </a:xfrm>
          <a:prstGeom prst="rect">
            <a:avLst/>
          </a:prstGeom>
          <a:noFill/>
        </p:spPr>
        <p:txBody>
          <a:bodyPr wrap="none" rtlCol="0">
            <a:spAutoFit/>
          </a:bodyPr>
          <a:lstStyle/>
          <a:p>
            <a:r>
              <a:rPr lang="en-US" dirty="0" smtClean="0"/>
              <a:t>28</a:t>
            </a:r>
            <a:endParaRPr lang="en-US" dirty="0"/>
          </a:p>
        </p:txBody>
      </p:sp>
      <p:grpSp>
        <p:nvGrpSpPr>
          <p:cNvPr id="133" name="Group 132"/>
          <p:cNvGrpSpPr/>
          <p:nvPr/>
        </p:nvGrpSpPr>
        <p:grpSpPr>
          <a:xfrm>
            <a:off x="7480714" y="5391896"/>
            <a:ext cx="255198" cy="276999"/>
            <a:chOff x="7218863" y="2769318"/>
            <a:chExt cx="255198" cy="276999"/>
          </a:xfrm>
        </p:grpSpPr>
        <p:sp>
          <p:nvSpPr>
            <p:cNvPr id="134" name="Oval 13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36" name="Group 135"/>
          <p:cNvGrpSpPr/>
          <p:nvPr/>
        </p:nvGrpSpPr>
        <p:grpSpPr>
          <a:xfrm>
            <a:off x="6906760" y="5087013"/>
            <a:ext cx="357790" cy="276999"/>
            <a:chOff x="5950067" y="2997931"/>
            <a:chExt cx="357790" cy="276999"/>
          </a:xfrm>
        </p:grpSpPr>
        <p:sp>
          <p:nvSpPr>
            <p:cNvPr id="137" name="Oval 136"/>
            <p:cNvSpPr/>
            <p:nvPr/>
          </p:nvSpPr>
          <p:spPr>
            <a:xfrm>
              <a:off x="6001037" y="3022131"/>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950067" y="2997931"/>
              <a:ext cx="357790" cy="276999"/>
            </a:xfrm>
            <a:prstGeom prst="rect">
              <a:avLst/>
            </a:prstGeom>
            <a:noFill/>
          </p:spPr>
          <p:txBody>
            <a:bodyPr wrap="none" rtlCol="0">
              <a:spAutoFit/>
            </a:bodyPr>
            <a:lstStyle/>
            <a:p>
              <a:r>
                <a:rPr lang="en-US" sz="1200" dirty="0" smtClean="0"/>
                <a:t>S</a:t>
              </a:r>
              <a:r>
                <a:rPr lang="en-US" sz="1200" dirty="0"/>
                <a:t>O</a:t>
              </a:r>
            </a:p>
          </p:txBody>
        </p:sp>
      </p:grpSp>
      <p:grpSp>
        <p:nvGrpSpPr>
          <p:cNvPr id="139" name="Group 138"/>
          <p:cNvGrpSpPr/>
          <p:nvPr/>
        </p:nvGrpSpPr>
        <p:grpSpPr>
          <a:xfrm>
            <a:off x="4281068" y="5024346"/>
            <a:ext cx="356444" cy="276999"/>
            <a:chOff x="7193416" y="2598168"/>
            <a:chExt cx="356444" cy="276999"/>
          </a:xfrm>
        </p:grpSpPr>
        <p:sp>
          <p:nvSpPr>
            <p:cNvPr id="140" name="Oval 139"/>
            <p:cNvSpPr/>
            <p:nvPr/>
          </p:nvSpPr>
          <p:spPr>
            <a:xfrm>
              <a:off x="7239414" y="2622368"/>
              <a:ext cx="228600" cy="228600"/>
            </a:xfrm>
            <a:prstGeom prst="ellipse">
              <a:avLst/>
            </a:prstGeom>
            <a:solidFill>
              <a:srgbClr val="EF864B"/>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p:cNvSpPr txBox="1"/>
            <p:nvPr/>
          </p:nvSpPr>
          <p:spPr>
            <a:xfrm>
              <a:off x="7193416" y="2598168"/>
              <a:ext cx="356444" cy="276999"/>
            </a:xfrm>
            <a:prstGeom prst="rect">
              <a:avLst/>
            </a:prstGeom>
            <a:noFill/>
          </p:spPr>
          <p:txBody>
            <a:bodyPr wrap="none" rtlCol="0">
              <a:spAutoFit/>
            </a:bodyPr>
            <a:lstStyle/>
            <a:p>
              <a:r>
                <a:rPr lang="en-US" sz="1200" dirty="0" smtClean="0"/>
                <a:t>FO</a:t>
              </a:r>
              <a:endParaRPr lang="en-US" sz="1200" dirty="0"/>
            </a:p>
          </p:txBody>
        </p:sp>
      </p:grpSp>
      <p:grpSp>
        <p:nvGrpSpPr>
          <p:cNvPr id="142" name="Group 141"/>
          <p:cNvGrpSpPr/>
          <p:nvPr/>
        </p:nvGrpSpPr>
        <p:grpSpPr>
          <a:xfrm>
            <a:off x="1868807" y="5703200"/>
            <a:ext cx="255198" cy="276999"/>
            <a:chOff x="7228093" y="2976114"/>
            <a:chExt cx="255198" cy="276999"/>
          </a:xfrm>
        </p:grpSpPr>
        <p:sp>
          <p:nvSpPr>
            <p:cNvPr id="143" name="Oval 14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45" name="TextBox 144"/>
          <p:cNvSpPr txBox="1"/>
          <p:nvPr/>
        </p:nvSpPr>
        <p:spPr>
          <a:xfrm>
            <a:off x="1864625" y="6356671"/>
            <a:ext cx="301686" cy="369332"/>
          </a:xfrm>
          <a:prstGeom prst="rect">
            <a:avLst/>
          </a:prstGeom>
          <a:noFill/>
        </p:spPr>
        <p:txBody>
          <a:bodyPr wrap="none" rtlCol="0">
            <a:spAutoFit/>
          </a:bodyPr>
          <a:lstStyle/>
          <a:p>
            <a:r>
              <a:rPr lang="en-US" dirty="0" smtClean="0"/>
              <a:t>4</a:t>
            </a:r>
            <a:endParaRPr lang="en-US" dirty="0"/>
          </a:p>
        </p:txBody>
      </p:sp>
      <p:sp>
        <p:nvSpPr>
          <p:cNvPr id="147" name="Rounded Rectangle 146"/>
          <p:cNvSpPr/>
          <p:nvPr/>
        </p:nvSpPr>
        <p:spPr>
          <a:xfrm>
            <a:off x="358467" y="4639093"/>
            <a:ext cx="1832251" cy="92974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PHIL 1110</a:t>
            </a:r>
          </a:p>
          <a:p>
            <a:pPr algn="ctr"/>
            <a:r>
              <a:rPr lang="en-US" sz="1600" dirty="0" smtClean="0"/>
              <a:t>Introduction</a:t>
            </a:r>
            <a:r>
              <a:rPr lang="en-US" dirty="0" smtClean="0"/>
              <a:t> to Philosophy</a:t>
            </a:r>
          </a:p>
        </p:txBody>
      </p:sp>
      <p:grpSp>
        <p:nvGrpSpPr>
          <p:cNvPr id="148" name="Group 147"/>
          <p:cNvGrpSpPr/>
          <p:nvPr/>
        </p:nvGrpSpPr>
        <p:grpSpPr>
          <a:xfrm>
            <a:off x="1856339" y="4703488"/>
            <a:ext cx="255198" cy="276999"/>
            <a:chOff x="7228093" y="2976114"/>
            <a:chExt cx="255198" cy="276999"/>
          </a:xfrm>
        </p:grpSpPr>
        <p:sp>
          <p:nvSpPr>
            <p:cNvPr id="149" name="Oval 14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51" name="Group 150"/>
          <p:cNvGrpSpPr/>
          <p:nvPr/>
        </p:nvGrpSpPr>
        <p:grpSpPr>
          <a:xfrm>
            <a:off x="400158" y="4695689"/>
            <a:ext cx="255198" cy="276999"/>
            <a:chOff x="7218863" y="2769318"/>
            <a:chExt cx="255198" cy="276999"/>
          </a:xfrm>
        </p:grpSpPr>
        <p:sp>
          <p:nvSpPr>
            <p:cNvPr id="152" name="Oval 15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154" name="TextBox 153"/>
          <p:cNvSpPr txBox="1"/>
          <p:nvPr/>
        </p:nvSpPr>
        <p:spPr>
          <a:xfrm>
            <a:off x="1760427" y="5240006"/>
            <a:ext cx="418704" cy="369332"/>
          </a:xfrm>
          <a:prstGeom prst="rect">
            <a:avLst/>
          </a:prstGeom>
          <a:noFill/>
        </p:spPr>
        <p:txBody>
          <a:bodyPr wrap="none" rtlCol="0">
            <a:spAutoFit/>
          </a:bodyPr>
          <a:lstStyle/>
          <a:p>
            <a:r>
              <a:rPr lang="en-US" dirty="0" smtClean="0"/>
              <a:t>14</a:t>
            </a:r>
            <a:endParaRPr lang="en-US" dirty="0"/>
          </a:p>
        </p:txBody>
      </p:sp>
    </p:spTree>
    <p:extLst>
      <p:ext uri="{BB962C8B-B14F-4D97-AF65-F5344CB8AC3E}">
        <p14:creationId xmlns:p14="http://schemas.microsoft.com/office/powerpoint/2010/main" val="750902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239620" y="684226"/>
            <a:ext cx="1806409" cy="607878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 1</a:t>
            </a:r>
          </a:p>
        </p:txBody>
      </p:sp>
      <p:sp>
        <p:nvSpPr>
          <p:cNvPr id="98" name="Rounded Rectangle 97"/>
          <p:cNvSpPr/>
          <p:nvPr/>
        </p:nvSpPr>
        <p:spPr>
          <a:xfrm>
            <a:off x="2163824" y="630929"/>
            <a:ext cx="6619004" cy="607878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Courses 2 and 3</a:t>
            </a:r>
          </a:p>
        </p:txBody>
      </p:sp>
      <p:sp>
        <p:nvSpPr>
          <p:cNvPr id="44" name="TextBox 43"/>
          <p:cNvSpPr txBox="1"/>
          <p:nvPr/>
        </p:nvSpPr>
        <p:spPr>
          <a:xfrm>
            <a:off x="101601" y="222563"/>
            <a:ext cx="7016173" cy="461665"/>
          </a:xfrm>
          <a:prstGeom prst="rect">
            <a:avLst/>
          </a:prstGeom>
          <a:noFill/>
        </p:spPr>
        <p:txBody>
          <a:bodyPr wrap="square" rtlCol="0">
            <a:spAutoFit/>
          </a:bodyPr>
          <a:lstStyle/>
          <a:p>
            <a:r>
              <a:rPr lang="en-US" sz="2400" b="1" dirty="0" smtClean="0"/>
              <a:t>Creative Design and Innovation</a:t>
            </a:r>
            <a:endParaRPr lang="en-US" sz="2400" b="1" dirty="0"/>
          </a:p>
        </p:txBody>
      </p:sp>
      <p:sp>
        <p:nvSpPr>
          <p:cNvPr id="24" name="Rounded Rectangle 23"/>
          <p:cNvSpPr/>
          <p:nvPr/>
        </p:nvSpPr>
        <p:spPr>
          <a:xfrm>
            <a:off x="353525" y="2122642"/>
            <a:ext cx="1569408" cy="92652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1030</a:t>
            </a:r>
          </a:p>
          <a:p>
            <a:pPr algn="ctr"/>
            <a:r>
              <a:rPr lang="en-US" sz="1600" dirty="0"/>
              <a:t>Digital </a:t>
            </a:r>
            <a:r>
              <a:rPr lang="en-US" sz="1600" dirty="0" smtClean="0"/>
              <a:t>Filmmaking</a:t>
            </a:r>
            <a:endParaRPr lang="en-US" sz="1600" dirty="0"/>
          </a:p>
        </p:txBody>
      </p:sp>
      <p:sp>
        <p:nvSpPr>
          <p:cNvPr id="28" name="Rounded Rectangle 27"/>
          <p:cNvSpPr/>
          <p:nvPr/>
        </p:nvSpPr>
        <p:spPr>
          <a:xfrm>
            <a:off x="346809" y="4407341"/>
            <a:ext cx="1562477" cy="8448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1960</a:t>
            </a:r>
          </a:p>
          <a:p>
            <a:pPr algn="ctr"/>
            <a:r>
              <a:rPr lang="en-US" sz="1600" dirty="0"/>
              <a:t>History of </a:t>
            </a:r>
            <a:r>
              <a:rPr lang="en-US" sz="1600" dirty="0" smtClean="0"/>
              <a:t>Design</a:t>
            </a:r>
            <a:endParaRPr lang="en-US" sz="1600" dirty="0"/>
          </a:p>
        </p:txBody>
      </p:sp>
      <p:sp>
        <p:nvSpPr>
          <p:cNvPr id="34" name="Rounded Rectangle 33"/>
          <p:cNvSpPr/>
          <p:nvPr/>
        </p:nvSpPr>
        <p:spPr>
          <a:xfrm>
            <a:off x="346810" y="5362407"/>
            <a:ext cx="1562475" cy="90946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IHSS 1960</a:t>
            </a:r>
            <a:endParaRPr lang="en-US" sz="1600" dirty="0"/>
          </a:p>
          <a:p>
            <a:pPr algn="ctr"/>
            <a:r>
              <a:rPr lang="en-US" sz="1600" dirty="0"/>
              <a:t>History of </a:t>
            </a:r>
            <a:r>
              <a:rPr lang="en-US" sz="1600" dirty="0" smtClean="0"/>
              <a:t>Animation</a:t>
            </a:r>
            <a:endParaRPr lang="en-US" sz="1600" dirty="0"/>
          </a:p>
        </p:txBody>
      </p:sp>
      <p:sp>
        <p:nvSpPr>
          <p:cNvPr id="36" name="Rounded Rectangle 35"/>
          <p:cNvSpPr/>
          <p:nvPr/>
        </p:nvSpPr>
        <p:spPr>
          <a:xfrm>
            <a:off x="2354792" y="1595072"/>
            <a:ext cx="1525731" cy="99408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2220</a:t>
            </a:r>
          </a:p>
          <a:p>
            <a:pPr algn="ctr"/>
            <a:r>
              <a:rPr lang="en-US" sz="1600" dirty="0"/>
              <a:t>Fundamentals of 2D </a:t>
            </a:r>
            <a:r>
              <a:rPr lang="en-US" sz="1600" dirty="0" smtClean="0"/>
              <a:t>Design</a:t>
            </a:r>
            <a:endParaRPr lang="en-US" sz="1600" dirty="0"/>
          </a:p>
        </p:txBody>
      </p:sp>
      <p:sp>
        <p:nvSpPr>
          <p:cNvPr id="37" name="Rounded Rectangle 36"/>
          <p:cNvSpPr/>
          <p:nvPr/>
        </p:nvSpPr>
        <p:spPr>
          <a:xfrm>
            <a:off x="2354792" y="2721066"/>
            <a:ext cx="1529373" cy="100185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2380</a:t>
            </a:r>
          </a:p>
          <a:p>
            <a:pPr algn="ctr"/>
            <a:r>
              <a:rPr lang="en-US" sz="1600" dirty="0"/>
              <a:t>Music and Sound </a:t>
            </a:r>
            <a:r>
              <a:rPr lang="en-US" sz="1600" dirty="0" smtClean="0"/>
              <a:t>I</a:t>
            </a:r>
            <a:endParaRPr lang="en-US" sz="1600" dirty="0"/>
          </a:p>
        </p:txBody>
      </p:sp>
      <p:sp>
        <p:nvSpPr>
          <p:cNvPr id="43" name="Rounded Rectangle 42"/>
          <p:cNvSpPr/>
          <p:nvPr/>
        </p:nvSpPr>
        <p:spPr>
          <a:xfrm>
            <a:off x="344541" y="3171651"/>
            <a:ext cx="1569408" cy="114235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1380</a:t>
            </a:r>
          </a:p>
          <a:p>
            <a:pPr algn="ctr"/>
            <a:r>
              <a:rPr lang="en-US" sz="1600" dirty="0"/>
              <a:t>Fundamentals of Music and </a:t>
            </a:r>
            <a:r>
              <a:rPr lang="en-US" sz="1600" dirty="0" smtClean="0"/>
              <a:t>Sound</a:t>
            </a:r>
            <a:endParaRPr lang="en-US" sz="1600" dirty="0"/>
          </a:p>
        </p:txBody>
      </p:sp>
      <p:cxnSp>
        <p:nvCxnSpPr>
          <p:cNvPr id="45" name="Straight Arrow Connector 44"/>
          <p:cNvCxnSpPr>
            <a:stCxn id="43" idx="3"/>
            <a:endCxn id="37" idx="1"/>
          </p:cNvCxnSpPr>
          <p:nvPr/>
        </p:nvCxnSpPr>
        <p:spPr>
          <a:xfrm flipV="1">
            <a:off x="1913949" y="3221995"/>
            <a:ext cx="440843" cy="5208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2329975" y="3850707"/>
            <a:ext cx="1550548" cy="1457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a:t>
            </a:r>
            <a:r>
              <a:rPr lang="en-US" sz="1600" dirty="0" smtClean="0"/>
              <a:t>2960</a:t>
            </a:r>
            <a:endParaRPr lang="en-US" sz="1600" dirty="0"/>
          </a:p>
          <a:p>
            <a:pPr algn="ctr"/>
            <a:r>
              <a:rPr lang="en-US" sz="1600" dirty="0" smtClean="0"/>
              <a:t>Radical Graphics / </a:t>
            </a:r>
            <a:r>
              <a:rPr lang="en-US" sz="1600" dirty="0" err="1" smtClean="0"/>
              <a:t>Screenprinting</a:t>
            </a:r>
            <a:endParaRPr lang="en-US" sz="1600" dirty="0" smtClean="0"/>
          </a:p>
        </p:txBody>
      </p:sp>
      <p:sp>
        <p:nvSpPr>
          <p:cNvPr id="48" name="Rounded Rectangle 47"/>
          <p:cNvSpPr/>
          <p:nvPr/>
        </p:nvSpPr>
        <p:spPr>
          <a:xfrm>
            <a:off x="353524" y="1095938"/>
            <a:ext cx="1569409" cy="90704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1020</a:t>
            </a:r>
          </a:p>
          <a:p>
            <a:pPr algn="ctr"/>
            <a:r>
              <a:rPr lang="en-US" sz="1600" dirty="0"/>
              <a:t>Media Studio: </a:t>
            </a:r>
            <a:r>
              <a:rPr lang="en-US" sz="1600" dirty="0" smtClean="0"/>
              <a:t>Imaging</a:t>
            </a:r>
            <a:endParaRPr lang="en-US" sz="1600" dirty="0"/>
          </a:p>
        </p:txBody>
      </p:sp>
      <p:sp>
        <p:nvSpPr>
          <p:cNvPr id="53" name="Rounded Rectangle 52"/>
          <p:cNvSpPr/>
          <p:nvPr/>
        </p:nvSpPr>
        <p:spPr>
          <a:xfrm>
            <a:off x="4011970" y="2621366"/>
            <a:ext cx="1543148" cy="1151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PSYC 2220</a:t>
            </a:r>
            <a:endParaRPr lang="en-US" sz="1600" dirty="0"/>
          </a:p>
          <a:p>
            <a:pPr algn="ctr"/>
            <a:r>
              <a:rPr lang="en-US" sz="1600" dirty="0" smtClean="0"/>
              <a:t>Human Factors in Design</a:t>
            </a:r>
          </a:p>
          <a:p>
            <a:pPr algn="ctr"/>
            <a:endParaRPr lang="en-US" sz="1600" dirty="0"/>
          </a:p>
        </p:txBody>
      </p:sp>
      <p:sp>
        <p:nvSpPr>
          <p:cNvPr id="54" name="Rounded Rectangle 53"/>
          <p:cNvSpPr/>
          <p:nvPr/>
        </p:nvSpPr>
        <p:spPr>
          <a:xfrm>
            <a:off x="4018928" y="5668322"/>
            <a:ext cx="1543149" cy="70141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2210</a:t>
            </a:r>
          </a:p>
          <a:p>
            <a:pPr algn="ctr"/>
            <a:r>
              <a:rPr lang="en-US" sz="1600" dirty="0"/>
              <a:t>Sculpture </a:t>
            </a:r>
            <a:r>
              <a:rPr lang="en-US" sz="1600" dirty="0" smtClean="0"/>
              <a:t>I</a:t>
            </a:r>
            <a:endParaRPr lang="en-US" sz="1600" dirty="0"/>
          </a:p>
        </p:txBody>
      </p:sp>
      <p:sp>
        <p:nvSpPr>
          <p:cNvPr id="55" name="Rounded Rectangle 54"/>
          <p:cNvSpPr/>
          <p:nvPr/>
        </p:nvSpPr>
        <p:spPr>
          <a:xfrm>
            <a:off x="5926811" y="5672914"/>
            <a:ext cx="1490370" cy="69682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4210</a:t>
            </a:r>
          </a:p>
          <a:p>
            <a:pPr algn="ctr"/>
            <a:r>
              <a:rPr lang="en-US" sz="1600" dirty="0"/>
              <a:t>Sculpture </a:t>
            </a:r>
            <a:r>
              <a:rPr lang="en-US" sz="1600" dirty="0" smtClean="0"/>
              <a:t>II</a:t>
            </a:r>
            <a:endParaRPr lang="en-US" sz="1600" dirty="0"/>
          </a:p>
        </p:txBody>
      </p:sp>
      <p:cxnSp>
        <p:nvCxnSpPr>
          <p:cNvPr id="56" name="Straight Arrow Connector 55"/>
          <p:cNvCxnSpPr>
            <a:stCxn id="54" idx="3"/>
            <a:endCxn id="55" idx="1"/>
          </p:cNvCxnSpPr>
          <p:nvPr/>
        </p:nvCxnSpPr>
        <p:spPr>
          <a:xfrm>
            <a:off x="5562077" y="6019030"/>
            <a:ext cx="364734" cy="2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7183531" y="2750901"/>
            <a:ext cx="1437226" cy="134857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STSH 4290 / STSS 4290</a:t>
            </a:r>
            <a:endParaRPr lang="en-US" sz="1600" dirty="0"/>
          </a:p>
          <a:p>
            <a:pPr algn="ctr"/>
            <a:r>
              <a:rPr lang="en-US" sz="1600" dirty="0"/>
              <a:t>Sustainability by Design</a:t>
            </a:r>
          </a:p>
          <a:p>
            <a:pPr algn="ctr"/>
            <a:r>
              <a:rPr lang="en-US" sz="1600" dirty="0" smtClean="0"/>
              <a:t>(</a:t>
            </a:r>
            <a:r>
              <a:rPr lang="en-US" sz="1600" dirty="0" err="1" smtClean="0"/>
              <a:t>prereqs</a:t>
            </a:r>
            <a:r>
              <a:rPr lang="en-US" sz="1600" dirty="0" smtClean="0"/>
              <a:t>?)</a:t>
            </a:r>
            <a:endParaRPr lang="en-US" sz="1600" dirty="0"/>
          </a:p>
        </p:txBody>
      </p:sp>
      <p:sp>
        <p:nvSpPr>
          <p:cNvPr id="58" name="Rounded Rectangle 57"/>
          <p:cNvSpPr/>
          <p:nvPr/>
        </p:nvSpPr>
        <p:spPr>
          <a:xfrm>
            <a:off x="4011969" y="3888541"/>
            <a:ext cx="1543149" cy="1151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COGS 4620</a:t>
            </a:r>
            <a:endParaRPr lang="en-US" sz="1600" dirty="0"/>
          </a:p>
          <a:p>
            <a:pPr algn="ctr"/>
            <a:r>
              <a:rPr lang="en-US" sz="1600" dirty="0" smtClean="0"/>
              <a:t>Cognitive Engineering</a:t>
            </a:r>
          </a:p>
          <a:p>
            <a:pPr algn="ctr"/>
            <a:r>
              <a:rPr lang="en-US" sz="1600" dirty="0" smtClean="0"/>
              <a:t>(offered?)</a:t>
            </a:r>
            <a:endParaRPr lang="en-US" sz="1600" dirty="0"/>
          </a:p>
        </p:txBody>
      </p:sp>
      <p:sp>
        <p:nvSpPr>
          <p:cNvPr id="59" name="Rounded Rectangle 58"/>
          <p:cNvSpPr/>
          <p:nvPr/>
        </p:nvSpPr>
        <p:spPr>
          <a:xfrm>
            <a:off x="3998318" y="1343314"/>
            <a:ext cx="1556800" cy="116254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COGS </a:t>
            </a:r>
            <a:r>
              <a:rPr lang="en-US" sz="1600" dirty="0" smtClean="0"/>
              <a:t>2120 </a:t>
            </a:r>
            <a:endParaRPr lang="en-US" sz="1600" dirty="0"/>
          </a:p>
          <a:p>
            <a:pPr algn="ctr"/>
            <a:r>
              <a:rPr lang="en-US" sz="1600" dirty="0"/>
              <a:t>Introduction to Cognitive </a:t>
            </a:r>
            <a:r>
              <a:rPr lang="en-US" sz="1600" dirty="0" smtClean="0"/>
              <a:t>Science</a:t>
            </a:r>
            <a:endParaRPr lang="en-US" sz="1600" dirty="0"/>
          </a:p>
        </p:txBody>
      </p:sp>
      <p:sp>
        <p:nvSpPr>
          <p:cNvPr id="60" name="Rounded Rectangle 59"/>
          <p:cNvSpPr/>
          <p:nvPr/>
        </p:nvSpPr>
        <p:spPr>
          <a:xfrm>
            <a:off x="5608796" y="2442957"/>
            <a:ext cx="1459856" cy="96452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COMM 2570</a:t>
            </a:r>
          </a:p>
          <a:p>
            <a:pPr algn="ctr"/>
            <a:r>
              <a:rPr lang="en-US" sz="1600" dirty="0" smtClean="0"/>
              <a:t>Typography</a:t>
            </a:r>
            <a:endParaRPr lang="en-US" sz="1600" dirty="0"/>
          </a:p>
        </p:txBody>
      </p:sp>
      <p:sp>
        <p:nvSpPr>
          <p:cNvPr id="61" name="Rounded Rectangle 60"/>
          <p:cNvSpPr/>
          <p:nvPr/>
        </p:nvSpPr>
        <p:spPr>
          <a:xfrm>
            <a:off x="5608796" y="1342673"/>
            <a:ext cx="1459856" cy="93897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COMM 2660</a:t>
            </a:r>
          </a:p>
          <a:p>
            <a:pPr algn="ctr"/>
            <a:r>
              <a:rPr lang="en-US" sz="1600" dirty="0"/>
              <a:t>Introduction to </a:t>
            </a:r>
            <a:r>
              <a:rPr lang="en-US" sz="1600" dirty="0" smtClean="0"/>
              <a:t>Graphics</a:t>
            </a:r>
            <a:endParaRPr lang="en-US" sz="1600" dirty="0"/>
          </a:p>
        </p:txBody>
      </p:sp>
      <p:sp>
        <p:nvSpPr>
          <p:cNvPr id="62" name="Rounded Rectangle 61"/>
          <p:cNvSpPr/>
          <p:nvPr/>
        </p:nvSpPr>
        <p:spPr>
          <a:xfrm>
            <a:off x="5635108" y="4524617"/>
            <a:ext cx="1433544" cy="90810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COMM 4320</a:t>
            </a:r>
          </a:p>
          <a:p>
            <a:pPr algn="ctr"/>
            <a:r>
              <a:rPr lang="en-US" sz="1600" dirty="0"/>
              <a:t>Visual Poetics and </a:t>
            </a:r>
            <a:r>
              <a:rPr lang="en-US" sz="1600" dirty="0" smtClean="0"/>
              <a:t>Narrative</a:t>
            </a:r>
            <a:endParaRPr lang="en-US" sz="1600" dirty="0"/>
          </a:p>
        </p:txBody>
      </p:sp>
      <p:sp>
        <p:nvSpPr>
          <p:cNvPr id="63" name="Rounded Rectangle 62"/>
          <p:cNvSpPr/>
          <p:nvPr/>
        </p:nvSpPr>
        <p:spPr>
          <a:xfrm>
            <a:off x="7183233" y="4439459"/>
            <a:ext cx="1437524" cy="96747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COMM 4460</a:t>
            </a:r>
          </a:p>
          <a:p>
            <a:pPr algn="ctr"/>
            <a:r>
              <a:rPr lang="en-US" sz="1600" dirty="0"/>
              <a:t>Visual </a:t>
            </a:r>
            <a:r>
              <a:rPr lang="en-US" sz="1600" dirty="0" smtClean="0"/>
              <a:t>Design</a:t>
            </a:r>
            <a:endParaRPr lang="en-US" sz="1600" dirty="0"/>
          </a:p>
        </p:txBody>
      </p:sp>
      <p:sp>
        <p:nvSpPr>
          <p:cNvPr id="64" name="Rounded Rectangle 63"/>
          <p:cNvSpPr/>
          <p:nvPr/>
        </p:nvSpPr>
        <p:spPr>
          <a:xfrm>
            <a:off x="5635108" y="3514213"/>
            <a:ext cx="1433544" cy="90105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COMM </a:t>
            </a:r>
            <a:r>
              <a:rPr lang="en-US" sz="1600" dirty="0" smtClean="0"/>
              <a:t>?960</a:t>
            </a:r>
            <a:endParaRPr lang="en-US" sz="1600" dirty="0"/>
          </a:p>
          <a:p>
            <a:pPr algn="ctr"/>
            <a:r>
              <a:rPr lang="en-US" sz="1600" dirty="0"/>
              <a:t>Color </a:t>
            </a:r>
            <a:r>
              <a:rPr lang="en-US" sz="1600" dirty="0" smtClean="0"/>
              <a:t>Theory</a:t>
            </a:r>
            <a:endParaRPr lang="en-US" sz="1600" dirty="0"/>
          </a:p>
        </p:txBody>
      </p:sp>
      <p:sp>
        <p:nvSpPr>
          <p:cNvPr id="65" name="Rounded Rectangle 64"/>
          <p:cNvSpPr/>
          <p:nvPr/>
        </p:nvSpPr>
        <p:spPr>
          <a:xfrm>
            <a:off x="7186447" y="1313996"/>
            <a:ext cx="1434310" cy="12192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COMM </a:t>
            </a:r>
            <a:r>
              <a:rPr lang="en-US" sz="1600" dirty="0" smtClean="0"/>
              <a:t>4960</a:t>
            </a:r>
            <a:endParaRPr lang="en-US" sz="1600" dirty="0"/>
          </a:p>
          <a:p>
            <a:pPr algn="ctr"/>
            <a:r>
              <a:rPr lang="en-US" sz="1600" dirty="0"/>
              <a:t>Brand Identity </a:t>
            </a:r>
            <a:r>
              <a:rPr lang="en-US" sz="1600" dirty="0" smtClean="0"/>
              <a:t>Design</a:t>
            </a:r>
            <a:endParaRPr lang="en-US" sz="1600" dirty="0"/>
          </a:p>
        </p:txBody>
      </p:sp>
      <p:sp>
        <p:nvSpPr>
          <p:cNvPr id="2" name="TextBox 1"/>
          <p:cNvSpPr txBox="1"/>
          <p:nvPr/>
        </p:nvSpPr>
        <p:spPr>
          <a:xfrm>
            <a:off x="3431194" y="4947086"/>
            <a:ext cx="418704" cy="369332"/>
          </a:xfrm>
          <a:prstGeom prst="rect">
            <a:avLst/>
          </a:prstGeom>
          <a:noFill/>
        </p:spPr>
        <p:txBody>
          <a:bodyPr wrap="none" rtlCol="0">
            <a:spAutoFit/>
          </a:bodyPr>
          <a:lstStyle/>
          <a:p>
            <a:r>
              <a:rPr lang="en-US" dirty="0" smtClean="0"/>
              <a:t>15</a:t>
            </a:r>
            <a:endParaRPr lang="en-US" dirty="0"/>
          </a:p>
        </p:txBody>
      </p:sp>
      <p:sp>
        <p:nvSpPr>
          <p:cNvPr id="29" name="TextBox 28"/>
          <p:cNvSpPr txBox="1"/>
          <p:nvPr/>
        </p:nvSpPr>
        <p:spPr>
          <a:xfrm>
            <a:off x="1504231" y="1648971"/>
            <a:ext cx="418704" cy="369332"/>
          </a:xfrm>
          <a:prstGeom prst="rect">
            <a:avLst/>
          </a:prstGeom>
          <a:noFill/>
        </p:spPr>
        <p:txBody>
          <a:bodyPr wrap="none" rtlCol="0">
            <a:spAutoFit/>
          </a:bodyPr>
          <a:lstStyle/>
          <a:p>
            <a:r>
              <a:rPr lang="en-US" dirty="0" smtClean="0"/>
              <a:t>15</a:t>
            </a:r>
            <a:endParaRPr lang="en-US" dirty="0"/>
          </a:p>
        </p:txBody>
      </p:sp>
      <p:grpSp>
        <p:nvGrpSpPr>
          <p:cNvPr id="32" name="Group 31"/>
          <p:cNvGrpSpPr/>
          <p:nvPr/>
        </p:nvGrpSpPr>
        <p:grpSpPr>
          <a:xfrm>
            <a:off x="2385899" y="1683722"/>
            <a:ext cx="255198" cy="276999"/>
            <a:chOff x="7218863" y="2769318"/>
            <a:chExt cx="255198" cy="276999"/>
          </a:xfrm>
        </p:grpSpPr>
        <p:sp>
          <p:nvSpPr>
            <p:cNvPr id="33" name="Oval 3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3" name="TextBox 2"/>
          <p:cNvSpPr txBox="1"/>
          <p:nvPr/>
        </p:nvSpPr>
        <p:spPr>
          <a:xfrm>
            <a:off x="3480762" y="2283712"/>
            <a:ext cx="418704" cy="369332"/>
          </a:xfrm>
          <a:prstGeom prst="rect">
            <a:avLst/>
          </a:prstGeom>
          <a:noFill/>
        </p:spPr>
        <p:txBody>
          <a:bodyPr wrap="none" rtlCol="0">
            <a:spAutoFit/>
          </a:bodyPr>
          <a:lstStyle/>
          <a:p>
            <a:r>
              <a:rPr lang="en-US" dirty="0" smtClean="0"/>
              <a:t>14</a:t>
            </a:r>
            <a:endParaRPr lang="en-US" dirty="0"/>
          </a:p>
        </p:txBody>
      </p:sp>
      <p:sp>
        <p:nvSpPr>
          <p:cNvPr id="4" name="TextBox 3"/>
          <p:cNvSpPr txBox="1"/>
          <p:nvPr/>
        </p:nvSpPr>
        <p:spPr>
          <a:xfrm>
            <a:off x="5190092" y="6019029"/>
            <a:ext cx="418704" cy="369332"/>
          </a:xfrm>
          <a:prstGeom prst="rect">
            <a:avLst/>
          </a:prstGeom>
          <a:noFill/>
        </p:spPr>
        <p:txBody>
          <a:bodyPr wrap="none" rtlCol="0">
            <a:spAutoFit/>
          </a:bodyPr>
          <a:lstStyle/>
          <a:p>
            <a:r>
              <a:rPr lang="en-US" dirty="0" smtClean="0"/>
              <a:t>20</a:t>
            </a:r>
            <a:endParaRPr lang="en-US" dirty="0"/>
          </a:p>
        </p:txBody>
      </p:sp>
      <p:sp>
        <p:nvSpPr>
          <p:cNvPr id="5" name="TextBox 4"/>
          <p:cNvSpPr txBox="1"/>
          <p:nvPr/>
        </p:nvSpPr>
        <p:spPr>
          <a:xfrm>
            <a:off x="3552364" y="3327640"/>
            <a:ext cx="301686" cy="369332"/>
          </a:xfrm>
          <a:prstGeom prst="rect">
            <a:avLst/>
          </a:prstGeom>
          <a:noFill/>
        </p:spPr>
        <p:txBody>
          <a:bodyPr wrap="none" rtlCol="0">
            <a:spAutoFit/>
          </a:bodyPr>
          <a:lstStyle/>
          <a:p>
            <a:r>
              <a:rPr lang="en-US" dirty="0"/>
              <a:t>0</a:t>
            </a:r>
          </a:p>
        </p:txBody>
      </p:sp>
      <p:grpSp>
        <p:nvGrpSpPr>
          <p:cNvPr id="69" name="Group 68"/>
          <p:cNvGrpSpPr/>
          <p:nvPr/>
        </p:nvGrpSpPr>
        <p:grpSpPr>
          <a:xfrm>
            <a:off x="2412404" y="2795172"/>
            <a:ext cx="255198" cy="276999"/>
            <a:chOff x="7218863" y="2769318"/>
            <a:chExt cx="255198" cy="276999"/>
          </a:xfrm>
        </p:grpSpPr>
        <p:sp>
          <p:nvSpPr>
            <p:cNvPr id="70" name="Oval 6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72" name="TextBox 71"/>
          <p:cNvSpPr txBox="1"/>
          <p:nvPr/>
        </p:nvSpPr>
        <p:spPr>
          <a:xfrm>
            <a:off x="1483759" y="2527195"/>
            <a:ext cx="418704" cy="369332"/>
          </a:xfrm>
          <a:prstGeom prst="rect">
            <a:avLst/>
          </a:prstGeom>
          <a:noFill/>
        </p:spPr>
        <p:txBody>
          <a:bodyPr wrap="none" rtlCol="0">
            <a:spAutoFit/>
          </a:bodyPr>
          <a:lstStyle/>
          <a:p>
            <a:r>
              <a:rPr lang="en-US" dirty="0" smtClean="0"/>
              <a:t>15</a:t>
            </a:r>
            <a:endParaRPr lang="en-US" dirty="0"/>
          </a:p>
        </p:txBody>
      </p:sp>
      <p:sp>
        <p:nvSpPr>
          <p:cNvPr id="79" name="TextBox 78"/>
          <p:cNvSpPr txBox="1"/>
          <p:nvPr/>
        </p:nvSpPr>
        <p:spPr>
          <a:xfrm>
            <a:off x="1476871" y="3951637"/>
            <a:ext cx="418704" cy="369332"/>
          </a:xfrm>
          <a:prstGeom prst="rect">
            <a:avLst/>
          </a:prstGeom>
          <a:noFill/>
        </p:spPr>
        <p:txBody>
          <a:bodyPr wrap="none" rtlCol="0">
            <a:spAutoFit/>
          </a:bodyPr>
          <a:lstStyle/>
          <a:p>
            <a:r>
              <a:rPr lang="en-US" dirty="0" smtClean="0"/>
              <a:t>14</a:t>
            </a:r>
            <a:endParaRPr lang="en-US" dirty="0"/>
          </a:p>
        </p:txBody>
      </p:sp>
      <p:sp>
        <p:nvSpPr>
          <p:cNvPr id="80" name="TextBox 79"/>
          <p:cNvSpPr txBox="1"/>
          <p:nvPr/>
        </p:nvSpPr>
        <p:spPr>
          <a:xfrm>
            <a:off x="7068652" y="6034786"/>
            <a:ext cx="301686" cy="369332"/>
          </a:xfrm>
          <a:prstGeom prst="rect">
            <a:avLst/>
          </a:prstGeom>
          <a:noFill/>
        </p:spPr>
        <p:txBody>
          <a:bodyPr wrap="none" rtlCol="0">
            <a:spAutoFit/>
          </a:bodyPr>
          <a:lstStyle/>
          <a:p>
            <a:r>
              <a:rPr lang="en-US" dirty="0"/>
              <a:t>6</a:t>
            </a:r>
          </a:p>
        </p:txBody>
      </p:sp>
      <p:sp>
        <p:nvSpPr>
          <p:cNvPr id="84" name="TextBox 83"/>
          <p:cNvSpPr txBox="1"/>
          <p:nvPr/>
        </p:nvSpPr>
        <p:spPr>
          <a:xfrm>
            <a:off x="1509196" y="5933644"/>
            <a:ext cx="418704" cy="369332"/>
          </a:xfrm>
          <a:prstGeom prst="rect">
            <a:avLst/>
          </a:prstGeom>
          <a:noFill/>
        </p:spPr>
        <p:txBody>
          <a:bodyPr wrap="none" rtlCol="0">
            <a:spAutoFit/>
          </a:bodyPr>
          <a:lstStyle/>
          <a:p>
            <a:r>
              <a:rPr lang="en-US" dirty="0" smtClean="0"/>
              <a:t>30</a:t>
            </a:r>
            <a:endParaRPr lang="en-US" dirty="0"/>
          </a:p>
        </p:txBody>
      </p:sp>
      <p:sp>
        <p:nvSpPr>
          <p:cNvPr id="85" name="TextBox 84"/>
          <p:cNvSpPr txBox="1"/>
          <p:nvPr/>
        </p:nvSpPr>
        <p:spPr>
          <a:xfrm>
            <a:off x="8319071" y="2136523"/>
            <a:ext cx="301686" cy="369332"/>
          </a:xfrm>
          <a:prstGeom prst="rect">
            <a:avLst/>
          </a:prstGeom>
          <a:noFill/>
        </p:spPr>
        <p:txBody>
          <a:bodyPr wrap="none" rtlCol="0">
            <a:spAutoFit/>
          </a:bodyPr>
          <a:lstStyle/>
          <a:p>
            <a:r>
              <a:rPr lang="en-US" dirty="0"/>
              <a:t>4</a:t>
            </a:r>
          </a:p>
        </p:txBody>
      </p:sp>
      <p:sp>
        <p:nvSpPr>
          <p:cNvPr id="86" name="TextBox 85"/>
          <p:cNvSpPr txBox="1"/>
          <p:nvPr/>
        </p:nvSpPr>
        <p:spPr>
          <a:xfrm>
            <a:off x="6702480" y="4034306"/>
            <a:ext cx="399468" cy="369332"/>
          </a:xfrm>
          <a:prstGeom prst="rect">
            <a:avLst/>
          </a:prstGeom>
          <a:noFill/>
        </p:spPr>
        <p:txBody>
          <a:bodyPr wrap="none" rtlCol="0">
            <a:spAutoFit/>
          </a:bodyPr>
          <a:lstStyle/>
          <a:p>
            <a:r>
              <a:rPr lang="en-US" dirty="0" smtClean="0"/>
              <a:t>??</a:t>
            </a:r>
            <a:endParaRPr lang="en-US" dirty="0"/>
          </a:p>
        </p:txBody>
      </p:sp>
      <p:sp>
        <p:nvSpPr>
          <p:cNvPr id="87" name="TextBox 86"/>
          <p:cNvSpPr txBox="1"/>
          <p:nvPr/>
        </p:nvSpPr>
        <p:spPr>
          <a:xfrm>
            <a:off x="8202767" y="4978668"/>
            <a:ext cx="399468" cy="369332"/>
          </a:xfrm>
          <a:prstGeom prst="rect">
            <a:avLst/>
          </a:prstGeom>
          <a:noFill/>
        </p:spPr>
        <p:txBody>
          <a:bodyPr wrap="none" rtlCol="0">
            <a:spAutoFit/>
          </a:bodyPr>
          <a:lstStyle/>
          <a:p>
            <a:r>
              <a:rPr lang="en-US" dirty="0" smtClean="0"/>
              <a:t>??</a:t>
            </a:r>
            <a:endParaRPr lang="en-US" dirty="0"/>
          </a:p>
        </p:txBody>
      </p:sp>
      <p:grpSp>
        <p:nvGrpSpPr>
          <p:cNvPr id="88" name="Group 87"/>
          <p:cNvGrpSpPr/>
          <p:nvPr/>
        </p:nvGrpSpPr>
        <p:grpSpPr>
          <a:xfrm>
            <a:off x="5664313" y="4512390"/>
            <a:ext cx="255198" cy="276999"/>
            <a:chOff x="7218863" y="2769318"/>
            <a:chExt cx="255198" cy="276999"/>
          </a:xfrm>
        </p:grpSpPr>
        <p:sp>
          <p:nvSpPr>
            <p:cNvPr id="89" name="Oval 8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91" name="TextBox 90"/>
          <p:cNvSpPr txBox="1"/>
          <p:nvPr/>
        </p:nvSpPr>
        <p:spPr>
          <a:xfrm>
            <a:off x="6711677" y="3010418"/>
            <a:ext cx="301686" cy="369332"/>
          </a:xfrm>
          <a:prstGeom prst="rect">
            <a:avLst/>
          </a:prstGeom>
          <a:noFill/>
        </p:spPr>
        <p:txBody>
          <a:bodyPr wrap="none" rtlCol="0">
            <a:spAutoFit/>
          </a:bodyPr>
          <a:lstStyle/>
          <a:p>
            <a:r>
              <a:rPr lang="en-US" dirty="0" smtClean="0"/>
              <a:t>2</a:t>
            </a:r>
            <a:endParaRPr lang="en-US" dirty="0"/>
          </a:p>
        </p:txBody>
      </p:sp>
      <p:sp>
        <p:nvSpPr>
          <p:cNvPr id="92" name="TextBox 91"/>
          <p:cNvSpPr txBox="1"/>
          <p:nvPr/>
        </p:nvSpPr>
        <p:spPr>
          <a:xfrm>
            <a:off x="6766966" y="1951857"/>
            <a:ext cx="301686" cy="369332"/>
          </a:xfrm>
          <a:prstGeom prst="rect">
            <a:avLst/>
          </a:prstGeom>
          <a:noFill/>
        </p:spPr>
        <p:txBody>
          <a:bodyPr wrap="none" rtlCol="0">
            <a:spAutoFit/>
          </a:bodyPr>
          <a:lstStyle/>
          <a:p>
            <a:r>
              <a:rPr lang="en-US" dirty="0" smtClean="0"/>
              <a:t>0</a:t>
            </a:r>
            <a:endParaRPr lang="en-US" dirty="0"/>
          </a:p>
        </p:txBody>
      </p:sp>
      <p:cxnSp>
        <p:nvCxnSpPr>
          <p:cNvPr id="8" name="Straight Arrow Connector 7"/>
          <p:cNvCxnSpPr>
            <a:stCxn id="61" idx="3"/>
            <a:endCxn id="65" idx="1"/>
          </p:cNvCxnSpPr>
          <p:nvPr/>
        </p:nvCxnSpPr>
        <p:spPr>
          <a:xfrm>
            <a:off x="7068652" y="1812159"/>
            <a:ext cx="117795" cy="1114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60" idx="3"/>
            <a:endCxn id="65" idx="1"/>
          </p:cNvCxnSpPr>
          <p:nvPr/>
        </p:nvCxnSpPr>
        <p:spPr>
          <a:xfrm flipV="1">
            <a:off x="7068652" y="1923596"/>
            <a:ext cx="117795" cy="10016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61337" y="2191727"/>
            <a:ext cx="386644" cy="369332"/>
          </a:xfrm>
          <a:prstGeom prst="rect">
            <a:avLst/>
          </a:prstGeom>
          <a:noFill/>
        </p:spPr>
        <p:txBody>
          <a:bodyPr wrap="none" rtlCol="0">
            <a:spAutoFit/>
          </a:bodyPr>
          <a:lstStyle/>
          <a:p>
            <a:r>
              <a:rPr lang="en-US" dirty="0" smtClean="0"/>
              <a:t>or</a:t>
            </a:r>
            <a:endParaRPr lang="en-US" dirty="0"/>
          </a:p>
        </p:txBody>
      </p:sp>
      <p:sp>
        <p:nvSpPr>
          <p:cNvPr id="94" name="TextBox 93"/>
          <p:cNvSpPr txBox="1"/>
          <p:nvPr/>
        </p:nvSpPr>
        <p:spPr>
          <a:xfrm>
            <a:off x="6806416" y="5024528"/>
            <a:ext cx="301686" cy="369332"/>
          </a:xfrm>
          <a:prstGeom prst="rect">
            <a:avLst/>
          </a:prstGeom>
          <a:noFill/>
        </p:spPr>
        <p:txBody>
          <a:bodyPr wrap="none" rtlCol="0">
            <a:spAutoFit/>
          </a:bodyPr>
          <a:lstStyle/>
          <a:p>
            <a:r>
              <a:rPr lang="en-US" dirty="0"/>
              <a:t>4</a:t>
            </a:r>
          </a:p>
        </p:txBody>
      </p:sp>
      <p:grpSp>
        <p:nvGrpSpPr>
          <p:cNvPr id="95" name="Group 94"/>
          <p:cNvGrpSpPr/>
          <p:nvPr/>
        </p:nvGrpSpPr>
        <p:grpSpPr>
          <a:xfrm>
            <a:off x="5926811" y="5669450"/>
            <a:ext cx="370422" cy="276999"/>
            <a:chOff x="7189822" y="4439073"/>
            <a:chExt cx="370422" cy="276999"/>
          </a:xfrm>
        </p:grpSpPr>
        <p:sp>
          <p:nvSpPr>
            <p:cNvPr id="96" name="Oval 95"/>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97" name="TextBox 96"/>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99" name="Group 98"/>
          <p:cNvGrpSpPr/>
          <p:nvPr/>
        </p:nvGrpSpPr>
        <p:grpSpPr>
          <a:xfrm>
            <a:off x="417167" y="3235307"/>
            <a:ext cx="255198" cy="276999"/>
            <a:chOff x="7218863" y="2769318"/>
            <a:chExt cx="255198" cy="276999"/>
          </a:xfrm>
        </p:grpSpPr>
        <p:sp>
          <p:nvSpPr>
            <p:cNvPr id="100" name="Oval 9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02" name="Group 101"/>
          <p:cNvGrpSpPr/>
          <p:nvPr/>
        </p:nvGrpSpPr>
        <p:grpSpPr>
          <a:xfrm>
            <a:off x="1585990" y="3215901"/>
            <a:ext cx="255198" cy="276999"/>
            <a:chOff x="7228093" y="2976114"/>
            <a:chExt cx="255198" cy="276999"/>
          </a:xfrm>
        </p:grpSpPr>
        <p:sp>
          <p:nvSpPr>
            <p:cNvPr id="103" name="Oval 10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05" name="Group 104"/>
          <p:cNvGrpSpPr/>
          <p:nvPr/>
        </p:nvGrpSpPr>
        <p:grpSpPr>
          <a:xfrm>
            <a:off x="419614" y="1158817"/>
            <a:ext cx="255198" cy="276999"/>
            <a:chOff x="7218863" y="2769318"/>
            <a:chExt cx="255198" cy="276999"/>
          </a:xfrm>
        </p:grpSpPr>
        <p:sp>
          <p:nvSpPr>
            <p:cNvPr id="106" name="Oval 10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08" name="Group 107"/>
          <p:cNvGrpSpPr/>
          <p:nvPr/>
        </p:nvGrpSpPr>
        <p:grpSpPr>
          <a:xfrm>
            <a:off x="1588437" y="1139411"/>
            <a:ext cx="255198" cy="276999"/>
            <a:chOff x="7228093" y="2976114"/>
            <a:chExt cx="255198" cy="276999"/>
          </a:xfrm>
        </p:grpSpPr>
        <p:sp>
          <p:nvSpPr>
            <p:cNvPr id="109" name="Oval 10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11" name="Group 110"/>
          <p:cNvGrpSpPr/>
          <p:nvPr/>
        </p:nvGrpSpPr>
        <p:grpSpPr>
          <a:xfrm>
            <a:off x="438594" y="2182735"/>
            <a:ext cx="255198" cy="276999"/>
            <a:chOff x="7218863" y="2769318"/>
            <a:chExt cx="255198" cy="276999"/>
          </a:xfrm>
        </p:grpSpPr>
        <p:sp>
          <p:nvSpPr>
            <p:cNvPr id="112" name="Oval 11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14" name="Group 113"/>
          <p:cNvGrpSpPr/>
          <p:nvPr/>
        </p:nvGrpSpPr>
        <p:grpSpPr>
          <a:xfrm>
            <a:off x="1607417" y="2163329"/>
            <a:ext cx="255198" cy="276999"/>
            <a:chOff x="7228093" y="2976114"/>
            <a:chExt cx="255198" cy="276999"/>
          </a:xfrm>
        </p:grpSpPr>
        <p:sp>
          <p:nvSpPr>
            <p:cNvPr id="115" name="Oval 114"/>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3" name="TextBox 12"/>
          <p:cNvSpPr txBox="1"/>
          <p:nvPr/>
        </p:nvSpPr>
        <p:spPr>
          <a:xfrm>
            <a:off x="1582993" y="4907159"/>
            <a:ext cx="301686" cy="369332"/>
          </a:xfrm>
          <a:prstGeom prst="rect">
            <a:avLst/>
          </a:prstGeom>
          <a:noFill/>
        </p:spPr>
        <p:txBody>
          <a:bodyPr wrap="none" rtlCol="0">
            <a:spAutoFit/>
          </a:bodyPr>
          <a:lstStyle/>
          <a:p>
            <a:r>
              <a:rPr lang="en-US" dirty="0" smtClean="0"/>
              <a:t>8</a:t>
            </a:r>
            <a:endParaRPr lang="en-US" dirty="0"/>
          </a:p>
        </p:txBody>
      </p:sp>
      <p:grpSp>
        <p:nvGrpSpPr>
          <p:cNvPr id="117" name="Group 116"/>
          <p:cNvGrpSpPr/>
          <p:nvPr/>
        </p:nvGrpSpPr>
        <p:grpSpPr>
          <a:xfrm>
            <a:off x="2349309" y="3895806"/>
            <a:ext cx="370422" cy="276999"/>
            <a:chOff x="7189822" y="4439073"/>
            <a:chExt cx="370422" cy="276999"/>
          </a:xfrm>
        </p:grpSpPr>
        <p:sp>
          <p:nvSpPr>
            <p:cNvPr id="118" name="Oval 117"/>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119" name="TextBox 118"/>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120" name="Group 119"/>
          <p:cNvGrpSpPr/>
          <p:nvPr/>
        </p:nvGrpSpPr>
        <p:grpSpPr>
          <a:xfrm>
            <a:off x="6816325" y="2502560"/>
            <a:ext cx="255198" cy="276999"/>
            <a:chOff x="7228093" y="2976114"/>
            <a:chExt cx="255198" cy="276999"/>
          </a:xfrm>
        </p:grpSpPr>
        <p:sp>
          <p:nvSpPr>
            <p:cNvPr id="121" name="Oval 120"/>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23" name="Group 122"/>
          <p:cNvGrpSpPr/>
          <p:nvPr/>
        </p:nvGrpSpPr>
        <p:grpSpPr>
          <a:xfrm>
            <a:off x="5625126" y="1368710"/>
            <a:ext cx="255198" cy="276999"/>
            <a:chOff x="7218863" y="2769318"/>
            <a:chExt cx="255198" cy="276999"/>
          </a:xfrm>
        </p:grpSpPr>
        <p:sp>
          <p:nvSpPr>
            <p:cNvPr id="124" name="Oval 12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26" name="Group 125"/>
          <p:cNvGrpSpPr/>
          <p:nvPr/>
        </p:nvGrpSpPr>
        <p:grpSpPr>
          <a:xfrm>
            <a:off x="7187590" y="4470106"/>
            <a:ext cx="255198" cy="276999"/>
            <a:chOff x="7218863" y="2769318"/>
            <a:chExt cx="255198" cy="276999"/>
          </a:xfrm>
        </p:grpSpPr>
        <p:sp>
          <p:nvSpPr>
            <p:cNvPr id="127" name="Oval 12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29" name="Group 128"/>
          <p:cNvGrpSpPr/>
          <p:nvPr/>
        </p:nvGrpSpPr>
        <p:grpSpPr>
          <a:xfrm>
            <a:off x="4071657" y="5708150"/>
            <a:ext cx="255198" cy="276999"/>
            <a:chOff x="7218863" y="2769318"/>
            <a:chExt cx="255198" cy="276999"/>
          </a:xfrm>
        </p:grpSpPr>
        <p:sp>
          <p:nvSpPr>
            <p:cNvPr id="130" name="Oval 12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32" name="Group 131"/>
          <p:cNvGrpSpPr/>
          <p:nvPr/>
        </p:nvGrpSpPr>
        <p:grpSpPr>
          <a:xfrm>
            <a:off x="5240480" y="5688744"/>
            <a:ext cx="255198" cy="276999"/>
            <a:chOff x="7228093" y="2976114"/>
            <a:chExt cx="255198" cy="276999"/>
          </a:xfrm>
        </p:grpSpPr>
        <p:sp>
          <p:nvSpPr>
            <p:cNvPr id="133" name="Oval 13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35" name="TextBox 134"/>
          <p:cNvSpPr txBox="1"/>
          <p:nvPr/>
        </p:nvSpPr>
        <p:spPr>
          <a:xfrm>
            <a:off x="5101679" y="3379750"/>
            <a:ext cx="418704" cy="369332"/>
          </a:xfrm>
          <a:prstGeom prst="rect">
            <a:avLst/>
          </a:prstGeom>
          <a:noFill/>
        </p:spPr>
        <p:txBody>
          <a:bodyPr wrap="none" rtlCol="0">
            <a:spAutoFit/>
          </a:bodyPr>
          <a:lstStyle/>
          <a:p>
            <a:r>
              <a:rPr lang="en-US" dirty="0" smtClean="0"/>
              <a:t>29</a:t>
            </a:r>
            <a:endParaRPr lang="en-US" dirty="0"/>
          </a:p>
        </p:txBody>
      </p:sp>
      <p:sp>
        <p:nvSpPr>
          <p:cNvPr id="6" name="TextBox 5"/>
          <p:cNvSpPr txBox="1"/>
          <p:nvPr/>
        </p:nvSpPr>
        <p:spPr>
          <a:xfrm>
            <a:off x="8620757" y="6472411"/>
            <a:ext cx="418704" cy="369332"/>
          </a:xfrm>
          <a:prstGeom prst="rect">
            <a:avLst/>
          </a:prstGeom>
          <a:noFill/>
        </p:spPr>
        <p:txBody>
          <a:bodyPr wrap="none" rtlCol="0">
            <a:spAutoFit/>
          </a:bodyPr>
          <a:lstStyle/>
          <a:p>
            <a:r>
              <a:rPr lang="en-US" dirty="0" smtClean="0"/>
              <a:t>47</a:t>
            </a:r>
            <a:endParaRPr lang="en-US" dirty="0"/>
          </a:p>
        </p:txBody>
      </p:sp>
      <p:grpSp>
        <p:nvGrpSpPr>
          <p:cNvPr id="136" name="Group 135"/>
          <p:cNvGrpSpPr/>
          <p:nvPr/>
        </p:nvGrpSpPr>
        <p:grpSpPr>
          <a:xfrm>
            <a:off x="5253357" y="1383018"/>
            <a:ext cx="255198" cy="276999"/>
            <a:chOff x="7228093" y="2976114"/>
            <a:chExt cx="255198" cy="276999"/>
          </a:xfrm>
        </p:grpSpPr>
        <p:sp>
          <p:nvSpPr>
            <p:cNvPr id="137" name="Oval 13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39" name="Group 138"/>
          <p:cNvGrpSpPr/>
          <p:nvPr/>
        </p:nvGrpSpPr>
        <p:grpSpPr>
          <a:xfrm>
            <a:off x="5239051" y="2685665"/>
            <a:ext cx="255198" cy="276999"/>
            <a:chOff x="7228093" y="2976114"/>
            <a:chExt cx="255198" cy="276999"/>
          </a:xfrm>
        </p:grpSpPr>
        <p:sp>
          <p:nvSpPr>
            <p:cNvPr id="140" name="Oval 139"/>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42" name="Group 141"/>
          <p:cNvGrpSpPr/>
          <p:nvPr/>
        </p:nvGrpSpPr>
        <p:grpSpPr>
          <a:xfrm>
            <a:off x="7199307" y="2819258"/>
            <a:ext cx="255198" cy="276999"/>
            <a:chOff x="7218863" y="2769318"/>
            <a:chExt cx="255198" cy="276999"/>
          </a:xfrm>
        </p:grpSpPr>
        <p:sp>
          <p:nvSpPr>
            <p:cNvPr id="143" name="Oval 14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45" name="Group 144"/>
          <p:cNvGrpSpPr/>
          <p:nvPr/>
        </p:nvGrpSpPr>
        <p:grpSpPr>
          <a:xfrm>
            <a:off x="4071657" y="3964739"/>
            <a:ext cx="255198" cy="276999"/>
            <a:chOff x="7218863" y="2769318"/>
            <a:chExt cx="255198" cy="276999"/>
          </a:xfrm>
        </p:grpSpPr>
        <p:sp>
          <p:nvSpPr>
            <p:cNvPr id="146" name="Oval 14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148" name="TextBox 147"/>
          <p:cNvSpPr txBox="1"/>
          <p:nvPr/>
        </p:nvSpPr>
        <p:spPr>
          <a:xfrm>
            <a:off x="5254868" y="2083913"/>
            <a:ext cx="301686" cy="369332"/>
          </a:xfrm>
          <a:prstGeom prst="rect">
            <a:avLst/>
          </a:prstGeom>
          <a:noFill/>
        </p:spPr>
        <p:txBody>
          <a:bodyPr wrap="none" rtlCol="0">
            <a:spAutoFit/>
          </a:bodyPr>
          <a:lstStyle/>
          <a:p>
            <a:r>
              <a:rPr lang="en-US" dirty="0" smtClean="0"/>
              <a:t>0</a:t>
            </a:r>
            <a:endParaRPr lang="en-US" dirty="0"/>
          </a:p>
        </p:txBody>
      </p:sp>
      <p:sp>
        <p:nvSpPr>
          <p:cNvPr id="149" name="TextBox 148"/>
          <p:cNvSpPr txBox="1"/>
          <p:nvPr/>
        </p:nvSpPr>
        <p:spPr>
          <a:xfrm>
            <a:off x="8289124" y="3716670"/>
            <a:ext cx="399468" cy="369332"/>
          </a:xfrm>
          <a:prstGeom prst="rect">
            <a:avLst/>
          </a:prstGeom>
          <a:noFill/>
        </p:spPr>
        <p:txBody>
          <a:bodyPr wrap="none" rtlCol="0">
            <a:spAutoFit/>
          </a:bodyPr>
          <a:lstStyle/>
          <a:p>
            <a:r>
              <a:rPr lang="en-US" dirty="0" smtClean="0"/>
              <a:t>??</a:t>
            </a:r>
            <a:endParaRPr lang="en-US" dirty="0"/>
          </a:p>
        </p:txBody>
      </p:sp>
      <p:sp>
        <p:nvSpPr>
          <p:cNvPr id="150" name="TextBox 149"/>
          <p:cNvSpPr txBox="1"/>
          <p:nvPr/>
        </p:nvSpPr>
        <p:spPr>
          <a:xfrm>
            <a:off x="5204978" y="4665197"/>
            <a:ext cx="301686" cy="369332"/>
          </a:xfrm>
          <a:prstGeom prst="rect">
            <a:avLst/>
          </a:prstGeom>
          <a:noFill/>
        </p:spPr>
        <p:txBody>
          <a:bodyPr wrap="none" rtlCol="0">
            <a:spAutoFit/>
          </a:bodyPr>
          <a:lstStyle/>
          <a:p>
            <a:r>
              <a:rPr lang="en-US" dirty="0"/>
              <a:t>0</a:t>
            </a:r>
          </a:p>
        </p:txBody>
      </p:sp>
    </p:spTree>
    <p:extLst>
      <p:ext uri="{BB962C8B-B14F-4D97-AF65-F5344CB8AC3E}">
        <p14:creationId xmlns:p14="http://schemas.microsoft.com/office/powerpoint/2010/main" val="1635099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239620" y="684226"/>
            <a:ext cx="1806409" cy="607878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 1</a:t>
            </a:r>
          </a:p>
        </p:txBody>
      </p:sp>
      <p:sp>
        <p:nvSpPr>
          <p:cNvPr id="98" name="Rounded Rectangle 97"/>
          <p:cNvSpPr/>
          <p:nvPr/>
        </p:nvSpPr>
        <p:spPr>
          <a:xfrm>
            <a:off x="2173074" y="630929"/>
            <a:ext cx="6619004" cy="607878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Courses 2 and 3</a:t>
            </a:r>
          </a:p>
        </p:txBody>
      </p:sp>
      <p:sp>
        <p:nvSpPr>
          <p:cNvPr id="44" name="TextBox 43"/>
          <p:cNvSpPr txBox="1"/>
          <p:nvPr/>
        </p:nvSpPr>
        <p:spPr>
          <a:xfrm>
            <a:off x="101601" y="222563"/>
            <a:ext cx="7016173" cy="461665"/>
          </a:xfrm>
          <a:prstGeom prst="rect">
            <a:avLst/>
          </a:prstGeom>
          <a:noFill/>
        </p:spPr>
        <p:txBody>
          <a:bodyPr wrap="square" rtlCol="0">
            <a:spAutoFit/>
          </a:bodyPr>
          <a:lstStyle/>
          <a:p>
            <a:r>
              <a:rPr lang="en-US" sz="2400" b="1" dirty="0" smtClean="0"/>
              <a:t>Thinking with Science</a:t>
            </a:r>
            <a:endParaRPr lang="en-US" sz="2400" b="1" dirty="0"/>
          </a:p>
        </p:txBody>
      </p:sp>
      <p:sp>
        <p:nvSpPr>
          <p:cNvPr id="29" name="Rounded Rectangle 28"/>
          <p:cNvSpPr/>
          <p:nvPr/>
        </p:nvSpPr>
        <p:spPr>
          <a:xfrm>
            <a:off x="408848" y="3464944"/>
            <a:ext cx="1457408" cy="91691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IHSS 1570</a:t>
            </a:r>
            <a:endParaRPr lang="en-US" sz="1600" dirty="0"/>
          </a:p>
          <a:p>
            <a:pPr algn="ctr"/>
            <a:r>
              <a:rPr lang="en-US" sz="1600" dirty="0" smtClean="0"/>
              <a:t>War and Technology</a:t>
            </a:r>
            <a:endParaRPr lang="en-US" sz="1600" dirty="0"/>
          </a:p>
        </p:txBody>
      </p:sp>
      <p:sp>
        <p:nvSpPr>
          <p:cNvPr id="31" name="Rounded Rectangle 30"/>
          <p:cNvSpPr/>
          <p:nvPr/>
        </p:nvSpPr>
        <p:spPr>
          <a:xfrm>
            <a:off x="403638" y="5601914"/>
            <a:ext cx="1504482" cy="109420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1960</a:t>
            </a:r>
          </a:p>
          <a:p>
            <a:pPr algn="ctr"/>
            <a:r>
              <a:rPr lang="en-US" sz="1600" dirty="0"/>
              <a:t>Open Source: Art, Music, </a:t>
            </a:r>
            <a:r>
              <a:rPr lang="en-US" sz="1600" dirty="0" smtClean="0"/>
              <a:t>Culture</a:t>
            </a:r>
            <a:endParaRPr lang="en-US" sz="1600" dirty="0"/>
          </a:p>
        </p:txBody>
      </p:sp>
      <p:sp>
        <p:nvSpPr>
          <p:cNvPr id="32" name="Rounded Rectangle 31"/>
          <p:cNvSpPr/>
          <p:nvPr/>
        </p:nvSpPr>
        <p:spPr>
          <a:xfrm>
            <a:off x="392994" y="4468723"/>
            <a:ext cx="1502262" cy="109121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a:t>
            </a:r>
            <a:r>
              <a:rPr lang="en-US" sz="1600" dirty="0" smtClean="0"/>
              <a:t>1175</a:t>
            </a:r>
            <a:endParaRPr lang="en-US" sz="1600" dirty="0"/>
          </a:p>
          <a:p>
            <a:pPr algn="ctr"/>
            <a:r>
              <a:rPr lang="en-US" sz="1600" dirty="0" smtClean="0"/>
              <a:t>Well-Being: Cultivating Curiosity</a:t>
            </a:r>
            <a:endParaRPr lang="en-US" sz="1600" dirty="0"/>
          </a:p>
        </p:txBody>
      </p:sp>
      <p:sp>
        <p:nvSpPr>
          <p:cNvPr id="33" name="Rounded Rectangle 32"/>
          <p:cNvSpPr/>
          <p:nvPr/>
        </p:nvSpPr>
        <p:spPr>
          <a:xfrm>
            <a:off x="3955426" y="1564219"/>
            <a:ext cx="1527150" cy="93517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4240</a:t>
            </a:r>
          </a:p>
          <a:p>
            <a:pPr algn="ctr"/>
            <a:r>
              <a:rPr lang="en-US" sz="1600" dirty="0"/>
              <a:t>Eco-Chic: Living </a:t>
            </a:r>
            <a:r>
              <a:rPr lang="en-US" sz="1600" dirty="0" smtClean="0"/>
              <a:t>Art</a:t>
            </a:r>
            <a:endParaRPr lang="en-US" sz="1600" dirty="0"/>
          </a:p>
        </p:txBody>
      </p:sp>
      <p:sp>
        <p:nvSpPr>
          <p:cNvPr id="35" name="Rounded Rectangle 34"/>
          <p:cNvSpPr/>
          <p:nvPr/>
        </p:nvSpPr>
        <p:spPr>
          <a:xfrm>
            <a:off x="3955426" y="2731834"/>
            <a:ext cx="1527150" cy="93517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a:t>
            </a:r>
            <a:r>
              <a:rPr lang="en-US" sz="1600" dirty="0" smtClean="0"/>
              <a:t>4960</a:t>
            </a:r>
            <a:endParaRPr lang="en-US" sz="1600" dirty="0"/>
          </a:p>
          <a:p>
            <a:pPr algn="ctr"/>
            <a:r>
              <a:rPr lang="en-US" sz="1600" dirty="0" smtClean="0"/>
              <a:t>Bio-Punk: Arts Lab Practices</a:t>
            </a:r>
            <a:endParaRPr lang="en-US" sz="1600" dirty="0"/>
          </a:p>
        </p:txBody>
      </p:sp>
      <p:sp>
        <p:nvSpPr>
          <p:cNvPr id="38" name="Rounded Rectangle 37"/>
          <p:cNvSpPr/>
          <p:nvPr/>
        </p:nvSpPr>
        <p:spPr>
          <a:xfrm>
            <a:off x="2286907" y="1533919"/>
            <a:ext cx="1545436" cy="109565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COMM 2520</a:t>
            </a:r>
          </a:p>
          <a:p>
            <a:pPr algn="ctr"/>
            <a:r>
              <a:rPr lang="en-US" sz="1600" dirty="0"/>
              <a:t>Comm. Theory and </a:t>
            </a:r>
            <a:r>
              <a:rPr lang="en-US" sz="1600" dirty="0" smtClean="0"/>
              <a:t>Practice</a:t>
            </a:r>
            <a:endParaRPr lang="en-US" sz="1600" dirty="0"/>
          </a:p>
        </p:txBody>
      </p:sp>
      <p:sp>
        <p:nvSpPr>
          <p:cNvPr id="39" name="Rounded Rectangle 38"/>
          <p:cNvSpPr/>
          <p:nvPr/>
        </p:nvSpPr>
        <p:spPr>
          <a:xfrm>
            <a:off x="7217227" y="2028498"/>
            <a:ext cx="1408651" cy="97711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LITR 4150</a:t>
            </a:r>
          </a:p>
          <a:p>
            <a:pPr algn="ctr"/>
            <a:r>
              <a:rPr lang="en-US" sz="1600" dirty="0"/>
              <a:t>Science and </a:t>
            </a:r>
            <a:r>
              <a:rPr lang="en-US" sz="1600" dirty="0" smtClean="0"/>
              <a:t>Fiction</a:t>
            </a:r>
            <a:endParaRPr lang="en-US" sz="1600" dirty="0"/>
          </a:p>
        </p:txBody>
      </p:sp>
      <p:sp>
        <p:nvSpPr>
          <p:cNvPr id="40" name="Rounded Rectangle 39"/>
          <p:cNvSpPr/>
          <p:nvPr/>
        </p:nvSpPr>
        <p:spPr>
          <a:xfrm>
            <a:off x="2286907" y="3680290"/>
            <a:ext cx="1545436" cy="111673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PHIL 2100 / PSYC </a:t>
            </a:r>
            <a:r>
              <a:rPr lang="en-US" sz="1600" dirty="0"/>
              <a:t>2100</a:t>
            </a:r>
          </a:p>
          <a:p>
            <a:pPr algn="ctr"/>
            <a:r>
              <a:rPr lang="en-US" sz="1600" dirty="0"/>
              <a:t>Critical </a:t>
            </a:r>
            <a:r>
              <a:rPr lang="en-US" sz="1600" dirty="0" smtClean="0"/>
              <a:t>Thinking</a:t>
            </a:r>
            <a:endParaRPr lang="en-US" sz="1600" dirty="0"/>
          </a:p>
        </p:txBody>
      </p:sp>
      <p:sp>
        <p:nvSpPr>
          <p:cNvPr id="41" name="Rounded Rectangle 40"/>
          <p:cNvSpPr/>
          <p:nvPr/>
        </p:nvSpPr>
        <p:spPr>
          <a:xfrm>
            <a:off x="392994" y="2348140"/>
            <a:ext cx="1479839" cy="10545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a:t>
            </a:r>
            <a:r>
              <a:rPr lang="en-US" sz="1600" dirty="0" smtClean="0"/>
              <a:t>1160</a:t>
            </a:r>
            <a:endParaRPr lang="en-US" sz="1600" dirty="0"/>
          </a:p>
          <a:p>
            <a:pPr algn="ctr"/>
            <a:r>
              <a:rPr lang="en-US" sz="1600" dirty="0" smtClean="0"/>
              <a:t>Science and Scientific Misconduct</a:t>
            </a:r>
            <a:endParaRPr lang="en-US" sz="1600" dirty="0"/>
          </a:p>
        </p:txBody>
      </p:sp>
      <p:sp>
        <p:nvSpPr>
          <p:cNvPr id="42" name="Rounded Rectangle 41"/>
          <p:cNvSpPr/>
          <p:nvPr/>
        </p:nvSpPr>
        <p:spPr>
          <a:xfrm>
            <a:off x="3955425" y="3886696"/>
            <a:ext cx="1527151" cy="103007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PHIL 4130</a:t>
            </a:r>
          </a:p>
          <a:p>
            <a:pPr algn="ctr"/>
            <a:r>
              <a:rPr lang="en-US" sz="1600" dirty="0"/>
              <a:t>Philosophy of </a:t>
            </a:r>
            <a:r>
              <a:rPr lang="en-US" sz="1600" dirty="0" smtClean="0"/>
              <a:t>Science</a:t>
            </a:r>
            <a:endParaRPr lang="en-US" sz="1600" dirty="0"/>
          </a:p>
        </p:txBody>
      </p:sp>
      <p:sp>
        <p:nvSpPr>
          <p:cNvPr id="49" name="Rounded Rectangle 48"/>
          <p:cNvSpPr/>
          <p:nvPr/>
        </p:nvSpPr>
        <p:spPr>
          <a:xfrm>
            <a:off x="3955424" y="5062896"/>
            <a:ext cx="1527152" cy="103007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PHIL </a:t>
            </a:r>
            <a:r>
              <a:rPr lang="en-US" sz="1600" dirty="0" smtClean="0"/>
              <a:t>2400</a:t>
            </a:r>
            <a:endParaRPr lang="en-US" sz="1600" dirty="0"/>
          </a:p>
          <a:p>
            <a:pPr algn="ctr"/>
            <a:r>
              <a:rPr lang="en-US" sz="1600" dirty="0"/>
              <a:t>Philosophy of </a:t>
            </a:r>
            <a:r>
              <a:rPr lang="en-US" sz="1600" dirty="0" smtClean="0"/>
              <a:t>Biology</a:t>
            </a:r>
            <a:endParaRPr lang="en-US" sz="1600" dirty="0"/>
          </a:p>
        </p:txBody>
      </p:sp>
      <p:sp>
        <p:nvSpPr>
          <p:cNvPr id="50" name="Rounded Rectangle 49"/>
          <p:cNvSpPr/>
          <p:nvPr/>
        </p:nvSpPr>
        <p:spPr>
          <a:xfrm>
            <a:off x="388488" y="1105475"/>
            <a:ext cx="1488853" cy="119739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IHSS </a:t>
            </a:r>
            <a:r>
              <a:rPr lang="en-US" sz="1600" dirty="0"/>
              <a:t>1110 </a:t>
            </a:r>
            <a:r>
              <a:rPr lang="en-US" sz="1600" dirty="0" smtClean="0"/>
              <a:t>Science</a:t>
            </a:r>
            <a:r>
              <a:rPr lang="en-US" sz="1600" dirty="0"/>
              <a:t>, Technology, and </a:t>
            </a:r>
            <a:r>
              <a:rPr lang="en-US" sz="1600" dirty="0" smtClean="0"/>
              <a:t>Society</a:t>
            </a:r>
            <a:endParaRPr lang="en-US" sz="1600" dirty="0"/>
          </a:p>
        </p:txBody>
      </p:sp>
      <p:sp>
        <p:nvSpPr>
          <p:cNvPr id="51" name="Rounded Rectangle 50"/>
          <p:cNvSpPr/>
          <p:nvPr/>
        </p:nvSpPr>
        <p:spPr>
          <a:xfrm>
            <a:off x="5651411" y="2114181"/>
            <a:ext cx="1396981" cy="128846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STSH 4510</a:t>
            </a:r>
          </a:p>
          <a:p>
            <a:pPr algn="ctr"/>
            <a:r>
              <a:rPr lang="en-US" sz="1600" dirty="0"/>
              <a:t>History of American </a:t>
            </a:r>
            <a:r>
              <a:rPr lang="en-US" sz="1600" dirty="0" smtClean="0"/>
              <a:t>Technology</a:t>
            </a:r>
            <a:endParaRPr lang="en-US" sz="1600" dirty="0"/>
          </a:p>
        </p:txBody>
      </p:sp>
      <p:sp>
        <p:nvSpPr>
          <p:cNvPr id="52" name="Rounded Rectangle 51"/>
          <p:cNvSpPr/>
          <p:nvPr/>
        </p:nvSpPr>
        <p:spPr>
          <a:xfrm>
            <a:off x="5652041" y="3557733"/>
            <a:ext cx="1396351" cy="135903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STSH 4530</a:t>
            </a:r>
            <a:endParaRPr lang="en-US" sz="1600" dirty="0"/>
          </a:p>
          <a:p>
            <a:pPr algn="ctr"/>
            <a:r>
              <a:rPr lang="en-US" sz="1600" dirty="0"/>
              <a:t>History of </a:t>
            </a:r>
            <a:r>
              <a:rPr lang="en-US" sz="1600" dirty="0" smtClean="0"/>
              <a:t>Science and Technology</a:t>
            </a:r>
            <a:endParaRPr lang="en-US" sz="1600" dirty="0"/>
          </a:p>
        </p:txBody>
      </p:sp>
      <p:sp>
        <p:nvSpPr>
          <p:cNvPr id="66" name="Rounded Rectangle 65"/>
          <p:cNvSpPr/>
          <p:nvPr/>
        </p:nvSpPr>
        <p:spPr>
          <a:xfrm>
            <a:off x="5651411" y="5004135"/>
            <a:ext cx="1396981" cy="114759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STSS 4400</a:t>
            </a:r>
            <a:endParaRPr lang="en-US" sz="1600" dirty="0"/>
          </a:p>
          <a:p>
            <a:pPr algn="ctr"/>
            <a:r>
              <a:rPr lang="en-US" sz="1600" dirty="0" smtClean="0"/>
              <a:t>Medicine, Culture, and Society</a:t>
            </a:r>
            <a:endParaRPr lang="en-US" sz="1600" dirty="0"/>
          </a:p>
        </p:txBody>
      </p:sp>
      <p:sp>
        <p:nvSpPr>
          <p:cNvPr id="67" name="Rounded Rectangle 66"/>
          <p:cNvSpPr/>
          <p:nvPr/>
        </p:nvSpPr>
        <p:spPr>
          <a:xfrm>
            <a:off x="2286907" y="2716485"/>
            <a:ext cx="1545436" cy="83127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WRIT 2110</a:t>
            </a:r>
          </a:p>
          <a:p>
            <a:pPr algn="ctr"/>
            <a:r>
              <a:rPr lang="en-US" sz="1600" dirty="0"/>
              <a:t>Strategic </a:t>
            </a:r>
            <a:r>
              <a:rPr lang="en-US" sz="1600" dirty="0" smtClean="0"/>
              <a:t>Writing</a:t>
            </a:r>
            <a:endParaRPr lang="en-US" sz="1600" dirty="0"/>
          </a:p>
        </p:txBody>
      </p:sp>
      <p:sp>
        <p:nvSpPr>
          <p:cNvPr id="68" name="Rounded Rectangle 67"/>
          <p:cNvSpPr/>
          <p:nvPr/>
        </p:nvSpPr>
        <p:spPr>
          <a:xfrm>
            <a:off x="7234446" y="3209791"/>
            <a:ext cx="1391432" cy="89652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WRIT 4410</a:t>
            </a:r>
          </a:p>
          <a:p>
            <a:pPr algn="ctr"/>
            <a:r>
              <a:rPr lang="en-US" sz="1600" dirty="0"/>
              <a:t>Research </a:t>
            </a:r>
            <a:r>
              <a:rPr lang="en-US" sz="1600" dirty="0" smtClean="0"/>
              <a:t>Writing</a:t>
            </a:r>
            <a:endParaRPr lang="en-US" sz="1600" dirty="0"/>
          </a:p>
        </p:txBody>
      </p:sp>
      <p:sp>
        <p:nvSpPr>
          <p:cNvPr id="69" name="Rounded Rectangle 68"/>
          <p:cNvSpPr/>
          <p:nvPr/>
        </p:nvSpPr>
        <p:spPr>
          <a:xfrm>
            <a:off x="7217227" y="4310500"/>
            <a:ext cx="1408651" cy="12192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WRIT 4550</a:t>
            </a:r>
          </a:p>
          <a:p>
            <a:pPr algn="ctr"/>
            <a:r>
              <a:rPr lang="en-US" sz="1600" dirty="0"/>
              <a:t>Proposing and </a:t>
            </a:r>
            <a:r>
              <a:rPr lang="en-US" sz="1600" dirty="0" smtClean="0"/>
              <a:t>Persuading</a:t>
            </a:r>
            <a:endParaRPr lang="en-US" sz="1600" dirty="0"/>
          </a:p>
        </p:txBody>
      </p:sp>
      <p:sp>
        <p:nvSpPr>
          <p:cNvPr id="26" name="TextBox 25"/>
          <p:cNvSpPr txBox="1"/>
          <p:nvPr/>
        </p:nvSpPr>
        <p:spPr>
          <a:xfrm>
            <a:off x="5075757" y="2116538"/>
            <a:ext cx="301686" cy="369332"/>
          </a:xfrm>
          <a:prstGeom prst="rect">
            <a:avLst/>
          </a:prstGeom>
          <a:noFill/>
        </p:spPr>
        <p:txBody>
          <a:bodyPr wrap="none" rtlCol="0">
            <a:spAutoFit/>
          </a:bodyPr>
          <a:lstStyle/>
          <a:p>
            <a:r>
              <a:rPr lang="en-US" dirty="0"/>
              <a:t>2</a:t>
            </a:r>
          </a:p>
        </p:txBody>
      </p:sp>
      <p:sp>
        <p:nvSpPr>
          <p:cNvPr id="2" name="TextBox 1"/>
          <p:cNvSpPr txBox="1"/>
          <p:nvPr/>
        </p:nvSpPr>
        <p:spPr>
          <a:xfrm>
            <a:off x="1593570" y="6346626"/>
            <a:ext cx="418704" cy="369332"/>
          </a:xfrm>
          <a:prstGeom prst="rect">
            <a:avLst/>
          </a:prstGeom>
          <a:noFill/>
        </p:spPr>
        <p:txBody>
          <a:bodyPr wrap="none" rtlCol="0">
            <a:spAutoFit/>
          </a:bodyPr>
          <a:lstStyle/>
          <a:p>
            <a:r>
              <a:rPr lang="en-US" dirty="0" smtClean="0"/>
              <a:t>10</a:t>
            </a:r>
            <a:endParaRPr lang="en-US" dirty="0"/>
          </a:p>
        </p:txBody>
      </p:sp>
      <p:grpSp>
        <p:nvGrpSpPr>
          <p:cNvPr id="28" name="Group 27"/>
          <p:cNvGrpSpPr/>
          <p:nvPr/>
        </p:nvGrpSpPr>
        <p:grpSpPr>
          <a:xfrm>
            <a:off x="5217137" y="1615002"/>
            <a:ext cx="255198" cy="276999"/>
            <a:chOff x="7228093" y="2976114"/>
            <a:chExt cx="255198" cy="276999"/>
          </a:xfrm>
        </p:grpSpPr>
        <p:sp>
          <p:nvSpPr>
            <p:cNvPr id="34" name="Oval 3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3" name="TextBox 2"/>
          <p:cNvSpPr txBox="1"/>
          <p:nvPr/>
        </p:nvSpPr>
        <p:spPr>
          <a:xfrm>
            <a:off x="8324192" y="5232582"/>
            <a:ext cx="301686" cy="369332"/>
          </a:xfrm>
          <a:prstGeom prst="rect">
            <a:avLst/>
          </a:prstGeom>
          <a:noFill/>
        </p:spPr>
        <p:txBody>
          <a:bodyPr wrap="none" rtlCol="0">
            <a:spAutoFit/>
          </a:bodyPr>
          <a:lstStyle/>
          <a:p>
            <a:r>
              <a:rPr lang="en-US" dirty="0" smtClean="0"/>
              <a:t>2</a:t>
            </a:r>
            <a:endParaRPr lang="en-US" dirty="0"/>
          </a:p>
        </p:txBody>
      </p:sp>
      <p:grpSp>
        <p:nvGrpSpPr>
          <p:cNvPr id="37" name="Group 36"/>
          <p:cNvGrpSpPr/>
          <p:nvPr/>
        </p:nvGrpSpPr>
        <p:grpSpPr>
          <a:xfrm>
            <a:off x="8370680" y="4401734"/>
            <a:ext cx="255198" cy="276999"/>
            <a:chOff x="7228093" y="2976114"/>
            <a:chExt cx="255198" cy="276999"/>
          </a:xfrm>
        </p:grpSpPr>
        <p:sp>
          <p:nvSpPr>
            <p:cNvPr id="43" name="Oval 4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47" name="TextBox 46"/>
          <p:cNvSpPr txBox="1"/>
          <p:nvPr/>
        </p:nvSpPr>
        <p:spPr>
          <a:xfrm>
            <a:off x="8298439" y="3772312"/>
            <a:ext cx="399468" cy="369332"/>
          </a:xfrm>
          <a:prstGeom prst="rect">
            <a:avLst/>
          </a:prstGeom>
          <a:noFill/>
        </p:spPr>
        <p:txBody>
          <a:bodyPr wrap="none" rtlCol="0">
            <a:spAutoFit/>
          </a:bodyPr>
          <a:lstStyle/>
          <a:p>
            <a:r>
              <a:rPr lang="en-US" dirty="0" smtClean="0"/>
              <a:t>??</a:t>
            </a:r>
            <a:endParaRPr lang="en-US" dirty="0"/>
          </a:p>
        </p:txBody>
      </p:sp>
      <p:sp>
        <p:nvSpPr>
          <p:cNvPr id="48" name="TextBox 47"/>
          <p:cNvSpPr txBox="1"/>
          <p:nvPr/>
        </p:nvSpPr>
        <p:spPr>
          <a:xfrm>
            <a:off x="8210679" y="2655942"/>
            <a:ext cx="399468" cy="369332"/>
          </a:xfrm>
          <a:prstGeom prst="rect">
            <a:avLst/>
          </a:prstGeom>
          <a:noFill/>
        </p:spPr>
        <p:txBody>
          <a:bodyPr wrap="none" rtlCol="0">
            <a:spAutoFit/>
          </a:bodyPr>
          <a:lstStyle/>
          <a:p>
            <a:r>
              <a:rPr lang="en-US" dirty="0" smtClean="0"/>
              <a:t>??</a:t>
            </a:r>
            <a:endParaRPr lang="en-US" dirty="0"/>
          </a:p>
        </p:txBody>
      </p:sp>
      <p:grpSp>
        <p:nvGrpSpPr>
          <p:cNvPr id="53" name="Group 52"/>
          <p:cNvGrpSpPr/>
          <p:nvPr/>
        </p:nvGrpSpPr>
        <p:grpSpPr>
          <a:xfrm>
            <a:off x="3563384" y="1607636"/>
            <a:ext cx="255198" cy="276999"/>
            <a:chOff x="7228093" y="2976114"/>
            <a:chExt cx="255198" cy="276999"/>
          </a:xfrm>
        </p:grpSpPr>
        <p:sp>
          <p:nvSpPr>
            <p:cNvPr id="54" name="Oval 5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56" name="Group 55"/>
          <p:cNvGrpSpPr/>
          <p:nvPr/>
        </p:nvGrpSpPr>
        <p:grpSpPr>
          <a:xfrm>
            <a:off x="3560952" y="2760940"/>
            <a:ext cx="255198" cy="276999"/>
            <a:chOff x="7228093" y="2976114"/>
            <a:chExt cx="255198" cy="276999"/>
          </a:xfrm>
        </p:grpSpPr>
        <p:sp>
          <p:nvSpPr>
            <p:cNvPr id="57" name="Oval 5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59" name="Group 58"/>
          <p:cNvGrpSpPr/>
          <p:nvPr/>
        </p:nvGrpSpPr>
        <p:grpSpPr>
          <a:xfrm>
            <a:off x="2286907" y="1544818"/>
            <a:ext cx="255198" cy="276999"/>
            <a:chOff x="7218863" y="2769318"/>
            <a:chExt cx="255198" cy="276999"/>
          </a:xfrm>
        </p:grpSpPr>
        <p:sp>
          <p:nvSpPr>
            <p:cNvPr id="60" name="Oval 5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62" name="Group 61"/>
          <p:cNvGrpSpPr/>
          <p:nvPr/>
        </p:nvGrpSpPr>
        <p:grpSpPr>
          <a:xfrm>
            <a:off x="2337917" y="2778927"/>
            <a:ext cx="255198" cy="276999"/>
            <a:chOff x="7218863" y="2769318"/>
            <a:chExt cx="255198" cy="276999"/>
          </a:xfrm>
        </p:grpSpPr>
        <p:sp>
          <p:nvSpPr>
            <p:cNvPr id="63" name="Oval 6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65" name="Group 64"/>
          <p:cNvGrpSpPr/>
          <p:nvPr/>
        </p:nvGrpSpPr>
        <p:grpSpPr>
          <a:xfrm>
            <a:off x="7246738" y="2081746"/>
            <a:ext cx="255198" cy="276999"/>
            <a:chOff x="7218863" y="2769318"/>
            <a:chExt cx="255198" cy="276999"/>
          </a:xfrm>
        </p:grpSpPr>
        <p:sp>
          <p:nvSpPr>
            <p:cNvPr id="70" name="Oval 6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2" name="Group 71"/>
          <p:cNvGrpSpPr/>
          <p:nvPr/>
        </p:nvGrpSpPr>
        <p:grpSpPr>
          <a:xfrm>
            <a:off x="7246738" y="3242555"/>
            <a:ext cx="255198" cy="276999"/>
            <a:chOff x="7218863" y="2769318"/>
            <a:chExt cx="255198" cy="276999"/>
          </a:xfrm>
        </p:grpSpPr>
        <p:sp>
          <p:nvSpPr>
            <p:cNvPr id="73" name="Oval 7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5" name="Group 74"/>
          <p:cNvGrpSpPr/>
          <p:nvPr/>
        </p:nvGrpSpPr>
        <p:grpSpPr>
          <a:xfrm>
            <a:off x="4035450" y="5103098"/>
            <a:ext cx="255198" cy="276999"/>
            <a:chOff x="7218863" y="2769318"/>
            <a:chExt cx="255198" cy="276999"/>
          </a:xfrm>
        </p:grpSpPr>
        <p:sp>
          <p:nvSpPr>
            <p:cNvPr id="76" name="Oval 7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78" name="TextBox 77"/>
          <p:cNvSpPr txBox="1"/>
          <p:nvPr/>
        </p:nvSpPr>
        <p:spPr>
          <a:xfrm>
            <a:off x="5138964" y="5720571"/>
            <a:ext cx="301686" cy="369332"/>
          </a:xfrm>
          <a:prstGeom prst="rect">
            <a:avLst/>
          </a:prstGeom>
          <a:noFill/>
        </p:spPr>
        <p:txBody>
          <a:bodyPr wrap="none" rtlCol="0">
            <a:spAutoFit/>
          </a:bodyPr>
          <a:lstStyle/>
          <a:p>
            <a:r>
              <a:rPr lang="en-US" dirty="0"/>
              <a:t>5</a:t>
            </a:r>
          </a:p>
        </p:txBody>
      </p:sp>
      <p:grpSp>
        <p:nvGrpSpPr>
          <p:cNvPr id="79" name="Group 78"/>
          <p:cNvGrpSpPr/>
          <p:nvPr/>
        </p:nvGrpSpPr>
        <p:grpSpPr>
          <a:xfrm>
            <a:off x="5138964" y="3949453"/>
            <a:ext cx="357790" cy="276999"/>
            <a:chOff x="5950067" y="2997931"/>
            <a:chExt cx="357790" cy="276999"/>
          </a:xfrm>
        </p:grpSpPr>
        <p:sp>
          <p:nvSpPr>
            <p:cNvPr id="80" name="Oval 79"/>
            <p:cNvSpPr/>
            <p:nvPr/>
          </p:nvSpPr>
          <p:spPr>
            <a:xfrm>
              <a:off x="6001037" y="3022131"/>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5950067" y="2997931"/>
              <a:ext cx="357790" cy="276999"/>
            </a:xfrm>
            <a:prstGeom prst="rect">
              <a:avLst/>
            </a:prstGeom>
            <a:noFill/>
          </p:spPr>
          <p:txBody>
            <a:bodyPr wrap="none" rtlCol="0">
              <a:spAutoFit/>
            </a:bodyPr>
            <a:lstStyle/>
            <a:p>
              <a:r>
                <a:rPr lang="en-US" sz="1200" dirty="0" smtClean="0"/>
                <a:t>S</a:t>
              </a:r>
              <a:r>
                <a:rPr lang="en-US" sz="1200" dirty="0"/>
                <a:t>O</a:t>
              </a:r>
            </a:p>
          </p:txBody>
        </p:sp>
      </p:grpSp>
      <p:sp>
        <p:nvSpPr>
          <p:cNvPr id="82" name="TextBox 81"/>
          <p:cNvSpPr txBox="1"/>
          <p:nvPr/>
        </p:nvSpPr>
        <p:spPr>
          <a:xfrm>
            <a:off x="5134153" y="4559541"/>
            <a:ext cx="301686" cy="369332"/>
          </a:xfrm>
          <a:prstGeom prst="rect">
            <a:avLst/>
          </a:prstGeom>
          <a:noFill/>
        </p:spPr>
        <p:txBody>
          <a:bodyPr wrap="none" rtlCol="0">
            <a:spAutoFit/>
          </a:bodyPr>
          <a:lstStyle/>
          <a:p>
            <a:r>
              <a:rPr lang="en-US" dirty="0"/>
              <a:t>5</a:t>
            </a:r>
          </a:p>
        </p:txBody>
      </p:sp>
      <p:grpSp>
        <p:nvGrpSpPr>
          <p:cNvPr id="83" name="Group 82"/>
          <p:cNvGrpSpPr/>
          <p:nvPr/>
        </p:nvGrpSpPr>
        <p:grpSpPr>
          <a:xfrm>
            <a:off x="3527190" y="3765890"/>
            <a:ext cx="255198" cy="276999"/>
            <a:chOff x="7228093" y="2976114"/>
            <a:chExt cx="255198" cy="276999"/>
          </a:xfrm>
        </p:grpSpPr>
        <p:sp>
          <p:nvSpPr>
            <p:cNvPr id="84" name="Oval 8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86" name="TextBox 85"/>
          <p:cNvSpPr txBox="1"/>
          <p:nvPr/>
        </p:nvSpPr>
        <p:spPr>
          <a:xfrm>
            <a:off x="3487539" y="4443475"/>
            <a:ext cx="301686" cy="369332"/>
          </a:xfrm>
          <a:prstGeom prst="rect">
            <a:avLst/>
          </a:prstGeom>
          <a:noFill/>
        </p:spPr>
        <p:txBody>
          <a:bodyPr wrap="none" rtlCol="0">
            <a:spAutoFit/>
          </a:bodyPr>
          <a:lstStyle/>
          <a:p>
            <a:r>
              <a:rPr lang="en-US" dirty="0"/>
              <a:t>8</a:t>
            </a:r>
          </a:p>
        </p:txBody>
      </p:sp>
      <p:sp>
        <p:nvSpPr>
          <p:cNvPr id="87" name="TextBox 86"/>
          <p:cNvSpPr txBox="1"/>
          <p:nvPr/>
        </p:nvSpPr>
        <p:spPr>
          <a:xfrm>
            <a:off x="3484200" y="2289083"/>
            <a:ext cx="418704" cy="369332"/>
          </a:xfrm>
          <a:prstGeom prst="rect">
            <a:avLst/>
          </a:prstGeom>
          <a:noFill/>
        </p:spPr>
        <p:txBody>
          <a:bodyPr wrap="none" rtlCol="0">
            <a:spAutoFit/>
          </a:bodyPr>
          <a:lstStyle/>
          <a:p>
            <a:r>
              <a:rPr lang="en-US" dirty="0" smtClean="0"/>
              <a:t>10</a:t>
            </a:r>
            <a:endParaRPr lang="en-US" dirty="0"/>
          </a:p>
        </p:txBody>
      </p:sp>
      <p:sp>
        <p:nvSpPr>
          <p:cNvPr id="88" name="TextBox 87"/>
          <p:cNvSpPr txBox="1"/>
          <p:nvPr/>
        </p:nvSpPr>
        <p:spPr>
          <a:xfrm>
            <a:off x="3411270" y="3242555"/>
            <a:ext cx="418704" cy="369332"/>
          </a:xfrm>
          <a:prstGeom prst="rect">
            <a:avLst/>
          </a:prstGeom>
          <a:noFill/>
        </p:spPr>
        <p:txBody>
          <a:bodyPr wrap="none" rtlCol="0">
            <a:spAutoFit/>
          </a:bodyPr>
          <a:lstStyle/>
          <a:p>
            <a:r>
              <a:rPr lang="en-US" dirty="0" smtClean="0"/>
              <a:t>19</a:t>
            </a:r>
            <a:endParaRPr lang="en-US" dirty="0"/>
          </a:p>
        </p:txBody>
      </p:sp>
      <p:sp>
        <p:nvSpPr>
          <p:cNvPr id="4" name="TextBox 3"/>
          <p:cNvSpPr txBox="1"/>
          <p:nvPr/>
        </p:nvSpPr>
        <p:spPr>
          <a:xfrm>
            <a:off x="6677246" y="3110495"/>
            <a:ext cx="399468" cy="369332"/>
          </a:xfrm>
          <a:prstGeom prst="rect">
            <a:avLst/>
          </a:prstGeom>
          <a:noFill/>
        </p:spPr>
        <p:txBody>
          <a:bodyPr wrap="none" rtlCol="0">
            <a:spAutoFit/>
          </a:bodyPr>
          <a:lstStyle/>
          <a:p>
            <a:r>
              <a:rPr lang="en-US" dirty="0" smtClean="0"/>
              <a:t>??</a:t>
            </a:r>
            <a:endParaRPr lang="en-US" dirty="0"/>
          </a:p>
        </p:txBody>
      </p:sp>
      <p:sp>
        <p:nvSpPr>
          <p:cNvPr id="89" name="TextBox 88"/>
          <p:cNvSpPr txBox="1"/>
          <p:nvPr/>
        </p:nvSpPr>
        <p:spPr>
          <a:xfrm>
            <a:off x="6717673" y="4494067"/>
            <a:ext cx="301686" cy="369332"/>
          </a:xfrm>
          <a:prstGeom prst="rect">
            <a:avLst/>
          </a:prstGeom>
          <a:noFill/>
        </p:spPr>
        <p:txBody>
          <a:bodyPr wrap="none" rtlCol="0">
            <a:spAutoFit/>
          </a:bodyPr>
          <a:lstStyle/>
          <a:p>
            <a:r>
              <a:rPr lang="en-US" dirty="0" smtClean="0"/>
              <a:t>2</a:t>
            </a:r>
            <a:endParaRPr lang="en-US" dirty="0"/>
          </a:p>
        </p:txBody>
      </p:sp>
      <p:sp>
        <p:nvSpPr>
          <p:cNvPr id="90" name="TextBox 89"/>
          <p:cNvSpPr txBox="1"/>
          <p:nvPr/>
        </p:nvSpPr>
        <p:spPr>
          <a:xfrm>
            <a:off x="6726137" y="5733290"/>
            <a:ext cx="301686" cy="369332"/>
          </a:xfrm>
          <a:prstGeom prst="rect">
            <a:avLst/>
          </a:prstGeom>
          <a:noFill/>
        </p:spPr>
        <p:txBody>
          <a:bodyPr wrap="none" rtlCol="0">
            <a:spAutoFit/>
          </a:bodyPr>
          <a:lstStyle/>
          <a:p>
            <a:r>
              <a:rPr lang="en-US" dirty="0" smtClean="0"/>
              <a:t>2</a:t>
            </a:r>
            <a:endParaRPr lang="en-US" dirty="0"/>
          </a:p>
        </p:txBody>
      </p:sp>
      <p:sp>
        <p:nvSpPr>
          <p:cNvPr id="5" name="TextBox 4"/>
          <p:cNvSpPr txBox="1"/>
          <p:nvPr/>
        </p:nvSpPr>
        <p:spPr>
          <a:xfrm>
            <a:off x="8582726" y="6340384"/>
            <a:ext cx="418704" cy="369332"/>
          </a:xfrm>
          <a:prstGeom prst="rect">
            <a:avLst/>
          </a:prstGeom>
          <a:noFill/>
        </p:spPr>
        <p:txBody>
          <a:bodyPr wrap="none" rtlCol="0">
            <a:spAutoFit/>
          </a:bodyPr>
          <a:lstStyle/>
          <a:p>
            <a:r>
              <a:rPr lang="en-US" dirty="0" smtClean="0"/>
              <a:t>27</a:t>
            </a:r>
            <a:endParaRPr lang="en-US" dirty="0"/>
          </a:p>
        </p:txBody>
      </p:sp>
      <p:grpSp>
        <p:nvGrpSpPr>
          <p:cNvPr id="91" name="Group 90"/>
          <p:cNvGrpSpPr/>
          <p:nvPr/>
        </p:nvGrpSpPr>
        <p:grpSpPr>
          <a:xfrm>
            <a:off x="5695743" y="5057264"/>
            <a:ext cx="255198" cy="276999"/>
            <a:chOff x="7218863" y="2769318"/>
            <a:chExt cx="255198" cy="276999"/>
          </a:xfrm>
        </p:grpSpPr>
        <p:sp>
          <p:nvSpPr>
            <p:cNvPr id="92" name="Oval 9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4" name="Group 93"/>
          <p:cNvGrpSpPr/>
          <p:nvPr/>
        </p:nvGrpSpPr>
        <p:grpSpPr>
          <a:xfrm>
            <a:off x="6726137" y="3611887"/>
            <a:ext cx="255198" cy="276999"/>
            <a:chOff x="7228093" y="2976114"/>
            <a:chExt cx="255198" cy="276999"/>
          </a:xfrm>
        </p:grpSpPr>
        <p:sp>
          <p:nvSpPr>
            <p:cNvPr id="95" name="Oval 94"/>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97" name="Group 96"/>
          <p:cNvGrpSpPr/>
          <p:nvPr/>
        </p:nvGrpSpPr>
        <p:grpSpPr>
          <a:xfrm>
            <a:off x="6749693" y="2148870"/>
            <a:ext cx="255198" cy="276999"/>
            <a:chOff x="7228093" y="2976114"/>
            <a:chExt cx="255198" cy="276999"/>
          </a:xfrm>
        </p:grpSpPr>
        <p:sp>
          <p:nvSpPr>
            <p:cNvPr id="99" name="Oval 9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01" name="TextBox 100"/>
          <p:cNvSpPr txBox="1"/>
          <p:nvPr/>
        </p:nvSpPr>
        <p:spPr>
          <a:xfrm>
            <a:off x="1510643" y="4049236"/>
            <a:ext cx="418704" cy="369332"/>
          </a:xfrm>
          <a:prstGeom prst="rect">
            <a:avLst/>
          </a:prstGeom>
          <a:noFill/>
        </p:spPr>
        <p:txBody>
          <a:bodyPr wrap="none" rtlCol="0">
            <a:spAutoFit/>
          </a:bodyPr>
          <a:lstStyle/>
          <a:p>
            <a:r>
              <a:rPr lang="en-US" dirty="0" smtClean="0"/>
              <a:t>10</a:t>
            </a:r>
            <a:endParaRPr lang="en-US" dirty="0"/>
          </a:p>
        </p:txBody>
      </p:sp>
      <p:sp>
        <p:nvSpPr>
          <p:cNvPr id="102" name="TextBox 101"/>
          <p:cNvSpPr txBox="1"/>
          <p:nvPr/>
        </p:nvSpPr>
        <p:spPr>
          <a:xfrm>
            <a:off x="1489416" y="1941255"/>
            <a:ext cx="418704" cy="369332"/>
          </a:xfrm>
          <a:prstGeom prst="rect">
            <a:avLst/>
          </a:prstGeom>
          <a:noFill/>
        </p:spPr>
        <p:txBody>
          <a:bodyPr wrap="none" rtlCol="0">
            <a:spAutoFit/>
          </a:bodyPr>
          <a:lstStyle/>
          <a:p>
            <a:r>
              <a:rPr lang="en-US" dirty="0" smtClean="0"/>
              <a:t>10</a:t>
            </a:r>
            <a:endParaRPr lang="en-US" dirty="0"/>
          </a:p>
        </p:txBody>
      </p:sp>
      <p:sp>
        <p:nvSpPr>
          <p:cNvPr id="103" name="TextBox 102"/>
          <p:cNvSpPr txBox="1"/>
          <p:nvPr/>
        </p:nvSpPr>
        <p:spPr>
          <a:xfrm>
            <a:off x="1571147" y="5208601"/>
            <a:ext cx="301686" cy="369332"/>
          </a:xfrm>
          <a:prstGeom prst="rect">
            <a:avLst/>
          </a:prstGeom>
          <a:noFill/>
        </p:spPr>
        <p:txBody>
          <a:bodyPr wrap="none" rtlCol="0">
            <a:spAutoFit/>
          </a:bodyPr>
          <a:lstStyle/>
          <a:p>
            <a:r>
              <a:rPr lang="en-US" dirty="0"/>
              <a:t>8</a:t>
            </a:r>
          </a:p>
        </p:txBody>
      </p:sp>
      <p:grpSp>
        <p:nvGrpSpPr>
          <p:cNvPr id="104" name="Group 103"/>
          <p:cNvGrpSpPr/>
          <p:nvPr/>
        </p:nvGrpSpPr>
        <p:grpSpPr>
          <a:xfrm>
            <a:off x="429388" y="4520025"/>
            <a:ext cx="255198" cy="276999"/>
            <a:chOff x="7218863" y="2769318"/>
            <a:chExt cx="255198" cy="276999"/>
          </a:xfrm>
        </p:grpSpPr>
        <p:sp>
          <p:nvSpPr>
            <p:cNvPr id="105" name="Oval 104"/>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07" name="Group 106"/>
          <p:cNvGrpSpPr/>
          <p:nvPr/>
        </p:nvGrpSpPr>
        <p:grpSpPr>
          <a:xfrm>
            <a:off x="1542603" y="2397447"/>
            <a:ext cx="255198" cy="276999"/>
            <a:chOff x="7228093" y="2976114"/>
            <a:chExt cx="255198" cy="276999"/>
          </a:xfrm>
        </p:grpSpPr>
        <p:sp>
          <p:nvSpPr>
            <p:cNvPr id="108" name="Oval 10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10" name="Group 109"/>
          <p:cNvGrpSpPr/>
          <p:nvPr/>
        </p:nvGrpSpPr>
        <p:grpSpPr>
          <a:xfrm>
            <a:off x="1558067" y="1158435"/>
            <a:ext cx="255198" cy="276999"/>
            <a:chOff x="7228093" y="2976114"/>
            <a:chExt cx="255198" cy="276999"/>
          </a:xfrm>
        </p:grpSpPr>
        <p:sp>
          <p:nvSpPr>
            <p:cNvPr id="111" name="Oval 110"/>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13" name="Group 112"/>
          <p:cNvGrpSpPr/>
          <p:nvPr/>
        </p:nvGrpSpPr>
        <p:grpSpPr>
          <a:xfrm>
            <a:off x="429388" y="1155480"/>
            <a:ext cx="255198" cy="276999"/>
            <a:chOff x="7218863" y="2769318"/>
            <a:chExt cx="255198" cy="276999"/>
          </a:xfrm>
        </p:grpSpPr>
        <p:sp>
          <p:nvSpPr>
            <p:cNvPr id="114" name="Oval 11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16" name="Group 115"/>
          <p:cNvGrpSpPr/>
          <p:nvPr/>
        </p:nvGrpSpPr>
        <p:grpSpPr>
          <a:xfrm>
            <a:off x="443685" y="3491713"/>
            <a:ext cx="255198" cy="276999"/>
            <a:chOff x="7218863" y="2769318"/>
            <a:chExt cx="255198" cy="276999"/>
          </a:xfrm>
        </p:grpSpPr>
        <p:sp>
          <p:nvSpPr>
            <p:cNvPr id="117" name="Oval 11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119" name="TextBox 118"/>
          <p:cNvSpPr txBox="1"/>
          <p:nvPr/>
        </p:nvSpPr>
        <p:spPr>
          <a:xfrm>
            <a:off x="1583439" y="3037420"/>
            <a:ext cx="301686" cy="369332"/>
          </a:xfrm>
          <a:prstGeom prst="rect">
            <a:avLst/>
          </a:prstGeom>
          <a:noFill/>
        </p:spPr>
        <p:txBody>
          <a:bodyPr wrap="none" rtlCol="0">
            <a:spAutoFit/>
          </a:bodyPr>
          <a:lstStyle/>
          <a:p>
            <a:r>
              <a:rPr lang="en-US" dirty="0"/>
              <a:t>4</a:t>
            </a:r>
          </a:p>
        </p:txBody>
      </p:sp>
      <p:sp>
        <p:nvSpPr>
          <p:cNvPr id="120" name="TextBox 119"/>
          <p:cNvSpPr txBox="1"/>
          <p:nvPr/>
        </p:nvSpPr>
        <p:spPr>
          <a:xfrm>
            <a:off x="5158916" y="3342063"/>
            <a:ext cx="399468"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42680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ounded Rectangle 93"/>
          <p:cNvSpPr/>
          <p:nvPr/>
        </p:nvSpPr>
        <p:spPr>
          <a:xfrm>
            <a:off x="2548130" y="459803"/>
            <a:ext cx="6533793" cy="630514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Courses 2 and 3</a:t>
            </a:r>
          </a:p>
        </p:txBody>
      </p:sp>
      <p:sp>
        <p:nvSpPr>
          <p:cNvPr id="88" name="Rounded Rectangle 87"/>
          <p:cNvSpPr/>
          <p:nvPr/>
        </p:nvSpPr>
        <p:spPr>
          <a:xfrm>
            <a:off x="152400" y="663523"/>
            <a:ext cx="2286000" cy="613561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1</a:t>
            </a:r>
          </a:p>
        </p:txBody>
      </p:sp>
      <p:sp>
        <p:nvSpPr>
          <p:cNvPr id="2" name="TextBox 1"/>
          <p:cNvSpPr txBox="1"/>
          <p:nvPr/>
        </p:nvSpPr>
        <p:spPr>
          <a:xfrm>
            <a:off x="152400" y="57506"/>
            <a:ext cx="5207195" cy="461665"/>
          </a:xfrm>
          <a:prstGeom prst="rect">
            <a:avLst/>
          </a:prstGeom>
          <a:noFill/>
        </p:spPr>
        <p:txBody>
          <a:bodyPr wrap="none" rtlCol="0">
            <a:spAutoFit/>
          </a:bodyPr>
          <a:lstStyle/>
          <a:p>
            <a:r>
              <a:rPr lang="en-US" sz="2400" b="1" dirty="0" smtClean="0"/>
              <a:t>Video, Performance, and Social Impact</a:t>
            </a:r>
            <a:endParaRPr lang="en-US" sz="2400" b="1" dirty="0"/>
          </a:p>
        </p:txBody>
      </p:sp>
      <p:sp>
        <p:nvSpPr>
          <p:cNvPr id="3" name="Rounded Rectangle 2"/>
          <p:cNvSpPr/>
          <p:nvPr/>
        </p:nvSpPr>
        <p:spPr>
          <a:xfrm>
            <a:off x="2747585" y="4477191"/>
            <a:ext cx="2131788" cy="86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2010</a:t>
            </a:r>
          </a:p>
          <a:p>
            <a:pPr algn="ctr"/>
            <a:r>
              <a:rPr lang="en-US" dirty="0"/>
              <a:t>Intermediate Video</a:t>
            </a:r>
          </a:p>
          <a:p>
            <a:pPr algn="ctr"/>
            <a:endParaRPr lang="en-US" dirty="0"/>
          </a:p>
        </p:txBody>
      </p:sp>
      <p:sp>
        <p:nvSpPr>
          <p:cNvPr id="4" name="Rounded Rectangle 3"/>
          <p:cNvSpPr/>
          <p:nvPr/>
        </p:nvSpPr>
        <p:spPr>
          <a:xfrm>
            <a:off x="5324994" y="5581855"/>
            <a:ext cx="1828800" cy="94907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4130</a:t>
            </a:r>
          </a:p>
          <a:p>
            <a:pPr algn="ctr"/>
            <a:r>
              <a:rPr lang="en-US" dirty="0"/>
              <a:t>New Media </a:t>
            </a:r>
            <a:r>
              <a:rPr lang="en-US" dirty="0" smtClean="0"/>
              <a:t>Theory</a:t>
            </a:r>
            <a:endParaRPr lang="en-US" dirty="0"/>
          </a:p>
        </p:txBody>
      </p:sp>
      <p:sp>
        <p:nvSpPr>
          <p:cNvPr id="5" name="Rounded Rectangle 4"/>
          <p:cNvSpPr/>
          <p:nvPr/>
        </p:nvSpPr>
        <p:spPr>
          <a:xfrm>
            <a:off x="7174398" y="3684561"/>
            <a:ext cx="1798530" cy="90300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4240</a:t>
            </a:r>
          </a:p>
          <a:p>
            <a:pPr algn="ctr"/>
            <a:r>
              <a:rPr lang="en-US" dirty="0"/>
              <a:t>Eco-Chic: Living </a:t>
            </a:r>
            <a:r>
              <a:rPr lang="en-US" dirty="0" smtClean="0"/>
              <a:t>Art</a:t>
            </a:r>
            <a:endParaRPr lang="en-US" dirty="0"/>
          </a:p>
        </p:txBody>
      </p:sp>
      <p:sp>
        <p:nvSpPr>
          <p:cNvPr id="6" name="Rounded Rectangle 5"/>
          <p:cNvSpPr/>
          <p:nvPr/>
        </p:nvSpPr>
        <p:spPr>
          <a:xfrm>
            <a:off x="5166754" y="3900016"/>
            <a:ext cx="1905000" cy="92867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4640</a:t>
            </a:r>
          </a:p>
          <a:p>
            <a:pPr algn="ctr"/>
            <a:r>
              <a:rPr lang="en-US" dirty="0"/>
              <a:t>Science </a:t>
            </a:r>
            <a:r>
              <a:rPr lang="en-US" dirty="0" smtClean="0"/>
              <a:t>Fictions</a:t>
            </a:r>
            <a:endParaRPr lang="en-US" dirty="0"/>
          </a:p>
        </p:txBody>
      </p:sp>
      <p:sp>
        <p:nvSpPr>
          <p:cNvPr id="7" name="Rounded Rectangle 6"/>
          <p:cNvSpPr/>
          <p:nvPr/>
        </p:nvSpPr>
        <p:spPr>
          <a:xfrm>
            <a:off x="4385119" y="1567846"/>
            <a:ext cx="2686635" cy="97732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4040</a:t>
            </a:r>
          </a:p>
          <a:p>
            <a:pPr algn="ctr"/>
            <a:r>
              <a:rPr lang="en-US" dirty="0"/>
              <a:t>Rethinking Documentary: Video </a:t>
            </a:r>
            <a:r>
              <a:rPr lang="en-US" dirty="0" smtClean="0"/>
              <a:t>Production</a:t>
            </a:r>
            <a:endParaRPr lang="en-US" dirty="0"/>
          </a:p>
        </p:txBody>
      </p:sp>
      <p:sp>
        <p:nvSpPr>
          <p:cNvPr id="9" name="Rounded Rectangle 8"/>
          <p:cNvSpPr/>
          <p:nvPr/>
        </p:nvSpPr>
        <p:spPr>
          <a:xfrm>
            <a:off x="4744070" y="2854163"/>
            <a:ext cx="2259560" cy="93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4630</a:t>
            </a:r>
          </a:p>
          <a:p>
            <a:pPr algn="ctr"/>
            <a:r>
              <a:rPr lang="en-US" dirty="0"/>
              <a:t>Writing and Directing for </a:t>
            </a:r>
            <a:r>
              <a:rPr lang="en-US" dirty="0" smtClean="0"/>
              <a:t>Video</a:t>
            </a:r>
            <a:endParaRPr lang="en-US" dirty="0"/>
          </a:p>
        </p:txBody>
      </p:sp>
      <p:cxnSp>
        <p:nvCxnSpPr>
          <p:cNvPr id="14" name="Straight Arrow Connector 13"/>
          <p:cNvCxnSpPr>
            <a:stCxn id="8" idx="3"/>
            <a:endCxn id="3" idx="1"/>
          </p:cNvCxnSpPr>
          <p:nvPr/>
        </p:nvCxnSpPr>
        <p:spPr>
          <a:xfrm>
            <a:off x="2294801" y="3878756"/>
            <a:ext cx="452784" cy="1033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91092" y="4805779"/>
            <a:ext cx="2010616" cy="123006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1960</a:t>
            </a:r>
          </a:p>
          <a:p>
            <a:pPr algn="ctr"/>
            <a:r>
              <a:rPr lang="en-US" dirty="0"/>
              <a:t>Open Source: Art, Music, </a:t>
            </a:r>
            <a:r>
              <a:rPr lang="en-US" dirty="0" smtClean="0"/>
              <a:t>Culture</a:t>
            </a:r>
            <a:endParaRPr lang="en-US" dirty="0"/>
          </a:p>
        </p:txBody>
      </p:sp>
      <p:sp>
        <p:nvSpPr>
          <p:cNvPr id="17" name="Rounded Rectangle 16"/>
          <p:cNvSpPr/>
          <p:nvPr/>
        </p:nvSpPr>
        <p:spPr>
          <a:xfrm>
            <a:off x="3065434" y="5581855"/>
            <a:ext cx="1828800" cy="94907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2540</a:t>
            </a:r>
          </a:p>
          <a:p>
            <a:pPr algn="ctr"/>
            <a:r>
              <a:rPr lang="en-US" dirty="0"/>
              <a:t>The Multimedia </a:t>
            </a:r>
            <a:r>
              <a:rPr lang="en-US" dirty="0" smtClean="0"/>
              <a:t>Century</a:t>
            </a:r>
            <a:endParaRPr lang="en-US" dirty="0"/>
          </a:p>
        </p:txBody>
      </p:sp>
      <p:sp>
        <p:nvSpPr>
          <p:cNvPr id="18" name="Rounded Rectangle 17"/>
          <p:cNvSpPr/>
          <p:nvPr/>
        </p:nvSpPr>
        <p:spPr>
          <a:xfrm>
            <a:off x="7202109" y="4995611"/>
            <a:ext cx="1791603" cy="95716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4560</a:t>
            </a:r>
          </a:p>
          <a:p>
            <a:pPr algn="ctr"/>
            <a:r>
              <a:rPr lang="en-US" dirty="0" err="1" smtClean="0"/>
              <a:t>Hactivism</a:t>
            </a:r>
            <a:endParaRPr lang="en-US" dirty="0"/>
          </a:p>
        </p:txBody>
      </p:sp>
      <p:sp>
        <p:nvSpPr>
          <p:cNvPr id="10" name="Rounded Rectangle 9"/>
          <p:cNvSpPr/>
          <p:nvPr/>
        </p:nvSpPr>
        <p:spPr>
          <a:xfrm>
            <a:off x="299862" y="1546849"/>
            <a:ext cx="2001846" cy="130114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1300</a:t>
            </a:r>
          </a:p>
          <a:p>
            <a:pPr algn="ctr"/>
            <a:r>
              <a:rPr lang="en-US" dirty="0"/>
              <a:t>Race and Film in US Culture and </a:t>
            </a:r>
            <a:r>
              <a:rPr lang="en-US" dirty="0" smtClean="0"/>
              <a:t>History</a:t>
            </a:r>
            <a:endParaRPr lang="en-US" dirty="0"/>
          </a:p>
        </p:txBody>
      </p:sp>
      <p:grpSp>
        <p:nvGrpSpPr>
          <p:cNvPr id="19" name="Group 18"/>
          <p:cNvGrpSpPr/>
          <p:nvPr/>
        </p:nvGrpSpPr>
        <p:grpSpPr>
          <a:xfrm>
            <a:off x="359373" y="2496900"/>
            <a:ext cx="319318" cy="276999"/>
            <a:chOff x="7041241" y="502671"/>
            <a:chExt cx="319318" cy="276999"/>
          </a:xfrm>
        </p:grpSpPr>
        <p:sp>
          <p:nvSpPr>
            <p:cNvPr id="20" name="Oval 19"/>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041241" y="502671"/>
              <a:ext cx="319318" cy="276999"/>
            </a:xfrm>
            <a:prstGeom prst="rect">
              <a:avLst/>
            </a:prstGeom>
            <a:noFill/>
          </p:spPr>
          <p:txBody>
            <a:bodyPr wrap="none" rtlCol="0">
              <a:spAutoFit/>
            </a:bodyPr>
            <a:lstStyle/>
            <a:p>
              <a:r>
                <a:rPr lang="en-US" sz="1200" dirty="0"/>
                <a:t>HI</a:t>
              </a:r>
            </a:p>
          </p:txBody>
        </p:sp>
      </p:grpSp>
      <p:sp>
        <p:nvSpPr>
          <p:cNvPr id="8" name="Rounded Rectangle 7"/>
          <p:cNvSpPr/>
          <p:nvPr/>
        </p:nvSpPr>
        <p:spPr>
          <a:xfrm>
            <a:off x="287002" y="3415274"/>
            <a:ext cx="2007799" cy="92696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1030</a:t>
            </a:r>
          </a:p>
          <a:p>
            <a:pPr algn="ctr"/>
            <a:r>
              <a:rPr lang="en-US" dirty="0"/>
              <a:t>Digital </a:t>
            </a:r>
            <a:r>
              <a:rPr lang="en-US" dirty="0" smtClean="0"/>
              <a:t>Filmmaking</a:t>
            </a:r>
            <a:endParaRPr lang="en-US" dirty="0"/>
          </a:p>
        </p:txBody>
      </p:sp>
      <p:grpSp>
        <p:nvGrpSpPr>
          <p:cNvPr id="31" name="Group 30"/>
          <p:cNvGrpSpPr/>
          <p:nvPr/>
        </p:nvGrpSpPr>
        <p:grpSpPr>
          <a:xfrm>
            <a:off x="686836" y="5699973"/>
            <a:ext cx="304892" cy="276999"/>
            <a:chOff x="5284017" y="831394"/>
            <a:chExt cx="304892" cy="276999"/>
          </a:xfrm>
        </p:grpSpPr>
        <p:sp>
          <p:nvSpPr>
            <p:cNvPr id="32" name="Oval 31"/>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34" name="Group 33"/>
          <p:cNvGrpSpPr/>
          <p:nvPr/>
        </p:nvGrpSpPr>
        <p:grpSpPr>
          <a:xfrm>
            <a:off x="335745" y="5705839"/>
            <a:ext cx="319318" cy="276999"/>
            <a:chOff x="7041241" y="502671"/>
            <a:chExt cx="319318" cy="276999"/>
          </a:xfrm>
        </p:grpSpPr>
        <p:sp>
          <p:nvSpPr>
            <p:cNvPr id="35" name="Oval 34"/>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37" name="Group 36"/>
          <p:cNvGrpSpPr/>
          <p:nvPr/>
        </p:nvGrpSpPr>
        <p:grpSpPr>
          <a:xfrm>
            <a:off x="3263431" y="6239376"/>
            <a:ext cx="304892" cy="276999"/>
            <a:chOff x="5284017" y="831394"/>
            <a:chExt cx="304892" cy="276999"/>
          </a:xfrm>
        </p:grpSpPr>
        <p:sp>
          <p:nvSpPr>
            <p:cNvPr id="38" name="Oval 37"/>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40" name="Group 39"/>
          <p:cNvGrpSpPr/>
          <p:nvPr/>
        </p:nvGrpSpPr>
        <p:grpSpPr>
          <a:xfrm>
            <a:off x="5575990" y="6193209"/>
            <a:ext cx="304892" cy="276999"/>
            <a:chOff x="5284017" y="831394"/>
            <a:chExt cx="304892" cy="276999"/>
          </a:xfrm>
        </p:grpSpPr>
        <p:sp>
          <p:nvSpPr>
            <p:cNvPr id="41" name="Oval 40"/>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284017" y="831394"/>
              <a:ext cx="304892" cy="276999"/>
            </a:xfrm>
            <a:prstGeom prst="rect">
              <a:avLst/>
            </a:prstGeom>
            <a:noFill/>
          </p:spPr>
          <p:txBody>
            <a:bodyPr wrap="none" rtlCol="0">
              <a:spAutoFit/>
            </a:bodyPr>
            <a:lstStyle/>
            <a:p>
              <a:r>
                <a:rPr lang="en-US" sz="1200" dirty="0"/>
                <a:t>CI</a:t>
              </a:r>
            </a:p>
          </p:txBody>
        </p:sp>
      </p:grpSp>
      <p:cxnSp>
        <p:nvCxnSpPr>
          <p:cNvPr id="43" name="Straight Arrow Connector 42"/>
          <p:cNvCxnSpPr>
            <a:stCxn id="8" idx="3"/>
            <a:endCxn id="6" idx="1"/>
          </p:cNvCxnSpPr>
          <p:nvPr/>
        </p:nvCxnSpPr>
        <p:spPr>
          <a:xfrm>
            <a:off x="2294801" y="3878756"/>
            <a:ext cx="2871953" cy="485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8" idx="3"/>
            <a:endCxn id="9" idx="1"/>
          </p:cNvCxnSpPr>
          <p:nvPr/>
        </p:nvCxnSpPr>
        <p:spPr>
          <a:xfrm flipV="1">
            <a:off x="2294801" y="3319942"/>
            <a:ext cx="2449269" cy="5588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8" idx="3"/>
            <a:endCxn id="7" idx="1"/>
          </p:cNvCxnSpPr>
          <p:nvPr/>
        </p:nvCxnSpPr>
        <p:spPr>
          <a:xfrm flipV="1">
            <a:off x="2294801" y="2056507"/>
            <a:ext cx="2090318" cy="1822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7147952" y="2293131"/>
            <a:ext cx="1845758" cy="98045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4080</a:t>
            </a:r>
          </a:p>
          <a:p>
            <a:pPr algn="ctr"/>
            <a:r>
              <a:rPr lang="en-US" dirty="0"/>
              <a:t>Art, Community, and </a:t>
            </a:r>
            <a:r>
              <a:rPr lang="en-US" dirty="0" smtClean="0"/>
              <a:t>Technology</a:t>
            </a:r>
            <a:endParaRPr lang="en-US" dirty="0"/>
          </a:p>
        </p:txBody>
      </p:sp>
      <p:cxnSp>
        <p:nvCxnSpPr>
          <p:cNvPr id="63" name="Straight Arrow Connector 62"/>
          <p:cNvCxnSpPr>
            <a:stCxn id="17" idx="3"/>
            <a:endCxn id="4" idx="1"/>
          </p:cNvCxnSpPr>
          <p:nvPr/>
        </p:nvCxnSpPr>
        <p:spPr>
          <a:xfrm>
            <a:off x="4894234" y="6056394"/>
            <a:ext cx="4307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590510" y="941349"/>
            <a:ext cx="1982722" cy="1477328"/>
          </a:xfrm>
          <a:prstGeom prst="rect">
            <a:avLst/>
          </a:prstGeom>
          <a:noFill/>
        </p:spPr>
        <p:txBody>
          <a:bodyPr wrap="none" rtlCol="0">
            <a:spAutoFit/>
          </a:bodyPr>
          <a:lstStyle/>
          <a:p>
            <a:r>
              <a:rPr lang="en-US" dirty="0"/>
              <a:t>Add 1 more course</a:t>
            </a:r>
          </a:p>
          <a:p>
            <a:r>
              <a:rPr lang="en-US" dirty="0"/>
              <a:t>from this selection </a:t>
            </a:r>
          </a:p>
          <a:p>
            <a:r>
              <a:rPr lang="en-US" dirty="0"/>
              <a:t>to the Pathway </a:t>
            </a:r>
          </a:p>
          <a:p>
            <a:r>
              <a:rPr lang="en-US" dirty="0"/>
              <a:t>for a minor in </a:t>
            </a:r>
          </a:p>
          <a:p>
            <a:r>
              <a:rPr lang="en-US" dirty="0"/>
              <a:t>Electronic Arts</a:t>
            </a:r>
          </a:p>
        </p:txBody>
      </p:sp>
      <p:sp>
        <p:nvSpPr>
          <p:cNvPr id="12" name="TextBox 11"/>
          <p:cNvSpPr txBox="1"/>
          <p:nvPr/>
        </p:nvSpPr>
        <p:spPr>
          <a:xfrm>
            <a:off x="3872903" y="5024799"/>
            <a:ext cx="974947" cy="369332"/>
          </a:xfrm>
          <a:prstGeom prst="rect">
            <a:avLst/>
          </a:prstGeom>
          <a:noFill/>
        </p:spPr>
        <p:txBody>
          <a:bodyPr wrap="none" rtlCol="0">
            <a:spAutoFit/>
          </a:bodyPr>
          <a:lstStyle/>
          <a:p>
            <a:r>
              <a:rPr lang="en-US" dirty="0"/>
              <a:t>19/2=10</a:t>
            </a:r>
          </a:p>
        </p:txBody>
      </p:sp>
      <p:sp>
        <p:nvSpPr>
          <p:cNvPr id="13" name="TextBox 12"/>
          <p:cNvSpPr txBox="1"/>
          <p:nvPr/>
        </p:nvSpPr>
        <p:spPr>
          <a:xfrm>
            <a:off x="6540789" y="3427712"/>
            <a:ext cx="399468" cy="369332"/>
          </a:xfrm>
          <a:prstGeom prst="rect">
            <a:avLst/>
          </a:prstGeom>
          <a:noFill/>
        </p:spPr>
        <p:txBody>
          <a:bodyPr wrap="none" rtlCol="0">
            <a:spAutoFit/>
          </a:bodyPr>
          <a:lstStyle/>
          <a:p>
            <a:r>
              <a:rPr lang="en-US" dirty="0" smtClean="0"/>
              <a:t>??</a:t>
            </a:r>
            <a:endParaRPr lang="en-US" dirty="0"/>
          </a:p>
        </p:txBody>
      </p:sp>
      <p:sp>
        <p:nvSpPr>
          <p:cNvPr id="25" name="TextBox 24"/>
          <p:cNvSpPr txBox="1"/>
          <p:nvPr/>
        </p:nvSpPr>
        <p:spPr>
          <a:xfrm>
            <a:off x="4443022" y="6193209"/>
            <a:ext cx="418704" cy="369332"/>
          </a:xfrm>
          <a:prstGeom prst="rect">
            <a:avLst/>
          </a:prstGeom>
          <a:noFill/>
        </p:spPr>
        <p:txBody>
          <a:bodyPr wrap="none" rtlCol="0">
            <a:spAutoFit/>
          </a:bodyPr>
          <a:lstStyle/>
          <a:p>
            <a:r>
              <a:rPr lang="en-US" dirty="0" smtClean="0"/>
              <a:t>40</a:t>
            </a:r>
            <a:endParaRPr lang="en-US" dirty="0"/>
          </a:p>
        </p:txBody>
      </p:sp>
      <p:sp>
        <p:nvSpPr>
          <p:cNvPr id="26" name="TextBox 25"/>
          <p:cNvSpPr txBox="1"/>
          <p:nvPr/>
        </p:nvSpPr>
        <p:spPr>
          <a:xfrm>
            <a:off x="1823985" y="3983880"/>
            <a:ext cx="418704" cy="369332"/>
          </a:xfrm>
          <a:prstGeom prst="rect">
            <a:avLst/>
          </a:prstGeom>
          <a:noFill/>
        </p:spPr>
        <p:txBody>
          <a:bodyPr wrap="none" rtlCol="0">
            <a:spAutoFit/>
          </a:bodyPr>
          <a:lstStyle/>
          <a:p>
            <a:r>
              <a:rPr lang="en-US" dirty="0" smtClean="0"/>
              <a:t>50</a:t>
            </a:r>
            <a:endParaRPr lang="en-US" dirty="0"/>
          </a:p>
        </p:txBody>
      </p:sp>
      <p:sp>
        <p:nvSpPr>
          <p:cNvPr id="71" name="TextBox 70"/>
          <p:cNvSpPr txBox="1"/>
          <p:nvPr/>
        </p:nvSpPr>
        <p:spPr>
          <a:xfrm>
            <a:off x="8677326" y="2971342"/>
            <a:ext cx="418704" cy="369332"/>
          </a:xfrm>
          <a:prstGeom prst="rect">
            <a:avLst/>
          </a:prstGeom>
          <a:noFill/>
        </p:spPr>
        <p:txBody>
          <a:bodyPr wrap="none" rtlCol="0">
            <a:spAutoFit/>
          </a:bodyPr>
          <a:lstStyle/>
          <a:p>
            <a:r>
              <a:rPr lang="en-US" dirty="0" smtClean="0"/>
              <a:t>10</a:t>
            </a:r>
            <a:endParaRPr lang="en-US" dirty="0"/>
          </a:p>
        </p:txBody>
      </p:sp>
      <p:sp>
        <p:nvSpPr>
          <p:cNvPr id="75" name="TextBox 74"/>
          <p:cNvSpPr txBox="1"/>
          <p:nvPr/>
        </p:nvSpPr>
        <p:spPr>
          <a:xfrm>
            <a:off x="8610740" y="4252917"/>
            <a:ext cx="301686" cy="369332"/>
          </a:xfrm>
          <a:prstGeom prst="rect">
            <a:avLst/>
          </a:prstGeom>
          <a:noFill/>
        </p:spPr>
        <p:txBody>
          <a:bodyPr wrap="none" rtlCol="0">
            <a:spAutoFit/>
          </a:bodyPr>
          <a:lstStyle/>
          <a:p>
            <a:r>
              <a:rPr lang="en-US" dirty="0"/>
              <a:t>9</a:t>
            </a:r>
          </a:p>
        </p:txBody>
      </p:sp>
      <p:sp>
        <p:nvSpPr>
          <p:cNvPr id="27" name="TextBox 26"/>
          <p:cNvSpPr txBox="1"/>
          <p:nvPr/>
        </p:nvSpPr>
        <p:spPr>
          <a:xfrm>
            <a:off x="6745977" y="2149472"/>
            <a:ext cx="301686" cy="369332"/>
          </a:xfrm>
          <a:prstGeom prst="rect">
            <a:avLst/>
          </a:prstGeom>
          <a:noFill/>
        </p:spPr>
        <p:txBody>
          <a:bodyPr wrap="none" rtlCol="0">
            <a:spAutoFit/>
          </a:bodyPr>
          <a:lstStyle/>
          <a:p>
            <a:r>
              <a:rPr lang="en-US" dirty="0"/>
              <a:t>5</a:t>
            </a:r>
          </a:p>
        </p:txBody>
      </p:sp>
      <p:sp>
        <p:nvSpPr>
          <p:cNvPr id="28" name="TextBox 27"/>
          <p:cNvSpPr txBox="1"/>
          <p:nvPr/>
        </p:nvSpPr>
        <p:spPr>
          <a:xfrm>
            <a:off x="6846340" y="6189513"/>
            <a:ext cx="249260" cy="369332"/>
          </a:xfrm>
          <a:prstGeom prst="rect">
            <a:avLst/>
          </a:prstGeom>
          <a:noFill/>
        </p:spPr>
        <p:txBody>
          <a:bodyPr wrap="square" rtlCol="0">
            <a:spAutoFit/>
          </a:bodyPr>
          <a:lstStyle/>
          <a:p>
            <a:r>
              <a:rPr lang="en-US" dirty="0"/>
              <a:t>5</a:t>
            </a:r>
          </a:p>
        </p:txBody>
      </p:sp>
      <p:sp>
        <p:nvSpPr>
          <p:cNvPr id="29" name="TextBox 28"/>
          <p:cNvSpPr txBox="1"/>
          <p:nvPr/>
        </p:nvSpPr>
        <p:spPr>
          <a:xfrm>
            <a:off x="6296511" y="4507181"/>
            <a:ext cx="740908" cy="369332"/>
          </a:xfrm>
          <a:prstGeom prst="rect">
            <a:avLst/>
          </a:prstGeom>
          <a:noFill/>
        </p:spPr>
        <p:txBody>
          <a:bodyPr wrap="none" rtlCol="0">
            <a:spAutoFit/>
          </a:bodyPr>
          <a:lstStyle/>
          <a:p>
            <a:r>
              <a:rPr lang="en-US" dirty="0"/>
              <a:t>8</a:t>
            </a:r>
            <a:r>
              <a:rPr lang="en-US" dirty="0" smtClean="0"/>
              <a:t>/2=4</a:t>
            </a:r>
            <a:endParaRPr lang="en-US" dirty="0"/>
          </a:p>
        </p:txBody>
      </p:sp>
      <p:sp>
        <p:nvSpPr>
          <p:cNvPr id="79" name="TextBox 78"/>
          <p:cNvSpPr txBox="1"/>
          <p:nvPr/>
        </p:nvSpPr>
        <p:spPr>
          <a:xfrm>
            <a:off x="8699080" y="5616550"/>
            <a:ext cx="301686" cy="369332"/>
          </a:xfrm>
          <a:prstGeom prst="rect">
            <a:avLst/>
          </a:prstGeom>
          <a:noFill/>
        </p:spPr>
        <p:txBody>
          <a:bodyPr wrap="none" rtlCol="0">
            <a:spAutoFit/>
          </a:bodyPr>
          <a:lstStyle/>
          <a:p>
            <a:r>
              <a:rPr lang="en-US" dirty="0" smtClean="0"/>
              <a:t>5</a:t>
            </a:r>
            <a:endParaRPr lang="en-US" dirty="0"/>
          </a:p>
        </p:txBody>
      </p:sp>
      <p:sp>
        <p:nvSpPr>
          <p:cNvPr id="30" name="TextBox 29"/>
          <p:cNvSpPr txBox="1"/>
          <p:nvPr/>
        </p:nvSpPr>
        <p:spPr>
          <a:xfrm>
            <a:off x="7525213" y="6362002"/>
            <a:ext cx="974947" cy="369332"/>
          </a:xfrm>
          <a:prstGeom prst="rect">
            <a:avLst/>
          </a:prstGeom>
          <a:noFill/>
        </p:spPr>
        <p:txBody>
          <a:bodyPr wrap="none" rtlCol="0">
            <a:spAutoFit/>
          </a:bodyPr>
          <a:lstStyle/>
          <a:p>
            <a:r>
              <a:rPr lang="en-US" dirty="0" smtClean="0"/>
              <a:t>88/2=44</a:t>
            </a:r>
            <a:endParaRPr lang="en-US" dirty="0"/>
          </a:p>
        </p:txBody>
      </p:sp>
      <p:sp>
        <p:nvSpPr>
          <p:cNvPr id="48" name="TextBox 47"/>
          <p:cNvSpPr txBox="1"/>
          <p:nvPr/>
        </p:nvSpPr>
        <p:spPr>
          <a:xfrm>
            <a:off x="8725296" y="6476233"/>
            <a:ext cx="418704" cy="369332"/>
          </a:xfrm>
          <a:prstGeom prst="rect">
            <a:avLst/>
          </a:prstGeom>
          <a:noFill/>
        </p:spPr>
        <p:txBody>
          <a:bodyPr wrap="none" rtlCol="0">
            <a:spAutoFit/>
          </a:bodyPr>
          <a:lstStyle/>
          <a:p>
            <a:r>
              <a:rPr lang="en-US" dirty="0" smtClean="0"/>
              <a:t>44</a:t>
            </a:r>
            <a:endParaRPr lang="en-US" dirty="0"/>
          </a:p>
        </p:txBody>
      </p:sp>
      <p:sp>
        <p:nvSpPr>
          <p:cNvPr id="96" name="TextBox 95"/>
          <p:cNvSpPr txBox="1"/>
          <p:nvPr/>
        </p:nvSpPr>
        <p:spPr>
          <a:xfrm>
            <a:off x="1942256" y="5664321"/>
            <a:ext cx="418704" cy="369332"/>
          </a:xfrm>
          <a:prstGeom prst="rect">
            <a:avLst/>
          </a:prstGeom>
          <a:noFill/>
        </p:spPr>
        <p:txBody>
          <a:bodyPr wrap="none" rtlCol="0">
            <a:spAutoFit/>
          </a:bodyPr>
          <a:lstStyle/>
          <a:p>
            <a:r>
              <a:rPr lang="en-US" dirty="0" smtClean="0"/>
              <a:t>40</a:t>
            </a:r>
            <a:endParaRPr lang="en-US" dirty="0"/>
          </a:p>
        </p:txBody>
      </p:sp>
      <p:sp>
        <p:nvSpPr>
          <p:cNvPr id="97" name="TextBox 96"/>
          <p:cNvSpPr txBox="1"/>
          <p:nvPr/>
        </p:nvSpPr>
        <p:spPr>
          <a:xfrm>
            <a:off x="1901608" y="2453328"/>
            <a:ext cx="301686" cy="369332"/>
          </a:xfrm>
          <a:prstGeom prst="rect">
            <a:avLst/>
          </a:prstGeom>
          <a:noFill/>
        </p:spPr>
        <p:txBody>
          <a:bodyPr wrap="none" rtlCol="0">
            <a:spAutoFit/>
          </a:bodyPr>
          <a:lstStyle/>
          <a:p>
            <a:r>
              <a:rPr lang="en-US" dirty="0" smtClean="0"/>
              <a:t>5</a:t>
            </a:r>
            <a:endParaRPr lang="en-US" dirty="0"/>
          </a:p>
        </p:txBody>
      </p:sp>
      <p:grpSp>
        <p:nvGrpSpPr>
          <p:cNvPr id="84" name="Group 83"/>
          <p:cNvGrpSpPr/>
          <p:nvPr/>
        </p:nvGrpSpPr>
        <p:grpSpPr>
          <a:xfrm>
            <a:off x="8618268" y="3741146"/>
            <a:ext cx="255198" cy="276999"/>
            <a:chOff x="7228093" y="2976114"/>
            <a:chExt cx="255198" cy="276999"/>
          </a:xfrm>
        </p:grpSpPr>
        <p:sp>
          <p:nvSpPr>
            <p:cNvPr id="95" name="Oval 94"/>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99" name="Group 98"/>
          <p:cNvGrpSpPr/>
          <p:nvPr/>
        </p:nvGrpSpPr>
        <p:grpSpPr>
          <a:xfrm>
            <a:off x="6868765" y="5616550"/>
            <a:ext cx="255198" cy="276999"/>
            <a:chOff x="7228093" y="2976114"/>
            <a:chExt cx="255198" cy="276999"/>
          </a:xfrm>
        </p:grpSpPr>
        <p:sp>
          <p:nvSpPr>
            <p:cNvPr id="100" name="Oval 99"/>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02" name="Group 101"/>
          <p:cNvGrpSpPr/>
          <p:nvPr/>
        </p:nvGrpSpPr>
        <p:grpSpPr>
          <a:xfrm>
            <a:off x="391433" y="1651063"/>
            <a:ext cx="255198" cy="276999"/>
            <a:chOff x="7218863" y="2769318"/>
            <a:chExt cx="255198" cy="276999"/>
          </a:xfrm>
        </p:grpSpPr>
        <p:sp>
          <p:nvSpPr>
            <p:cNvPr id="103" name="Oval 10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05" name="Group 104"/>
          <p:cNvGrpSpPr/>
          <p:nvPr/>
        </p:nvGrpSpPr>
        <p:grpSpPr>
          <a:xfrm>
            <a:off x="2830139" y="4553347"/>
            <a:ext cx="330540" cy="276999"/>
            <a:chOff x="7208693" y="2272892"/>
            <a:chExt cx="330540" cy="276999"/>
          </a:xfrm>
        </p:grpSpPr>
        <p:sp>
          <p:nvSpPr>
            <p:cNvPr id="106" name="Oval 105"/>
            <p:cNvSpPr/>
            <p:nvPr/>
          </p:nvSpPr>
          <p:spPr>
            <a:xfrm>
              <a:off x="7254691" y="2297092"/>
              <a:ext cx="228600" cy="228600"/>
            </a:xfrm>
            <a:prstGeom prst="ellipse">
              <a:avLst/>
            </a:prstGeom>
            <a:solidFill>
              <a:srgbClr val="EF864B"/>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7208693" y="2272892"/>
              <a:ext cx="330540" cy="276999"/>
            </a:xfrm>
            <a:prstGeom prst="rect">
              <a:avLst/>
            </a:prstGeom>
            <a:noFill/>
          </p:spPr>
          <p:txBody>
            <a:bodyPr wrap="none" rtlCol="0">
              <a:spAutoFit/>
            </a:bodyPr>
            <a:lstStyle/>
            <a:p>
              <a:r>
                <a:rPr lang="en-US" sz="1200" dirty="0" smtClean="0"/>
                <a:t>FE</a:t>
              </a:r>
              <a:endParaRPr lang="en-US" sz="1200" dirty="0"/>
            </a:p>
          </p:txBody>
        </p:sp>
      </p:grpSp>
      <p:grpSp>
        <p:nvGrpSpPr>
          <p:cNvPr id="108" name="Group 107"/>
          <p:cNvGrpSpPr/>
          <p:nvPr/>
        </p:nvGrpSpPr>
        <p:grpSpPr>
          <a:xfrm>
            <a:off x="4458659" y="1655856"/>
            <a:ext cx="330540" cy="276999"/>
            <a:chOff x="7208693" y="2272892"/>
            <a:chExt cx="330540" cy="276999"/>
          </a:xfrm>
        </p:grpSpPr>
        <p:sp>
          <p:nvSpPr>
            <p:cNvPr id="109" name="Oval 108"/>
            <p:cNvSpPr/>
            <p:nvPr/>
          </p:nvSpPr>
          <p:spPr>
            <a:xfrm>
              <a:off x="7254691" y="2297092"/>
              <a:ext cx="228600" cy="228600"/>
            </a:xfrm>
            <a:prstGeom prst="ellipse">
              <a:avLst/>
            </a:prstGeom>
            <a:solidFill>
              <a:srgbClr val="EF864B"/>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7208693" y="2272892"/>
              <a:ext cx="330540" cy="276999"/>
            </a:xfrm>
            <a:prstGeom prst="rect">
              <a:avLst/>
            </a:prstGeom>
            <a:noFill/>
          </p:spPr>
          <p:txBody>
            <a:bodyPr wrap="none" rtlCol="0">
              <a:spAutoFit/>
            </a:bodyPr>
            <a:lstStyle/>
            <a:p>
              <a:r>
                <a:rPr lang="en-US" sz="1200" dirty="0" smtClean="0"/>
                <a:t>FE</a:t>
              </a:r>
              <a:endParaRPr lang="en-US" sz="1200" dirty="0"/>
            </a:p>
          </p:txBody>
        </p:sp>
      </p:grpSp>
      <p:grpSp>
        <p:nvGrpSpPr>
          <p:cNvPr id="111" name="Group 110"/>
          <p:cNvGrpSpPr/>
          <p:nvPr/>
        </p:nvGrpSpPr>
        <p:grpSpPr>
          <a:xfrm>
            <a:off x="373837" y="3463193"/>
            <a:ext cx="255198" cy="276999"/>
            <a:chOff x="7218863" y="2769318"/>
            <a:chExt cx="255198" cy="276999"/>
          </a:xfrm>
        </p:grpSpPr>
        <p:sp>
          <p:nvSpPr>
            <p:cNvPr id="112" name="Oval 11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14" name="Group 113"/>
          <p:cNvGrpSpPr/>
          <p:nvPr/>
        </p:nvGrpSpPr>
        <p:grpSpPr>
          <a:xfrm>
            <a:off x="1925469" y="3463192"/>
            <a:ext cx="255198" cy="276999"/>
            <a:chOff x="7228093" y="2976114"/>
            <a:chExt cx="255198" cy="276999"/>
          </a:xfrm>
        </p:grpSpPr>
        <p:sp>
          <p:nvSpPr>
            <p:cNvPr id="115" name="Oval 114"/>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17" name="Group 116"/>
          <p:cNvGrpSpPr/>
          <p:nvPr/>
        </p:nvGrpSpPr>
        <p:grpSpPr>
          <a:xfrm>
            <a:off x="3160679" y="5618177"/>
            <a:ext cx="255198" cy="276999"/>
            <a:chOff x="7218863" y="2769318"/>
            <a:chExt cx="255198" cy="276999"/>
          </a:xfrm>
        </p:grpSpPr>
        <p:sp>
          <p:nvSpPr>
            <p:cNvPr id="118" name="Oval 117"/>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20" name="Group 119"/>
          <p:cNvGrpSpPr/>
          <p:nvPr/>
        </p:nvGrpSpPr>
        <p:grpSpPr>
          <a:xfrm>
            <a:off x="4573232" y="5622970"/>
            <a:ext cx="255198" cy="276999"/>
            <a:chOff x="7228093" y="2976114"/>
            <a:chExt cx="255198" cy="276999"/>
          </a:xfrm>
        </p:grpSpPr>
        <p:sp>
          <p:nvSpPr>
            <p:cNvPr id="121" name="Oval 120"/>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23" name="Group 122"/>
          <p:cNvGrpSpPr/>
          <p:nvPr/>
        </p:nvGrpSpPr>
        <p:grpSpPr>
          <a:xfrm>
            <a:off x="4981543" y="2879009"/>
            <a:ext cx="370422" cy="276999"/>
            <a:chOff x="7189822" y="4439073"/>
            <a:chExt cx="370422" cy="276999"/>
          </a:xfrm>
        </p:grpSpPr>
        <p:sp>
          <p:nvSpPr>
            <p:cNvPr id="124" name="Oval 123"/>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125" name="TextBox 124"/>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126" name="Group 125"/>
          <p:cNvGrpSpPr/>
          <p:nvPr/>
        </p:nvGrpSpPr>
        <p:grpSpPr>
          <a:xfrm>
            <a:off x="5181373" y="3983054"/>
            <a:ext cx="356444" cy="276999"/>
            <a:chOff x="7193416" y="2598168"/>
            <a:chExt cx="356444" cy="276999"/>
          </a:xfrm>
        </p:grpSpPr>
        <p:sp>
          <p:nvSpPr>
            <p:cNvPr id="127" name="Oval 126"/>
            <p:cNvSpPr/>
            <p:nvPr/>
          </p:nvSpPr>
          <p:spPr>
            <a:xfrm>
              <a:off x="7239414" y="2622368"/>
              <a:ext cx="228600" cy="228600"/>
            </a:xfrm>
            <a:prstGeom prst="ellipse">
              <a:avLst/>
            </a:prstGeom>
            <a:solidFill>
              <a:srgbClr val="EF864B"/>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7193416" y="2598168"/>
              <a:ext cx="356444" cy="276999"/>
            </a:xfrm>
            <a:prstGeom prst="rect">
              <a:avLst/>
            </a:prstGeom>
            <a:noFill/>
          </p:spPr>
          <p:txBody>
            <a:bodyPr wrap="none" rtlCol="0">
              <a:spAutoFit/>
            </a:bodyPr>
            <a:lstStyle/>
            <a:p>
              <a:r>
                <a:rPr lang="en-US" sz="1200" dirty="0" smtClean="0"/>
                <a:t>FO</a:t>
              </a:r>
              <a:endParaRPr lang="en-US" sz="1200" dirty="0"/>
            </a:p>
          </p:txBody>
        </p:sp>
      </p:grpSp>
      <p:grpSp>
        <p:nvGrpSpPr>
          <p:cNvPr id="129" name="Group 128"/>
          <p:cNvGrpSpPr/>
          <p:nvPr/>
        </p:nvGrpSpPr>
        <p:grpSpPr>
          <a:xfrm>
            <a:off x="7262496" y="5040508"/>
            <a:ext cx="370422" cy="276999"/>
            <a:chOff x="7189822" y="4439073"/>
            <a:chExt cx="370422" cy="276999"/>
          </a:xfrm>
        </p:grpSpPr>
        <p:sp>
          <p:nvSpPr>
            <p:cNvPr id="130" name="Oval 129"/>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131" name="TextBox 130"/>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132" name="Group 131"/>
          <p:cNvGrpSpPr/>
          <p:nvPr/>
        </p:nvGrpSpPr>
        <p:grpSpPr>
          <a:xfrm>
            <a:off x="8633984" y="2352535"/>
            <a:ext cx="255198" cy="276999"/>
            <a:chOff x="7228093" y="2976114"/>
            <a:chExt cx="255198" cy="276999"/>
          </a:xfrm>
        </p:grpSpPr>
        <p:sp>
          <p:nvSpPr>
            <p:cNvPr id="133" name="Oval 13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35" name="Group 134"/>
          <p:cNvGrpSpPr/>
          <p:nvPr/>
        </p:nvGrpSpPr>
        <p:grpSpPr>
          <a:xfrm>
            <a:off x="7208292" y="2376734"/>
            <a:ext cx="255198" cy="276999"/>
            <a:chOff x="7218863" y="2769318"/>
            <a:chExt cx="255198" cy="276999"/>
          </a:xfrm>
        </p:grpSpPr>
        <p:sp>
          <p:nvSpPr>
            <p:cNvPr id="136" name="Oval 13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p:cNvSpPr txBox="1"/>
            <p:nvPr/>
          </p:nvSpPr>
          <p:spPr>
            <a:xfrm>
              <a:off x="7218863" y="2769318"/>
              <a:ext cx="255198" cy="276999"/>
            </a:xfrm>
            <a:prstGeom prst="rect">
              <a:avLst/>
            </a:prstGeom>
            <a:noFill/>
          </p:spPr>
          <p:txBody>
            <a:bodyPr wrap="none" rtlCol="0">
              <a:spAutoFit/>
            </a:bodyPr>
            <a:lstStyle/>
            <a:p>
              <a:r>
                <a:rPr lang="en-US" sz="1200" dirty="0"/>
                <a:t>F</a:t>
              </a:r>
            </a:p>
          </p:txBody>
        </p:sp>
      </p:grpSp>
    </p:spTree>
    <p:extLst>
      <p:ext uri="{BB962C8B-B14F-4D97-AF65-F5344CB8AC3E}">
        <p14:creationId xmlns:p14="http://schemas.microsoft.com/office/powerpoint/2010/main" val="128859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239617" y="883227"/>
            <a:ext cx="3577727" cy="566304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 1</a:t>
            </a:r>
          </a:p>
        </p:txBody>
      </p:sp>
      <p:sp>
        <p:nvSpPr>
          <p:cNvPr id="87" name="Rounded Rectangle 86"/>
          <p:cNvSpPr/>
          <p:nvPr/>
        </p:nvSpPr>
        <p:spPr>
          <a:xfrm>
            <a:off x="379531" y="1866720"/>
            <a:ext cx="1545215" cy="118189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a:t>
            </a:r>
            <a:r>
              <a:rPr lang="en-US" sz="1600" dirty="0" smtClean="0"/>
              <a:t>1175</a:t>
            </a:r>
            <a:endParaRPr lang="en-US" sz="1600" dirty="0"/>
          </a:p>
          <a:p>
            <a:pPr algn="ctr"/>
            <a:r>
              <a:rPr lang="en-US" sz="1600" dirty="0" smtClean="0"/>
              <a:t>Well-Being: Cultivating Curiosity</a:t>
            </a:r>
            <a:endParaRPr lang="en-US" sz="1600" dirty="0"/>
          </a:p>
        </p:txBody>
      </p:sp>
      <p:sp>
        <p:nvSpPr>
          <p:cNvPr id="98" name="Rounded Rectangle 97"/>
          <p:cNvSpPr/>
          <p:nvPr/>
        </p:nvSpPr>
        <p:spPr>
          <a:xfrm>
            <a:off x="4042336" y="883227"/>
            <a:ext cx="4804958" cy="566304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Courses 2 and 3</a:t>
            </a:r>
          </a:p>
        </p:txBody>
      </p:sp>
      <p:sp>
        <p:nvSpPr>
          <p:cNvPr id="44" name="TextBox 43"/>
          <p:cNvSpPr txBox="1"/>
          <p:nvPr/>
        </p:nvSpPr>
        <p:spPr>
          <a:xfrm>
            <a:off x="101600" y="222560"/>
            <a:ext cx="4033982" cy="461665"/>
          </a:xfrm>
          <a:prstGeom prst="rect">
            <a:avLst/>
          </a:prstGeom>
          <a:noFill/>
        </p:spPr>
        <p:txBody>
          <a:bodyPr wrap="square" rtlCol="0">
            <a:spAutoFit/>
          </a:bodyPr>
          <a:lstStyle/>
          <a:p>
            <a:r>
              <a:rPr lang="en-US" sz="2400" b="1" dirty="0" smtClean="0"/>
              <a:t>Well-being: Body and Mind</a:t>
            </a:r>
            <a:endParaRPr lang="en-US" sz="2400" b="1" dirty="0"/>
          </a:p>
        </p:txBody>
      </p:sp>
      <p:sp>
        <p:nvSpPr>
          <p:cNvPr id="31" name="Rounded Rectangle 30"/>
          <p:cNvSpPr/>
          <p:nvPr/>
        </p:nvSpPr>
        <p:spPr>
          <a:xfrm>
            <a:off x="2059612" y="3164583"/>
            <a:ext cx="1595142" cy="109686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1140</a:t>
            </a:r>
          </a:p>
          <a:p>
            <a:pPr algn="ctr"/>
            <a:r>
              <a:rPr lang="en-US" sz="1600" dirty="0"/>
              <a:t>Minds and </a:t>
            </a:r>
            <a:r>
              <a:rPr lang="en-US" sz="1600" dirty="0" smtClean="0"/>
              <a:t>Machines</a:t>
            </a:r>
            <a:endParaRPr lang="en-US" sz="1600" dirty="0"/>
          </a:p>
        </p:txBody>
      </p:sp>
      <p:sp>
        <p:nvSpPr>
          <p:cNvPr id="38" name="Rounded Rectangle 37"/>
          <p:cNvSpPr/>
          <p:nvPr/>
        </p:nvSpPr>
        <p:spPr>
          <a:xfrm>
            <a:off x="4229534" y="1455223"/>
            <a:ext cx="2196327" cy="71888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PHIL 4240</a:t>
            </a:r>
          </a:p>
          <a:p>
            <a:pPr algn="ctr"/>
            <a:r>
              <a:rPr lang="en-US" sz="1600" dirty="0" smtClean="0"/>
              <a:t>Ethics</a:t>
            </a:r>
            <a:endParaRPr lang="en-US" sz="1600" dirty="0"/>
          </a:p>
        </p:txBody>
      </p:sp>
      <p:sp>
        <p:nvSpPr>
          <p:cNvPr id="39" name="Rounded Rectangle 38"/>
          <p:cNvSpPr/>
          <p:nvPr/>
        </p:nvSpPr>
        <p:spPr>
          <a:xfrm>
            <a:off x="4227545" y="2255462"/>
            <a:ext cx="2180173" cy="85766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PSYC 4500 </a:t>
            </a:r>
          </a:p>
          <a:p>
            <a:pPr algn="ctr"/>
            <a:r>
              <a:rPr lang="en-US" sz="1600" dirty="0"/>
              <a:t>Drugs, Society, and </a:t>
            </a:r>
            <a:r>
              <a:rPr lang="en-US" sz="1600" dirty="0" smtClean="0"/>
              <a:t>Behavior</a:t>
            </a:r>
            <a:endParaRPr lang="en-US" sz="1600" dirty="0"/>
          </a:p>
        </p:txBody>
      </p:sp>
      <p:sp>
        <p:nvSpPr>
          <p:cNvPr id="40" name="Rounded Rectangle 39"/>
          <p:cNvSpPr/>
          <p:nvPr/>
        </p:nvSpPr>
        <p:spPr>
          <a:xfrm>
            <a:off x="6510303" y="1461461"/>
            <a:ext cx="2168161" cy="82236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PSYC </a:t>
            </a:r>
            <a:r>
              <a:rPr lang="en-US" sz="1600" dirty="0" smtClean="0"/>
              <a:t>4610 / </a:t>
            </a:r>
          </a:p>
          <a:p>
            <a:pPr algn="ctr"/>
            <a:r>
              <a:rPr lang="en-US" sz="1600" dirty="0" smtClean="0"/>
              <a:t>COGS </a:t>
            </a:r>
            <a:r>
              <a:rPr lang="en-US" sz="1600" dirty="0"/>
              <a:t>4610</a:t>
            </a:r>
          </a:p>
          <a:p>
            <a:pPr algn="ctr"/>
            <a:r>
              <a:rPr lang="en-US" sz="1600" dirty="0"/>
              <a:t>Stress and the </a:t>
            </a:r>
            <a:r>
              <a:rPr lang="en-US" sz="1600" dirty="0" smtClean="0"/>
              <a:t>Brain</a:t>
            </a:r>
            <a:endParaRPr lang="en-US" sz="1600" dirty="0"/>
          </a:p>
        </p:txBody>
      </p:sp>
      <p:sp>
        <p:nvSpPr>
          <p:cNvPr id="41" name="Rounded Rectangle 40"/>
          <p:cNvSpPr/>
          <p:nvPr/>
        </p:nvSpPr>
        <p:spPr>
          <a:xfrm>
            <a:off x="6510303" y="2413146"/>
            <a:ext cx="2168163" cy="112201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PSYC </a:t>
            </a:r>
            <a:r>
              <a:rPr lang="en-US" sz="1600" dirty="0" smtClean="0"/>
              <a:t>4700 / </a:t>
            </a:r>
          </a:p>
          <a:p>
            <a:pPr algn="ctr"/>
            <a:r>
              <a:rPr lang="en-US" sz="1600" dirty="0" smtClean="0"/>
              <a:t>COGS </a:t>
            </a:r>
            <a:r>
              <a:rPr lang="en-US" sz="1600" dirty="0"/>
              <a:t>4700</a:t>
            </a:r>
          </a:p>
          <a:p>
            <a:pPr algn="ctr"/>
            <a:r>
              <a:rPr lang="en-US" sz="1600" dirty="0"/>
              <a:t>Hormones, Brain, and </a:t>
            </a:r>
            <a:r>
              <a:rPr lang="en-US" sz="1600" dirty="0" smtClean="0"/>
              <a:t>Behavior</a:t>
            </a:r>
            <a:endParaRPr lang="en-US" sz="1600" dirty="0"/>
          </a:p>
        </p:txBody>
      </p:sp>
      <p:sp>
        <p:nvSpPr>
          <p:cNvPr id="42" name="Rounded Rectangle 41"/>
          <p:cNvSpPr/>
          <p:nvPr/>
        </p:nvSpPr>
        <p:spPr>
          <a:xfrm>
            <a:off x="2067565" y="1867028"/>
            <a:ext cx="1581126" cy="118158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IHSS 1110</a:t>
            </a:r>
          </a:p>
          <a:p>
            <a:pPr algn="ctr"/>
            <a:r>
              <a:rPr lang="en-US" sz="1600" dirty="0"/>
              <a:t>Nature &amp; </a:t>
            </a:r>
            <a:r>
              <a:rPr lang="en-US" sz="1600" dirty="0" smtClean="0"/>
              <a:t>Society</a:t>
            </a:r>
            <a:endParaRPr lang="en-US" sz="1600" dirty="0"/>
          </a:p>
        </p:txBody>
      </p:sp>
      <p:sp>
        <p:nvSpPr>
          <p:cNvPr id="55" name="Rounded Rectangle 54"/>
          <p:cNvSpPr/>
          <p:nvPr/>
        </p:nvSpPr>
        <p:spPr>
          <a:xfrm>
            <a:off x="4218759" y="3156057"/>
            <a:ext cx="2162229" cy="65571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PSYC 1200 </a:t>
            </a:r>
          </a:p>
          <a:p>
            <a:pPr algn="ctr"/>
            <a:r>
              <a:rPr lang="en-US" sz="1600" dirty="0"/>
              <a:t>General Psychology </a:t>
            </a:r>
          </a:p>
        </p:txBody>
      </p:sp>
      <p:sp>
        <p:nvSpPr>
          <p:cNvPr id="56" name="Rounded Rectangle 55"/>
          <p:cNvSpPr/>
          <p:nvPr/>
        </p:nvSpPr>
        <p:spPr>
          <a:xfrm>
            <a:off x="375385" y="4416008"/>
            <a:ext cx="1543971" cy="11648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1960</a:t>
            </a:r>
          </a:p>
          <a:p>
            <a:pPr algn="ctr"/>
            <a:r>
              <a:rPr lang="en-US" sz="1600" dirty="0"/>
              <a:t>Music and </a:t>
            </a:r>
            <a:r>
              <a:rPr lang="en-US" sz="1600" dirty="0" smtClean="0"/>
              <a:t>Nature</a:t>
            </a:r>
            <a:endParaRPr lang="en-US" sz="1600" dirty="0"/>
          </a:p>
        </p:txBody>
      </p:sp>
      <p:sp>
        <p:nvSpPr>
          <p:cNvPr id="64" name="Rounded Rectangle 63"/>
          <p:cNvSpPr/>
          <p:nvPr/>
        </p:nvSpPr>
        <p:spPr>
          <a:xfrm>
            <a:off x="2059613" y="4408258"/>
            <a:ext cx="1595141" cy="119072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1200</a:t>
            </a:r>
          </a:p>
          <a:p>
            <a:pPr algn="ctr"/>
            <a:r>
              <a:rPr lang="en-US" sz="1600" dirty="0"/>
              <a:t>Basic </a:t>
            </a:r>
            <a:r>
              <a:rPr lang="en-US" sz="1600" dirty="0" smtClean="0"/>
              <a:t>Drawing</a:t>
            </a:r>
            <a:endParaRPr lang="en-US" sz="1600" dirty="0"/>
          </a:p>
        </p:txBody>
      </p:sp>
      <p:sp>
        <p:nvSpPr>
          <p:cNvPr id="85" name="Rounded Rectangle 84"/>
          <p:cNvSpPr/>
          <p:nvPr/>
        </p:nvSpPr>
        <p:spPr>
          <a:xfrm>
            <a:off x="4218074" y="3863892"/>
            <a:ext cx="2162915" cy="685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PSYC </a:t>
            </a:r>
            <a:r>
              <a:rPr lang="en-US" sz="1600" dirty="0"/>
              <a:t>4730 </a:t>
            </a:r>
          </a:p>
          <a:p>
            <a:pPr algn="ctr"/>
            <a:r>
              <a:rPr lang="en-US" sz="1600" dirty="0"/>
              <a:t>Positive </a:t>
            </a:r>
            <a:r>
              <a:rPr lang="en-US" sz="1600" dirty="0" smtClean="0"/>
              <a:t>Psychology</a:t>
            </a:r>
            <a:endParaRPr lang="en-US" sz="1600" dirty="0"/>
          </a:p>
        </p:txBody>
      </p:sp>
      <p:sp>
        <p:nvSpPr>
          <p:cNvPr id="86" name="Rounded Rectangle 85"/>
          <p:cNvSpPr/>
          <p:nvPr/>
        </p:nvSpPr>
        <p:spPr>
          <a:xfrm>
            <a:off x="6530061" y="3597314"/>
            <a:ext cx="2168161" cy="1071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smtClean="0"/>
          </a:p>
          <a:p>
            <a:pPr algn="ctr"/>
            <a:r>
              <a:rPr lang="en-US" sz="1600" dirty="0" smtClean="0"/>
              <a:t>PSYC 4430 </a:t>
            </a:r>
            <a:endParaRPr lang="en-US" sz="1600" dirty="0"/>
          </a:p>
          <a:p>
            <a:pPr algn="ctr"/>
            <a:r>
              <a:rPr lang="en-US" sz="1600" dirty="0" smtClean="0"/>
              <a:t>Psychology of Mindfulness</a:t>
            </a:r>
            <a:endParaRPr lang="en-US" sz="1600" dirty="0"/>
          </a:p>
        </p:txBody>
      </p:sp>
      <p:sp>
        <p:nvSpPr>
          <p:cNvPr id="88" name="Rounded Rectangle 87"/>
          <p:cNvSpPr/>
          <p:nvPr/>
        </p:nvSpPr>
        <p:spPr>
          <a:xfrm>
            <a:off x="373437" y="3165847"/>
            <a:ext cx="1549692" cy="10955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1960</a:t>
            </a:r>
          </a:p>
          <a:p>
            <a:pPr algn="ctr"/>
            <a:r>
              <a:rPr lang="en-US" sz="1600" dirty="0"/>
              <a:t>Deep </a:t>
            </a:r>
            <a:r>
              <a:rPr lang="en-US" sz="1600" dirty="0" smtClean="0"/>
              <a:t>Listening</a:t>
            </a:r>
            <a:endParaRPr lang="en-US" sz="1600" dirty="0"/>
          </a:p>
        </p:txBody>
      </p:sp>
      <p:sp>
        <p:nvSpPr>
          <p:cNvPr id="89" name="Rounded Rectangle 88"/>
          <p:cNvSpPr/>
          <p:nvPr/>
        </p:nvSpPr>
        <p:spPr>
          <a:xfrm>
            <a:off x="4223018" y="4634297"/>
            <a:ext cx="2187199" cy="734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PSYC 4440</a:t>
            </a:r>
          </a:p>
          <a:p>
            <a:pPr algn="ctr"/>
            <a:r>
              <a:rPr lang="en-US" sz="1600" dirty="0" smtClean="0"/>
              <a:t>Sensibilities</a:t>
            </a:r>
            <a:endParaRPr lang="en-US" sz="1600" dirty="0"/>
          </a:p>
        </p:txBody>
      </p:sp>
      <p:sp>
        <p:nvSpPr>
          <p:cNvPr id="90" name="Rounded Rectangle 89"/>
          <p:cNvSpPr/>
          <p:nvPr/>
        </p:nvSpPr>
        <p:spPr>
          <a:xfrm>
            <a:off x="6542548" y="4771312"/>
            <a:ext cx="2164489" cy="629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PSYC 4960</a:t>
            </a:r>
          </a:p>
          <a:p>
            <a:pPr algn="ctr"/>
            <a:r>
              <a:rPr lang="en-US" sz="1600" dirty="0"/>
              <a:t>Empathy and </a:t>
            </a:r>
            <a:r>
              <a:rPr lang="en-US" sz="1600" dirty="0" smtClean="0"/>
              <a:t>Emotion</a:t>
            </a:r>
            <a:endParaRPr lang="en-US" sz="1600" dirty="0"/>
          </a:p>
        </p:txBody>
      </p:sp>
      <p:grpSp>
        <p:nvGrpSpPr>
          <p:cNvPr id="66" name="Group 65"/>
          <p:cNvGrpSpPr/>
          <p:nvPr/>
        </p:nvGrpSpPr>
        <p:grpSpPr>
          <a:xfrm>
            <a:off x="388036" y="3750090"/>
            <a:ext cx="319318" cy="276999"/>
            <a:chOff x="7041241" y="502671"/>
            <a:chExt cx="319318" cy="276999"/>
          </a:xfrm>
        </p:grpSpPr>
        <p:sp>
          <p:nvSpPr>
            <p:cNvPr id="67" name="Oval 66"/>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69" name="Group 68"/>
          <p:cNvGrpSpPr/>
          <p:nvPr/>
        </p:nvGrpSpPr>
        <p:grpSpPr>
          <a:xfrm>
            <a:off x="2136098" y="2736531"/>
            <a:ext cx="319318" cy="276999"/>
            <a:chOff x="7041241" y="502671"/>
            <a:chExt cx="319318" cy="276999"/>
          </a:xfrm>
        </p:grpSpPr>
        <p:sp>
          <p:nvSpPr>
            <p:cNvPr id="70" name="Oval 69"/>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76" name="Group 75"/>
          <p:cNvGrpSpPr/>
          <p:nvPr/>
        </p:nvGrpSpPr>
        <p:grpSpPr>
          <a:xfrm>
            <a:off x="407234" y="5206812"/>
            <a:ext cx="319318" cy="276999"/>
            <a:chOff x="7041241" y="502671"/>
            <a:chExt cx="319318" cy="276999"/>
          </a:xfrm>
        </p:grpSpPr>
        <p:sp>
          <p:nvSpPr>
            <p:cNvPr id="77" name="Oval 76"/>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79" name="Group 78"/>
          <p:cNvGrpSpPr/>
          <p:nvPr/>
        </p:nvGrpSpPr>
        <p:grpSpPr>
          <a:xfrm>
            <a:off x="421052" y="2650001"/>
            <a:ext cx="319318" cy="276999"/>
            <a:chOff x="7041241" y="502671"/>
            <a:chExt cx="319318" cy="276999"/>
          </a:xfrm>
        </p:grpSpPr>
        <p:sp>
          <p:nvSpPr>
            <p:cNvPr id="80" name="Oval 79"/>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82" name="Group 81"/>
          <p:cNvGrpSpPr/>
          <p:nvPr/>
        </p:nvGrpSpPr>
        <p:grpSpPr>
          <a:xfrm>
            <a:off x="2091957" y="3956471"/>
            <a:ext cx="319318" cy="276999"/>
            <a:chOff x="7041241" y="502671"/>
            <a:chExt cx="319318" cy="276999"/>
          </a:xfrm>
        </p:grpSpPr>
        <p:sp>
          <p:nvSpPr>
            <p:cNvPr id="104" name="Oval 103"/>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106" name="Group 105"/>
          <p:cNvGrpSpPr/>
          <p:nvPr/>
        </p:nvGrpSpPr>
        <p:grpSpPr>
          <a:xfrm>
            <a:off x="2454791" y="2745592"/>
            <a:ext cx="304892" cy="276999"/>
            <a:chOff x="5284017" y="831394"/>
            <a:chExt cx="304892" cy="276999"/>
          </a:xfrm>
        </p:grpSpPr>
        <p:sp>
          <p:nvSpPr>
            <p:cNvPr id="107" name="Oval 106"/>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109" name="Group 108"/>
          <p:cNvGrpSpPr/>
          <p:nvPr/>
        </p:nvGrpSpPr>
        <p:grpSpPr>
          <a:xfrm>
            <a:off x="733274" y="5200946"/>
            <a:ext cx="304892" cy="276999"/>
            <a:chOff x="5284017" y="831394"/>
            <a:chExt cx="304892" cy="276999"/>
          </a:xfrm>
        </p:grpSpPr>
        <p:sp>
          <p:nvSpPr>
            <p:cNvPr id="110" name="Oval 109"/>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112" name="Group 111"/>
          <p:cNvGrpSpPr/>
          <p:nvPr/>
        </p:nvGrpSpPr>
        <p:grpSpPr>
          <a:xfrm>
            <a:off x="2418437" y="3951358"/>
            <a:ext cx="304892" cy="276999"/>
            <a:chOff x="5284017" y="831394"/>
            <a:chExt cx="304892" cy="276999"/>
          </a:xfrm>
        </p:grpSpPr>
        <p:sp>
          <p:nvSpPr>
            <p:cNvPr id="113" name="Oval 112"/>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115" name="Group 114"/>
          <p:cNvGrpSpPr/>
          <p:nvPr/>
        </p:nvGrpSpPr>
        <p:grpSpPr>
          <a:xfrm>
            <a:off x="4564926" y="1786932"/>
            <a:ext cx="304892" cy="276999"/>
            <a:chOff x="5284017" y="831394"/>
            <a:chExt cx="304892" cy="276999"/>
          </a:xfrm>
        </p:grpSpPr>
        <p:sp>
          <p:nvSpPr>
            <p:cNvPr id="116" name="Oval 115"/>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118" name="Group 117"/>
          <p:cNvGrpSpPr/>
          <p:nvPr/>
        </p:nvGrpSpPr>
        <p:grpSpPr>
          <a:xfrm>
            <a:off x="6759602" y="4386611"/>
            <a:ext cx="304892" cy="276999"/>
            <a:chOff x="5284017" y="831394"/>
            <a:chExt cx="304892" cy="276999"/>
          </a:xfrm>
        </p:grpSpPr>
        <p:sp>
          <p:nvSpPr>
            <p:cNvPr id="119" name="Oval 118"/>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121" name="Group 120"/>
          <p:cNvGrpSpPr/>
          <p:nvPr/>
        </p:nvGrpSpPr>
        <p:grpSpPr>
          <a:xfrm>
            <a:off x="4513711" y="5062843"/>
            <a:ext cx="304892" cy="276999"/>
            <a:chOff x="5284017" y="831394"/>
            <a:chExt cx="304892" cy="276999"/>
          </a:xfrm>
        </p:grpSpPr>
        <p:sp>
          <p:nvSpPr>
            <p:cNvPr id="122" name="Oval 121"/>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p:cNvSpPr txBox="1"/>
            <p:nvPr/>
          </p:nvSpPr>
          <p:spPr>
            <a:xfrm>
              <a:off x="5284017" y="831394"/>
              <a:ext cx="304892" cy="276999"/>
            </a:xfrm>
            <a:prstGeom prst="rect">
              <a:avLst/>
            </a:prstGeom>
            <a:noFill/>
          </p:spPr>
          <p:txBody>
            <a:bodyPr wrap="none" rtlCol="0">
              <a:spAutoFit/>
            </a:bodyPr>
            <a:lstStyle/>
            <a:p>
              <a:r>
                <a:rPr lang="en-US" sz="1200" dirty="0"/>
                <a:t>CI</a:t>
              </a:r>
            </a:p>
          </p:txBody>
        </p:sp>
      </p:grpSp>
      <p:sp>
        <p:nvSpPr>
          <p:cNvPr id="2" name="TextBox 1"/>
          <p:cNvSpPr txBox="1"/>
          <p:nvPr/>
        </p:nvSpPr>
        <p:spPr>
          <a:xfrm>
            <a:off x="3264094" y="5255660"/>
            <a:ext cx="301686" cy="369332"/>
          </a:xfrm>
          <a:prstGeom prst="rect">
            <a:avLst/>
          </a:prstGeom>
          <a:noFill/>
        </p:spPr>
        <p:txBody>
          <a:bodyPr wrap="none" rtlCol="0">
            <a:spAutoFit/>
          </a:bodyPr>
          <a:lstStyle/>
          <a:p>
            <a:r>
              <a:rPr lang="en-US" dirty="0" smtClean="0"/>
              <a:t>5</a:t>
            </a:r>
            <a:endParaRPr lang="en-US" dirty="0"/>
          </a:p>
        </p:txBody>
      </p:sp>
      <p:sp>
        <p:nvSpPr>
          <p:cNvPr id="3" name="TextBox 2"/>
          <p:cNvSpPr txBox="1"/>
          <p:nvPr/>
        </p:nvSpPr>
        <p:spPr>
          <a:xfrm>
            <a:off x="6071895" y="1807795"/>
            <a:ext cx="301686" cy="369332"/>
          </a:xfrm>
          <a:prstGeom prst="rect">
            <a:avLst/>
          </a:prstGeom>
          <a:noFill/>
        </p:spPr>
        <p:txBody>
          <a:bodyPr wrap="none" rtlCol="0">
            <a:spAutoFit/>
          </a:bodyPr>
          <a:lstStyle/>
          <a:p>
            <a:r>
              <a:rPr lang="en-US" dirty="0"/>
              <a:t>5</a:t>
            </a:r>
          </a:p>
        </p:txBody>
      </p:sp>
      <p:sp>
        <p:nvSpPr>
          <p:cNvPr id="4" name="TextBox 3"/>
          <p:cNvSpPr txBox="1"/>
          <p:nvPr/>
        </p:nvSpPr>
        <p:spPr>
          <a:xfrm>
            <a:off x="8300000" y="3189654"/>
            <a:ext cx="301686" cy="369332"/>
          </a:xfrm>
          <a:prstGeom prst="rect">
            <a:avLst/>
          </a:prstGeom>
          <a:noFill/>
        </p:spPr>
        <p:txBody>
          <a:bodyPr wrap="none" rtlCol="0">
            <a:spAutoFit/>
          </a:bodyPr>
          <a:lstStyle/>
          <a:p>
            <a:r>
              <a:rPr lang="en-US" dirty="0"/>
              <a:t>5</a:t>
            </a:r>
          </a:p>
        </p:txBody>
      </p:sp>
      <p:grpSp>
        <p:nvGrpSpPr>
          <p:cNvPr id="57" name="Group 56"/>
          <p:cNvGrpSpPr/>
          <p:nvPr/>
        </p:nvGrpSpPr>
        <p:grpSpPr>
          <a:xfrm>
            <a:off x="4344376" y="2292064"/>
            <a:ext cx="255198" cy="276999"/>
            <a:chOff x="7218863" y="2769318"/>
            <a:chExt cx="255198" cy="276999"/>
          </a:xfrm>
        </p:grpSpPr>
        <p:sp>
          <p:nvSpPr>
            <p:cNvPr id="58" name="Oval 57"/>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60" name="Group 59"/>
          <p:cNvGrpSpPr/>
          <p:nvPr/>
        </p:nvGrpSpPr>
        <p:grpSpPr>
          <a:xfrm>
            <a:off x="6076125" y="2292064"/>
            <a:ext cx="255198" cy="276999"/>
            <a:chOff x="7228093" y="2976114"/>
            <a:chExt cx="255198" cy="276999"/>
          </a:xfrm>
        </p:grpSpPr>
        <p:sp>
          <p:nvSpPr>
            <p:cNvPr id="61" name="Oval 60"/>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63" name="TextBox 62"/>
          <p:cNvSpPr txBox="1"/>
          <p:nvPr/>
        </p:nvSpPr>
        <p:spPr>
          <a:xfrm>
            <a:off x="5989014" y="2754722"/>
            <a:ext cx="418704" cy="369332"/>
          </a:xfrm>
          <a:prstGeom prst="rect">
            <a:avLst/>
          </a:prstGeom>
          <a:noFill/>
        </p:spPr>
        <p:txBody>
          <a:bodyPr wrap="none" rtlCol="0">
            <a:spAutoFit/>
          </a:bodyPr>
          <a:lstStyle/>
          <a:p>
            <a:r>
              <a:rPr lang="en-US" dirty="0" smtClean="0"/>
              <a:t>20</a:t>
            </a:r>
            <a:endParaRPr lang="en-US" dirty="0"/>
          </a:p>
        </p:txBody>
      </p:sp>
      <p:sp>
        <p:nvSpPr>
          <p:cNvPr id="65" name="TextBox 64"/>
          <p:cNvSpPr txBox="1"/>
          <p:nvPr/>
        </p:nvSpPr>
        <p:spPr>
          <a:xfrm>
            <a:off x="5877228" y="5069280"/>
            <a:ext cx="399468" cy="369332"/>
          </a:xfrm>
          <a:prstGeom prst="rect">
            <a:avLst/>
          </a:prstGeom>
          <a:noFill/>
        </p:spPr>
        <p:txBody>
          <a:bodyPr wrap="none" rtlCol="0">
            <a:spAutoFit/>
          </a:bodyPr>
          <a:lstStyle/>
          <a:p>
            <a:r>
              <a:rPr lang="en-US" dirty="0" smtClean="0"/>
              <a:t>??</a:t>
            </a:r>
            <a:endParaRPr lang="en-US" dirty="0"/>
          </a:p>
        </p:txBody>
      </p:sp>
      <p:grpSp>
        <p:nvGrpSpPr>
          <p:cNvPr id="71" name="Group 70"/>
          <p:cNvGrpSpPr/>
          <p:nvPr/>
        </p:nvGrpSpPr>
        <p:grpSpPr>
          <a:xfrm>
            <a:off x="2133919" y="3199109"/>
            <a:ext cx="255198" cy="276999"/>
            <a:chOff x="7218863" y="2769318"/>
            <a:chExt cx="255198" cy="276999"/>
          </a:xfrm>
        </p:grpSpPr>
        <p:sp>
          <p:nvSpPr>
            <p:cNvPr id="73" name="Oval 7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5" name="Group 74"/>
          <p:cNvGrpSpPr/>
          <p:nvPr/>
        </p:nvGrpSpPr>
        <p:grpSpPr>
          <a:xfrm>
            <a:off x="4282645" y="3220768"/>
            <a:ext cx="255198" cy="276999"/>
            <a:chOff x="7218863" y="2769318"/>
            <a:chExt cx="255198" cy="276999"/>
          </a:xfrm>
        </p:grpSpPr>
        <p:sp>
          <p:nvSpPr>
            <p:cNvPr id="83" name="Oval 8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1" name="Group 90"/>
          <p:cNvGrpSpPr/>
          <p:nvPr/>
        </p:nvGrpSpPr>
        <p:grpSpPr>
          <a:xfrm>
            <a:off x="6076214" y="3187573"/>
            <a:ext cx="255198" cy="276999"/>
            <a:chOff x="7228093" y="2976114"/>
            <a:chExt cx="255198" cy="276999"/>
          </a:xfrm>
        </p:grpSpPr>
        <p:sp>
          <p:nvSpPr>
            <p:cNvPr id="92" name="Oval 9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94" name="TextBox 93"/>
          <p:cNvSpPr txBox="1"/>
          <p:nvPr/>
        </p:nvSpPr>
        <p:spPr>
          <a:xfrm>
            <a:off x="6007158" y="3490634"/>
            <a:ext cx="418704" cy="369332"/>
          </a:xfrm>
          <a:prstGeom prst="rect">
            <a:avLst/>
          </a:prstGeom>
          <a:noFill/>
        </p:spPr>
        <p:txBody>
          <a:bodyPr wrap="none" rtlCol="0">
            <a:spAutoFit/>
          </a:bodyPr>
          <a:lstStyle/>
          <a:p>
            <a:r>
              <a:rPr lang="en-US" dirty="0"/>
              <a:t>6</a:t>
            </a:r>
            <a:r>
              <a:rPr lang="en-US" dirty="0" smtClean="0"/>
              <a:t>0</a:t>
            </a:r>
            <a:endParaRPr lang="en-US" dirty="0"/>
          </a:p>
        </p:txBody>
      </p:sp>
      <p:grpSp>
        <p:nvGrpSpPr>
          <p:cNvPr id="95" name="Group 94"/>
          <p:cNvGrpSpPr/>
          <p:nvPr/>
        </p:nvGrpSpPr>
        <p:grpSpPr>
          <a:xfrm>
            <a:off x="4290119" y="1492574"/>
            <a:ext cx="255198" cy="276999"/>
            <a:chOff x="7218863" y="2769318"/>
            <a:chExt cx="255198" cy="276999"/>
          </a:xfrm>
        </p:grpSpPr>
        <p:sp>
          <p:nvSpPr>
            <p:cNvPr id="96" name="Oval 9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9" name="Group 98"/>
          <p:cNvGrpSpPr/>
          <p:nvPr/>
        </p:nvGrpSpPr>
        <p:grpSpPr>
          <a:xfrm>
            <a:off x="5942913" y="1486776"/>
            <a:ext cx="255198" cy="276999"/>
            <a:chOff x="7228093" y="2976114"/>
            <a:chExt cx="255198" cy="276999"/>
          </a:xfrm>
        </p:grpSpPr>
        <p:sp>
          <p:nvSpPr>
            <p:cNvPr id="100" name="Oval 99"/>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02" name="TextBox 101"/>
          <p:cNvSpPr txBox="1"/>
          <p:nvPr/>
        </p:nvSpPr>
        <p:spPr>
          <a:xfrm>
            <a:off x="8387039" y="5039844"/>
            <a:ext cx="399468" cy="369332"/>
          </a:xfrm>
          <a:prstGeom prst="rect">
            <a:avLst/>
          </a:prstGeom>
          <a:noFill/>
        </p:spPr>
        <p:txBody>
          <a:bodyPr wrap="none" rtlCol="0">
            <a:spAutoFit/>
          </a:bodyPr>
          <a:lstStyle/>
          <a:p>
            <a:r>
              <a:rPr lang="en-US" dirty="0" smtClean="0"/>
              <a:t>??</a:t>
            </a:r>
            <a:endParaRPr lang="en-US" dirty="0"/>
          </a:p>
        </p:txBody>
      </p:sp>
      <p:sp>
        <p:nvSpPr>
          <p:cNvPr id="103" name="TextBox 102"/>
          <p:cNvSpPr txBox="1"/>
          <p:nvPr/>
        </p:nvSpPr>
        <p:spPr>
          <a:xfrm>
            <a:off x="8353605" y="1940714"/>
            <a:ext cx="301686" cy="369332"/>
          </a:xfrm>
          <a:prstGeom prst="rect">
            <a:avLst/>
          </a:prstGeom>
          <a:noFill/>
        </p:spPr>
        <p:txBody>
          <a:bodyPr wrap="none" rtlCol="0">
            <a:spAutoFit/>
          </a:bodyPr>
          <a:lstStyle/>
          <a:p>
            <a:r>
              <a:rPr lang="en-US" dirty="0"/>
              <a:t>5</a:t>
            </a:r>
          </a:p>
        </p:txBody>
      </p:sp>
      <p:sp>
        <p:nvSpPr>
          <p:cNvPr id="124" name="TextBox 123"/>
          <p:cNvSpPr txBox="1"/>
          <p:nvPr/>
        </p:nvSpPr>
        <p:spPr>
          <a:xfrm>
            <a:off x="8298591" y="4297513"/>
            <a:ext cx="418704" cy="369332"/>
          </a:xfrm>
          <a:prstGeom prst="rect">
            <a:avLst/>
          </a:prstGeom>
          <a:noFill/>
        </p:spPr>
        <p:txBody>
          <a:bodyPr wrap="none" rtlCol="0">
            <a:spAutoFit/>
          </a:bodyPr>
          <a:lstStyle/>
          <a:p>
            <a:r>
              <a:rPr lang="en-US" dirty="0" smtClean="0"/>
              <a:t>19</a:t>
            </a:r>
            <a:endParaRPr lang="en-US" dirty="0"/>
          </a:p>
        </p:txBody>
      </p:sp>
      <p:sp>
        <p:nvSpPr>
          <p:cNvPr id="5" name="TextBox 4"/>
          <p:cNvSpPr txBox="1"/>
          <p:nvPr/>
        </p:nvSpPr>
        <p:spPr>
          <a:xfrm>
            <a:off x="5947743" y="4246666"/>
            <a:ext cx="535724" cy="369332"/>
          </a:xfrm>
          <a:prstGeom prst="rect">
            <a:avLst/>
          </a:prstGeom>
          <a:noFill/>
        </p:spPr>
        <p:txBody>
          <a:bodyPr wrap="none" rtlCol="0">
            <a:spAutoFit/>
          </a:bodyPr>
          <a:lstStyle/>
          <a:p>
            <a:r>
              <a:rPr lang="en-US" dirty="0" smtClean="0"/>
              <a:t>120</a:t>
            </a:r>
            <a:endParaRPr lang="en-US" dirty="0"/>
          </a:p>
        </p:txBody>
      </p:sp>
      <p:sp>
        <p:nvSpPr>
          <p:cNvPr id="125" name="TextBox 124"/>
          <p:cNvSpPr txBox="1"/>
          <p:nvPr/>
        </p:nvSpPr>
        <p:spPr>
          <a:xfrm>
            <a:off x="8548433" y="6199652"/>
            <a:ext cx="535724" cy="369332"/>
          </a:xfrm>
          <a:prstGeom prst="rect">
            <a:avLst/>
          </a:prstGeom>
          <a:noFill/>
        </p:spPr>
        <p:txBody>
          <a:bodyPr wrap="none" rtlCol="0">
            <a:spAutoFit/>
          </a:bodyPr>
          <a:lstStyle/>
          <a:p>
            <a:r>
              <a:rPr lang="en-US" dirty="0" smtClean="0"/>
              <a:t>121</a:t>
            </a:r>
            <a:endParaRPr lang="en-US" dirty="0"/>
          </a:p>
        </p:txBody>
      </p:sp>
      <p:sp>
        <p:nvSpPr>
          <p:cNvPr id="126" name="TextBox 125"/>
          <p:cNvSpPr txBox="1"/>
          <p:nvPr/>
        </p:nvSpPr>
        <p:spPr>
          <a:xfrm>
            <a:off x="1513223" y="2635893"/>
            <a:ext cx="418704" cy="369332"/>
          </a:xfrm>
          <a:prstGeom prst="rect">
            <a:avLst/>
          </a:prstGeom>
          <a:noFill/>
        </p:spPr>
        <p:txBody>
          <a:bodyPr wrap="none" rtlCol="0">
            <a:spAutoFit/>
          </a:bodyPr>
          <a:lstStyle/>
          <a:p>
            <a:r>
              <a:rPr lang="en-US" dirty="0"/>
              <a:t>3</a:t>
            </a:r>
            <a:r>
              <a:rPr lang="en-US" dirty="0" smtClean="0"/>
              <a:t>0</a:t>
            </a:r>
            <a:endParaRPr lang="en-US" dirty="0"/>
          </a:p>
        </p:txBody>
      </p:sp>
      <p:grpSp>
        <p:nvGrpSpPr>
          <p:cNvPr id="127" name="Group 126"/>
          <p:cNvGrpSpPr/>
          <p:nvPr/>
        </p:nvGrpSpPr>
        <p:grpSpPr>
          <a:xfrm>
            <a:off x="421263" y="1901018"/>
            <a:ext cx="255198" cy="276999"/>
            <a:chOff x="7218863" y="2769318"/>
            <a:chExt cx="255198" cy="276999"/>
          </a:xfrm>
        </p:grpSpPr>
        <p:sp>
          <p:nvSpPr>
            <p:cNvPr id="128" name="Oval 127"/>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130" name="TextBox 129"/>
          <p:cNvSpPr txBox="1"/>
          <p:nvPr/>
        </p:nvSpPr>
        <p:spPr>
          <a:xfrm>
            <a:off x="1486003" y="5134723"/>
            <a:ext cx="418704" cy="369332"/>
          </a:xfrm>
          <a:prstGeom prst="rect">
            <a:avLst/>
          </a:prstGeom>
          <a:noFill/>
        </p:spPr>
        <p:txBody>
          <a:bodyPr wrap="none" rtlCol="0">
            <a:spAutoFit/>
          </a:bodyPr>
          <a:lstStyle/>
          <a:p>
            <a:r>
              <a:rPr lang="en-US" dirty="0" smtClean="0"/>
              <a:t>19</a:t>
            </a:r>
            <a:endParaRPr lang="en-US" dirty="0"/>
          </a:p>
        </p:txBody>
      </p:sp>
      <p:sp>
        <p:nvSpPr>
          <p:cNvPr id="131" name="TextBox 130"/>
          <p:cNvSpPr txBox="1"/>
          <p:nvPr/>
        </p:nvSpPr>
        <p:spPr>
          <a:xfrm>
            <a:off x="3281926" y="2686244"/>
            <a:ext cx="301686" cy="369332"/>
          </a:xfrm>
          <a:prstGeom prst="rect">
            <a:avLst/>
          </a:prstGeom>
          <a:noFill/>
        </p:spPr>
        <p:txBody>
          <a:bodyPr wrap="none" rtlCol="0">
            <a:spAutoFit/>
          </a:bodyPr>
          <a:lstStyle/>
          <a:p>
            <a:r>
              <a:rPr lang="en-US" dirty="0"/>
              <a:t>3</a:t>
            </a:r>
          </a:p>
        </p:txBody>
      </p:sp>
      <p:sp>
        <p:nvSpPr>
          <p:cNvPr id="132" name="TextBox 131"/>
          <p:cNvSpPr txBox="1"/>
          <p:nvPr/>
        </p:nvSpPr>
        <p:spPr>
          <a:xfrm>
            <a:off x="1522619" y="3849844"/>
            <a:ext cx="418704" cy="369332"/>
          </a:xfrm>
          <a:prstGeom prst="rect">
            <a:avLst/>
          </a:prstGeom>
          <a:noFill/>
        </p:spPr>
        <p:txBody>
          <a:bodyPr wrap="none" rtlCol="0">
            <a:spAutoFit/>
          </a:bodyPr>
          <a:lstStyle/>
          <a:p>
            <a:r>
              <a:rPr lang="en-US" dirty="0"/>
              <a:t>6</a:t>
            </a:r>
            <a:r>
              <a:rPr lang="en-US" dirty="0" smtClean="0"/>
              <a:t>0</a:t>
            </a:r>
            <a:endParaRPr lang="en-US" dirty="0"/>
          </a:p>
        </p:txBody>
      </p:sp>
      <p:sp>
        <p:nvSpPr>
          <p:cNvPr id="133" name="TextBox 132"/>
          <p:cNvSpPr txBox="1"/>
          <p:nvPr/>
        </p:nvSpPr>
        <p:spPr>
          <a:xfrm>
            <a:off x="3316170" y="3890810"/>
            <a:ext cx="301686" cy="369332"/>
          </a:xfrm>
          <a:prstGeom prst="rect">
            <a:avLst/>
          </a:prstGeom>
          <a:noFill/>
        </p:spPr>
        <p:txBody>
          <a:bodyPr wrap="none" rtlCol="0">
            <a:spAutoFit/>
          </a:bodyPr>
          <a:lstStyle/>
          <a:p>
            <a:r>
              <a:rPr lang="en-US" dirty="0"/>
              <a:t>4</a:t>
            </a:r>
          </a:p>
        </p:txBody>
      </p:sp>
      <p:sp>
        <p:nvSpPr>
          <p:cNvPr id="134" name="Rounded Rectangle 133"/>
          <p:cNvSpPr/>
          <p:nvPr/>
        </p:nvSpPr>
        <p:spPr>
          <a:xfrm>
            <a:off x="4224380" y="5451271"/>
            <a:ext cx="2183338" cy="8088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2310 (1cr)</a:t>
            </a:r>
          </a:p>
          <a:p>
            <a:pPr algn="ctr"/>
            <a:r>
              <a:rPr lang="en-US" sz="1600" dirty="0"/>
              <a:t>Rensselaer Concert </a:t>
            </a:r>
            <a:r>
              <a:rPr lang="en-US" sz="1600" dirty="0" smtClean="0"/>
              <a:t>Choir</a:t>
            </a:r>
            <a:endParaRPr lang="en-US" sz="1600" dirty="0"/>
          </a:p>
        </p:txBody>
      </p:sp>
      <p:sp>
        <p:nvSpPr>
          <p:cNvPr id="135" name="Rounded Rectangle 134"/>
          <p:cNvSpPr/>
          <p:nvPr/>
        </p:nvSpPr>
        <p:spPr>
          <a:xfrm>
            <a:off x="6530060" y="5538494"/>
            <a:ext cx="2176977" cy="686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ARTS 2960 (1cr)</a:t>
            </a:r>
          </a:p>
          <a:p>
            <a:pPr algn="ctr"/>
            <a:r>
              <a:rPr lang="en-US" sz="1600" dirty="0"/>
              <a:t>Private </a:t>
            </a:r>
            <a:r>
              <a:rPr lang="en-US" sz="1600" dirty="0" smtClean="0"/>
              <a:t>Lessons</a:t>
            </a:r>
            <a:endParaRPr lang="en-US" sz="1600" dirty="0"/>
          </a:p>
        </p:txBody>
      </p:sp>
      <p:sp>
        <p:nvSpPr>
          <p:cNvPr id="136" name="TextBox 135"/>
          <p:cNvSpPr txBox="1"/>
          <p:nvPr/>
        </p:nvSpPr>
        <p:spPr>
          <a:xfrm>
            <a:off x="5983836" y="5923653"/>
            <a:ext cx="301686" cy="369332"/>
          </a:xfrm>
          <a:prstGeom prst="rect">
            <a:avLst/>
          </a:prstGeom>
          <a:noFill/>
        </p:spPr>
        <p:txBody>
          <a:bodyPr wrap="none" rtlCol="0">
            <a:spAutoFit/>
          </a:bodyPr>
          <a:lstStyle/>
          <a:p>
            <a:r>
              <a:rPr lang="en-US" dirty="0" smtClean="0"/>
              <a:t>5</a:t>
            </a:r>
            <a:endParaRPr lang="en-US" dirty="0"/>
          </a:p>
        </p:txBody>
      </p:sp>
      <p:grpSp>
        <p:nvGrpSpPr>
          <p:cNvPr id="138" name="Group 137"/>
          <p:cNvGrpSpPr/>
          <p:nvPr/>
        </p:nvGrpSpPr>
        <p:grpSpPr>
          <a:xfrm>
            <a:off x="4321426" y="5511784"/>
            <a:ext cx="255198" cy="276999"/>
            <a:chOff x="7218863" y="2769318"/>
            <a:chExt cx="255198" cy="276999"/>
          </a:xfrm>
        </p:grpSpPr>
        <p:sp>
          <p:nvSpPr>
            <p:cNvPr id="139" name="Oval 13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41" name="Group 140"/>
          <p:cNvGrpSpPr/>
          <p:nvPr/>
        </p:nvGrpSpPr>
        <p:grpSpPr>
          <a:xfrm>
            <a:off x="5950958" y="5492378"/>
            <a:ext cx="255198" cy="276999"/>
            <a:chOff x="7228093" y="2976114"/>
            <a:chExt cx="255198" cy="276999"/>
          </a:xfrm>
        </p:grpSpPr>
        <p:sp>
          <p:nvSpPr>
            <p:cNvPr id="142" name="Oval 14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44" name="Group 143"/>
          <p:cNvGrpSpPr/>
          <p:nvPr/>
        </p:nvGrpSpPr>
        <p:grpSpPr>
          <a:xfrm>
            <a:off x="6572963" y="5570674"/>
            <a:ext cx="255198" cy="276999"/>
            <a:chOff x="7218863" y="2769318"/>
            <a:chExt cx="255198" cy="276999"/>
          </a:xfrm>
        </p:grpSpPr>
        <p:sp>
          <p:nvSpPr>
            <p:cNvPr id="145" name="Oval 144"/>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47" name="Group 146"/>
          <p:cNvGrpSpPr/>
          <p:nvPr/>
        </p:nvGrpSpPr>
        <p:grpSpPr>
          <a:xfrm>
            <a:off x="8423266" y="5563148"/>
            <a:ext cx="255198" cy="276999"/>
            <a:chOff x="7228093" y="2976114"/>
            <a:chExt cx="255198" cy="276999"/>
          </a:xfrm>
        </p:grpSpPr>
        <p:sp>
          <p:nvSpPr>
            <p:cNvPr id="148" name="Oval 14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50" name="TextBox 149"/>
          <p:cNvSpPr txBox="1"/>
          <p:nvPr/>
        </p:nvSpPr>
        <p:spPr>
          <a:xfrm>
            <a:off x="8423266" y="5855165"/>
            <a:ext cx="301686" cy="369332"/>
          </a:xfrm>
          <a:prstGeom prst="rect">
            <a:avLst/>
          </a:prstGeom>
          <a:noFill/>
        </p:spPr>
        <p:txBody>
          <a:bodyPr wrap="none" rtlCol="0">
            <a:spAutoFit/>
          </a:bodyPr>
          <a:lstStyle/>
          <a:p>
            <a:r>
              <a:rPr lang="en-US" dirty="0" smtClean="0"/>
              <a:t>5</a:t>
            </a:r>
            <a:endParaRPr lang="en-US" dirty="0"/>
          </a:p>
        </p:txBody>
      </p:sp>
      <p:grpSp>
        <p:nvGrpSpPr>
          <p:cNvPr id="137" name="Group 136"/>
          <p:cNvGrpSpPr/>
          <p:nvPr/>
        </p:nvGrpSpPr>
        <p:grpSpPr>
          <a:xfrm>
            <a:off x="4315148" y="3894393"/>
            <a:ext cx="255198" cy="276999"/>
            <a:chOff x="7218863" y="2769318"/>
            <a:chExt cx="255198" cy="276999"/>
          </a:xfrm>
        </p:grpSpPr>
        <p:sp>
          <p:nvSpPr>
            <p:cNvPr id="151" name="Oval 150"/>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53" name="Group 152"/>
          <p:cNvGrpSpPr/>
          <p:nvPr/>
        </p:nvGrpSpPr>
        <p:grpSpPr>
          <a:xfrm>
            <a:off x="6079925" y="3937104"/>
            <a:ext cx="255198" cy="276999"/>
            <a:chOff x="7228093" y="2976114"/>
            <a:chExt cx="255198" cy="276999"/>
          </a:xfrm>
        </p:grpSpPr>
        <p:sp>
          <p:nvSpPr>
            <p:cNvPr id="154" name="Oval 15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56" name="Group 155"/>
          <p:cNvGrpSpPr/>
          <p:nvPr/>
        </p:nvGrpSpPr>
        <p:grpSpPr>
          <a:xfrm>
            <a:off x="5735738" y="3929738"/>
            <a:ext cx="354584" cy="276999"/>
            <a:chOff x="5274094" y="840471"/>
            <a:chExt cx="354584" cy="276999"/>
          </a:xfrm>
        </p:grpSpPr>
        <p:sp>
          <p:nvSpPr>
            <p:cNvPr id="157" name="Oval 156"/>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p:cNvSpPr txBox="1"/>
            <p:nvPr/>
          </p:nvSpPr>
          <p:spPr>
            <a:xfrm>
              <a:off x="5274094" y="840471"/>
              <a:ext cx="354584" cy="276999"/>
            </a:xfrm>
            <a:prstGeom prst="rect">
              <a:avLst/>
            </a:prstGeom>
            <a:noFill/>
          </p:spPr>
          <p:txBody>
            <a:bodyPr wrap="none" rtlCol="0">
              <a:spAutoFit/>
            </a:bodyPr>
            <a:lstStyle/>
            <a:p>
              <a:r>
                <a:rPr lang="en-US" sz="1200" dirty="0" smtClean="0"/>
                <a:t>SU</a:t>
              </a:r>
              <a:endParaRPr lang="en-US" sz="1200" dirty="0"/>
            </a:p>
          </p:txBody>
        </p:sp>
      </p:grpSp>
      <p:grpSp>
        <p:nvGrpSpPr>
          <p:cNvPr id="159" name="Group 158"/>
          <p:cNvGrpSpPr/>
          <p:nvPr/>
        </p:nvGrpSpPr>
        <p:grpSpPr>
          <a:xfrm>
            <a:off x="4334461" y="4688122"/>
            <a:ext cx="255198" cy="276999"/>
            <a:chOff x="7218863" y="2769318"/>
            <a:chExt cx="255198" cy="276999"/>
          </a:xfrm>
        </p:grpSpPr>
        <p:sp>
          <p:nvSpPr>
            <p:cNvPr id="160" name="Oval 15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62" name="Group 161"/>
          <p:cNvGrpSpPr/>
          <p:nvPr/>
        </p:nvGrpSpPr>
        <p:grpSpPr>
          <a:xfrm>
            <a:off x="6572963" y="3642487"/>
            <a:ext cx="255198" cy="276999"/>
            <a:chOff x="7218863" y="2769318"/>
            <a:chExt cx="255198" cy="276999"/>
          </a:xfrm>
        </p:grpSpPr>
        <p:sp>
          <p:nvSpPr>
            <p:cNvPr id="163" name="Oval 16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65" name="Group 164"/>
          <p:cNvGrpSpPr/>
          <p:nvPr/>
        </p:nvGrpSpPr>
        <p:grpSpPr>
          <a:xfrm>
            <a:off x="7368969" y="3637745"/>
            <a:ext cx="354584" cy="276999"/>
            <a:chOff x="5274094" y="840471"/>
            <a:chExt cx="354584" cy="276999"/>
          </a:xfrm>
        </p:grpSpPr>
        <p:sp>
          <p:nvSpPr>
            <p:cNvPr id="166" name="Oval 165"/>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extBox 166"/>
            <p:cNvSpPr txBox="1"/>
            <p:nvPr/>
          </p:nvSpPr>
          <p:spPr>
            <a:xfrm>
              <a:off x="5274094" y="840471"/>
              <a:ext cx="354584" cy="276999"/>
            </a:xfrm>
            <a:prstGeom prst="rect">
              <a:avLst/>
            </a:prstGeom>
            <a:noFill/>
          </p:spPr>
          <p:txBody>
            <a:bodyPr wrap="none" rtlCol="0">
              <a:spAutoFit/>
            </a:bodyPr>
            <a:lstStyle/>
            <a:p>
              <a:r>
                <a:rPr lang="en-US" sz="1200" dirty="0" smtClean="0"/>
                <a:t>SU</a:t>
              </a:r>
              <a:endParaRPr lang="en-US" sz="1200" dirty="0"/>
            </a:p>
          </p:txBody>
        </p:sp>
      </p:grpSp>
      <p:grpSp>
        <p:nvGrpSpPr>
          <p:cNvPr id="168" name="Group 167"/>
          <p:cNvGrpSpPr/>
          <p:nvPr/>
        </p:nvGrpSpPr>
        <p:grpSpPr>
          <a:xfrm>
            <a:off x="8362219" y="1512889"/>
            <a:ext cx="255198" cy="276999"/>
            <a:chOff x="7228093" y="2976114"/>
            <a:chExt cx="255198" cy="276999"/>
          </a:xfrm>
        </p:grpSpPr>
        <p:sp>
          <p:nvSpPr>
            <p:cNvPr id="169" name="Oval 16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71" name="Group 170"/>
          <p:cNvGrpSpPr/>
          <p:nvPr/>
        </p:nvGrpSpPr>
        <p:grpSpPr>
          <a:xfrm>
            <a:off x="6569866" y="2517040"/>
            <a:ext cx="255198" cy="276999"/>
            <a:chOff x="7218863" y="2769318"/>
            <a:chExt cx="255198" cy="276999"/>
          </a:xfrm>
        </p:grpSpPr>
        <p:sp>
          <p:nvSpPr>
            <p:cNvPr id="172" name="Oval 17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extBox 172"/>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74" name="Group 173"/>
          <p:cNvGrpSpPr/>
          <p:nvPr/>
        </p:nvGrpSpPr>
        <p:grpSpPr>
          <a:xfrm>
            <a:off x="2128060" y="4465440"/>
            <a:ext cx="255198" cy="276999"/>
            <a:chOff x="7218863" y="2769318"/>
            <a:chExt cx="255198" cy="276999"/>
          </a:xfrm>
        </p:grpSpPr>
        <p:sp>
          <p:nvSpPr>
            <p:cNvPr id="175" name="Oval 174"/>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177" name="Group 176"/>
          <p:cNvGrpSpPr/>
          <p:nvPr/>
        </p:nvGrpSpPr>
        <p:grpSpPr>
          <a:xfrm>
            <a:off x="3344584" y="4475371"/>
            <a:ext cx="255198" cy="276999"/>
            <a:chOff x="7228093" y="2976114"/>
            <a:chExt cx="255198" cy="276999"/>
          </a:xfrm>
        </p:grpSpPr>
        <p:sp>
          <p:nvSpPr>
            <p:cNvPr id="178" name="Oval 17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Tree>
    <p:extLst>
      <p:ext uri="{BB962C8B-B14F-4D97-AF65-F5344CB8AC3E}">
        <p14:creationId xmlns:p14="http://schemas.microsoft.com/office/powerpoint/2010/main" val="195838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Restricted </a:t>
            </a:r>
            <a:r>
              <a:rPr lang="en-US" dirty="0" smtClean="0"/>
              <a:t>Pathways</a:t>
            </a:r>
            <a:endParaRPr lang="en-US" dirty="0"/>
          </a:p>
        </p:txBody>
      </p:sp>
      <p:sp>
        <p:nvSpPr>
          <p:cNvPr id="3" name="Content Placeholder 2"/>
          <p:cNvSpPr>
            <a:spLocks noGrp="1"/>
          </p:cNvSpPr>
          <p:nvPr>
            <p:ph idx="1"/>
          </p:nvPr>
        </p:nvSpPr>
        <p:spPr/>
        <p:txBody>
          <a:bodyPr/>
          <a:lstStyle/>
          <a:p>
            <a:r>
              <a:rPr lang="en-US" dirty="0" smtClean="0"/>
              <a:t>Design, Innovation, and Society (Restricted to DIS majors)</a:t>
            </a:r>
            <a:endParaRPr lang="en-US" dirty="0" smtClean="0"/>
          </a:p>
          <a:p>
            <a:r>
              <a:rPr lang="en-US" dirty="0" smtClean="0"/>
              <a:t>Game Studies (Restricted to GSAS majors)</a:t>
            </a:r>
          </a:p>
          <a:p>
            <a:r>
              <a:rPr lang="en-US" dirty="0" smtClean="0"/>
              <a:t>Information Technology and Web Sciences (Restricted to ITWS majors)</a:t>
            </a:r>
            <a:endParaRPr lang="en-US" dirty="0" smtClean="0"/>
          </a:p>
        </p:txBody>
      </p:sp>
    </p:spTree>
    <p:extLst>
      <p:ext uri="{BB962C8B-B14F-4D97-AF65-F5344CB8AC3E}">
        <p14:creationId xmlns:p14="http://schemas.microsoft.com/office/powerpoint/2010/main" val="7107711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le 53"/>
          <p:cNvSpPr/>
          <p:nvPr/>
        </p:nvSpPr>
        <p:spPr>
          <a:xfrm>
            <a:off x="6860574" y="1718489"/>
            <a:ext cx="2095975" cy="359294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 3</a:t>
            </a:r>
          </a:p>
        </p:txBody>
      </p:sp>
      <p:sp>
        <p:nvSpPr>
          <p:cNvPr id="53" name="Rounded Rectangle 52"/>
          <p:cNvSpPr/>
          <p:nvPr/>
        </p:nvSpPr>
        <p:spPr>
          <a:xfrm>
            <a:off x="2901731" y="1718488"/>
            <a:ext cx="2097573" cy="3592943"/>
          </a:xfrm>
          <a:prstGeom prst="roundRect">
            <a:avLst/>
          </a:prstGeom>
          <a:solidFill>
            <a:srgbClr val="C99DBD">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 2</a:t>
            </a:r>
          </a:p>
        </p:txBody>
      </p:sp>
      <p:sp>
        <p:nvSpPr>
          <p:cNvPr id="40" name="Rounded Rectangle 39"/>
          <p:cNvSpPr/>
          <p:nvPr/>
        </p:nvSpPr>
        <p:spPr>
          <a:xfrm>
            <a:off x="495772" y="1729595"/>
            <a:ext cx="2101457" cy="3581838"/>
          </a:xfrm>
          <a:prstGeom prst="roundRect">
            <a:avLst/>
          </a:prstGeom>
          <a:solidFill>
            <a:schemeClr val="accent6">
              <a:lumMod val="60000"/>
              <a:lumOff val="4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 1</a:t>
            </a:r>
          </a:p>
        </p:txBody>
      </p:sp>
      <p:sp>
        <p:nvSpPr>
          <p:cNvPr id="29" name="TextBox 28"/>
          <p:cNvSpPr txBox="1"/>
          <p:nvPr/>
        </p:nvSpPr>
        <p:spPr>
          <a:xfrm>
            <a:off x="75327" y="111442"/>
            <a:ext cx="4877489" cy="461665"/>
          </a:xfrm>
          <a:prstGeom prst="rect">
            <a:avLst/>
          </a:prstGeom>
          <a:noFill/>
        </p:spPr>
        <p:txBody>
          <a:bodyPr wrap="none" rtlCol="0">
            <a:spAutoFit/>
          </a:bodyPr>
          <a:lstStyle/>
          <a:p>
            <a:r>
              <a:rPr lang="en-US" sz="2400" b="1" dirty="0"/>
              <a:t>Design, Innovation, and Society (DIS)</a:t>
            </a:r>
          </a:p>
        </p:txBody>
      </p:sp>
      <p:sp>
        <p:nvSpPr>
          <p:cNvPr id="35" name="Rounded Rectangle 34"/>
          <p:cNvSpPr/>
          <p:nvPr/>
        </p:nvSpPr>
        <p:spPr>
          <a:xfrm>
            <a:off x="595661" y="3029147"/>
            <a:ext cx="1873586" cy="1343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1610</a:t>
            </a:r>
          </a:p>
          <a:p>
            <a:pPr algn="ctr"/>
            <a:r>
              <a:rPr lang="en-US" sz="1600" dirty="0"/>
              <a:t>Design and Innovation Studio </a:t>
            </a:r>
            <a:r>
              <a:rPr lang="en-US" sz="1600" dirty="0" smtClean="0"/>
              <a:t>I</a:t>
            </a:r>
            <a:endParaRPr lang="en-US" sz="1600" dirty="0"/>
          </a:p>
        </p:txBody>
      </p:sp>
      <p:sp>
        <p:nvSpPr>
          <p:cNvPr id="64" name="Rounded Rectangle 63"/>
          <p:cNvSpPr/>
          <p:nvPr/>
        </p:nvSpPr>
        <p:spPr>
          <a:xfrm>
            <a:off x="3126880" y="3029147"/>
            <a:ext cx="1647276" cy="1343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IHSS 2610</a:t>
            </a:r>
          </a:p>
          <a:p>
            <a:pPr algn="ctr"/>
            <a:r>
              <a:rPr lang="en-US" sz="1600" dirty="0"/>
              <a:t>Design and Innovation Studio </a:t>
            </a:r>
            <a:r>
              <a:rPr lang="en-US" sz="1600" dirty="0" smtClean="0"/>
              <a:t>II</a:t>
            </a:r>
            <a:endParaRPr lang="en-US" sz="1600" dirty="0"/>
          </a:p>
        </p:txBody>
      </p:sp>
      <p:sp>
        <p:nvSpPr>
          <p:cNvPr id="65" name="Rounded Rectangle 64"/>
          <p:cNvSpPr/>
          <p:nvPr/>
        </p:nvSpPr>
        <p:spPr>
          <a:xfrm>
            <a:off x="7084922" y="2207173"/>
            <a:ext cx="1647276" cy="1331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STSH </a:t>
            </a:r>
            <a:r>
              <a:rPr lang="en-US" sz="1600" dirty="0"/>
              <a:t>4610</a:t>
            </a:r>
          </a:p>
          <a:p>
            <a:pPr algn="ctr"/>
            <a:r>
              <a:rPr lang="en-US" sz="1600" dirty="0"/>
              <a:t>Design and Innovation Studio </a:t>
            </a:r>
            <a:r>
              <a:rPr lang="en-US" sz="1600" dirty="0" smtClean="0"/>
              <a:t>B</a:t>
            </a:r>
            <a:endParaRPr lang="en-US" sz="1600" dirty="0"/>
          </a:p>
        </p:txBody>
      </p:sp>
      <p:sp>
        <p:nvSpPr>
          <p:cNvPr id="66" name="Rounded Rectangle 65"/>
          <p:cNvSpPr/>
          <p:nvPr/>
        </p:nvSpPr>
        <p:spPr>
          <a:xfrm>
            <a:off x="7084922" y="3706538"/>
            <a:ext cx="1647276" cy="141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t>ENGR 4610 / STSS </a:t>
            </a:r>
            <a:r>
              <a:rPr lang="en-US" sz="1600" dirty="0"/>
              <a:t>4610</a:t>
            </a:r>
          </a:p>
          <a:p>
            <a:pPr algn="ctr"/>
            <a:r>
              <a:rPr lang="en-US" sz="1600" dirty="0"/>
              <a:t>Design and Innovation Studio </a:t>
            </a:r>
            <a:r>
              <a:rPr lang="en-US" sz="1600" dirty="0" smtClean="0"/>
              <a:t>C</a:t>
            </a:r>
            <a:endParaRPr lang="en-US" sz="1600" dirty="0"/>
          </a:p>
        </p:txBody>
      </p:sp>
      <p:sp>
        <p:nvSpPr>
          <p:cNvPr id="67" name="Rounded Rectangle 66"/>
          <p:cNvSpPr/>
          <p:nvPr/>
        </p:nvSpPr>
        <p:spPr>
          <a:xfrm>
            <a:off x="5106300" y="3029147"/>
            <a:ext cx="1647276" cy="1343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ENGR 2020</a:t>
            </a:r>
          </a:p>
          <a:p>
            <a:pPr algn="ctr"/>
            <a:r>
              <a:rPr lang="en-US" sz="1600" dirty="0"/>
              <a:t>Design and Innovation Studio </a:t>
            </a:r>
            <a:r>
              <a:rPr lang="en-US" sz="1600" dirty="0" smtClean="0"/>
              <a:t>III</a:t>
            </a:r>
            <a:endParaRPr lang="en-US" sz="1600" dirty="0"/>
          </a:p>
        </p:txBody>
      </p:sp>
      <p:cxnSp>
        <p:nvCxnSpPr>
          <p:cNvPr id="3" name="Straight Arrow Connector 2"/>
          <p:cNvCxnSpPr>
            <a:stCxn id="35" idx="3"/>
            <a:endCxn id="64" idx="1"/>
          </p:cNvCxnSpPr>
          <p:nvPr/>
        </p:nvCxnSpPr>
        <p:spPr>
          <a:xfrm>
            <a:off x="2469247" y="3700725"/>
            <a:ext cx="6576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4" idx="3"/>
            <a:endCxn id="67" idx="1"/>
          </p:cNvCxnSpPr>
          <p:nvPr/>
        </p:nvCxnSpPr>
        <p:spPr>
          <a:xfrm>
            <a:off x="4774156" y="3700725"/>
            <a:ext cx="3321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7" idx="3"/>
            <a:endCxn id="65" idx="1"/>
          </p:cNvCxnSpPr>
          <p:nvPr/>
        </p:nvCxnSpPr>
        <p:spPr>
          <a:xfrm flipV="1">
            <a:off x="6753576" y="2872720"/>
            <a:ext cx="331346" cy="8280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7" idx="3"/>
            <a:endCxn id="66" idx="1"/>
          </p:cNvCxnSpPr>
          <p:nvPr/>
        </p:nvCxnSpPr>
        <p:spPr>
          <a:xfrm>
            <a:off x="6753576" y="3700725"/>
            <a:ext cx="331346" cy="711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4425621" y="3399767"/>
            <a:ext cx="268022" cy="276999"/>
            <a:chOff x="3372587" y="1918891"/>
            <a:chExt cx="268022" cy="276999"/>
          </a:xfrm>
        </p:grpSpPr>
        <p:sp>
          <p:nvSpPr>
            <p:cNvPr id="45" name="Oval 44"/>
            <p:cNvSpPr/>
            <p:nvPr/>
          </p:nvSpPr>
          <p:spPr>
            <a:xfrm>
              <a:off x="3392298" y="1943091"/>
              <a:ext cx="228600" cy="228600"/>
            </a:xfrm>
            <a:prstGeom prst="ellips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3372587" y="1918891"/>
              <a:ext cx="268022" cy="276999"/>
            </a:xfrm>
            <a:prstGeom prst="rect">
              <a:avLst/>
            </a:prstGeom>
            <a:noFill/>
          </p:spPr>
          <p:txBody>
            <a:bodyPr wrap="none" rtlCol="0">
              <a:spAutoFit/>
            </a:bodyPr>
            <a:lstStyle/>
            <a:p>
              <a:r>
                <a:rPr lang="en-US" sz="1200" dirty="0"/>
                <a:t>R</a:t>
              </a:r>
            </a:p>
          </p:txBody>
        </p:sp>
      </p:grpSp>
      <p:grpSp>
        <p:nvGrpSpPr>
          <p:cNvPr id="47" name="Group 46"/>
          <p:cNvGrpSpPr/>
          <p:nvPr/>
        </p:nvGrpSpPr>
        <p:grpSpPr>
          <a:xfrm>
            <a:off x="6428204" y="3347496"/>
            <a:ext cx="268022" cy="276999"/>
            <a:chOff x="3372587" y="1918891"/>
            <a:chExt cx="268022" cy="276999"/>
          </a:xfrm>
        </p:grpSpPr>
        <p:sp>
          <p:nvSpPr>
            <p:cNvPr id="48" name="Oval 47"/>
            <p:cNvSpPr/>
            <p:nvPr/>
          </p:nvSpPr>
          <p:spPr>
            <a:xfrm>
              <a:off x="3392298" y="1943091"/>
              <a:ext cx="228600" cy="228600"/>
            </a:xfrm>
            <a:prstGeom prst="ellips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372587" y="1918891"/>
              <a:ext cx="268022" cy="276999"/>
            </a:xfrm>
            <a:prstGeom prst="rect">
              <a:avLst/>
            </a:prstGeom>
            <a:noFill/>
          </p:spPr>
          <p:txBody>
            <a:bodyPr wrap="none" rtlCol="0">
              <a:spAutoFit/>
            </a:bodyPr>
            <a:lstStyle/>
            <a:p>
              <a:r>
                <a:rPr lang="en-US" sz="1200" dirty="0"/>
                <a:t>R</a:t>
              </a:r>
            </a:p>
          </p:txBody>
        </p:sp>
      </p:grpSp>
      <p:grpSp>
        <p:nvGrpSpPr>
          <p:cNvPr id="50" name="Group 49"/>
          <p:cNvGrpSpPr/>
          <p:nvPr/>
        </p:nvGrpSpPr>
        <p:grpSpPr>
          <a:xfrm>
            <a:off x="8442341" y="2534672"/>
            <a:ext cx="268022" cy="276999"/>
            <a:chOff x="3372587" y="1918891"/>
            <a:chExt cx="268022" cy="276999"/>
          </a:xfrm>
        </p:grpSpPr>
        <p:sp>
          <p:nvSpPr>
            <p:cNvPr id="51" name="Oval 50"/>
            <p:cNvSpPr/>
            <p:nvPr/>
          </p:nvSpPr>
          <p:spPr>
            <a:xfrm>
              <a:off x="3392298" y="1943091"/>
              <a:ext cx="228600" cy="228600"/>
            </a:xfrm>
            <a:prstGeom prst="ellips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3372587" y="1918891"/>
              <a:ext cx="268022" cy="276999"/>
            </a:xfrm>
            <a:prstGeom prst="rect">
              <a:avLst/>
            </a:prstGeom>
            <a:noFill/>
          </p:spPr>
          <p:txBody>
            <a:bodyPr wrap="none" rtlCol="0">
              <a:spAutoFit/>
            </a:bodyPr>
            <a:lstStyle/>
            <a:p>
              <a:r>
                <a:rPr lang="en-US" sz="1200" dirty="0"/>
                <a:t>R</a:t>
              </a:r>
            </a:p>
          </p:txBody>
        </p:sp>
      </p:grpSp>
      <p:sp>
        <p:nvSpPr>
          <p:cNvPr id="2" name="TextBox 1"/>
          <p:cNvSpPr txBox="1"/>
          <p:nvPr/>
        </p:nvSpPr>
        <p:spPr>
          <a:xfrm>
            <a:off x="2063495" y="3834418"/>
            <a:ext cx="418704" cy="369332"/>
          </a:xfrm>
          <a:prstGeom prst="rect">
            <a:avLst/>
          </a:prstGeom>
          <a:noFill/>
        </p:spPr>
        <p:txBody>
          <a:bodyPr wrap="none" rtlCol="0">
            <a:spAutoFit/>
          </a:bodyPr>
          <a:lstStyle/>
          <a:p>
            <a:r>
              <a:rPr lang="en-US" dirty="0" smtClean="0"/>
              <a:t>29</a:t>
            </a:r>
            <a:endParaRPr lang="en-US" dirty="0"/>
          </a:p>
        </p:txBody>
      </p:sp>
      <p:sp>
        <p:nvSpPr>
          <p:cNvPr id="37" name="TextBox 36"/>
          <p:cNvSpPr txBox="1"/>
          <p:nvPr/>
        </p:nvSpPr>
        <p:spPr>
          <a:xfrm>
            <a:off x="4343151" y="4015071"/>
            <a:ext cx="418704" cy="369332"/>
          </a:xfrm>
          <a:prstGeom prst="rect">
            <a:avLst/>
          </a:prstGeom>
          <a:noFill/>
        </p:spPr>
        <p:txBody>
          <a:bodyPr wrap="none" rtlCol="0">
            <a:spAutoFit/>
          </a:bodyPr>
          <a:lstStyle/>
          <a:p>
            <a:r>
              <a:rPr lang="en-US" dirty="0" smtClean="0"/>
              <a:t>35</a:t>
            </a:r>
            <a:endParaRPr lang="en-US" dirty="0"/>
          </a:p>
        </p:txBody>
      </p:sp>
      <p:sp>
        <p:nvSpPr>
          <p:cNvPr id="38" name="TextBox 37"/>
          <p:cNvSpPr txBox="1"/>
          <p:nvPr/>
        </p:nvSpPr>
        <p:spPr>
          <a:xfrm>
            <a:off x="8281012" y="4705645"/>
            <a:ext cx="418704" cy="369332"/>
          </a:xfrm>
          <a:prstGeom prst="rect">
            <a:avLst/>
          </a:prstGeom>
          <a:noFill/>
        </p:spPr>
        <p:txBody>
          <a:bodyPr wrap="none" rtlCol="0">
            <a:spAutoFit/>
          </a:bodyPr>
          <a:lstStyle/>
          <a:p>
            <a:r>
              <a:rPr lang="en-US" dirty="0"/>
              <a:t>1</a:t>
            </a:r>
            <a:r>
              <a:rPr lang="en-US" dirty="0" smtClean="0"/>
              <a:t>9</a:t>
            </a:r>
            <a:endParaRPr lang="en-US" dirty="0"/>
          </a:p>
        </p:txBody>
      </p:sp>
      <p:sp>
        <p:nvSpPr>
          <p:cNvPr id="55" name="TextBox 54"/>
          <p:cNvSpPr txBox="1"/>
          <p:nvPr/>
        </p:nvSpPr>
        <p:spPr>
          <a:xfrm>
            <a:off x="8367000" y="6074084"/>
            <a:ext cx="418704" cy="369332"/>
          </a:xfrm>
          <a:prstGeom prst="rect">
            <a:avLst/>
          </a:prstGeom>
          <a:noFill/>
        </p:spPr>
        <p:txBody>
          <a:bodyPr wrap="none" rtlCol="0">
            <a:spAutoFit/>
          </a:bodyPr>
          <a:lstStyle/>
          <a:p>
            <a:r>
              <a:rPr lang="en-US" dirty="0" smtClean="0"/>
              <a:t>29</a:t>
            </a:r>
            <a:endParaRPr lang="en-US" dirty="0"/>
          </a:p>
        </p:txBody>
      </p:sp>
      <p:sp>
        <p:nvSpPr>
          <p:cNvPr id="59" name="TextBox 58"/>
          <p:cNvSpPr txBox="1"/>
          <p:nvPr/>
        </p:nvSpPr>
        <p:spPr>
          <a:xfrm>
            <a:off x="8298496" y="3193135"/>
            <a:ext cx="418704" cy="369332"/>
          </a:xfrm>
          <a:prstGeom prst="rect">
            <a:avLst/>
          </a:prstGeom>
          <a:noFill/>
        </p:spPr>
        <p:txBody>
          <a:bodyPr wrap="none" rtlCol="0">
            <a:spAutoFit/>
          </a:bodyPr>
          <a:lstStyle/>
          <a:p>
            <a:r>
              <a:rPr lang="en-US" dirty="0"/>
              <a:t>1</a:t>
            </a:r>
            <a:r>
              <a:rPr lang="en-US" dirty="0" smtClean="0"/>
              <a:t>9</a:t>
            </a:r>
            <a:endParaRPr lang="en-US" dirty="0"/>
          </a:p>
        </p:txBody>
      </p:sp>
      <p:grpSp>
        <p:nvGrpSpPr>
          <p:cNvPr id="80" name="Group 79"/>
          <p:cNvGrpSpPr/>
          <p:nvPr/>
        </p:nvGrpSpPr>
        <p:grpSpPr>
          <a:xfrm>
            <a:off x="5176207" y="3104776"/>
            <a:ext cx="255198" cy="276999"/>
            <a:chOff x="7218863" y="2769318"/>
            <a:chExt cx="255198" cy="276999"/>
          </a:xfrm>
        </p:grpSpPr>
        <p:sp>
          <p:nvSpPr>
            <p:cNvPr id="81" name="Oval 80"/>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83" name="Group 82"/>
          <p:cNvGrpSpPr/>
          <p:nvPr/>
        </p:nvGrpSpPr>
        <p:grpSpPr>
          <a:xfrm>
            <a:off x="4438214" y="3104776"/>
            <a:ext cx="255198" cy="276999"/>
            <a:chOff x="7228093" y="2976114"/>
            <a:chExt cx="255198" cy="276999"/>
          </a:xfrm>
        </p:grpSpPr>
        <p:sp>
          <p:nvSpPr>
            <p:cNvPr id="84" name="Oval 8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86" name="Group 85"/>
          <p:cNvGrpSpPr/>
          <p:nvPr/>
        </p:nvGrpSpPr>
        <p:grpSpPr>
          <a:xfrm>
            <a:off x="2125543" y="3349025"/>
            <a:ext cx="268022" cy="276999"/>
            <a:chOff x="3372587" y="1918891"/>
            <a:chExt cx="268022" cy="276999"/>
          </a:xfrm>
        </p:grpSpPr>
        <p:sp>
          <p:nvSpPr>
            <p:cNvPr id="87" name="Oval 86"/>
            <p:cNvSpPr/>
            <p:nvPr/>
          </p:nvSpPr>
          <p:spPr>
            <a:xfrm>
              <a:off x="3392298" y="1943091"/>
              <a:ext cx="228600" cy="228600"/>
            </a:xfrm>
            <a:prstGeom prst="ellips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3372587" y="1918891"/>
              <a:ext cx="268022" cy="276999"/>
            </a:xfrm>
            <a:prstGeom prst="rect">
              <a:avLst/>
            </a:prstGeom>
            <a:noFill/>
          </p:spPr>
          <p:txBody>
            <a:bodyPr wrap="none" rtlCol="0">
              <a:spAutoFit/>
            </a:bodyPr>
            <a:lstStyle/>
            <a:p>
              <a:r>
                <a:rPr lang="en-US" sz="1200" dirty="0"/>
                <a:t>R</a:t>
              </a:r>
            </a:p>
          </p:txBody>
        </p:sp>
      </p:grpSp>
      <p:grpSp>
        <p:nvGrpSpPr>
          <p:cNvPr id="89" name="Group 88"/>
          <p:cNvGrpSpPr/>
          <p:nvPr/>
        </p:nvGrpSpPr>
        <p:grpSpPr>
          <a:xfrm>
            <a:off x="695484" y="3121610"/>
            <a:ext cx="255198" cy="276999"/>
            <a:chOff x="7218863" y="2769318"/>
            <a:chExt cx="255198" cy="276999"/>
          </a:xfrm>
        </p:grpSpPr>
        <p:sp>
          <p:nvSpPr>
            <p:cNvPr id="90" name="Oval 8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2" name="Group 91"/>
          <p:cNvGrpSpPr/>
          <p:nvPr/>
        </p:nvGrpSpPr>
        <p:grpSpPr>
          <a:xfrm>
            <a:off x="8400852" y="4135539"/>
            <a:ext cx="268022" cy="276999"/>
            <a:chOff x="3372587" y="1918891"/>
            <a:chExt cx="268022" cy="276999"/>
          </a:xfrm>
        </p:grpSpPr>
        <p:sp>
          <p:nvSpPr>
            <p:cNvPr id="93" name="Oval 92"/>
            <p:cNvSpPr/>
            <p:nvPr/>
          </p:nvSpPr>
          <p:spPr>
            <a:xfrm>
              <a:off x="3392298" y="1943091"/>
              <a:ext cx="228600" cy="228600"/>
            </a:xfrm>
            <a:prstGeom prst="ellips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3372587" y="1918891"/>
              <a:ext cx="268022" cy="276999"/>
            </a:xfrm>
            <a:prstGeom prst="rect">
              <a:avLst/>
            </a:prstGeom>
            <a:noFill/>
          </p:spPr>
          <p:txBody>
            <a:bodyPr wrap="none" rtlCol="0">
              <a:spAutoFit/>
            </a:bodyPr>
            <a:lstStyle/>
            <a:p>
              <a:r>
                <a:rPr lang="en-US" sz="1200" dirty="0"/>
                <a:t>R</a:t>
              </a:r>
            </a:p>
          </p:txBody>
        </p:sp>
      </p:grpSp>
      <p:grpSp>
        <p:nvGrpSpPr>
          <p:cNvPr id="95" name="Group 94"/>
          <p:cNvGrpSpPr/>
          <p:nvPr/>
        </p:nvGrpSpPr>
        <p:grpSpPr>
          <a:xfrm>
            <a:off x="7148620" y="2281873"/>
            <a:ext cx="255198" cy="276999"/>
            <a:chOff x="7218863" y="2769318"/>
            <a:chExt cx="255198" cy="276999"/>
          </a:xfrm>
        </p:grpSpPr>
        <p:sp>
          <p:nvSpPr>
            <p:cNvPr id="96" name="Oval 9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8" name="Group 97"/>
          <p:cNvGrpSpPr/>
          <p:nvPr/>
        </p:nvGrpSpPr>
        <p:grpSpPr>
          <a:xfrm>
            <a:off x="8420563" y="3797633"/>
            <a:ext cx="255198" cy="276999"/>
            <a:chOff x="7228093" y="2976114"/>
            <a:chExt cx="255198" cy="276999"/>
          </a:xfrm>
        </p:grpSpPr>
        <p:sp>
          <p:nvSpPr>
            <p:cNvPr id="99" name="Oval 9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Tree>
    <p:extLst>
      <p:ext uri="{BB962C8B-B14F-4D97-AF65-F5344CB8AC3E}">
        <p14:creationId xmlns:p14="http://schemas.microsoft.com/office/powerpoint/2010/main" val="29281684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4042336" y="1015701"/>
            <a:ext cx="4804958" cy="485578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Courses 2 and 3</a:t>
            </a:r>
          </a:p>
        </p:txBody>
      </p:sp>
      <p:sp>
        <p:nvSpPr>
          <p:cNvPr id="65" name="Rounded Rectangle 64"/>
          <p:cNvSpPr/>
          <p:nvPr/>
        </p:nvSpPr>
        <p:spPr>
          <a:xfrm>
            <a:off x="650282" y="1015701"/>
            <a:ext cx="2289781" cy="485578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Course 1</a:t>
            </a:r>
          </a:p>
        </p:txBody>
      </p:sp>
      <p:sp>
        <p:nvSpPr>
          <p:cNvPr id="15" name="Rounded Rectangle 14"/>
          <p:cNvSpPr/>
          <p:nvPr/>
        </p:nvSpPr>
        <p:spPr>
          <a:xfrm>
            <a:off x="928111" y="2793985"/>
            <a:ext cx="1765190" cy="13643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GSAS 1600</a:t>
            </a:r>
          </a:p>
          <a:p>
            <a:pPr algn="ctr"/>
            <a:r>
              <a:rPr lang="en-US" sz="1600" dirty="0"/>
              <a:t>History and Culture of </a:t>
            </a:r>
            <a:r>
              <a:rPr lang="en-US" sz="1600" dirty="0" smtClean="0"/>
              <a:t>Games</a:t>
            </a:r>
            <a:endParaRPr lang="en-US" sz="1600" dirty="0"/>
          </a:p>
        </p:txBody>
      </p:sp>
      <p:sp>
        <p:nvSpPr>
          <p:cNvPr id="44" name="TextBox 43"/>
          <p:cNvSpPr txBox="1"/>
          <p:nvPr/>
        </p:nvSpPr>
        <p:spPr>
          <a:xfrm>
            <a:off x="153612" y="179969"/>
            <a:ext cx="1963375" cy="461665"/>
          </a:xfrm>
          <a:prstGeom prst="rect">
            <a:avLst/>
          </a:prstGeom>
          <a:noFill/>
        </p:spPr>
        <p:txBody>
          <a:bodyPr wrap="square" rtlCol="0">
            <a:spAutoFit/>
          </a:bodyPr>
          <a:lstStyle/>
          <a:p>
            <a:r>
              <a:rPr lang="en-US" sz="2400" b="1" dirty="0"/>
              <a:t>Game </a:t>
            </a:r>
            <a:r>
              <a:rPr lang="en-US" sz="2400" b="1" dirty="0" smtClean="0"/>
              <a:t>Studies</a:t>
            </a:r>
            <a:endParaRPr lang="en-US" sz="2400" b="1" dirty="0"/>
          </a:p>
        </p:txBody>
      </p:sp>
      <p:sp>
        <p:nvSpPr>
          <p:cNvPr id="45" name="Rounded Rectangle 44"/>
          <p:cNvSpPr/>
          <p:nvPr/>
        </p:nvSpPr>
        <p:spPr>
          <a:xfrm>
            <a:off x="5201323" y="1640987"/>
            <a:ext cx="2096623" cy="11529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GSAS 2510</a:t>
            </a:r>
          </a:p>
          <a:p>
            <a:pPr algn="ctr"/>
            <a:r>
              <a:rPr lang="en-US" sz="1600" dirty="0"/>
              <a:t>Introduction to Game </a:t>
            </a:r>
            <a:r>
              <a:rPr lang="en-US" sz="1600" dirty="0" smtClean="0"/>
              <a:t>Design</a:t>
            </a:r>
            <a:endParaRPr lang="en-US" sz="1600" dirty="0"/>
          </a:p>
        </p:txBody>
      </p:sp>
      <p:sp>
        <p:nvSpPr>
          <p:cNvPr id="66" name="Rounded Rectangle 65"/>
          <p:cNvSpPr/>
          <p:nvPr/>
        </p:nvSpPr>
        <p:spPr>
          <a:xfrm>
            <a:off x="5201322" y="4305668"/>
            <a:ext cx="2096623" cy="1132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GSAS 2540</a:t>
            </a:r>
          </a:p>
          <a:p>
            <a:pPr algn="ctr"/>
            <a:r>
              <a:rPr lang="en-US" sz="1600" dirty="0"/>
              <a:t>Introduction to Game </a:t>
            </a:r>
            <a:r>
              <a:rPr lang="en-US" sz="1600" dirty="0" smtClean="0"/>
              <a:t>Programming</a:t>
            </a:r>
            <a:endParaRPr lang="en-US" sz="1600" dirty="0"/>
          </a:p>
        </p:txBody>
      </p:sp>
      <p:sp>
        <p:nvSpPr>
          <p:cNvPr id="67" name="Rounded Rectangle 66"/>
          <p:cNvSpPr/>
          <p:nvPr/>
        </p:nvSpPr>
        <p:spPr>
          <a:xfrm>
            <a:off x="5201322" y="2941286"/>
            <a:ext cx="2096623" cy="1217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GSAS 2520</a:t>
            </a:r>
          </a:p>
          <a:p>
            <a:pPr algn="ctr"/>
            <a:r>
              <a:rPr lang="en-US" sz="1600" dirty="0"/>
              <a:t>Introduction to Game </a:t>
            </a:r>
            <a:r>
              <a:rPr lang="en-US" sz="1600" dirty="0" smtClean="0"/>
              <a:t>Storytelling</a:t>
            </a:r>
            <a:endParaRPr lang="en-US" sz="1600" dirty="0"/>
          </a:p>
        </p:txBody>
      </p:sp>
      <p:grpSp>
        <p:nvGrpSpPr>
          <p:cNvPr id="92" name="Group 91"/>
          <p:cNvGrpSpPr/>
          <p:nvPr/>
        </p:nvGrpSpPr>
        <p:grpSpPr>
          <a:xfrm>
            <a:off x="1021189" y="3801207"/>
            <a:ext cx="319318" cy="276999"/>
            <a:chOff x="7041241" y="502671"/>
            <a:chExt cx="319318" cy="276999"/>
          </a:xfrm>
        </p:grpSpPr>
        <p:sp>
          <p:nvSpPr>
            <p:cNvPr id="93" name="Oval 92"/>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95" name="Group 94"/>
          <p:cNvGrpSpPr/>
          <p:nvPr/>
        </p:nvGrpSpPr>
        <p:grpSpPr>
          <a:xfrm>
            <a:off x="1388946" y="3795341"/>
            <a:ext cx="304892" cy="276999"/>
            <a:chOff x="5284017" y="831394"/>
            <a:chExt cx="304892" cy="276999"/>
          </a:xfrm>
        </p:grpSpPr>
        <p:sp>
          <p:nvSpPr>
            <p:cNvPr id="96" name="Oval 95"/>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5284017" y="831394"/>
              <a:ext cx="304892" cy="276999"/>
            </a:xfrm>
            <a:prstGeom prst="rect">
              <a:avLst/>
            </a:prstGeom>
            <a:noFill/>
          </p:spPr>
          <p:txBody>
            <a:bodyPr wrap="none" rtlCol="0">
              <a:spAutoFit/>
            </a:bodyPr>
            <a:lstStyle/>
            <a:p>
              <a:r>
                <a:rPr lang="en-US" sz="1200" dirty="0"/>
                <a:t>CI</a:t>
              </a:r>
            </a:p>
          </p:txBody>
        </p:sp>
      </p:grpSp>
      <p:sp>
        <p:nvSpPr>
          <p:cNvPr id="2" name="TextBox 1"/>
          <p:cNvSpPr txBox="1"/>
          <p:nvPr/>
        </p:nvSpPr>
        <p:spPr>
          <a:xfrm>
            <a:off x="8427027" y="6203373"/>
            <a:ext cx="418704" cy="369332"/>
          </a:xfrm>
          <a:prstGeom prst="rect">
            <a:avLst/>
          </a:prstGeom>
          <a:noFill/>
        </p:spPr>
        <p:txBody>
          <a:bodyPr wrap="none" rtlCol="0">
            <a:spAutoFit/>
          </a:bodyPr>
          <a:lstStyle/>
          <a:p>
            <a:r>
              <a:rPr lang="en-US" dirty="0" smtClean="0"/>
              <a:t>38</a:t>
            </a:r>
            <a:endParaRPr lang="en-US" dirty="0"/>
          </a:p>
        </p:txBody>
      </p:sp>
      <p:sp>
        <p:nvSpPr>
          <p:cNvPr id="16" name="TextBox 15"/>
          <p:cNvSpPr txBox="1"/>
          <p:nvPr/>
        </p:nvSpPr>
        <p:spPr>
          <a:xfrm>
            <a:off x="2259160" y="3789034"/>
            <a:ext cx="418704" cy="369332"/>
          </a:xfrm>
          <a:prstGeom prst="rect">
            <a:avLst/>
          </a:prstGeom>
          <a:noFill/>
        </p:spPr>
        <p:txBody>
          <a:bodyPr wrap="none" rtlCol="0">
            <a:spAutoFit/>
          </a:bodyPr>
          <a:lstStyle/>
          <a:p>
            <a:r>
              <a:rPr lang="en-US" dirty="0" smtClean="0"/>
              <a:t>57</a:t>
            </a:r>
            <a:endParaRPr lang="en-US" dirty="0"/>
          </a:p>
        </p:txBody>
      </p:sp>
      <p:grpSp>
        <p:nvGrpSpPr>
          <p:cNvPr id="17" name="Group 16"/>
          <p:cNvGrpSpPr/>
          <p:nvPr/>
        </p:nvGrpSpPr>
        <p:grpSpPr>
          <a:xfrm>
            <a:off x="2332217" y="3210820"/>
            <a:ext cx="268022" cy="276999"/>
            <a:chOff x="3372587" y="1918891"/>
            <a:chExt cx="268022" cy="276999"/>
          </a:xfrm>
        </p:grpSpPr>
        <p:sp>
          <p:nvSpPr>
            <p:cNvPr id="18" name="Oval 17"/>
            <p:cNvSpPr/>
            <p:nvPr/>
          </p:nvSpPr>
          <p:spPr>
            <a:xfrm>
              <a:off x="3392298" y="1943091"/>
              <a:ext cx="228600" cy="228600"/>
            </a:xfrm>
            <a:prstGeom prst="ellips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372587" y="1918891"/>
              <a:ext cx="268022" cy="276999"/>
            </a:xfrm>
            <a:prstGeom prst="rect">
              <a:avLst/>
            </a:prstGeom>
            <a:noFill/>
          </p:spPr>
          <p:txBody>
            <a:bodyPr wrap="none" rtlCol="0">
              <a:spAutoFit/>
            </a:bodyPr>
            <a:lstStyle/>
            <a:p>
              <a:r>
                <a:rPr lang="en-US" sz="1200" dirty="0"/>
                <a:t>R</a:t>
              </a:r>
            </a:p>
          </p:txBody>
        </p:sp>
      </p:grpSp>
      <p:grpSp>
        <p:nvGrpSpPr>
          <p:cNvPr id="20" name="Group 19"/>
          <p:cNvGrpSpPr/>
          <p:nvPr/>
        </p:nvGrpSpPr>
        <p:grpSpPr>
          <a:xfrm>
            <a:off x="6885949" y="2217485"/>
            <a:ext cx="268022" cy="276999"/>
            <a:chOff x="3372587" y="1918891"/>
            <a:chExt cx="268022" cy="276999"/>
          </a:xfrm>
        </p:grpSpPr>
        <p:sp>
          <p:nvSpPr>
            <p:cNvPr id="21" name="Oval 20"/>
            <p:cNvSpPr/>
            <p:nvPr/>
          </p:nvSpPr>
          <p:spPr>
            <a:xfrm>
              <a:off x="3392298" y="1943091"/>
              <a:ext cx="228600" cy="228600"/>
            </a:xfrm>
            <a:prstGeom prst="ellips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372587" y="1918891"/>
              <a:ext cx="268022" cy="276999"/>
            </a:xfrm>
            <a:prstGeom prst="rect">
              <a:avLst/>
            </a:prstGeom>
            <a:noFill/>
          </p:spPr>
          <p:txBody>
            <a:bodyPr wrap="none" rtlCol="0">
              <a:spAutoFit/>
            </a:bodyPr>
            <a:lstStyle/>
            <a:p>
              <a:r>
                <a:rPr lang="en-US" sz="1200" dirty="0"/>
                <a:t>R</a:t>
              </a:r>
            </a:p>
          </p:txBody>
        </p:sp>
      </p:grpSp>
      <p:grpSp>
        <p:nvGrpSpPr>
          <p:cNvPr id="23" name="Group 22"/>
          <p:cNvGrpSpPr/>
          <p:nvPr/>
        </p:nvGrpSpPr>
        <p:grpSpPr>
          <a:xfrm>
            <a:off x="6885949" y="3506781"/>
            <a:ext cx="268022" cy="276999"/>
            <a:chOff x="3372587" y="1918891"/>
            <a:chExt cx="268022" cy="276999"/>
          </a:xfrm>
        </p:grpSpPr>
        <p:sp>
          <p:nvSpPr>
            <p:cNvPr id="24" name="Oval 23"/>
            <p:cNvSpPr/>
            <p:nvPr/>
          </p:nvSpPr>
          <p:spPr>
            <a:xfrm>
              <a:off x="3392298" y="1943091"/>
              <a:ext cx="228600" cy="228600"/>
            </a:xfrm>
            <a:prstGeom prst="ellips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372587" y="1918891"/>
              <a:ext cx="268022" cy="276999"/>
            </a:xfrm>
            <a:prstGeom prst="rect">
              <a:avLst/>
            </a:prstGeom>
            <a:noFill/>
          </p:spPr>
          <p:txBody>
            <a:bodyPr wrap="none" rtlCol="0">
              <a:spAutoFit/>
            </a:bodyPr>
            <a:lstStyle/>
            <a:p>
              <a:r>
                <a:rPr lang="en-US" sz="1200" dirty="0"/>
                <a:t>R</a:t>
              </a:r>
            </a:p>
          </p:txBody>
        </p:sp>
      </p:grpSp>
      <p:grpSp>
        <p:nvGrpSpPr>
          <p:cNvPr id="26" name="Group 25"/>
          <p:cNvGrpSpPr/>
          <p:nvPr/>
        </p:nvGrpSpPr>
        <p:grpSpPr>
          <a:xfrm>
            <a:off x="6905660" y="4888280"/>
            <a:ext cx="268022" cy="276999"/>
            <a:chOff x="3372587" y="1918891"/>
            <a:chExt cx="268022" cy="276999"/>
          </a:xfrm>
        </p:grpSpPr>
        <p:sp>
          <p:nvSpPr>
            <p:cNvPr id="27" name="Oval 26"/>
            <p:cNvSpPr/>
            <p:nvPr/>
          </p:nvSpPr>
          <p:spPr>
            <a:xfrm>
              <a:off x="3392298" y="1943091"/>
              <a:ext cx="228600" cy="228600"/>
            </a:xfrm>
            <a:prstGeom prst="ellipse">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372587" y="1918891"/>
              <a:ext cx="268022" cy="276999"/>
            </a:xfrm>
            <a:prstGeom prst="rect">
              <a:avLst/>
            </a:prstGeom>
            <a:noFill/>
          </p:spPr>
          <p:txBody>
            <a:bodyPr wrap="none" rtlCol="0">
              <a:spAutoFit/>
            </a:bodyPr>
            <a:lstStyle/>
            <a:p>
              <a:r>
                <a:rPr lang="en-US" sz="1200" dirty="0"/>
                <a:t>R</a:t>
              </a:r>
            </a:p>
          </p:txBody>
        </p:sp>
      </p:grpSp>
      <p:sp>
        <p:nvSpPr>
          <p:cNvPr id="29" name="TextBox 28"/>
          <p:cNvSpPr txBox="1"/>
          <p:nvPr/>
        </p:nvSpPr>
        <p:spPr>
          <a:xfrm>
            <a:off x="6885949" y="2449735"/>
            <a:ext cx="418704" cy="369332"/>
          </a:xfrm>
          <a:prstGeom prst="rect">
            <a:avLst/>
          </a:prstGeom>
          <a:noFill/>
        </p:spPr>
        <p:txBody>
          <a:bodyPr wrap="none" rtlCol="0">
            <a:spAutoFit/>
          </a:bodyPr>
          <a:lstStyle/>
          <a:p>
            <a:r>
              <a:rPr lang="en-US" dirty="0" smtClean="0"/>
              <a:t>19</a:t>
            </a:r>
            <a:endParaRPr lang="en-US" dirty="0"/>
          </a:p>
        </p:txBody>
      </p:sp>
      <p:sp>
        <p:nvSpPr>
          <p:cNvPr id="30" name="TextBox 29"/>
          <p:cNvSpPr txBox="1"/>
          <p:nvPr/>
        </p:nvSpPr>
        <p:spPr>
          <a:xfrm>
            <a:off x="6898477" y="3789034"/>
            <a:ext cx="418704" cy="369332"/>
          </a:xfrm>
          <a:prstGeom prst="rect">
            <a:avLst/>
          </a:prstGeom>
          <a:noFill/>
        </p:spPr>
        <p:txBody>
          <a:bodyPr wrap="none" rtlCol="0">
            <a:spAutoFit/>
          </a:bodyPr>
          <a:lstStyle/>
          <a:p>
            <a:r>
              <a:rPr lang="en-US" dirty="0" smtClean="0"/>
              <a:t>76</a:t>
            </a:r>
            <a:endParaRPr lang="en-US" dirty="0"/>
          </a:p>
        </p:txBody>
      </p:sp>
      <p:sp>
        <p:nvSpPr>
          <p:cNvPr id="31" name="TextBox 30"/>
          <p:cNvSpPr txBox="1"/>
          <p:nvPr/>
        </p:nvSpPr>
        <p:spPr>
          <a:xfrm>
            <a:off x="6876331" y="5080958"/>
            <a:ext cx="418704" cy="369332"/>
          </a:xfrm>
          <a:prstGeom prst="rect">
            <a:avLst/>
          </a:prstGeom>
          <a:noFill/>
        </p:spPr>
        <p:txBody>
          <a:bodyPr wrap="none" rtlCol="0">
            <a:spAutoFit/>
          </a:bodyPr>
          <a:lstStyle/>
          <a:p>
            <a:r>
              <a:rPr lang="en-US" dirty="0" smtClean="0"/>
              <a:t>19</a:t>
            </a:r>
            <a:endParaRPr lang="en-US" dirty="0"/>
          </a:p>
        </p:txBody>
      </p:sp>
      <p:grpSp>
        <p:nvGrpSpPr>
          <p:cNvPr id="32" name="Group 31"/>
          <p:cNvGrpSpPr/>
          <p:nvPr/>
        </p:nvGrpSpPr>
        <p:grpSpPr>
          <a:xfrm>
            <a:off x="1039950" y="2826966"/>
            <a:ext cx="255198" cy="276999"/>
            <a:chOff x="7218863" y="2769318"/>
            <a:chExt cx="255198" cy="276999"/>
          </a:xfrm>
        </p:grpSpPr>
        <p:sp>
          <p:nvSpPr>
            <p:cNvPr id="33" name="Oval 3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35" name="Group 34"/>
          <p:cNvGrpSpPr/>
          <p:nvPr/>
        </p:nvGrpSpPr>
        <p:grpSpPr>
          <a:xfrm>
            <a:off x="2326535" y="2821148"/>
            <a:ext cx="255198" cy="276999"/>
            <a:chOff x="7228093" y="2976114"/>
            <a:chExt cx="255198" cy="276999"/>
          </a:xfrm>
        </p:grpSpPr>
        <p:sp>
          <p:nvSpPr>
            <p:cNvPr id="36" name="Oval 35"/>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38" name="Group 37"/>
          <p:cNvGrpSpPr/>
          <p:nvPr/>
        </p:nvGrpSpPr>
        <p:grpSpPr>
          <a:xfrm>
            <a:off x="5300116" y="2970259"/>
            <a:ext cx="255198" cy="276999"/>
            <a:chOff x="7218863" y="2769318"/>
            <a:chExt cx="255198" cy="276999"/>
          </a:xfrm>
        </p:grpSpPr>
        <p:sp>
          <p:nvSpPr>
            <p:cNvPr id="39" name="Oval 38"/>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41" name="Group 40"/>
          <p:cNvGrpSpPr/>
          <p:nvPr/>
        </p:nvGrpSpPr>
        <p:grpSpPr>
          <a:xfrm>
            <a:off x="6852631" y="2972250"/>
            <a:ext cx="255198" cy="276999"/>
            <a:chOff x="7228093" y="2976114"/>
            <a:chExt cx="255198" cy="276999"/>
          </a:xfrm>
        </p:grpSpPr>
        <p:sp>
          <p:nvSpPr>
            <p:cNvPr id="43" name="Oval 4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Tree>
    <p:extLst>
      <p:ext uri="{BB962C8B-B14F-4D97-AF65-F5344CB8AC3E}">
        <p14:creationId xmlns:p14="http://schemas.microsoft.com/office/powerpoint/2010/main" val="1907938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53612" y="179969"/>
            <a:ext cx="3503988" cy="830997"/>
          </a:xfrm>
          <a:prstGeom prst="rect">
            <a:avLst/>
          </a:prstGeom>
          <a:noFill/>
        </p:spPr>
        <p:txBody>
          <a:bodyPr wrap="square" rtlCol="0">
            <a:spAutoFit/>
          </a:bodyPr>
          <a:lstStyle/>
          <a:p>
            <a:r>
              <a:rPr lang="en-US" sz="2400" b="1" dirty="0"/>
              <a:t>Information Technology and Web Science </a:t>
            </a:r>
          </a:p>
        </p:txBody>
      </p:sp>
      <p:sp>
        <p:nvSpPr>
          <p:cNvPr id="3" name="TextBox 2"/>
          <p:cNvSpPr txBox="1"/>
          <p:nvPr/>
        </p:nvSpPr>
        <p:spPr>
          <a:xfrm>
            <a:off x="3147646" y="3217985"/>
            <a:ext cx="2087687" cy="369332"/>
          </a:xfrm>
          <a:prstGeom prst="rect">
            <a:avLst/>
          </a:prstGeom>
          <a:noFill/>
        </p:spPr>
        <p:txBody>
          <a:bodyPr wrap="none" rtlCol="0">
            <a:spAutoFit/>
          </a:bodyPr>
          <a:lstStyle/>
          <a:p>
            <a:r>
              <a:rPr lang="en-US" dirty="0" smtClean="0"/>
              <a:t>[insert graphic here]</a:t>
            </a:r>
            <a:endParaRPr lang="en-US" dirty="0"/>
          </a:p>
        </p:txBody>
      </p:sp>
    </p:spTree>
    <p:extLst>
      <p:ext uri="{BB962C8B-B14F-4D97-AF65-F5344CB8AC3E}">
        <p14:creationId xmlns:p14="http://schemas.microsoft.com/office/powerpoint/2010/main" val="29039400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t>
            </a:r>
            <a:r>
              <a:rPr lang="en-US" dirty="0" smtClean="0"/>
              <a:t>Pathways</a:t>
            </a:r>
            <a:endParaRPr lang="en-US" dirty="0"/>
          </a:p>
        </p:txBody>
      </p:sp>
      <p:sp>
        <p:nvSpPr>
          <p:cNvPr id="3" name="Content Placeholder 2"/>
          <p:cNvSpPr>
            <a:spLocks noGrp="1"/>
          </p:cNvSpPr>
          <p:nvPr>
            <p:ph idx="1"/>
          </p:nvPr>
        </p:nvSpPr>
        <p:spPr/>
        <p:txBody>
          <a:bodyPr/>
          <a:lstStyle/>
          <a:p>
            <a:r>
              <a:rPr lang="en-US" dirty="0" smtClean="0"/>
              <a:t>(only for exceptional situations)</a:t>
            </a:r>
          </a:p>
          <a:p>
            <a:r>
              <a:rPr lang="en-US" dirty="0" smtClean="0"/>
              <a:t>Foreign Language</a:t>
            </a:r>
          </a:p>
          <a:p>
            <a:r>
              <a:rPr lang="en-US" dirty="0" smtClean="0"/>
              <a:t>Transfer Student Arts and Humanities</a:t>
            </a:r>
          </a:p>
          <a:p>
            <a:r>
              <a:rPr lang="en-US" dirty="0" smtClean="0"/>
              <a:t>Transfer Student Social Sciences</a:t>
            </a:r>
            <a:endParaRPr lang="en-US" dirty="0" smtClean="0"/>
          </a:p>
        </p:txBody>
      </p:sp>
    </p:spTree>
    <p:extLst>
      <p:ext uri="{BB962C8B-B14F-4D97-AF65-F5344CB8AC3E}">
        <p14:creationId xmlns:p14="http://schemas.microsoft.com/office/powerpoint/2010/main" val="201929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ounded Rectangle 97"/>
          <p:cNvSpPr/>
          <p:nvPr/>
        </p:nvSpPr>
        <p:spPr>
          <a:xfrm>
            <a:off x="2554728" y="477982"/>
            <a:ext cx="6076593" cy="63094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Courses 2 and 3</a:t>
            </a:r>
          </a:p>
        </p:txBody>
      </p:sp>
      <p:sp>
        <p:nvSpPr>
          <p:cNvPr id="65" name="Rounded Rectangle 64"/>
          <p:cNvSpPr/>
          <p:nvPr/>
        </p:nvSpPr>
        <p:spPr>
          <a:xfrm>
            <a:off x="152400" y="663522"/>
            <a:ext cx="2286000" cy="604207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1</a:t>
            </a:r>
          </a:p>
        </p:txBody>
      </p:sp>
      <p:sp>
        <p:nvSpPr>
          <p:cNvPr id="6" name="Rounded Rectangle 5"/>
          <p:cNvSpPr/>
          <p:nvPr/>
        </p:nvSpPr>
        <p:spPr>
          <a:xfrm>
            <a:off x="2925319" y="2388370"/>
            <a:ext cx="1913691" cy="1218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2060</a:t>
            </a:r>
          </a:p>
          <a:p>
            <a:pPr algn="ctr"/>
            <a:r>
              <a:rPr lang="en-US" dirty="0" smtClean="0"/>
              <a:t>2D Experimental Animation</a:t>
            </a:r>
            <a:endParaRPr lang="en-US" dirty="0"/>
          </a:p>
        </p:txBody>
      </p:sp>
      <p:sp>
        <p:nvSpPr>
          <p:cNvPr id="7" name="Rounded Rectangle 6"/>
          <p:cNvSpPr/>
          <p:nvPr/>
        </p:nvSpPr>
        <p:spPr>
          <a:xfrm>
            <a:off x="2925319" y="3836440"/>
            <a:ext cx="1765560" cy="1218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2070</a:t>
            </a:r>
          </a:p>
          <a:p>
            <a:pPr algn="ctr"/>
            <a:r>
              <a:rPr lang="en-US" dirty="0"/>
              <a:t>Graphic </a:t>
            </a:r>
            <a:r>
              <a:rPr lang="en-US" dirty="0" smtClean="0"/>
              <a:t>Storytelling</a:t>
            </a:r>
            <a:endParaRPr lang="en-US" dirty="0"/>
          </a:p>
        </p:txBody>
      </p:sp>
      <p:sp>
        <p:nvSpPr>
          <p:cNvPr id="13" name="Rounded Rectangle 12"/>
          <p:cNvSpPr/>
          <p:nvPr/>
        </p:nvSpPr>
        <p:spPr>
          <a:xfrm>
            <a:off x="6769393" y="2699326"/>
            <a:ext cx="1765560" cy="12525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4060</a:t>
            </a:r>
          </a:p>
          <a:p>
            <a:pPr algn="ctr"/>
            <a:r>
              <a:rPr lang="en-US" dirty="0"/>
              <a:t>3D Visual </a:t>
            </a:r>
            <a:r>
              <a:rPr lang="en-US" dirty="0" smtClean="0"/>
              <a:t>Effects</a:t>
            </a:r>
            <a:endParaRPr lang="en-US" dirty="0"/>
          </a:p>
        </p:txBody>
      </p:sp>
      <p:sp>
        <p:nvSpPr>
          <p:cNvPr id="14" name="Rounded Rectangle 13"/>
          <p:cNvSpPr/>
          <p:nvPr/>
        </p:nvSpPr>
        <p:spPr>
          <a:xfrm>
            <a:off x="4867792" y="3606149"/>
            <a:ext cx="1593321" cy="10029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2230</a:t>
            </a:r>
          </a:p>
          <a:p>
            <a:pPr algn="ctr"/>
            <a:r>
              <a:rPr lang="en-US" dirty="0"/>
              <a:t>3D </a:t>
            </a:r>
            <a:r>
              <a:rPr lang="en-US" dirty="0" err="1" smtClean="0"/>
              <a:t>Bootcamp</a:t>
            </a:r>
            <a:endParaRPr lang="en-US" dirty="0"/>
          </a:p>
        </p:txBody>
      </p:sp>
      <p:sp>
        <p:nvSpPr>
          <p:cNvPr id="16" name="Rounded Rectangle 15"/>
          <p:cNvSpPr/>
          <p:nvPr/>
        </p:nvSpPr>
        <p:spPr>
          <a:xfrm>
            <a:off x="6769393" y="4372609"/>
            <a:ext cx="1752600" cy="10073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4070</a:t>
            </a:r>
          </a:p>
          <a:p>
            <a:pPr algn="ctr"/>
            <a:r>
              <a:rPr lang="en-US" dirty="0"/>
              <a:t>3D </a:t>
            </a:r>
            <a:r>
              <a:rPr lang="en-US" dirty="0" smtClean="0"/>
              <a:t>Animation</a:t>
            </a:r>
            <a:endParaRPr lang="en-US" dirty="0"/>
          </a:p>
        </p:txBody>
      </p:sp>
      <p:sp>
        <p:nvSpPr>
          <p:cNvPr id="25" name="Rounded Rectangle 24"/>
          <p:cNvSpPr/>
          <p:nvPr/>
        </p:nvSpPr>
        <p:spPr>
          <a:xfrm>
            <a:off x="6715017" y="933466"/>
            <a:ext cx="1765560" cy="1218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4860</a:t>
            </a:r>
          </a:p>
          <a:p>
            <a:pPr algn="ctr"/>
            <a:r>
              <a:rPr lang="en-US" dirty="0"/>
              <a:t>Advanced Digital </a:t>
            </a:r>
            <a:r>
              <a:rPr lang="en-US" dirty="0" smtClean="0"/>
              <a:t>Imaging</a:t>
            </a:r>
            <a:endParaRPr lang="en-US" dirty="0"/>
          </a:p>
        </p:txBody>
      </p:sp>
      <p:sp>
        <p:nvSpPr>
          <p:cNvPr id="26" name="Rounded Rectangle 25"/>
          <p:cNvSpPr/>
          <p:nvPr/>
        </p:nvSpPr>
        <p:spPr>
          <a:xfrm>
            <a:off x="2925319" y="5283079"/>
            <a:ext cx="1765560" cy="1218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4090</a:t>
            </a:r>
          </a:p>
          <a:p>
            <a:pPr algn="ctr"/>
            <a:r>
              <a:rPr lang="en-US" dirty="0"/>
              <a:t>Art, Code, &amp; </a:t>
            </a:r>
            <a:r>
              <a:rPr lang="en-US" dirty="0" smtClean="0"/>
              <a:t>Interactivity</a:t>
            </a:r>
            <a:endParaRPr lang="en-US" dirty="0"/>
          </a:p>
        </p:txBody>
      </p:sp>
      <p:sp>
        <p:nvSpPr>
          <p:cNvPr id="27" name="TextBox 26"/>
          <p:cNvSpPr txBox="1"/>
          <p:nvPr/>
        </p:nvSpPr>
        <p:spPr>
          <a:xfrm>
            <a:off x="152402" y="109527"/>
            <a:ext cx="2035557" cy="461665"/>
          </a:xfrm>
          <a:prstGeom prst="rect">
            <a:avLst/>
          </a:prstGeom>
          <a:noFill/>
        </p:spPr>
        <p:txBody>
          <a:bodyPr wrap="none" rtlCol="0">
            <a:spAutoFit/>
          </a:bodyPr>
          <a:lstStyle/>
          <a:p>
            <a:r>
              <a:rPr lang="en-US" sz="2400" b="1" dirty="0"/>
              <a:t>Electronic Arts</a:t>
            </a:r>
          </a:p>
        </p:txBody>
      </p:sp>
      <p:sp>
        <p:nvSpPr>
          <p:cNvPr id="19" name="Rounded Rectangle 18"/>
          <p:cNvSpPr/>
          <p:nvPr/>
        </p:nvSpPr>
        <p:spPr>
          <a:xfrm>
            <a:off x="2996944" y="940300"/>
            <a:ext cx="1693935" cy="1218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2040</a:t>
            </a:r>
          </a:p>
          <a:p>
            <a:pPr algn="ctr"/>
            <a:r>
              <a:rPr lang="en-US" dirty="0"/>
              <a:t>Intermediate Digital </a:t>
            </a:r>
            <a:r>
              <a:rPr lang="en-US" dirty="0" smtClean="0"/>
              <a:t>Imaging</a:t>
            </a:r>
            <a:endParaRPr lang="en-US" dirty="0"/>
          </a:p>
        </p:txBody>
      </p:sp>
      <p:cxnSp>
        <p:nvCxnSpPr>
          <p:cNvPr id="20" name="Straight Arrow Connector 19"/>
          <p:cNvCxnSpPr>
            <a:stCxn id="2" idx="3"/>
            <a:endCxn id="7" idx="1"/>
          </p:cNvCxnSpPr>
          <p:nvPr/>
        </p:nvCxnSpPr>
        <p:spPr>
          <a:xfrm>
            <a:off x="2230825" y="3716608"/>
            <a:ext cx="694494" cy="7291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 idx="3"/>
            <a:endCxn id="6" idx="1"/>
          </p:cNvCxnSpPr>
          <p:nvPr/>
        </p:nvCxnSpPr>
        <p:spPr>
          <a:xfrm flipV="1">
            <a:off x="2230825" y="2997699"/>
            <a:ext cx="694494" cy="7189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a:endCxn id="25" idx="1"/>
          </p:cNvCxnSpPr>
          <p:nvPr/>
        </p:nvCxnSpPr>
        <p:spPr>
          <a:xfrm flipV="1">
            <a:off x="4690879" y="1542795"/>
            <a:ext cx="2024138" cy="6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 idx="3"/>
            <a:endCxn id="26" idx="1"/>
          </p:cNvCxnSpPr>
          <p:nvPr/>
        </p:nvCxnSpPr>
        <p:spPr>
          <a:xfrm>
            <a:off x="2230825" y="3716608"/>
            <a:ext cx="694494" cy="217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4" idx="3"/>
            <a:endCxn id="13" idx="1"/>
          </p:cNvCxnSpPr>
          <p:nvPr/>
        </p:nvCxnSpPr>
        <p:spPr>
          <a:xfrm flipV="1">
            <a:off x="6461113" y="3325608"/>
            <a:ext cx="308280" cy="782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 idx="3"/>
            <a:endCxn id="16" idx="1"/>
          </p:cNvCxnSpPr>
          <p:nvPr/>
        </p:nvCxnSpPr>
        <p:spPr>
          <a:xfrm>
            <a:off x="6461113" y="4107609"/>
            <a:ext cx="308280" cy="7686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359974" y="3107279"/>
            <a:ext cx="1870851" cy="12186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1020</a:t>
            </a:r>
          </a:p>
          <a:p>
            <a:pPr algn="ctr"/>
            <a:r>
              <a:rPr lang="en-US" dirty="0"/>
              <a:t>Media Studio: </a:t>
            </a:r>
            <a:r>
              <a:rPr lang="en-US" dirty="0" smtClean="0"/>
              <a:t>Imaging</a:t>
            </a:r>
            <a:endParaRPr lang="en-US" dirty="0"/>
          </a:p>
        </p:txBody>
      </p:sp>
      <p:sp>
        <p:nvSpPr>
          <p:cNvPr id="18" name="Rounded Rectangle 17"/>
          <p:cNvSpPr/>
          <p:nvPr/>
        </p:nvSpPr>
        <p:spPr>
          <a:xfrm>
            <a:off x="359975" y="5196777"/>
            <a:ext cx="1870848" cy="93634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1050</a:t>
            </a:r>
          </a:p>
          <a:p>
            <a:pPr algn="ctr"/>
            <a:r>
              <a:rPr lang="en-US" dirty="0"/>
              <a:t>Art </a:t>
            </a:r>
            <a:r>
              <a:rPr lang="en-US" dirty="0" smtClean="0"/>
              <a:t>History</a:t>
            </a:r>
            <a:endParaRPr lang="en-US" dirty="0"/>
          </a:p>
        </p:txBody>
      </p:sp>
      <p:sp>
        <p:nvSpPr>
          <p:cNvPr id="44" name="TextBox 43"/>
          <p:cNvSpPr txBox="1"/>
          <p:nvPr/>
        </p:nvSpPr>
        <p:spPr>
          <a:xfrm>
            <a:off x="4732295" y="5067441"/>
            <a:ext cx="1982722" cy="1477328"/>
          </a:xfrm>
          <a:prstGeom prst="rect">
            <a:avLst/>
          </a:prstGeom>
          <a:noFill/>
        </p:spPr>
        <p:txBody>
          <a:bodyPr wrap="none" rtlCol="0">
            <a:spAutoFit/>
          </a:bodyPr>
          <a:lstStyle/>
          <a:p>
            <a:r>
              <a:rPr lang="en-US" dirty="0"/>
              <a:t>Add 1 more course</a:t>
            </a:r>
          </a:p>
          <a:p>
            <a:r>
              <a:rPr lang="en-US" dirty="0"/>
              <a:t>from this selection </a:t>
            </a:r>
          </a:p>
          <a:p>
            <a:r>
              <a:rPr lang="en-US" dirty="0"/>
              <a:t>to the Pathway </a:t>
            </a:r>
          </a:p>
          <a:p>
            <a:r>
              <a:rPr lang="en-US" dirty="0"/>
              <a:t>for a minor in </a:t>
            </a:r>
          </a:p>
          <a:p>
            <a:r>
              <a:rPr lang="en-US" dirty="0"/>
              <a:t>Electronic Arts</a:t>
            </a:r>
          </a:p>
        </p:txBody>
      </p:sp>
      <p:grpSp>
        <p:nvGrpSpPr>
          <p:cNvPr id="53" name="Group 52"/>
          <p:cNvGrpSpPr/>
          <p:nvPr/>
        </p:nvGrpSpPr>
        <p:grpSpPr>
          <a:xfrm>
            <a:off x="678453" y="5815688"/>
            <a:ext cx="304892" cy="276999"/>
            <a:chOff x="5284017" y="831394"/>
            <a:chExt cx="304892" cy="276999"/>
          </a:xfrm>
        </p:grpSpPr>
        <p:sp>
          <p:nvSpPr>
            <p:cNvPr id="54" name="Oval 53"/>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284017" y="831394"/>
              <a:ext cx="304892" cy="276999"/>
            </a:xfrm>
            <a:prstGeom prst="rect">
              <a:avLst/>
            </a:prstGeom>
            <a:noFill/>
          </p:spPr>
          <p:txBody>
            <a:bodyPr wrap="none" rtlCol="0">
              <a:spAutoFit/>
            </a:bodyPr>
            <a:lstStyle/>
            <a:p>
              <a:r>
                <a:rPr lang="en-US" sz="1200" dirty="0"/>
                <a:t>CI</a:t>
              </a:r>
            </a:p>
          </p:txBody>
        </p:sp>
      </p:grpSp>
      <p:cxnSp>
        <p:nvCxnSpPr>
          <p:cNvPr id="35" name="Straight Arrow Connector 34"/>
          <p:cNvCxnSpPr>
            <a:stCxn id="2" idx="3"/>
            <a:endCxn id="19" idx="1"/>
          </p:cNvCxnSpPr>
          <p:nvPr/>
        </p:nvCxnSpPr>
        <p:spPr>
          <a:xfrm flipV="1">
            <a:off x="2230825" y="1549629"/>
            <a:ext cx="766119" cy="2166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272175" y="1798093"/>
            <a:ext cx="418704" cy="369332"/>
          </a:xfrm>
          <a:prstGeom prst="rect">
            <a:avLst/>
          </a:prstGeom>
          <a:noFill/>
        </p:spPr>
        <p:txBody>
          <a:bodyPr wrap="none" rtlCol="0">
            <a:spAutoFit/>
          </a:bodyPr>
          <a:lstStyle/>
          <a:p>
            <a:r>
              <a:rPr lang="en-US" dirty="0" smtClean="0"/>
              <a:t>35</a:t>
            </a:r>
            <a:endParaRPr lang="en-US" dirty="0"/>
          </a:p>
        </p:txBody>
      </p:sp>
      <p:grpSp>
        <p:nvGrpSpPr>
          <p:cNvPr id="36" name="Group 35"/>
          <p:cNvGrpSpPr/>
          <p:nvPr/>
        </p:nvGrpSpPr>
        <p:grpSpPr>
          <a:xfrm>
            <a:off x="3030169" y="2422327"/>
            <a:ext cx="255198" cy="276999"/>
            <a:chOff x="7218863" y="2769318"/>
            <a:chExt cx="255198" cy="276999"/>
          </a:xfrm>
        </p:grpSpPr>
        <p:sp>
          <p:nvSpPr>
            <p:cNvPr id="37" name="Oval 3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8" name="TextBox 7"/>
          <p:cNvSpPr txBox="1"/>
          <p:nvPr/>
        </p:nvSpPr>
        <p:spPr>
          <a:xfrm>
            <a:off x="4390924" y="3246478"/>
            <a:ext cx="418704" cy="369332"/>
          </a:xfrm>
          <a:prstGeom prst="rect">
            <a:avLst/>
          </a:prstGeom>
          <a:noFill/>
        </p:spPr>
        <p:txBody>
          <a:bodyPr wrap="none" rtlCol="0">
            <a:spAutoFit/>
          </a:bodyPr>
          <a:lstStyle/>
          <a:p>
            <a:r>
              <a:rPr lang="en-US" dirty="0" smtClean="0"/>
              <a:t>19</a:t>
            </a:r>
            <a:endParaRPr lang="en-US" dirty="0"/>
          </a:p>
        </p:txBody>
      </p:sp>
      <p:sp>
        <p:nvSpPr>
          <p:cNvPr id="42" name="TextBox 41"/>
          <p:cNvSpPr txBox="1"/>
          <p:nvPr/>
        </p:nvSpPr>
        <p:spPr>
          <a:xfrm>
            <a:off x="4248070" y="4672232"/>
            <a:ext cx="418704" cy="369332"/>
          </a:xfrm>
          <a:prstGeom prst="rect">
            <a:avLst/>
          </a:prstGeom>
          <a:noFill/>
        </p:spPr>
        <p:txBody>
          <a:bodyPr wrap="none" rtlCol="0">
            <a:spAutoFit/>
          </a:bodyPr>
          <a:lstStyle/>
          <a:p>
            <a:r>
              <a:rPr lang="en-US" dirty="0" smtClean="0"/>
              <a:t>19</a:t>
            </a:r>
            <a:endParaRPr lang="en-US" dirty="0"/>
          </a:p>
        </p:txBody>
      </p:sp>
      <p:grpSp>
        <p:nvGrpSpPr>
          <p:cNvPr id="46" name="Group 45"/>
          <p:cNvGrpSpPr/>
          <p:nvPr/>
        </p:nvGrpSpPr>
        <p:grpSpPr>
          <a:xfrm>
            <a:off x="3026839" y="3913261"/>
            <a:ext cx="255198" cy="276999"/>
            <a:chOff x="7218863" y="2769318"/>
            <a:chExt cx="255198" cy="276999"/>
          </a:xfrm>
        </p:grpSpPr>
        <p:sp>
          <p:nvSpPr>
            <p:cNvPr id="47" name="Oval 4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9" name="TextBox 8"/>
          <p:cNvSpPr txBox="1"/>
          <p:nvPr/>
        </p:nvSpPr>
        <p:spPr>
          <a:xfrm>
            <a:off x="6042409" y="4239736"/>
            <a:ext cx="418704" cy="369332"/>
          </a:xfrm>
          <a:prstGeom prst="rect">
            <a:avLst/>
          </a:prstGeom>
          <a:noFill/>
        </p:spPr>
        <p:txBody>
          <a:bodyPr wrap="none" rtlCol="0">
            <a:spAutoFit/>
          </a:bodyPr>
          <a:lstStyle/>
          <a:p>
            <a:r>
              <a:rPr lang="en-US" dirty="0" smtClean="0"/>
              <a:t>38</a:t>
            </a:r>
            <a:endParaRPr lang="en-US" dirty="0"/>
          </a:p>
        </p:txBody>
      </p:sp>
      <p:sp>
        <p:nvSpPr>
          <p:cNvPr id="10" name="TextBox 9"/>
          <p:cNvSpPr txBox="1"/>
          <p:nvPr/>
        </p:nvSpPr>
        <p:spPr>
          <a:xfrm>
            <a:off x="8083216" y="3582558"/>
            <a:ext cx="418704" cy="369332"/>
          </a:xfrm>
          <a:prstGeom prst="rect">
            <a:avLst/>
          </a:prstGeom>
          <a:noFill/>
        </p:spPr>
        <p:txBody>
          <a:bodyPr wrap="none" rtlCol="0">
            <a:spAutoFit/>
          </a:bodyPr>
          <a:lstStyle/>
          <a:p>
            <a:r>
              <a:rPr lang="en-US" dirty="0" smtClean="0"/>
              <a:t>19</a:t>
            </a:r>
            <a:endParaRPr lang="en-US" dirty="0"/>
          </a:p>
        </p:txBody>
      </p:sp>
      <p:sp>
        <p:nvSpPr>
          <p:cNvPr id="58" name="TextBox 57"/>
          <p:cNvSpPr txBox="1"/>
          <p:nvPr/>
        </p:nvSpPr>
        <p:spPr>
          <a:xfrm>
            <a:off x="8057929" y="5012111"/>
            <a:ext cx="418704" cy="369332"/>
          </a:xfrm>
          <a:prstGeom prst="rect">
            <a:avLst/>
          </a:prstGeom>
          <a:noFill/>
        </p:spPr>
        <p:txBody>
          <a:bodyPr wrap="none" rtlCol="0">
            <a:spAutoFit/>
          </a:bodyPr>
          <a:lstStyle/>
          <a:p>
            <a:r>
              <a:rPr lang="en-US" dirty="0" smtClean="0"/>
              <a:t>19</a:t>
            </a:r>
            <a:endParaRPr lang="en-US" dirty="0"/>
          </a:p>
        </p:txBody>
      </p:sp>
      <p:grpSp>
        <p:nvGrpSpPr>
          <p:cNvPr id="59" name="Group 58"/>
          <p:cNvGrpSpPr/>
          <p:nvPr/>
        </p:nvGrpSpPr>
        <p:grpSpPr>
          <a:xfrm>
            <a:off x="6848439" y="4413077"/>
            <a:ext cx="255198" cy="276999"/>
            <a:chOff x="7218863" y="2769318"/>
            <a:chExt cx="255198" cy="276999"/>
          </a:xfrm>
        </p:grpSpPr>
        <p:sp>
          <p:nvSpPr>
            <p:cNvPr id="60" name="Oval 5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11" name="TextBox 10"/>
          <p:cNvSpPr txBox="1"/>
          <p:nvPr/>
        </p:nvSpPr>
        <p:spPr>
          <a:xfrm>
            <a:off x="4292883" y="6132405"/>
            <a:ext cx="418704" cy="369332"/>
          </a:xfrm>
          <a:prstGeom prst="rect">
            <a:avLst/>
          </a:prstGeom>
          <a:noFill/>
        </p:spPr>
        <p:txBody>
          <a:bodyPr wrap="none" rtlCol="0">
            <a:spAutoFit/>
          </a:bodyPr>
          <a:lstStyle/>
          <a:p>
            <a:r>
              <a:rPr lang="en-US" dirty="0" smtClean="0"/>
              <a:t>13</a:t>
            </a:r>
            <a:endParaRPr lang="en-US" dirty="0"/>
          </a:p>
        </p:txBody>
      </p:sp>
      <p:sp>
        <p:nvSpPr>
          <p:cNvPr id="62" name="TextBox 61"/>
          <p:cNvSpPr txBox="1"/>
          <p:nvPr/>
        </p:nvSpPr>
        <p:spPr>
          <a:xfrm>
            <a:off x="8030773" y="1805146"/>
            <a:ext cx="418704" cy="369332"/>
          </a:xfrm>
          <a:prstGeom prst="rect">
            <a:avLst/>
          </a:prstGeom>
          <a:noFill/>
        </p:spPr>
        <p:txBody>
          <a:bodyPr wrap="none" rtlCol="0">
            <a:spAutoFit/>
          </a:bodyPr>
          <a:lstStyle/>
          <a:p>
            <a:r>
              <a:rPr lang="en-US" dirty="0" smtClean="0"/>
              <a:t>19</a:t>
            </a:r>
            <a:endParaRPr lang="en-US" dirty="0"/>
          </a:p>
        </p:txBody>
      </p:sp>
      <p:sp>
        <p:nvSpPr>
          <p:cNvPr id="12" name="TextBox 11"/>
          <p:cNvSpPr txBox="1"/>
          <p:nvPr/>
        </p:nvSpPr>
        <p:spPr>
          <a:xfrm>
            <a:off x="1811475" y="3950597"/>
            <a:ext cx="418704" cy="369332"/>
          </a:xfrm>
          <a:prstGeom prst="rect">
            <a:avLst/>
          </a:prstGeom>
          <a:noFill/>
        </p:spPr>
        <p:txBody>
          <a:bodyPr wrap="none" rtlCol="0">
            <a:spAutoFit/>
          </a:bodyPr>
          <a:lstStyle/>
          <a:p>
            <a:r>
              <a:rPr lang="en-US" dirty="0" smtClean="0"/>
              <a:t>60</a:t>
            </a:r>
            <a:endParaRPr lang="en-US" dirty="0"/>
          </a:p>
        </p:txBody>
      </p:sp>
      <p:sp>
        <p:nvSpPr>
          <p:cNvPr id="15" name="TextBox 14"/>
          <p:cNvSpPr txBox="1"/>
          <p:nvPr/>
        </p:nvSpPr>
        <p:spPr>
          <a:xfrm>
            <a:off x="1811475" y="5769521"/>
            <a:ext cx="418704" cy="369332"/>
          </a:xfrm>
          <a:prstGeom prst="rect">
            <a:avLst/>
          </a:prstGeom>
          <a:noFill/>
        </p:spPr>
        <p:txBody>
          <a:bodyPr wrap="none" rtlCol="0">
            <a:spAutoFit/>
          </a:bodyPr>
          <a:lstStyle/>
          <a:p>
            <a:r>
              <a:rPr lang="en-US" dirty="0" smtClean="0"/>
              <a:t>10</a:t>
            </a:r>
            <a:endParaRPr lang="en-US" dirty="0"/>
          </a:p>
        </p:txBody>
      </p:sp>
      <p:sp>
        <p:nvSpPr>
          <p:cNvPr id="17" name="TextBox 16"/>
          <p:cNvSpPr txBox="1"/>
          <p:nvPr/>
        </p:nvSpPr>
        <p:spPr>
          <a:xfrm>
            <a:off x="8683232" y="6426962"/>
            <a:ext cx="418704" cy="369332"/>
          </a:xfrm>
          <a:prstGeom prst="rect">
            <a:avLst/>
          </a:prstGeom>
          <a:noFill/>
        </p:spPr>
        <p:txBody>
          <a:bodyPr wrap="none" rtlCol="0">
            <a:spAutoFit/>
          </a:bodyPr>
          <a:lstStyle/>
          <a:p>
            <a:r>
              <a:rPr lang="en-US" dirty="0" smtClean="0"/>
              <a:t>70</a:t>
            </a:r>
            <a:endParaRPr lang="en-US" dirty="0"/>
          </a:p>
        </p:txBody>
      </p:sp>
      <p:sp>
        <p:nvSpPr>
          <p:cNvPr id="4" name="TextBox 3"/>
          <p:cNvSpPr txBox="1"/>
          <p:nvPr/>
        </p:nvSpPr>
        <p:spPr>
          <a:xfrm>
            <a:off x="7088437" y="6308297"/>
            <a:ext cx="1091966" cy="369332"/>
          </a:xfrm>
          <a:prstGeom prst="rect">
            <a:avLst/>
          </a:prstGeom>
          <a:noFill/>
        </p:spPr>
        <p:txBody>
          <a:bodyPr wrap="none" rtlCol="0">
            <a:spAutoFit/>
          </a:bodyPr>
          <a:lstStyle/>
          <a:p>
            <a:r>
              <a:rPr lang="en-US" dirty="0" smtClean="0"/>
              <a:t>181/2=90</a:t>
            </a:r>
            <a:endParaRPr lang="en-US" dirty="0"/>
          </a:p>
        </p:txBody>
      </p:sp>
      <p:grpSp>
        <p:nvGrpSpPr>
          <p:cNvPr id="71" name="Group 70"/>
          <p:cNvGrpSpPr/>
          <p:nvPr/>
        </p:nvGrpSpPr>
        <p:grpSpPr>
          <a:xfrm>
            <a:off x="413308" y="5242943"/>
            <a:ext cx="255198" cy="276999"/>
            <a:chOff x="7218863" y="2769318"/>
            <a:chExt cx="255198" cy="276999"/>
          </a:xfrm>
        </p:grpSpPr>
        <p:sp>
          <p:nvSpPr>
            <p:cNvPr id="75" name="Oval 74"/>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7" name="Group 76"/>
          <p:cNvGrpSpPr/>
          <p:nvPr/>
        </p:nvGrpSpPr>
        <p:grpSpPr>
          <a:xfrm>
            <a:off x="1923124" y="5242942"/>
            <a:ext cx="255198" cy="276999"/>
            <a:chOff x="7228093" y="2976114"/>
            <a:chExt cx="255198" cy="276999"/>
          </a:xfrm>
        </p:grpSpPr>
        <p:sp>
          <p:nvSpPr>
            <p:cNvPr id="78" name="Oval 7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80" name="Group 79"/>
          <p:cNvGrpSpPr/>
          <p:nvPr/>
        </p:nvGrpSpPr>
        <p:grpSpPr>
          <a:xfrm>
            <a:off x="397577" y="3187109"/>
            <a:ext cx="255198" cy="276999"/>
            <a:chOff x="7218863" y="2769318"/>
            <a:chExt cx="255198" cy="276999"/>
          </a:xfrm>
        </p:grpSpPr>
        <p:sp>
          <p:nvSpPr>
            <p:cNvPr id="81" name="Oval 80"/>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83" name="Group 82"/>
          <p:cNvGrpSpPr/>
          <p:nvPr/>
        </p:nvGrpSpPr>
        <p:grpSpPr>
          <a:xfrm>
            <a:off x="1907393" y="3187108"/>
            <a:ext cx="255198" cy="276999"/>
            <a:chOff x="7228093" y="2976114"/>
            <a:chExt cx="255198" cy="276999"/>
          </a:xfrm>
        </p:grpSpPr>
        <p:sp>
          <p:nvSpPr>
            <p:cNvPr id="84" name="Oval 83"/>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86" name="Group 85"/>
          <p:cNvGrpSpPr/>
          <p:nvPr/>
        </p:nvGrpSpPr>
        <p:grpSpPr>
          <a:xfrm>
            <a:off x="3074172" y="1036918"/>
            <a:ext cx="255198" cy="276999"/>
            <a:chOff x="7218863" y="2769318"/>
            <a:chExt cx="255198" cy="276999"/>
          </a:xfrm>
        </p:grpSpPr>
        <p:sp>
          <p:nvSpPr>
            <p:cNvPr id="87" name="Oval 8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89" name="Group 88"/>
          <p:cNvGrpSpPr/>
          <p:nvPr/>
        </p:nvGrpSpPr>
        <p:grpSpPr>
          <a:xfrm>
            <a:off x="4398962" y="1005352"/>
            <a:ext cx="255198" cy="276999"/>
            <a:chOff x="7228093" y="2976114"/>
            <a:chExt cx="255198" cy="276999"/>
          </a:xfrm>
        </p:grpSpPr>
        <p:sp>
          <p:nvSpPr>
            <p:cNvPr id="90" name="Oval 89"/>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92" name="Group 91"/>
          <p:cNvGrpSpPr/>
          <p:nvPr/>
        </p:nvGrpSpPr>
        <p:grpSpPr>
          <a:xfrm>
            <a:off x="4896783" y="3674892"/>
            <a:ext cx="255198" cy="276999"/>
            <a:chOff x="7218863" y="2769318"/>
            <a:chExt cx="255198" cy="276999"/>
          </a:xfrm>
        </p:grpSpPr>
        <p:sp>
          <p:nvSpPr>
            <p:cNvPr id="93" name="Oval 9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5" name="Group 94"/>
          <p:cNvGrpSpPr/>
          <p:nvPr/>
        </p:nvGrpSpPr>
        <p:grpSpPr>
          <a:xfrm>
            <a:off x="6177011" y="3674891"/>
            <a:ext cx="255198" cy="276999"/>
            <a:chOff x="7228093" y="2976114"/>
            <a:chExt cx="255198" cy="276999"/>
          </a:xfrm>
        </p:grpSpPr>
        <p:sp>
          <p:nvSpPr>
            <p:cNvPr id="96" name="Oval 95"/>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99" name="Group 98"/>
          <p:cNvGrpSpPr/>
          <p:nvPr/>
        </p:nvGrpSpPr>
        <p:grpSpPr>
          <a:xfrm>
            <a:off x="8220548" y="2826699"/>
            <a:ext cx="255198" cy="276999"/>
            <a:chOff x="7228093" y="2976114"/>
            <a:chExt cx="255198" cy="276999"/>
          </a:xfrm>
        </p:grpSpPr>
        <p:sp>
          <p:nvSpPr>
            <p:cNvPr id="100" name="Oval 99"/>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02" name="Group 101"/>
          <p:cNvGrpSpPr/>
          <p:nvPr/>
        </p:nvGrpSpPr>
        <p:grpSpPr>
          <a:xfrm>
            <a:off x="8155714" y="1013040"/>
            <a:ext cx="255198" cy="276999"/>
            <a:chOff x="7228093" y="2976114"/>
            <a:chExt cx="255198" cy="276999"/>
          </a:xfrm>
        </p:grpSpPr>
        <p:sp>
          <p:nvSpPr>
            <p:cNvPr id="103" name="Oval 10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05" name="Group 104"/>
          <p:cNvGrpSpPr/>
          <p:nvPr/>
        </p:nvGrpSpPr>
        <p:grpSpPr>
          <a:xfrm>
            <a:off x="3004202" y="5474819"/>
            <a:ext cx="370422" cy="276999"/>
            <a:chOff x="7189822" y="4439073"/>
            <a:chExt cx="370422" cy="276999"/>
          </a:xfrm>
        </p:grpSpPr>
        <p:sp>
          <p:nvSpPr>
            <p:cNvPr id="106" name="Oval 105"/>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107" name="TextBox 106"/>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sp>
        <p:nvSpPr>
          <p:cNvPr id="108" name="TextBox 107"/>
          <p:cNvSpPr txBox="1"/>
          <p:nvPr/>
        </p:nvSpPr>
        <p:spPr>
          <a:xfrm>
            <a:off x="1418417" y="5772845"/>
            <a:ext cx="301686" cy="369332"/>
          </a:xfrm>
          <a:prstGeom prst="rect">
            <a:avLst/>
          </a:prstGeom>
          <a:noFill/>
        </p:spPr>
        <p:txBody>
          <a:bodyPr wrap="none" rtlCol="0">
            <a:spAutoFit/>
          </a:bodyPr>
          <a:lstStyle/>
          <a:p>
            <a:r>
              <a:rPr lang="en-US" dirty="0">
                <a:solidFill>
                  <a:srgbClr val="FF0000"/>
                </a:solidFill>
              </a:rPr>
              <a:t>5</a:t>
            </a:r>
          </a:p>
        </p:txBody>
      </p:sp>
      <p:sp>
        <p:nvSpPr>
          <p:cNvPr id="109" name="TextBox 108"/>
          <p:cNvSpPr txBox="1"/>
          <p:nvPr/>
        </p:nvSpPr>
        <p:spPr>
          <a:xfrm>
            <a:off x="8332447" y="6401065"/>
            <a:ext cx="415201" cy="369332"/>
          </a:xfrm>
          <a:prstGeom prst="rect">
            <a:avLst/>
          </a:prstGeom>
          <a:noFill/>
        </p:spPr>
        <p:txBody>
          <a:bodyPr wrap="square" rtlCol="0">
            <a:spAutoFit/>
          </a:bodyPr>
          <a:lstStyle/>
          <a:p>
            <a:r>
              <a:rPr lang="en-US" dirty="0" smtClean="0">
                <a:solidFill>
                  <a:srgbClr val="FF0000"/>
                </a:solidFill>
              </a:rPr>
              <a:t>43</a:t>
            </a:r>
            <a:endParaRPr lang="en-US" dirty="0">
              <a:solidFill>
                <a:srgbClr val="FF0000"/>
              </a:solidFill>
            </a:endParaRPr>
          </a:p>
        </p:txBody>
      </p:sp>
      <p:sp>
        <p:nvSpPr>
          <p:cNvPr id="110" name="TextBox 109"/>
          <p:cNvSpPr txBox="1"/>
          <p:nvPr/>
        </p:nvSpPr>
        <p:spPr>
          <a:xfrm>
            <a:off x="1382464" y="3986188"/>
            <a:ext cx="415201" cy="369332"/>
          </a:xfrm>
          <a:prstGeom prst="rect">
            <a:avLst/>
          </a:prstGeom>
          <a:noFill/>
        </p:spPr>
        <p:txBody>
          <a:bodyPr wrap="square" rtlCol="0">
            <a:spAutoFit/>
          </a:bodyPr>
          <a:lstStyle/>
          <a:p>
            <a:r>
              <a:rPr lang="en-US" dirty="0" smtClean="0">
                <a:solidFill>
                  <a:srgbClr val="FF0000"/>
                </a:solidFill>
              </a:rPr>
              <a:t>38</a:t>
            </a:r>
            <a:endParaRPr lang="en-US" dirty="0">
              <a:solidFill>
                <a:srgbClr val="FF0000"/>
              </a:solidFill>
            </a:endParaRPr>
          </a:p>
        </p:txBody>
      </p:sp>
    </p:spTree>
    <p:extLst>
      <p:ext uri="{BB962C8B-B14F-4D97-AF65-F5344CB8AC3E}">
        <p14:creationId xmlns:p14="http://schemas.microsoft.com/office/powerpoint/2010/main" val="102512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ounded Rectangle 73"/>
          <p:cNvSpPr/>
          <p:nvPr/>
        </p:nvSpPr>
        <p:spPr>
          <a:xfrm>
            <a:off x="2534009" y="152402"/>
            <a:ext cx="5847993" cy="664673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Courses 2 and 3</a:t>
            </a:r>
          </a:p>
        </p:txBody>
      </p:sp>
      <p:sp>
        <p:nvSpPr>
          <p:cNvPr id="55" name="Rounded Rectangle 54"/>
          <p:cNvSpPr/>
          <p:nvPr/>
        </p:nvSpPr>
        <p:spPr>
          <a:xfrm>
            <a:off x="152400" y="663522"/>
            <a:ext cx="2286000" cy="604207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1</a:t>
            </a:r>
          </a:p>
        </p:txBody>
      </p:sp>
      <p:sp>
        <p:nvSpPr>
          <p:cNvPr id="2" name="TextBox 1"/>
          <p:cNvSpPr txBox="1"/>
          <p:nvPr/>
        </p:nvSpPr>
        <p:spPr>
          <a:xfrm>
            <a:off x="239781" y="124647"/>
            <a:ext cx="1603324" cy="461665"/>
          </a:xfrm>
          <a:prstGeom prst="rect">
            <a:avLst/>
          </a:prstGeom>
          <a:noFill/>
        </p:spPr>
        <p:txBody>
          <a:bodyPr wrap="none" rtlCol="0">
            <a:spAutoFit/>
          </a:bodyPr>
          <a:lstStyle/>
          <a:p>
            <a:r>
              <a:rPr lang="en-US" sz="2400" b="1" dirty="0"/>
              <a:t>Studio Arts</a:t>
            </a:r>
          </a:p>
        </p:txBody>
      </p:sp>
      <p:sp>
        <p:nvSpPr>
          <p:cNvPr id="4" name="Rounded Rectangle 3"/>
          <p:cNvSpPr/>
          <p:nvPr/>
        </p:nvSpPr>
        <p:spPr>
          <a:xfrm>
            <a:off x="3273994" y="5689001"/>
            <a:ext cx="1927468" cy="7993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2210</a:t>
            </a:r>
          </a:p>
          <a:p>
            <a:pPr algn="ctr"/>
            <a:r>
              <a:rPr lang="en-US" dirty="0"/>
              <a:t>Sculpture </a:t>
            </a:r>
            <a:r>
              <a:rPr lang="en-US" dirty="0" smtClean="0"/>
              <a:t>I</a:t>
            </a:r>
            <a:endParaRPr lang="en-US" dirty="0"/>
          </a:p>
        </p:txBody>
      </p:sp>
      <p:sp>
        <p:nvSpPr>
          <p:cNvPr id="5" name="Rounded Rectangle 4"/>
          <p:cNvSpPr/>
          <p:nvPr/>
        </p:nvSpPr>
        <p:spPr>
          <a:xfrm>
            <a:off x="2689029" y="970630"/>
            <a:ext cx="2512435" cy="97089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2220</a:t>
            </a:r>
          </a:p>
          <a:p>
            <a:pPr algn="ctr"/>
            <a:r>
              <a:rPr lang="en-US" dirty="0"/>
              <a:t>Fundamentals of 2D </a:t>
            </a:r>
            <a:r>
              <a:rPr lang="en-US" dirty="0" smtClean="0"/>
              <a:t>Design</a:t>
            </a:r>
            <a:endParaRPr lang="en-US" dirty="0"/>
          </a:p>
        </p:txBody>
      </p:sp>
      <p:sp>
        <p:nvSpPr>
          <p:cNvPr id="6" name="Rounded Rectangle 5"/>
          <p:cNvSpPr/>
          <p:nvPr/>
        </p:nvSpPr>
        <p:spPr>
          <a:xfrm>
            <a:off x="5811982" y="957794"/>
            <a:ext cx="2046682" cy="1218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2200</a:t>
            </a:r>
          </a:p>
          <a:p>
            <a:pPr algn="ctr"/>
            <a:r>
              <a:rPr lang="en-US" dirty="0"/>
              <a:t>Intermediate </a:t>
            </a:r>
            <a:r>
              <a:rPr lang="en-US" dirty="0" smtClean="0"/>
              <a:t>Drawing</a:t>
            </a:r>
            <a:endParaRPr lang="en-US" dirty="0"/>
          </a:p>
        </p:txBody>
      </p:sp>
      <p:sp>
        <p:nvSpPr>
          <p:cNvPr id="7" name="Rounded Rectangle 6"/>
          <p:cNvSpPr/>
          <p:nvPr/>
        </p:nvSpPr>
        <p:spPr>
          <a:xfrm>
            <a:off x="5809655" y="2337535"/>
            <a:ext cx="2049009" cy="978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4200</a:t>
            </a:r>
          </a:p>
          <a:p>
            <a:pPr algn="ctr"/>
            <a:r>
              <a:rPr lang="en-US" dirty="0"/>
              <a:t>Advanced </a:t>
            </a:r>
            <a:r>
              <a:rPr lang="en-US" dirty="0" smtClean="0"/>
              <a:t>Drawing</a:t>
            </a:r>
            <a:endParaRPr lang="en-US" dirty="0"/>
          </a:p>
        </p:txBody>
      </p:sp>
      <p:sp>
        <p:nvSpPr>
          <p:cNvPr id="8" name="Rounded Rectangle 7"/>
          <p:cNvSpPr/>
          <p:nvPr/>
        </p:nvSpPr>
        <p:spPr>
          <a:xfrm>
            <a:off x="5809655" y="5686628"/>
            <a:ext cx="2049009" cy="80171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4210</a:t>
            </a:r>
          </a:p>
          <a:p>
            <a:pPr algn="ctr"/>
            <a:r>
              <a:rPr lang="en-US" dirty="0"/>
              <a:t>Sculpture </a:t>
            </a:r>
            <a:r>
              <a:rPr lang="en-US" dirty="0" smtClean="0"/>
              <a:t>II</a:t>
            </a:r>
            <a:endParaRPr lang="en-US" dirty="0"/>
          </a:p>
        </p:txBody>
      </p:sp>
      <p:sp>
        <p:nvSpPr>
          <p:cNvPr id="9" name="Rounded Rectangle 8"/>
          <p:cNvSpPr/>
          <p:nvPr/>
        </p:nvSpPr>
        <p:spPr>
          <a:xfrm>
            <a:off x="5814762" y="3476668"/>
            <a:ext cx="2043902" cy="986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4220</a:t>
            </a:r>
          </a:p>
          <a:p>
            <a:pPr algn="ctr"/>
            <a:r>
              <a:rPr lang="en-US" dirty="0" smtClean="0"/>
              <a:t>Painting</a:t>
            </a:r>
            <a:endParaRPr lang="en-US" dirty="0"/>
          </a:p>
        </p:txBody>
      </p:sp>
      <p:sp>
        <p:nvSpPr>
          <p:cNvPr id="10" name="Rounded Rectangle 9"/>
          <p:cNvSpPr/>
          <p:nvPr/>
        </p:nvSpPr>
        <p:spPr>
          <a:xfrm>
            <a:off x="5809655" y="4606827"/>
            <a:ext cx="2049009" cy="976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4260</a:t>
            </a:r>
          </a:p>
          <a:p>
            <a:pPr algn="ctr"/>
            <a:r>
              <a:rPr lang="en-US" dirty="0"/>
              <a:t>Life </a:t>
            </a:r>
            <a:r>
              <a:rPr lang="en-US" dirty="0" smtClean="0"/>
              <a:t>Drawing</a:t>
            </a:r>
            <a:endParaRPr lang="en-US" dirty="0"/>
          </a:p>
        </p:txBody>
      </p:sp>
      <p:sp>
        <p:nvSpPr>
          <p:cNvPr id="13" name="Rounded Rectangle 12"/>
          <p:cNvSpPr/>
          <p:nvPr/>
        </p:nvSpPr>
        <p:spPr>
          <a:xfrm>
            <a:off x="387626" y="3249567"/>
            <a:ext cx="1678221" cy="90423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1050</a:t>
            </a:r>
          </a:p>
          <a:p>
            <a:pPr algn="ctr"/>
            <a:r>
              <a:rPr lang="en-US" dirty="0"/>
              <a:t>Art </a:t>
            </a:r>
            <a:r>
              <a:rPr lang="en-US" dirty="0" smtClean="0"/>
              <a:t>History</a:t>
            </a:r>
            <a:endParaRPr lang="en-US" dirty="0"/>
          </a:p>
        </p:txBody>
      </p:sp>
      <p:grpSp>
        <p:nvGrpSpPr>
          <p:cNvPr id="20" name="Group 19"/>
          <p:cNvGrpSpPr/>
          <p:nvPr/>
        </p:nvGrpSpPr>
        <p:grpSpPr>
          <a:xfrm>
            <a:off x="1738154" y="3857402"/>
            <a:ext cx="304892" cy="276999"/>
            <a:chOff x="5284017" y="831394"/>
            <a:chExt cx="304892" cy="276999"/>
          </a:xfrm>
        </p:grpSpPr>
        <p:sp>
          <p:nvSpPr>
            <p:cNvPr id="21" name="Oval 20"/>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284017" y="831394"/>
              <a:ext cx="304892" cy="276999"/>
            </a:xfrm>
            <a:prstGeom prst="rect">
              <a:avLst/>
            </a:prstGeom>
            <a:noFill/>
          </p:spPr>
          <p:txBody>
            <a:bodyPr wrap="none" rtlCol="0">
              <a:spAutoFit/>
            </a:bodyPr>
            <a:lstStyle/>
            <a:p>
              <a:r>
                <a:rPr lang="en-US" sz="1200" dirty="0"/>
                <a:t>CI</a:t>
              </a:r>
            </a:p>
          </p:txBody>
        </p:sp>
      </p:grpSp>
      <p:sp>
        <p:nvSpPr>
          <p:cNvPr id="3" name="Rounded Rectangle 2"/>
          <p:cNvSpPr/>
          <p:nvPr/>
        </p:nvSpPr>
        <p:spPr>
          <a:xfrm>
            <a:off x="2689029" y="2849349"/>
            <a:ext cx="2122023" cy="9720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1200</a:t>
            </a:r>
          </a:p>
          <a:p>
            <a:pPr algn="ctr"/>
            <a:r>
              <a:rPr lang="en-US" dirty="0"/>
              <a:t>Basic </a:t>
            </a:r>
            <a:r>
              <a:rPr lang="en-US" dirty="0" smtClean="0"/>
              <a:t>Drawing</a:t>
            </a:r>
            <a:endParaRPr lang="en-US" dirty="0"/>
          </a:p>
        </p:txBody>
      </p:sp>
      <p:grpSp>
        <p:nvGrpSpPr>
          <p:cNvPr id="23" name="Group 22"/>
          <p:cNvGrpSpPr/>
          <p:nvPr/>
        </p:nvGrpSpPr>
        <p:grpSpPr>
          <a:xfrm>
            <a:off x="2762891" y="3475769"/>
            <a:ext cx="282450" cy="276999"/>
            <a:chOff x="5135404" y="879678"/>
            <a:chExt cx="282450" cy="276999"/>
          </a:xfrm>
        </p:grpSpPr>
        <p:sp>
          <p:nvSpPr>
            <p:cNvPr id="24" name="Oval 23"/>
            <p:cNvSpPr/>
            <p:nvPr/>
          </p:nvSpPr>
          <p:spPr>
            <a:xfrm>
              <a:off x="5162655" y="908671"/>
              <a:ext cx="228600" cy="228600"/>
            </a:xfrm>
            <a:prstGeom prst="ellipse">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135404" y="879678"/>
              <a:ext cx="282450" cy="276999"/>
            </a:xfrm>
            <a:prstGeom prst="rect">
              <a:avLst/>
            </a:prstGeom>
            <a:noFill/>
          </p:spPr>
          <p:txBody>
            <a:bodyPr wrap="none" rtlCol="0">
              <a:spAutoFit/>
            </a:bodyPr>
            <a:lstStyle/>
            <a:p>
              <a:r>
                <a:rPr lang="en-US" sz="1200" dirty="0"/>
                <a:t>G</a:t>
              </a:r>
            </a:p>
          </p:txBody>
        </p:sp>
      </p:grpSp>
      <p:cxnSp>
        <p:nvCxnSpPr>
          <p:cNvPr id="26" name="Straight Arrow Connector 25"/>
          <p:cNvCxnSpPr>
            <a:stCxn id="3" idx="3"/>
            <a:endCxn id="6" idx="1"/>
          </p:cNvCxnSpPr>
          <p:nvPr/>
        </p:nvCxnSpPr>
        <p:spPr>
          <a:xfrm flipV="1">
            <a:off x="4811052" y="1567123"/>
            <a:ext cx="1000930" cy="17682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 idx="3"/>
            <a:endCxn id="7" idx="1"/>
          </p:cNvCxnSpPr>
          <p:nvPr/>
        </p:nvCxnSpPr>
        <p:spPr>
          <a:xfrm flipV="1">
            <a:off x="4811052" y="2826560"/>
            <a:ext cx="998603" cy="5088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3" idx="3"/>
            <a:endCxn id="9" idx="1"/>
          </p:cNvCxnSpPr>
          <p:nvPr/>
        </p:nvCxnSpPr>
        <p:spPr>
          <a:xfrm>
            <a:off x="4811052" y="3335379"/>
            <a:ext cx="1003710" cy="6345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 idx="3"/>
            <a:endCxn id="10" idx="1"/>
          </p:cNvCxnSpPr>
          <p:nvPr/>
        </p:nvCxnSpPr>
        <p:spPr>
          <a:xfrm>
            <a:off x="4811052" y="3335379"/>
            <a:ext cx="998603" cy="17595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 idx="3"/>
            <a:endCxn id="8" idx="1"/>
          </p:cNvCxnSpPr>
          <p:nvPr/>
        </p:nvCxnSpPr>
        <p:spPr>
          <a:xfrm flipV="1">
            <a:off x="5201462" y="6087483"/>
            <a:ext cx="608193" cy="11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904116" y="4209299"/>
            <a:ext cx="1982722" cy="1477328"/>
          </a:xfrm>
          <a:prstGeom prst="rect">
            <a:avLst/>
          </a:prstGeom>
          <a:noFill/>
        </p:spPr>
        <p:txBody>
          <a:bodyPr wrap="none" rtlCol="0">
            <a:spAutoFit/>
          </a:bodyPr>
          <a:lstStyle/>
          <a:p>
            <a:r>
              <a:rPr lang="en-US" dirty="0"/>
              <a:t>Add 1 more course</a:t>
            </a:r>
          </a:p>
          <a:p>
            <a:r>
              <a:rPr lang="en-US" dirty="0"/>
              <a:t>from this selection </a:t>
            </a:r>
          </a:p>
          <a:p>
            <a:r>
              <a:rPr lang="en-US" dirty="0"/>
              <a:t>to the Pathway </a:t>
            </a:r>
          </a:p>
          <a:p>
            <a:r>
              <a:rPr lang="en-US" dirty="0"/>
              <a:t>for a minor in </a:t>
            </a:r>
          </a:p>
          <a:p>
            <a:r>
              <a:rPr lang="en-US" dirty="0" smtClean="0"/>
              <a:t>???</a:t>
            </a:r>
            <a:endParaRPr lang="en-US" dirty="0"/>
          </a:p>
        </p:txBody>
      </p:sp>
      <p:sp>
        <p:nvSpPr>
          <p:cNvPr id="36" name="TextBox 35"/>
          <p:cNvSpPr txBox="1"/>
          <p:nvPr/>
        </p:nvSpPr>
        <p:spPr>
          <a:xfrm>
            <a:off x="870536" y="4104973"/>
            <a:ext cx="720069" cy="369332"/>
          </a:xfrm>
          <a:prstGeom prst="rect">
            <a:avLst/>
          </a:prstGeom>
          <a:noFill/>
        </p:spPr>
        <p:txBody>
          <a:bodyPr wrap="none" rtlCol="0">
            <a:spAutoFit/>
          </a:bodyPr>
          <a:lstStyle/>
          <a:p>
            <a:r>
              <a:rPr lang="en-US" dirty="0"/>
              <a:t>(split)</a:t>
            </a:r>
          </a:p>
        </p:txBody>
      </p:sp>
      <p:sp>
        <p:nvSpPr>
          <p:cNvPr id="41" name="TextBox 40"/>
          <p:cNvSpPr txBox="1"/>
          <p:nvPr/>
        </p:nvSpPr>
        <p:spPr>
          <a:xfrm>
            <a:off x="2712159" y="3784474"/>
            <a:ext cx="2075761" cy="369332"/>
          </a:xfrm>
          <a:prstGeom prst="rect">
            <a:avLst/>
          </a:prstGeom>
          <a:noFill/>
        </p:spPr>
        <p:txBody>
          <a:bodyPr wrap="none" rtlCol="0">
            <a:spAutoFit/>
          </a:bodyPr>
          <a:lstStyle/>
          <a:p>
            <a:r>
              <a:rPr lang="en-US" dirty="0"/>
              <a:t>(split w/ Well Being)</a:t>
            </a:r>
          </a:p>
        </p:txBody>
      </p:sp>
      <p:grpSp>
        <p:nvGrpSpPr>
          <p:cNvPr id="29" name="Group 28"/>
          <p:cNvGrpSpPr/>
          <p:nvPr/>
        </p:nvGrpSpPr>
        <p:grpSpPr>
          <a:xfrm>
            <a:off x="5914007" y="1046293"/>
            <a:ext cx="255198" cy="276999"/>
            <a:chOff x="7218863" y="2769318"/>
            <a:chExt cx="255198" cy="276999"/>
          </a:xfrm>
        </p:grpSpPr>
        <p:sp>
          <p:nvSpPr>
            <p:cNvPr id="30" name="Oval 2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11" name="TextBox 10"/>
          <p:cNvSpPr txBox="1"/>
          <p:nvPr/>
        </p:nvSpPr>
        <p:spPr>
          <a:xfrm>
            <a:off x="7374667" y="1834412"/>
            <a:ext cx="418704" cy="369332"/>
          </a:xfrm>
          <a:prstGeom prst="rect">
            <a:avLst/>
          </a:prstGeom>
          <a:noFill/>
        </p:spPr>
        <p:txBody>
          <a:bodyPr wrap="none" rtlCol="0">
            <a:spAutoFit/>
          </a:bodyPr>
          <a:lstStyle/>
          <a:p>
            <a:r>
              <a:rPr lang="en-US" dirty="0" smtClean="0"/>
              <a:t>19</a:t>
            </a:r>
            <a:endParaRPr lang="en-US" dirty="0"/>
          </a:p>
        </p:txBody>
      </p:sp>
      <p:sp>
        <p:nvSpPr>
          <p:cNvPr id="12" name="TextBox 11"/>
          <p:cNvSpPr txBox="1"/>
          <p:nvPr/>
        </p:nvSpPr>
        <p:spPr>
          <a:xfrm>
            <a:off x="7439960" y="4128214"/>
            <a:ext cx="418704" cy="369332"/>
          </a:xfrm>
          <a:prstGeom prst="rect">
            <a:avLst/>
          </a:prstGeom>
          <a:noFill/>
        </p:spPr>
        <p:txBody>
          <a:bodyPr wrap="none" rtlCol="0">
            <a:spAutoFit/>
          </a:bodyPr>
          <a:lstStyle/>
          <a:p>
            <a:r>
              <a:rPr lang="en-US" dirty="0" smtClean="0"/>
              <a:t>32</a:t>
            </a:r>
            <a:endParaRPr lang="en-US" dirty="0"/>
          </a:p>
        </p:txBody>
      </p:sp>
      <p:sp>
        <p:nvSpPr>
          <p:cNvPr id="44" name="TextBox 43"/>
          <p:cNvSpPr txBox="1"/>
          <p:nvPr/>
        </p:nvSpPr>
        <p:spPr>
          <a:xfrm>
            <a:off x="7439960" y="5213607"/>
            <a:ext cx="418704" cy="369332"/>
          </a:xfrm>
          <a:prstGeom prst="rect">
            <a:avLst/>
          </a:prstGeom>
          <a:noFill/>
        </p:spPr>
        <p:txBody>
          <a:bodyPr wrap="none" rtlCol="0">
            <a:spAutoFit/>
          </a:bodyPr>
          <a:lstStyle/>
          <a:p>
            <a:r>
              <a:rPr lang="en-US" dirty="0" smtClean="0"/>
              <a:t>32</a:t>
            </a:r>
            <a:endParaRPr lang="en-US" dirty="0"/>
          </a:p>
        </p:txBody>
      </p:sp>
      <p:sp>
        <p:nvSpPr>
          <p:cNvPr id="14" name="TextBox 13"/>
          <p:cNvSpPr txBox="1"/>
          <p:nvPr/>
        </p:nvSpPr>
        <p:spPr>
          <a:xfrm>
            <a:off x="4394902" y="3483783"/>
            <a:ext cx="418704" cy="369332"/>
          </a:xfrm>
          <a:prstGeom prst="rect">
            <a:avLst/>
          </a:prstGeom>
          <a:noFill/>
        </p:spPr>
        <p:txBody>
          <a:bodyPr wrap="none" rtlCol="0">
            <a:spAutoFit/>
          </a:bodyPr>
          <a:lstStyle/>
          <a:p>
            <a:r>
              <a:rPr lang="en-US" dirty="0" smtClean="0"/>
              <a:t>70</a:t>
            </a:r>
            <a:endParaRPr lang="en-US" dirty="0"/>
          </a:p>
        </p:txBody>
      </p:sp>
      <p:sp>
        <p:nvSpPr>
          <p:cNvPr id="15" name="TextBox 14"/>
          <p:cNvSpPr txBox="1"/>
          <p:nvPr/>
        </p:nvSpPr>
        <p:spPr>
          <a:xfrm>
            <a:off x="1399854" y="3821222"/>
            <a:ext cx="418704" cy="369332"/>
          </a:xfrm>
          <a:prstGeom prst="rect">
            <a:avLst/>
          </a:prstGeom>
          <a:noFill/>
        </p:spPr>
        <p:txBody>
          <a:bodyPr wrap="none" rtlCol="0">
            <a:spAutoFit/>
          </a:bodyPr>
          <a:lstStyle/>
          <a:p>
            <a:r>
              <a:rPr lang="en-US" dirty="0"/>
              <a:t>9</a:t>
            </a:r>
            <a:r>
              <a:rPr lang="en-US" dirty="0" smtClean="0"/>
              <a:t>0</a:t>
            </a:r>
            <a:endParaRPr lang="en-US" dirty="0"/>
          </a:p>
        </p:txBody>
      </p:sp>
      <p:grpSp>
        <p:nvGrpSpPr>
          <p:cNvPr id="51" name="Group 50"/>
          <p:cNvGrpSpPr/>
          <p:nvPr/>
        </p:nvGrpSpPr>
        <p:grpSpPr>
          <a:xfrm>
            <a:off x="2810693" y="1046292"/>
            <a:ext cx="255198" cy="276999"/>
            <a:chOff x="7218863" y="2769318"/>
            <a:chExt cx="255198" cy="276999"/>
          </a:xfrm>
        </p:grpSpPr>
        <p:sp>
          <p:nvSpPr>
            <p:cNvPr id="52" name="Oval 51"/>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16" name="TextBox 15"/>
          <p:cNvSpPr txBox="1"/>
          <p:nvPr/>
        </p:nvSpPr>
        <p:spPr>
          <a:xfrm>
            <a:off x="4808272" y="1612182"/>
            <a:ext cx="301686" cy="369332"/>
          </a:xfrm>
          <a:prstGeom prst="rect">
            <a:avLst/>
          </a:prstGeom>
          <a:noFill/>
        </p:spPr>
        <p:txBody>
          <a:bodyPr wrap="none" rtlCol="0">
            <a:spAutoFit/>
          </a:bodyPr>
          <a:lstStyle/>
          <a:p>
            <a:r>
              <a:rPr lang="en-US" dirty="0" smtClean="0"/>
              <a:t>5</a:t>
            </a:r>
            <a:endParaRPr lang="en-US" dirty="0"/>
          </a:p>
        </p:txBody>
      </p:sp>
      <p:sp>
        <p:nvSpPr>
          <p:cNvPr id="17" name="TextBox 16"/>
          <p:cNvSpPr txBox="1"/>
          <p:nvPr/>
        </p:nvSpPr>
        <p:spPr>
          <a:xfrm>
            <a:off x="4763949" y="6124602"/>
            <a:ext cx="418704" cy="369332"/>
          </a:xfrm>
          <a:prstGeom prst="rect">
            <a:avLst/>
          </a:prstGeom>
          <a:noFill/>
        </p:spPr>
        <p:txBody>
          <a:bodyPr wrap="none" rtlCol="0">
            <a:spAutoFit/>
          </a:bodyPr>
          <a:lstStyle/>
          <a:p>
            <a:r>
              <a:rPr lang="en-US" dirty="0" smtClean="0"/>
              <a:t>30</a:t>
            </a:r>
            <a:endParaRPr lang="en-US" dirty="0"/>
          </a:p>
        </p:txBody>
      </p:sp>
      <p:sp>
        <p:nvSpPr>
          <p:cNvPr id="58" name="TextBox 57"/>
          <p:cNvSpPr txBox="1"/>
          <p:nvPr/>
        </p:nvSpPr>
        <p:spPr>
          <a:xfrm>
            <a:off x="7366014" y="2963665"/>
            <a:ext cx="418704" cy="369332"/>
          </a:xfrm>
          <a:prstGeom prst="rect">
            <a:avLst/>
          </a:prstGeom>
          <a:noFill/>
        </p:spPr>
        <p:txBody>
          <a:bodyPr wrap="none" rtlCol="0">
            <a:spAutoFit/>
          </a:bodyPr>
          <a:lstStyle/>
          <a:p>
            <a:r>
              <a:rPr lang="en-US" dirty="0" smtClean="0"/>
              <a:t>19</a:t>
            </a:r>
            <a:endParaRPr lang="en-US" dirty="0"/>
          </a:p>
        </p:txBody>
      </p:sp>
      <p:sp>
        <p:nvSpPr>
          <p:cNvPr id="59" name="TextBox 58"/>
          <p:cNvSpPr txBox="1"/>
          <p:nvPr/>
        </p:nvSpPr>
        <p:spPr>
          <a:xfrm>
            <a:off x="7439960" y="6119005"/>
            <a:ext cx="418704" cy="369332"/>
          </a:xfrm>
          <a:prstGeom prst="rect">
            <a:avLst/>
          </a:prstGeom>
          <a:noFill/>
        </p:spPr>
        <p:txBody>
          <a:bodyPr wrap="none" rtlCol="0">
            <a:spAutoFit/>
          </a:bodyPr>
          <a:lstStyle/>
          <a:p>
            <a:r>
              <a:rPr lang="en-US" dirty="0"/>
              <a:t>1</a:t>
            </a:r>
            <a:r>
              <a:rPr lang="en-US" dirty="0" smtClean="0"/>
              <a:t>0</a:t>
            </a:r>
            <a:endParaRPr lang="en-US" dirty="0"/>
          </a:p>
        </p:txBody>
      </p:sp>
      <p:sp>
        <p:nvSpPr>
          <p:cNvPr id="18" name="TextBox 17"/>
          <p:cNvSpPr txBox="1"/>
          <p:nvPr/>
        </p:nvSpPr>
        <p:spPr>
          <a:xfrm>
            <a:off x="5051582" y="6417054"/>
            <a:ext cx="1091966" cy="369332"/>
          </a:xfrm>
          <a:prstGeom prst="rect">
            <a:avLst/>
          </a:prstGeom>
          <a:noFill/>
        </p:spPr>
        <p:txBody>
          <a:bodyPr wrap="none" rtlCol="0">
            <a:spAutoFit/>
          </a:bodyPr>
          <a:lstStyle/>
          <a:p>
            <a:r>
              <a:rPr lang="en-US" dirty="0" smtClean="0"/>
              <a:t>185/2=92</a:t>
            </a:r>
            <a:endParaRPr lang="en-US" dirty="0"/>
          </a:p>
        </p:txBody>
      </p:sp>
      <p:sp>
        <p:nvSpPr>
          <p:cNvPr id="66" name="TextBox 65"/>
          <p:cNvSpPr txBox="1"/>
          <p:nvPr/>
        </p:nvSpPr>
        <p:spPr>
          <a:xfrm>
            <a:off x="8626943" y="6364833"/>
            <a:ext cx="418704" cy="369332"/>
          </a:xfrm>
          <a:prstGeom prst="rect">
            <a:avLst/>
          </a:prstGeom>
          <a:noFill/>
        </p:spPr>
        <p:txBody>
          <a:bodyPr wrap="none" rtlCol="0">
            <a:spAutoFit/>
          </a:bodyPr>
          <a:lstStyle/>
          <a:p>
            <a:r>
              <a:rPr lang="en-US" dirty="0"/>
              <a:t>9</a:t>
            </a:r>
            <a:r>
              <a:rPr lang="en-US" dirty="0" smtClean="0"/>
              <a:t>0</a:t>
            </a:r>
            <a:endParaRPr lang="en-US" dirty="0"/>
          </a:p>
        </p:txBody>
      </p:sp>
      <p:grpSp>
        <p:nvGrpSpPr>
          <p:cNvPr id="67" name="Group 66"/>
          <p:cNvGrpSpPr/>
          <p:nvPr/>
        </p:nvGrpSpPr>
        <p:grpSpPr>
          <a:xfrm>
            <a:off x="5914948" y="5726609"/>
            <a:ext cx="370422" cy="276999"/>
            <a:chOff x="7189822" y="4439073"/>
            <a:chExt cx="370422" cy="276999"/>
          </a:xfrm>
        </p:grpSpPr>
        <p:sp>
          <p:nvSpPr>
            <p:cNvPr id="68" name="Oval 67"/>
            <p:cNvSpPr/>
            <p:nvPr/>
          </p:nvSpPr>
          <p:spPr>
            <a:xfrm>
              <a:off x="7257450" y="4463273"/>
              <a:ext cx="228600" cy="2286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69" name="TextBox 68"/>
            <p:cNvSpPr txBox="1"/>
            <p:nvPr/>
          </p:nvSpPr>
          <p:spPr>
            <a:xfrm>
              <a:off x="7189822" y="4439073"/>
              <a:ext cx="370422" cy="276999"/>
            </a:xfrm>
            <a:prstGeom prst="rect">
              <a:avLst/>
            </a:prstGeom>
            <a:noFill/>
          </p:spPr>
          <p:txBody>
            <a:bodyPr wrap="none" rtlCol="0">
              <a:spAutoFit/>
            </a:bodyPr>
            <a:lstStyle/>
            <a:p>
              <a:r>
                <a:rPr lang="en-US" sz="1200" dirty="0" smtClean="0"/>
                <a:t>UA</a:t>
              </a:r>
              <a:endParaRPr lang="en-US" sz="1200" dirty="0"/>
            </a:p>
          </p:txBody>
        </p:sp>
      </p:grpSp>
      <p:grpSp>
        <p:nvGrpSpPr>
          <p:cNvPr id="70" name="Group 69"/>
          <p:cNvGrpSpPr/>
          <p:nvPr/>
        </p:nvGrpSpPr>
        <p:grpSpPr>
          <a:xfrm>
            <a:off x="485867" y="3284541"/>
            <a:ext cx="255198" cy="276999"/>
            <a:chOff x="7218863" y="2769318"/>
            <a:chExt cx="255198" cy="276999"/>
          </a:xfrm>
        </p:grpSpPr>
        <p:sp>
          <p:nvSpPr>
            <p:cNvPr id="71" name="Oval 70"/>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3" name="Group 72"/>
          <p:cNvGrpSpPr/>
          <p:nvPr/>
        </p:nvGrpSpPr>
        <p:grpSpPr>
          <a:xfrm>
            <a:off x="1758040" y="3305484"/>
            <a:ext cx="255198" cy="276999"/>
            <a:chOff x="7228093" y="2976114"/>
            <a:chExt cx="255198" cy="276999"/>
          </a:xfrm>
        </p:grpSpPr>
        <p:sp>
          <p:nvSpPr>
            <p:cNvPr id="75" name="Oval 74"/>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77" name="Group 76"/>
          <p:cNvGrpSpPr/>
          <p:nvPr/>
        </p:nvGrpSpPr>
        <p:grpSpPr>
          <a:xfrm>
            <a:off x="5941327" y="3542243"/>
            <a:ext cx="255198" cy="276999"/>
            <a:chOff x="7218863" y="2769318"/>
            <a:chExt cx="255198" cy="276999"/>
          </a:xfrm>
        </p:grpSpPr>
        <p:sp>
          <p:nvSpPr>
            <p:cNvPr id="78" name="Oval 77"/>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80" name="Group 79"/>
          <p:cNvGrpSpPr/>
          <p:nvPr/>
        </p:nvGrpSpPr>
        <p:grpSpPr>
          <a:xfrm>
            <a:off x="7474594" y="3550918"/>
            <a:ext cx="255198" cy="276999"/>
            <a:chOff x="7228093" y="2976114"/>
            <a:chExt cx="255198" cy="276999"/>
          </a:xfrm>
        </p:grpSpPr>
        <p:sp>
          <p:nvSpPr>
            <p:cNvPr id="81" name="Oval 80"/>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83" name="Group 82"/>
          <p:cNvGrpSpPr/>
          <p:nvPr/>
        </p:nvGrpSpPr>
        <p:grpSpPr>
          <a:xfrm>
            <a:off x="2759626" y="2921526"/>
            <a:ext cx="255198" cy="276999"/>
            <a:chOff x="7218863" y="2769318"/>
            <a:chExt cx="255198" cy="276999"/>
          </a:xfrm>
        </p:grpSpPr>
        <p:sp>
          <p:nvSpPr>
            <p:cNvPr id="84" name="Oval 8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86" name="Group 85"/>
          <p:cNvGrpSpPr/>
          <p:nvPr/>
        </p:nvGrpSpPr>
        <p:grpSpPr>
          <a:xfrm>
            <a:off x="4394902" y="2902769"/>
            <a:ext cx="255198" cy="276999"/>
            <a:chOff x="7228093" y="2976114"/>
            <a:chExt cx="255198" cy="276999"/>
          </a:xfrm>
        </p:grpSpPr>
        <p:sp>
          <p:nvSpPr>
            <p:cNvPr id="87" name="Oval 8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89" name="Group 88"/>
          <p:cNvGrpSpPr/>
          <p:nvPr/>
        </p:nvGrpSpPr>
        <p:grpSpPr>
          <a:xfrm>
            <a:off x="5928969" y="4694116"/>
            <a:ext cx="255198" cy="276999"/>
            <a:chOff x="7218863" y="2769318"/>
            <a:chExt cx="255198" cy="276999"/>
          </a:xfrm>
        </p:grpSpPr>
        <p:sp>
          <p:nvSpPr>
            <p:cNvPr id="90" name="Oval 8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2" name="Group 91"/>
          <p:cNvGrpSpPr/>
          <p:nvPr/>
        </p:nvGrpSpPr>
        <p:grpSpPr>
          <a:xfrm>
            <a:off x="7494531" y="4694115"/>
            <a:ext cx="255198" cy="276999"/>
            <a:chOff x="7228093" y="2976114"/>
            <a:chExt cx="255198" cy="276999"/>
          </a:xfrm>
        </p:grpSpPr>
        <p:sp>
          <p:nvSpPr>
            <p:cNvPr id="93" name="Oval 9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95" name="Group 94"/>
          <p:cNvGrpSpPr/>
          <p:nvPr/>
        </p:nvGrpSpPr>
        <p:grpSpPr>
          <a:xfrm>
            <a:off x="3332598" y="5733604"/>
            <a:ext cx="255198" cy="276999"/>
            <a:chOff x="7218863" y="2769318"/>
            <a:chExt cx="255198" cy="276999"/>
          </a:xfrm>
        </p:grpSpPr>
        <p:sp>
          <p:nvSpPr>
            <p:cNvPr id="96" name="Oval 9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8" name="Group 97"/>
          <p:cNvGrpSpPr/>
          <p:nvPr/>
        </p:nvGrpSpPr>
        <p:grpSpPr>
          <a:xfrm>
            <a:off x="4865865" y="5742279"/>
            <a:ext cx="255198" cy="276999"/>
            <a:chOff x="7228093" y="2976114"/>
            <a:chExt cx="255198" cy="276999"/>
          </a:xfrm>
        </p:grpSpPr>
        <p:sp>
          <p:nvSpPr>
            <p:cNvPr id="99" name="Oval 9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101" name="Group 100"/>
          <p:cNvGrpSpPr/>
          <p:nvPr/>
        </p:nvGrpSpPr>
        <p:grpSpPr>
          <a:xfrm>
            <a:off x="7529520" y="2437089"/>
            <a:ext cx="255198" cy="276999"/>
            <a:chOff x="7228093" y="2976114"/>
            <a:chExt cx="255198" cy="276999"/>
          </a:xfrm>
        </p:grpSpPr>
        <p:sp>
          <p:nvSpPr>
            <p:cNvPr id="102" name="Oval 101"/>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04" name="TextBox 103"/>
          <p:cNvSpPr txBox="1"/>
          <p:nvPr/>
        </p:nvSpPr>
        <p:spPr>
          <a:xfrm>
            <a:off x="858250" y="3796352"/>
            <a:ext cx="418704" cy="369332"/>
          </a:xfrm>
          <a:prstGeom prst="rect">
            <a:avLst/>
          </a:prstGeom>
          <a:noFill/>
        </p:spPr>
        <p:txBody>
          <a:bodyPr wrap="none" rtlCol="0">
            <a:spAutoFit/>
          </a:bodyPr>
          <a:lstStyle/>
          <a:p>
            <a:r>
              <a:rPr lang="en-US" dirty="0" smtClean="0">
                <a:solidFill>
                  <a:srgbClr val="FF0000"/>
                </a:solidFill>
              </a:rPr>
              <a:t>54</a:t>
            </a:r>
            <a:endParaRPr lang="en-US" dirty="0">
              <a:solidFill>
                <a:srgbClr val="FF0000"/>
              </a:solidFill>
            </a:endParaRPr>
          </a:p>
        </p:txBody>
      </p:sp>
      <p:sp>
        <p:nvSpPr>
          <p:cNvPr id="105" name="TextBox 104"/>
          <p:cNvSpPr txBox="1"/>
          <p:nvPr/>
        </p:nvSpPr>
        <p:spPr>
          <a:xfrm>
            <a:off x="8182055" y="6364833"/>
            <a:ext cx="418704" cy="369332"/>
          </a:xfrm>
          <a:prstGeom prst="rect">
            <a:avLst/>
          </a:prstGeom>
          <a:noFill/>
        </p:spPr>
        <p:txBody>
          <a:bodyPr wrap="none" rtlCol="0">
            <a:spAutoFit/>
          </a:bodyPr>
          <a:lstStyle/>
          <a:p>
            <a:r>
              <a:rPr lang="en-US" dirty="0" smtClean="0">
                <a:solidFill>
                  <a:srgbClr val="FF0000"/>
                </a:solidFill>
              </a:rPr>
              <a:t>54</a:t>
            </a:r>
            <a:endParaRPr lang="en-US" dirty="0">
              <a:solidFill>
                <a:srgbClr val="FF0000"/>
              </a:solidFill>
            </a:endParaRPr>
          </a:p>
        </p:txBody>
      </p:sp>
    </p:spTree>
    <p:extLst>
      <p:ext uri="{BB962C8B-B14F-4D97-AF65-F5344CB8AC3E}">
        <p14:creationId xmlns:p14="http://schemas.microsoft.com/office/powerpoint/2010/main" val="4215706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a:xfrm>
            <a:off x="4375909" y="1052423"/>
            <a:ext cx="4539493" cy="559040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Courses 2 and 3</a:t>
            </a:r>
          </a:p>
        </p:txBody>
      </p:sp>
      <p:sp>
        <p:nvSpPr>
          <p:cNvPr id="88" name="Rounded Rectangle 87"/>
          <p:cNvSpPr/>
          <p:nvPr/>
        </p:nvSpPr>
        <p:spPr>
          <a:xfrm>
            <a:off x="154561" y="1052423"/>
            <a:ext cx="4067086" cy="559040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1</a:t>
            </a:r>
          </a:p>
        </p:txBody>
      </p:sp>
      <p:sp>
        <p:nvSpPr>
          <p:cNvPr id="2" name="TextBox 1"/>
          <p:cNvSpPr txBox="1"/>
          <p:nvPr/>
        </p:nvSpPr>
        <p:spPr>
          <a:xfrm>
            <a:off x="152400" y="57506"/>
            <a:ext cx="4508542" cy="461665"/>
          </a:xfrm>
          <a:prstGeom prst="rect">
            <a:avLst/>
          </a:prstGeom>
          <a:noFill/>
        </p:spPr>
        <p:txBody>
          <a:bodyPr wrap="none" rtlCol="0">
            <a:spAutoFit/>
          </a:bodyPr>
          <a:lstStyle/>
          <a:p>
            <a:r>
              <a:rPr lang="en-US" sz="2400" b="1" dirty="0" smtClean="0"/>
              <a:t>Arts History, Theory, and Criticism</a:t>
            </a:r>
            <a:endParaRPr lang="en-US" sz="2400" b="1" dirty="0"/>
          </a:p>
        </p:txBody>
      </p:sp>
      <p:sp>
        <p:nvSpPr>
          <p:cNvPr id="4" name="Rounded Rectangle 3"/>
          <p:cNvSpPr/>
          <p:nvPr/>
        </p:nvSpPr>
        <p:spPr>
          <a:xfrm>
            <a:off x="6893145" y="3510962"/>
            <a:ext cx="1828800" cy="12186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4130</a:t>
            </a:r>
          </a:p>
          <a:p>
            <a:pPr algn="ctr"/>
            <a:r>
              <a:rPr lang="en-US" dirty="0"/>
              <a:t>New Media </a:t>
            </a:r>
            <a:r>
              <a:rPr lang="en-US" dirty="0" smtClean="0"/>
              <a:t>Theory</a:t>
            </a:r>
            <a:endParaRPr lang="en-US" dirty="0"/>
          </a:p>
        </p:txBody>
      </p:sp>
      <p:sp>
        <p:nvSpPr>
          <p:cNvPr id="16" name="Rounded Rectangle 15"/>
          <p:cNvSpPr/>
          <p:nvPr/>
        </p:nvSpPr>
        <p:spPr>
          <a:xfrm>
            <a:off x="269757" y="5094108"/>
            <a:ext cx="2129979" cy="123006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1960</a:t>
            </a:r>
          </a:p>
          <a:p>
            <a:pPr algn="ctr"/>
            <a:r>
              <a:rPr lang="en-US" dirty="0"/>
              <a:t>Open Source: Art, Music, </a:t>
            </a:r>
            <a:r>
              <a:rPr lang="en-US" dirty="0" smtClean="0"/>
              <a:t>Culture</a:t>
            </a:r>
            <a:endParaRPr lang="en-US" dirty="0"/>
          </a:p>
        </p:txBody>
      </p:sp>
      <p:sp>
        <p:nvSpPr>
          <p:cNvPr id="17" name="Rounded Rectangle 16"/>
          <p:cNvSpPr/>
          <p:nvPr/>
        </p:nvSpPr>
        <p:spPr>
          <a:xfrm>
            <a:off x="4633585" y="3510962"/>
            <a:ext cx="1828800" cy="12186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2540</a:t>
            </a:r>
          </a:p>
          <a:p>
            <a:pPr algn="ctr"/>
            <a:r>
              <a:rPr lang="en-US" dirty="0"/>
              <a:t>The Multimedia </a:t>
            </a:r>
            <a:r>
              <a:rPr lang="en-US" dirty="0" smtClean="0"/>
              <a:t>Century</a:t>
            </a:r>
            <a:endParaRPr lang="en-US" dirty="0"/>
          </a:p>
        </p:txBody>
      </p:sp>
      <p:sp>
        <p:nvSpPr>
          <p:cNvPr id="10" name="Rounded Rectangle 9"/>
          <p:cNvSpPr/>
          <p:nvPr/>
        </p:nvSpPr>
        <p:spPr>
          <a:xfrm>
            <a:off x="268261" y="1652507"/>
            <a:ext cx="2131477" cy="129877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1300</a:t>
            </a:r>
          </a:p>
          <a:p>
            <a:pPr algn="ctr"/>
            <a:r>
              <a:rPr lang="en-US" dirty="0"/>
              <a:t>Race and Film in US Culture and </a:t>
            </a:r>
            <a:r>
              <a:rPr lang="en-US" dirty="0" smtClean="0"/>
              <a:t>History</a:t>
            </a:r>
            <a:endParaRPr lang="en-US" dirty="0"/>
          </a:p>
        </p:txBody>
      </p:sp>
      <p:grpSp>
        <p:nvGrpSpPr>
          <p:cNvPr id="19" name="Group 18"/>
          <p:cNvGrpSpPr/>
          <p:nvPr/>
        </p:nvGrpSpPr>
        <p:grpSpPr>
          <a:xfrm>
            <a:off x="337310" y="2619716"/>
            <a:ext cx="315696" cy="276999"/>
            <a:chOff x="7041241" y="502671"/>
            <a:chExt cx="319318" cy="276999"/>
          </a:xfrm>
        </p:grpSpPr>
        <p:sp>
          <p:nvSpPr>
            <p:cNvPr id="20" name="Oval 19"/>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041241" y="502671"/>
              <a:ext cx="319318" cy="276999"/>
            </a:xfrm>
            <a:prstGeom prst="rect">
              <a:avLst/>
            </a:prstGeom>
            <a:noFill/>
          </p:spPr>
          <p:txBody>
            <a:bodyPr wrap="none" rtlCol="0">
              <a:spAutoFit/>
            </a:bodyPr>
            <a:lstStyle/>
            <a:p>
              <a:r>
                <a:rPr lang="en-US" sz="1200" dirty="0"/>
                <a:t>HI</a:t>
              </a:r>
            </a:p>
          </p:txBody>
        </p:sp>
      </p:grpSp>
      <p:sp>
        <p:nvSpPr>
          <p:cNvPr id="15" name="Rounded Rectangle 14"/>
          <p:cNvSpPr/>
          <p:nvPr/>
        </p:nvSpPr>
        <p:spPr>
          <a:xfrm>
            <a:off x="2536556" y="3396315"/>
            <a:ext cx="1562477" cy="12056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1050</a:t>
            </a:r>
          </a:p>
          <a:p>
            <a:pPr algn="ctr"/>
            <a:r>
              <a:rPr lang="en-US" dirty="0"/>
              <a:t>Art </a:t>
            </a:r>
            <a:r>
              <a:rPr lang="en-US" dirty="0" smtClean="0"/>
              <a:t>History</a:t>
            </a:r>
            <a:endParaRPr lang="en-US" dirty="0"/>
          </a:p>
        </p:txBody>
      </p:sp>
      <p:grpSp>
        <p:nvGrpSpPr>
          <p:cNvPr id="22" name="Group 21"/>
          <p:cNvGrpSpPr/>
          <p:nvPr/>
        </p:nvGrpSpPr>
        <p:grpSpPr>
          <a:xfrm>
            <a:off x="2707499" y="4189889"/>
            <a:ext cx="304892" cy="276999"/>
            <a:chOff x="5284017" y="831394"/>
            <a:chExt cx="304892" cy="276999"/>
          </a:xfrm>
        </p:grpSpPr>
        <p:sp>
          <p:nvSpPr>
            <p:cNvPr id="23" name="Oval 22"/>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31" name="Group 30"/>
          <p:cNvGrpSpPr/>
          <p:nvPr/>
        </p:nvGrpSpPr>
        <p:grpSpPr>
          <a:xfrm>
            <a:off x="735587" y="5988302"/>
            <a:ext cx="307719" cy="276999"/>
            <a:chOff x="5284017" y="831394"/>
            <a:chExt cx="304892" cy="276999"/>
          </a:xfrm>
        </p:grpSpPr>
        <p:sp>
          <p:nvSpPr>
            <p:cNvPr id="32" name="Oval 31"/>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34" name="Group 33"/>
          <p:cNvGrpSpPr/>
          <p:nvPr/>
        </p:nvGrpSpPr>
        <p:grpSpPr>
          <a:xfrm>
            <a:off x="330094" y="5994168"/>
            <a:ext cx="322279" cy="276999"/>
            <a:chOff x="7041241" y="502671"/>
            <a:chExt cx="319318" cy="276999"/>
          </a:xfrm>
        </p:grpSpPr>
        <p:sp>
          <p:nvSpPr>
            <p:cNvPr id="35" name="Oval 34"/>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37" name="Group 36"/>
          <p:cNvGrpSpPr/>
          <p:nvPr/>
        </p:nvGrpSpPr>
        <p:grpSpPr>
          <a:xfrm>
            <a:off x="5010758" y="4409705"/>
            <a:ext cx="304892" cy="276999"/>
            <a:chOff x="5284017" y="831394"/>
            <a:chExt cx="304892" cy="276999"/>
          </a:xfrm>
        </p:grpSpPr>
        <p:sp>
          <p:nvSpPr>
            <p:cNvPr id="38" name="Oval 37"/>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284017" y="831394"/>
              <a:ext cx="304892" cy="276999"/>
            </a:xfrm>
            <a:prstGeom prst="rect">
              <a:avLst/>
            </a:prstGeom>
            <a:noFill/>
          </p:spPr>
          <p:txBody>
            <a:bodyPr wrap="none" rtlCol="0">
              <a:spAutoFit/>
            </a:bodyPr>
            <a:lstStyle/>
            <a:p>
              <a:r>
                <a:rPr lang="en-US" sz="1200" dirty="0"/>
                <a:t>CI</a:t>
              </a:r>
            </a:p>
          </p:txBody>
        </p:sp>
      </p:grpSp>
      <p:grpSp>
        <p:nvGrpSpPr>
          <p:cNvPr id="40" name="Group 39"/>
          <p:cNvGrpSpPr/>
          <p:nvPr/>
        </p:nvGrpSpPr>
        <p:grpSpPr>
          <a:xfrm>
            <a:off x="7188032" y="4383668"/>
            <a:ext cx="304892" cy="276999"/>
            <a:chOff x="5284017" y="831394"/>
            <a:chExt cx="304892" cy="276999"/>
          </a:xfrm>
        </p:grpSpPr>
        <p:sp>
          <p:nvSpPr>
            <p:cNvPr id="41" name="Oval 40"/>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284017" y="831394"/>
              <a:ext cx="304892" cy="276999"/>
            </a:xfrm>
            <a:prstGeom prst="rect">
              <a:avLst/>
            </a:prstGeom>
            <a:noFill/>
          </p:spPr>
          <p:txBody>
            <a:bodyPr wrap="none" rtlCol="0">
              <a:spAutoFit/>
            </a:bodyPr>
            <a:lstStyle/>
            <a:p>
              <a:r>
                <a:rPr lang="en-US" sz="1200" dirty="0"/>
                <a:t>CI</a:t>
              </a:r>
            </a:p>
          </p:txBody>
        </p:sp>
      </p:grpSp>
      <p:cxnSp>
        <p:nvCxnSpPr>
          <p:cNvPr id="63" name="Straight Arrow Connector 62"/>
          <p:cNvCxnSpPr>
            <a:stCxn id="17" idx="3"/>
            <a:endCxn id="4" idx="1"/>
          </p:cNvCxnSpPr>
          <p:nvPr/>
        </p:nvCxnSpPr>
        <p:spPr>
          <a:xfrm>
            <a:off x="6462385" y="4120291"/>
            <a:ext cx="4307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647189" y="5094108"/>
            <a:ext cx="1982722" cy="1477328"/>
          </a:xfrm>
          <a:prstGeom prst="rect">
            <a:avLst/>
          </a:prstGeom>
          <a:noFill/>
        </p:spPr>
        <p:txBody>
          <a:bodyPr wrap="none" rtlCol="0">
            <a:spAutoFit/>
          </a:bodyPr>
          <a:lstStyle/>
          <a:p>
            <a:r>
              <a:rPr lang="en-US" dirty="0"/>
              <a:t>Add 1 more course</a:t>
            </a:r>
          </a:p>
          <a:p>
            <a:r>
              <a:rPr lang="en-US" dirty="0"/>
              <a:t>from this selection </a:t>
            </a:r>
          </a:p>
          <a:p>
            <a:r>
              <a:rPr lang="en-US" dirty="0"/>
              <a:t>to the Pathway </a:t>
            </a:r>
          </a:p>
          <a:p>
            <a:r>
              <a:rPr lang="en-US" dirty="0"/>
              <a:t>for a minor in </a:t>
            </a:r>
          </a:p>
          <a:p>
            <a:r>
              <a:rPr lang="en-US" dirty="0" smtClean="0"/>
              <a:t>???</a:t>
            </a:r>
            <a:endParaRPr lang="en-US" dirty="0"/>
          </a:p>
        </p:txBody>
      </p:sp>
      <p:sp>
        <p:nvSpPr>
          <p:cNvPr id="48" name="Rounded Rectangle 47"/>
          <p:cNvSpPr/>
          <p:nvPr/>
        </p:nvSpPr>
        <p:spPr>
          <a:xfrm>
            <a:off x="2529454" y="1652507"/>
            <a:ext cx="1562477" cy="12186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IHSS 1960</a:t>
            </a:r>
            <a:endParaRPr lang="en-US" dirty="0"/>
          </a:p>
          <a:p>
            <a:pPr algn="ctr"/>
            <a:r>
              <a:rPr lang="en-US" dirty="0"/>
              <a:t>History of </a:t>
            </a:r>
            <a:r>
              <a:rPr lang="en-US" dirty="0" smtClean="0"/>
              <a:t>Animation</a:t>
            </a:r>
            <a:endParaRPr lang="en-US" dirty="0"/>
          </a:p>
        </p:txBody>
      </p:sp>
      <p:grpSp>
        <p:nvGrpSpPr>
          <p:cNvPr id="49" name="Group 48"/>
          <p:cNvGrpSpPr/>
          <p:nvPr/>
        </p:nvGrpSpPr>
        <p:grpSpPr>
          <a:xfrm>
            <a:off x="2568650" y="2519290"/>
            <a:ext cx="319318" cy="276999"/>
            <a:chOff x="7049693" y="492789"/>
            <a:chExt cx="319318" cy="276999"/>
          </a:xfrm>
        </p:grpSpPr>
        <p:sp>
          <p:nvSpPr>
            <p:cNvPr id="50" name="Oval 49"/>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7049693" y="492789"/>
              <a:ext cx="319318" cy="276999"/>
            </a:xfrm>
            <a:prstGeom prst="rect">
              <a:avLst/>
            </a:prstGeom>
            <a:noFill/>
          </p:spPr>
          <p:txBody>
            <a:bodyPr wrap="none" rtlCol="0">
              <a:spAutoFit/>
            </a:bodyPr>
            <a:lstStyle/>
            <a:p>
              <a:r>
                <a:rPr lang="en-US" sz="1200" dirty="0"/>
                <a:t>HI</a:t>
              </a:r>
            </a:p>
          </p:txBody>
        </p:sp>
      </p:grpSp>
      <p:sp>
        <p:nvSpPr>
          <p:cNvPr id="54" name="Rounded Rectangle 53"/>
          <p:cNvSpPr/>
          <p:nvPr/>
        </p:nvSpPr>
        <p:spPr>
          <a:xfrm>
            <a:off x="5647189" y="1847583"/>
            <a:ext cx="2061152" cy="153257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a:t>
            </a:r>
            <a:r>
              <a:rPr lang="en-US" dirty="0" smtClean="0"/>
              <a:t>4960</a:t>
            </a:r>
            <a:endParaRPr lang="en-US" dirty="0"/>
          </a:p>
          <a:p>
            <a:pPr algn="ctr"/>
            <a:r>
              <a:rPr lang="en-US" dirty="0"/>
              <a:t>History </a:t>
            </a:r>
            <a:r>
              <a:rPr lang="en-US" dirty="0" smtClean="0"/>
              <a:t>and Analysis of </a:t>
            </a:r>
            <a:r>
              <a:rPr lang="en-US" dirty="0"/>
              <a:t>Western </a:t>
            </a:r>
            <a:r>
              <a:rPr lang="en-US" dirty="0" smtClean="0"/>
              <a:t>Music</a:t>
            </a:r>
            <a:endParaRPr lang="en-US" dirty="0"/>
          </a:p>
        </p:txBody>
      </p:sp>
      <p:sp>
        <p:nvSpPr>
          <p:cNvPr id="56" name="Rounded Rectangle 55"/>
          <p:cNvSpPr/>
          <p:nvPr/>
        </p:nvSpPr>
        <p:spPr>
          <a:xfrm>
            <a:off x="275364" y="3380155"/>
            <a:ext cx="2124372" cy="12218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1080</a:t>
            </a:r>
          </a:p>
          <a:p>
            <a:pPr algn="ctr"/>
            <a:r>
              <a:rPr lang="en-US" dirty="0"/>
              <a:t>History of Jazz and </a:t>
            </a:r>
            <a:r>
              <a:rPr lang="en-US" dirty="0" err="1"/>
              <a:t>Improv</a:t>
            </a:r>
            <a:r>
              <a:rPr lang="en-US" dirty="0"/>
              <a:t> Music </a:t>
            </a:r>
          </a:p>
        </p:txBody>
      </p:sp>
      <p:grpSp>
        <p:nvGrpSpPr>
          <p:cNvPr id="57" name="Group 56"/>
          <p:cNvGrpSpPr/>
          <p:nvPr/>
        </p:nvGrpSpPr>
        <p:grpSpPr>
          <a:xfrm>
            <a:off x="311186" y="4277071"/>
            <a:ext cx="319318" cy="276999"/>
            <a:chOff x="7041241" y="502671"/>
            <a:chExt cx="319318" cy="276999"/>
          </a:xfrm>
        </p:grpSpPr>
        <p:sp>
          <p:nvSpPr>
            <p:cNvPr id="58" name="Oval 57"/>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7041241" y="502671"/>
              <a:ext cx="319318" cy="276999"/>
            </a:xfrm>
            <a:prstGeom prst="rect">
              <a:avLst/>
            </a:prstGeom>
            <a:noFill/>
          </p:spPr>
          <p:txBody>
            <a:bodyPr wrap="none" rtlCol="0">
              <a:spAutoFit/>
            </a:bodyPr>
            <a:lstStyle/>
            <a:p>
              <a:r>
                <a:rPr lang="en-US" sz="1200" dirty="0"/>
                <a:t>HI</a:t>
              </a:r>
            </a:p>
          </p:txBody>
        </p:sp>
      </p:grpSp>
      <p:sp>
        <p:nvSpPr>
          <p:cNvPr id="60" name="Rounded Rectangle 59"/>
          <p:cNvSpPr/>
          <p:nvPr/>
        </p:nvSpPr>
        <p:spPr>
          <a:xfrm>
            <a:off x="2529454" y="5094108"/>
            <a:ext cx="1562477" cy="1218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IHSS 1960</a:t>
            </a:r>
            <a:endParaRPr lang="en-US" dirty="0"/>
          </a:p>
          <a:p>
            <a:pPr algn="ctr"/>
            <a:r>
              <a:rPr lang="en-US" dirty="0" smtClean="0"/>
              <a:t>Back to the 60’s</a:t>
            </a:r>
            <a:endParaRPr lang="en-US" dirty="0"/>
          </a:p>
        </p:txBody>
      </p:sp>
      <p:grpSp>
        <p:nvGrpSpPr>
          <p:cNvPr id="61" name="Group 60"/>
          <p:cNvGrpSpPr/>
          <p:nvPr/>
        </p:nvGrpSpPr>
        <p:grpSpPr>
          <a:xfrm>
            <a:off x="2570146" y="5953665"/>
            <a:ext cx="319318" cy="276999"/>
            <a:chOff x="7049693" y="492789"/>
            <a:chExt cx="319318" cy="276999"/>
          </a:xfrm>
        </p:grpSpPr>
        <p:sp>
          <p:nvSpPr>
            <p:cNvPr id="62" name="Oval 61"/>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7049693" y="492789"/>
              <a:ext cx="319318" cy="276999"/>
            </a:xfrm>
            <a:prstGeom prst="rect">
              <a:avLst/>
            </a:prstGeom>
            <a:noFill/>
          </p:spPr>
          <p:txBody>
            <a:bodyPr wrap="none" rtlCol="0">
              <a:spAutoFit/>
            </a:bodyPr>
            <a:lstStyle/>
            <a:p>
              <a:r>
                <a:rPr lang="en-US" sz="1200" dirty="0"/>
                <a:t>HI</a:t>
              </a:r>
            </a:p>
          </p:txBody>
        </p:sp>
      </p:grpSp>
      <p:sp>
        <p:nvSpPr>
          <p:cNvPr id="68" name="TextBox 67"/>
          <p:cNvSpPr txBox="1"/>
          <p:nvPr/>
        </p:nvSpPr>
        <p:spPr>
          <a:xfrm>
            <a:off x="5983469" y="4378920"/>
            <a:ext cx="418704" cy="369332"/>
          </a:xfrm>
          <a:prstGeom prst="rect">
            <a:avLst/>
          </a:prstGeom>
          <a:noFill/>
        </p:spPr>
        <p:txBody>
          <a:bodyPr wrap="none" rtlCol="0">
            <a:spAutoFit/>
          </a:bodyPr>
          <a:lstStyle/>
          <a:p>
            <a:r>
              <a:rPr lang="en-US" dirty="0" smtClean="0"/>
              <a:t>40</a:t>
            </a:r>
            <a:endParaRPr lang="en-US" dirty="0"/>
          </a:p>
        </p:txBody>
      </p:sp>
      <p:sp>
        <p:nvSpPr>
          <p:cNvPr id="3" name="TextBox 2"/>
          <p:cNvSpPr txBox="1"/>
          <p:nvPr/>
        </p:nvSpPr>
        <p:spPr>
          <a:xfrm>
            <a:off x="8250789" y="4339339"/>
            <a:ext cx="418704" cy="369332"/>
          </a:xfrm>
          <a:prstGeom prst="rect">
            <a:avLst/>
          </a:prstGeom>
          <a:noFill/>
        </p:spPr>
        <p:txBody>
          <a:bodyPr wrap="none" rtlCol="0">
            <a:spAutoFit/>
          </a:bodyPr>
          <a:lstStyle/>
          <a:p>
            <a:r>
              <a:rPr lang="en-US" dirty="0" smtClean="0"/>
              <a:t>10</a:t>
            </a:r>
            <a:endParaRPr lang="en-US" dirty="0"/>
          </a:p>
        </p:txBody>
      </p:sp>
      <p:grpSp>
        <p:nvGrpSpPr>
          <p:cNvPr id="72" name="Group 71"/>
          <p:cNvGrpSpPr/>
          <p:nvPr/>
        </p:nvGrpSpPr>
        <p:grpSpPr>
          <a:xfrm>
            <a:off x="5728271" y="1984837"/>
            <a:ext cx="255198" cy="276999"/>
            <a:chOff x="7218863" y="2769318"/>
            <a:chExt cx="255198" cy="276999"/>
          </a:xfrm>
        </p:grpSpPr>
        <p:sp>
          <p:nvSpPr>
            <p:cNvPr id="73" name="Oval 72"/>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75" name="TextBox 74"/>
          <p:cNvSpPr txBox="1"/>
          <p:nvPr/>
        </p:nvSpPr>
        <p:spPr>
          <a:xfrm>
            <a:off x="7243063" y="3010822"/>
            <a:ext cx="418704" cy="369332"/>
          </a:xfrm>
          <a:prstGeom prst="rect">
            <a:avLst/>
          </a:prstGeom>
          <a:noFill/>
        </p:spPr>
        <p:txBody>
          <a:bodyPr wrap="none" rtlCol="0">
            <a:spAutoFit/>
          </a:bodyPr>
          <a:lstStyle/>
          <a:p>
            <a:r>
              <a:rPr lang="en-US" dirty="0" smtClean="0"/>
              <a:t>10</a:t>
            </a:r>
            <a:endParaRPr lang="en-US" dirty="0"/>
          </a:p>
        </p:txBody>
      </p:sp>
      <p:sp>
        <p:nvSpPr>
          <p:cNvPr id="5" name="TextBox 4"/>
          <p:cNvSpPr txBox="1"/>
          <p:nvPr/>
        </p:nvSpPr>
        <p:spPr>
          <a:xfrm>
            <a:off x="7746998" y="6152161"/>
            <a:ext cx="974947" cy="369332"/>
          </a:xfrm>
          <a:prstGeom prst="rect">
            <a:avLst/>
          </a:prstGeom>
          <a:noFill/>
        </p:spPr>
        <p:txBody>
          <a:bodyPr wrap="none" rtlCol="0">
            <a:spAutoFit/>
          </a:bodyPr>
          <a:lstStyle/>
          <a:p>
            <a:r>
              <a:rPr lang="en-US" dirty="0" smtClean="0"/>
              <a:t>60/2=30</a:t>
            </a:r>
            <a:endParaRPr lang="en-US" dirty="0"/>
          </a:p>
        </p:txBody>
      </p:sp>
      <p:sp>
        <p:nvSpPr>
          <p:cNvPr id="6" name="TextBox 5"/>
          <p:cNvSpPr txBox="1"/>
          <p:nvPr/>
        </p:nvSpPr>
        <p:spPr>
          <a:xfrm>
            <a:off x="8669493" y="6455740"/>
            <a:ext cx="418704" cy="369332"/>
          </a:xfrm>
          <a:prstGeom prst="rect">
            <a:avLst/>
          </a:prstGeom>
          <a:noFill/>
        </p:spPr>
        <p:txBody>
          <a:bodyPr wrap="none" rtlCol="0">
            <a:spAutoFit/>
          </a:bodyPr>
          <a:lstStyle/>
          <a:p>
            <a:r>
              <a:rPr lang="en-US" dirty="0" smtClean="0"/>
              <a:t>30</a:t>
            </a:r>
            <a:endParaRPr lang="en-US" dirty="0"/>
          </a:p>
        </p:txBody>
      </p:sp>
      <p:sp>
        <p:nvSpPr>
          <p:cNvPr id="7" name="TextBox 6"/>
          <p:cNvSpPr txBox="1"/>
          <p:nvPr/>
        </p:nvSpPr>
        <p:spPr>
          <a:xfrm>
            <a:off x="2039144" y="5967495"/>
            <a:ext cx="301686" cy="369332"/>
          </a:xfrm>
          <a:prstGeom prst="rect">
            <a:avLst/>
          </a:prstGeom>
          <a:noFill/>
        </p:spPr>
        <p:txBody>
          <a:bodyPr wrap="none" rtlCol="0">
            <a:spAutoFit/>
          </a:bodyPr>
          <a:lstStyle/>
          <a:p>
            <a:r>
              <a:rPr lang="en-US" dirty="0" smtClean="0"/>
              <a:t>5</a:t>
            </a:r>
            <a:endParaRPr lang="en-US" dirty="0"/>
          </a:p>
        </p:txBody>
      </p:sp>
      <p:sp>
        <p:nvSpPr>
          <p:cNvPr id="79" name="TextBox 78"/>
          <p:cNvSpPr txBox="1"/>
          <p:nvPr/>
        </p:nvSpPr>
        <p:spPr>
          <a:xfrm>
            <a:off x="2037261" y="2558945"/>
            <a:ext cx="301686" cy="369332"/>
          </a:xfrm>
          <a:prstGeom prst="rect">
            <a:avLst/>
          </a:prstGeom>
          <a:noFill/>
        </p:spPr>
        <p:txBody>
          <a:bodyPr wrap="none" rtlCol="0">
            <a:spAutoFit/>
          </a:bodyPr>
          <a:lstStyle/>
          <a:p>
            <a:r>
              <a:rPr lang="en-US" dirty="0"/>
              <a:t>4</a:t>
            </a:r>
          </a:p>
        </p:txBody>
      </p:sp>
      <p:sp>
        <p:nvSpPr>
          <p:cNvPr id="80" name="TextBox 79"/>
          <p:cNvSpPr txBox="1"/>
          <p:nvPr/>
        </p:nvSpPr>
        <p:spPr>
          <a:xfrm>
            <a:off x="1936630" y="4243057"/>
            <a:ext cx="418704" cy="369332"/>
          </a:xfrm>
          <a:prstGeom prst="rect">
            <a:avLst/>
          </a:prstGeom>
          <a:noFill/>
        </p:spPr>
        <p:txBody>
          <a:bodyPr wrap="none" rtlCol="0">
            <a:spAutoFit/>
          </a:bodyPr>
          <a:lstStyle/>
          <a:p>
            <a:r>
              <a:rPr lang="en-US" dirty="0" smtClean="0"/>
              <a:t>10</a:t>
            </a:r>
            <a:endParaRPr lang="en-US" dirty="0"/>
          </a:p>
        </p:txBody>
      </p:sp>
      <p:sp>
        <p:nvSpPr>
          <p:cNvPr id="8" name="TextBox 7"/>
          <p:cNvSpPr txBox="1"/>
          <p:nvPr/>
        </p:nvSpPr>
        <p:spPr>
          <a:xfrm>
            <a:off x="3650299" y="5942136"/>
            <a:ext cx="399468" cy="369332"/>
          </a:xfrm>
          <a:prstGeom prst="rect">
            <a:avLst/>
          </a:prstGeom>
          <a:noFill/>
        </p:spPr>
        <p:txBody>
          <a:bodyPr wrap="none" rtlCol="0">
            <a:spAutoFit/>
          </a:bodyPr>
          <a:lstStyle/>
          <a:p>
            <a:r>
              <a:rPr lang="en-US" dirty="0" smtClean="0"/>
              <a:t>??</a:t>
            </a:r>
            <a:endParaRPr lang="en-US" dirty="0"/>
          </a:p>
        </p:txBody>
      </p:sp>
      <p:sp>
        <p:nvSpPr>
          <p:cNvPr id="81" name="TextBox 80"/>
          <p:cNvSpPr txBox="1"/>
          <p:nvPr/>
        </p:nvSpPr>
        <p:spPr>
          <a:xfrm>
            <a:off x="3673227" y="4194254"/>
            <a:ext cx="418704" cy="369332"/>
          </a:xfrm>
          <a:prstGeom prst="rect">
            <a:avLst/>
          </a:prstGeom>
          <a:noFill/>
        </p:spPr>
        <p:txBody>
          <a:bodyPr wrap="none" rtlCol="0">
            <a:spAutoFit/>
          </a:bodyPr>
          <a:lstStyle/>
          <a:p>
            <a:r>
              <a:rPr lang="en-US" dirty="0"/>
              <a:t>2</a:t>
            </a:r>
            <a:r>
              <a:rPr lang="en-US" dirty="0" smtClean="0"/>
              <a:t>0</a:t>
            </a:r>
            <a:endParaRPr lang="en-US" dirty="0"/>
          </a:p>
        </p:txBody>
      </p:sp>
      <p:sp>
        <p:nvSpPr>
          <p:cNvPr id="82" name="TextBox 81"/>
          <p:cNvSpPr txBox="1"/>
          <p:nvPr/>
        </p:nvSpPr>
        <p:spPr>
          <a:xfrm>
            <a:off x="3716533" y="2523793"/>
            <a:ext cx="418704" cy="369332"/>
          </a:xfrm>
          <a:prstGeom prst="rect">
            <a:avLst/>
          </a:prstGeom>
          <a:noFill/>
        </p:spPr>
        <p:txBody>
          <a:bodyPr wrap="none" rtlCol="0">
            <a:spAutoFit/>
          </a:bodyPr>
          <a:lstStyle/>
          <a:p>
            <a:r>
              <a:rPr lang="en-US" dirty="0" smtClean="0"/>
              <a:t>15</a:t>
            </a:r>
            <a:endParaRPr lang="en-US" dirty="0"/>
          </a:p>
        </p:txBody>
      </p:sp>
      <p:grpSp>
        <p:nvGrpSpPr>
          <p:cNvPr id="83" name="Group 82"/>
          <p:cNvGrpSpPr/>
          <p:nvPr/>
        </p:nvGrpSpPr>
        <p:grpSpPr>
          <a:xfrm>
            <a:off x="360734" y="1733231"/>
            <a:ext cx="255198" cy="276999"/>
            <a:chOff x="7218863" y="2769318"/>
            <a:chExt cx="255198" cy="276999"/>
          </a:xfrm>
        </p:grpSpPr>
        <p:sp>
          <p:nvSpPr>
            <p:cNvPr id="84" name="Oval 8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86" name="Group 85"/>
          <p:cNvGrpSpPr/>
          <p:nvPr/>
        </p:nvGrpSpPr>
        <p:grpSpPr>
          <a:xfrm>
            <a:off x="3806918" y="3454664"/>
            <a:ext cx="255198" cy="276999"/>
            <a:chOff x="7228093" y="2976114"/>
            <a:chExt cx="255198" cy="276999"/>
          </a:xfrm>
        </p:grpSpPr>
        <p:sp>
          <p:nvSpPr>
            <p:cNvPr id="87" name="Oval 8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90" name="Group 89"/>
          <p:cNvGrpSpPr/>
          <p:nvPr/>
        </p:nvGrpSpPr>
        <p:grpSpPr>
          <a:xfrm>
            <a:off x="2592258" y="3446446"/>
            <a:ext cx="255198" cy="276999"/>
            <a:chOff x="7218863" y="2769318"/>
            <a:chExt cx="255198" cy="276999"/>
          </a:xfrm>
        </p:grpSpPr>
        <p:sp>
          <p:nvSpPr>
            <p:cNvPr id="91" name="Oval 90"/>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3" name="Group 92"/>
          <p:cNvGrpSpPr/>
          <p:nvPr/>
        </p:nvGrpSpPr>
        <p:grpSpPr>
          <a:xfrm>
            <a:off x="4723389" y="3546064"/>
            <a:ext cx="255198" cy="276999"/>
            <a:chOff x="7218863" y="2769318"/>
            <a:chExt cx="255198" cy="276999"/>
          </a:xfrm>
        </p:grpSpPr>
        <p:sp>
          <p:nvSpPr>
            <p:cNvPr id="94" name="Oval 9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6" name="Group 95"/>
          <p:cNvGrpSpPr/>
          <p:nvPr/>
        </p:nvGrpSpPr>
        <p:grpSpPr>
          <a:xfrm>
            <a:off x="6117716" y="3553798"/>
            <a:ext cx="255198" cy="276999"/>
            <a:chOff x="7228093" y="2976114"/>
            <a:chExt cx="255198" cy="276999"/>
          </a:xfrm>
        </p:grpSpPr>
        <p:sp>
          <p:nvSpPr>
            <p:cNvPr id="97" name="Oval 9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99" name="Group 98"/>
          <p:cNvGrpSpPr/>
          <p:nvPr/>
        </p:nvGrpSpPr>
        <p:grpSpPr>
          <a:xfrm>
            <a:off x="8332542" y="3556247"/>
            <a:ext cx="255198" cy="276999"/>
            <a:chOff x="7228093" y="2976114"/>
            <a:chExt cx="255198" cy="276999"/>
          </a:xfrm>
        </p:grpSpPr>
        <p:sp>
          <p:nvSpPr>
            <p:cNvPr id="100" name="Oval 99"/>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76" name="Group 75"/>
          <p:cNvGrpSpPr/>
          <p:nvPr/>
        </p:nvGrpSpPr>
        <p:grpSpPr>
          <a:xfrm>
            <a:off x="375306" y="3443388"/>
            <a:ext cx="255198" cy="276999"/>
            <a:chOff x="7218863" y="2769318"/>
            <a:chExt cx="255198" cy="276999"/>
          </a:xfrm>
        </p:grpSpPr>
        <p:sp>
          <p:nvSpPr>
            <p:cNvPr id="77" name="Oval 76"/>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9" name="TextBox 8"/>
          <p:cNvSpPr txBox="1"/>
          <p:nvPr/>
        </p:nvSpPr>
        <p:spPr>
          <a:xfrm>
            <a:off x="3317794" y="4204627"/>
            <a:ext cx="301686"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Tree>
    <p:extLst>
      <p:ext uri="{BB962C8B-B14F-4D97-AF65-F5344CB8AC3E}">
        <p14:creationId xmlns:p14="http://schemas.microsoft.com/office/powerpoint/2010/main" val="34443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a:xfrm>
            <a:off x="3105649" y="608819"/>
            <a:ext cx="5885953" cy="619031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Courses 2 and 3</a:t>
            </a:r>
          </a:p>
        </p:txBody>
      </p:sp>
      <p:sp>
        <p:nvSpPr>
          <p:cNvPr id="46" name="Rounded Rectangle 45"/>
          <p:cNvSpPr/>
          <p:nvPr/>
        </p:nvSpPr>
        <p:spPr>
          <a:xfrm>
            <a:off x="152400" y="663522"/>
            <a:ext cx="2819400" cy="604207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Course 1</a:t>
            </a:r>
          </a:p>
        </p:txBody>
      </p:sp>
      <p:sp>
        <p:nvSpPr>
          <p:cNvPr id="5" name="TextBox 4"/>
          <p:cNvSpPr txBox="1"/>
          <p:nvPr/>
        </p:nvSpPr>
        <p:spPr>
          <a:xfrm>
            <a:off x="96303" y="147156"/>
            <a:ext cx="4661276" cy="461665"/>
          </a:xfrm>
          <a:prstGeom prst="rect">
            <a:avLst/>
          </a:prstGeom>
          <a:noFill/>
        </p:spPr>
        <p:txBody>
          <a:bodyPr wrap="none" rtlCol="0">
            <a:spAutoFit/>
          </a:bodyPr>
          <a:lstStyle/>
          <a:p>
            <a:r>
              <a:rPr lang="en-US" sz="2400" b="1" dirty="0"/>
              <a:t>Music Composition and Production</a:t>
            </a:r>
          </a:p>
        </p:txBody>
      </p:sp>
      <p:sp>
        <p:nvSpPr>
          <p:cNvPr id="7" name="Rounded Rectangle 6"/>
          <p:cNvSpPr/>
          <p:nvPr/>
        </p:nvSpPr>
        <p:spPr>
          <a:xfrm>
            <a:off x="3500279" y="1268669"/>
            <a:ext cx="2514600" cy="100185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2380</a:t>
            </a:r>
          </a:p>
          <a:p>
            <a:pPr algn="ctr"/>
            <a:r>
              <a:rPr lang="en-US" dirty="0"/>
              <a:t>Music and Sound </a:t>
            </a:r>
            <a:r>
              <a:rPr lang="en-US" dirty="0" smtClean="0"/>
              <a:t>I</a:t>
            </a:r>
            <a:endParaRPr lang="en-US" dirty="0"/>
          </a:p>
        </p:txBody>
      </p:sp>
      <p:sp>
        <p:nvSpPr>
          <p:cNvPr id="8" name="Rounded Rectangle 7"/>
          <p:cNvSpPr/>
          <p:nvPr/>
        </p:nvSpPr>
        <p:spPr>
          <a:xfrm>
            <a:off x="3458715" y="2434375"/>
            <a:ext cx="2514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2020</a:t>
            </a:r>
          </a:p>
          <a:p>
            <a:pPr algn="ctr"/>
            <a:r>
              <a:rPr lang="en-US" dirty="0"/>
              <a:t>Music and Technology </a:t>
            </a:r>
            <a:r>
              <a:rPr lang="en-US" dirty="0" smtClean="0"/>
              <a:t>I</a:t>
            </a:r>
            <a:endParaRPr lang="en-US" dirty="0"/>
          </a:p>
        </p:txBody>
      </p:sp>
      <p:sp>
        <p:nvSpPr>
          <p:cNvPr id="9" name="Rounded Rectangle 8"/>
          <p:cNvSpPr/>
          <p:nvPr/>
        </p:nvSpPr>
        <p:spPr>
          <a:xfrm>
            <a:off x="3492308" y="4034760"/>
            <a:ext cx="2514600" cy="94955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a:t>
            </a:r>
            <a:r>
              <a:rPr lang="en-US" dirty="0" smtClean="0"/>
              <a:t>2600</a:t>
            </a:r>
            <a:endParaRPr lang="en-US" dirty="0"/>
          </a:p>
          <a:p>
            <a:pPr algn="ctr"/>
            <a:r>
              <a:rPr lang="en-US" dirty="0"/>
              <a:t>Ensemble </a:t>
            </a:r>
            <a:r>
              <a:rPr lang="en-US" dirty="0" smtClean="0"/>
              <a:t>Non-Linear</a:t>
            </a:r>
            <a:endParaRPr lang="en-US" dirty="0"/>
          </a:p>
        </p:txBody>
      </p:sp>
      <p:sp>
        <p:nvSpPr>
          <p:cNvPr id="11" name="Rounded Rectangle 10"/>
          <p:cNvSpPr/>
          <p:nvPr/>
        </p:nvSpPr>
        <p:spPr>
          <a:xfrm>
            <a:off x="6387908" y="1268669"/>
            <a:ext cx="2514600" cy="1001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4380</a:t>
            </a:r>
          </a:p>
          <a:p>
            <a:pPr algn="ctr"/>
            <a:r>
              <a:rPr lang="en-US" dirty="0"/>
              <a:t>Music and Sound </a:t>
            </a:r>
            <a:r>
              <a:rPr lang="en-US" dirty="0" smtClean="0"/>
              <a:t>II</a:t>
            </a:r>
            <a:endParaRPr lang="en-US" dirty="0"/>
          </a:p>
        </p:txBody>
      </p:sp>
      <p:sp>
        <p:nvSpPr>
          <p:cNvPr id="12" name="Rounded Rectangle 11"/>
          <p:cNvSpPr/>
          <p:nvPr/>
        </p:nvSpPr>
        <p:spPr>
          <a:xfrm>
            <a:off x="6364123" y="2434375"/>
            <a:ext cx="2514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4160</a:t>
            </a:r>
          </a:p>
          <a:p>
            <a:pPr algn="ctr"/>
            <a:r>
              <a:rPr lang="en-US" dirty="0"/>
              <a:t>Music and Technology </a:t>
            </a:r>
            <a:r>
              <a:rPr lang="en-US" dirty="0" smtClean="0"/>
              <a:t>II</a:t>
            </a:r>
            <a:endParaRPr lang="en-US" dirty="0"/>
          </a:p>
        </p:txBody>
      </p:sp>
      <p:sp>
        <p:nvSpPr>
          <p:cNvPr id="13" name="Rounded Rectangle 12"/>
          <p:cNvSpPr/>
          <p:nvPr/>
        </p:nvSpPr>
        <p:spPr>
          <a:xfrm>
            <a:off x="3508253" y="5203080"/>
            <a:ext cx="2498657"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2960</a:t>
            </a:r>
          </a:p>
          <a:p>
            <a:pPr algn="ctr"/>
            <a:r>
              <a:rPr lang="en-US" dirty="0"/>
              <a:t>Sound Recording and </a:t>
            </a:r>
            <a:r>
              <a:rPr lang="en-US" dirty="0" smtClean="0"/>
              <a:t>Production</a:t>
            </a:r>
            <a:endParaRPr lang="en-US" dirty="0"/>
          </a:p>
        </p:txBody>
      </p:sp>
      <p:sp>
        <p:nvSpPr>
          <p:cNvPr id="15" name="Rounded Rectangle 14"/>
          <p:cNvSpPr/>
          <p:nvPr/>
        </p:nvSpPr>
        <p:spPr>
          <a:xfrm>
            <a:off x="317177" y="1268669"/>
            <a:ext cx="2505508" cy="99543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ARTS 1380</a:t>
            </a:r>
          </a:p>
          <a:p>
            <a:pPr algn="ctr"/>
            <a:r>
              <a:rPr lang="en-US" dirty="0"/>
              <a:t>Fundamentals of Music and </a:t>
            </a:r>
            <a:r>
              <a:rPr lang="en-US" dirty="0" smtClean="0"/>
              <a:t>Sound</a:t>
            </a:r>
            <a:endParaRPr lang="en-US" dirty="0"/>
          </a:p>
        </p:txBody>
      </p:sp>
      <p:cxnSp>
        <p:nvCxnSpPr>
          <p:cNvPr id="16" name="Straight Arrow Connector 15"/>
          <p:cNvCxnSpPr>
            <a:stCxn id="7" idx="3"/>
            <a:endCxn id="11" idx="1"/>
          </p:cNvCxnSpPr>
          <p:nvPr/>
        </p:nvCxnSpPr>
        <p:spPr>
          <a:xfrm>
            <a:off x="6014881" y="1769596"/>
            <a:ext cx="37302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12" idx="1"/>
          </p:cNvCxnSpPr>
          <p:nvPr/>
        </p:nvCxnSpPr>
        <p:spPr>
          <a:xfrm>
            <a:off x="5973315" y="2929675"/>
            <a:ext cx="39080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312409" y="3549247"/>
            <a:ext cx="2505508" cy="9283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1080</a:t>
            </a:r>
          </a:p>
          <a:p>
            <a:pPr algn="ctr"/>
            <a:r>
              <a:rPr lang="en-US" dirty="0"/>
              <a:t>History of Jazz and </a:t>
            </a:r>
            <a:r>
              <a:rPr lang="en-US" dirty="0" err="1"/>
              <a:t>Improv</a:t>
            </a:r>
            <a:r>
              <a:rPr lang="en-US" dirty="0"/>
              <a:t> Music </a:t>
            </a:r>
          </a:p>
        </p:txBody>
      </p:sp>
      <p:grpSp>
        <p:nvGrpSpPr>
          <p:cNvPr id="25" name="Group 24"/>
          <p:cNvGrpSpPr/>
          <p:nvPr/>
        </p:nvGrpSpPr>
        <p:grpSpPr>
          <a:xfrm>
            <a:off x="374573" y="4143193"/>
            <a:ext cx="319318" cy="276999"/>
            <a:chOff x="7041241" y="502671"/>
            <a:chExt cx="319318" cy="276999"/>
          </a:xfrm>
        </p:grpSpPr>
        <p:sp>
          <p:nvSpPr>
            <p:cNvPr id="26" name="Oval 25"/>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41241" y="502671"/>
              <a:ext cx="319318" cy="276999"/>
            </a:xfrm>
            <a:prstGeom prst="rect">
              <a:avLst/>
            </a:prstGeom>
            <a:noFill/>
          </p:spPr>
          <p:txBody>
            <a:bodyPr wrap="none" rtlCol="0">
              <a:spAutoFit/>
            </a:bodyPr>
            <a:lstStyle/>
            <a:p>
              <a:r>
                <a:rPr lang="en-US" sz="1200" dirty="0"/>
                <a:t>HI</a:t>
              </a:r>
            </a:p>
          </p:txBody>
        </p:sp>
      </p:grpSp>
      <p:sp>
        <p:nvSpPr>
          <p:cNvPr id="4" name="Rounded Rectangle 3"/>
          <p:cNvSpPr/>
          <p:nvPr/>
        </p:nvSpPr>
        <p:spPr>
          <a:xfrm>
            <a:off x="317226" y="2405078"/>
            <a:ext cx="2512435" cy="1051474"/>
          </a:xfrm>
          <a:prstGeom prst="roundRect">
            <a:avLst>
              <a:gd name="adj" fmla="val 2145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1010</a:t>
            </a:r>
          </a:p>
          <a:p>
            <a:pPr algn="ctr"/>
            <a:r>
              <a:rPr lang="en-US" dirty="0"/>
              <a:t>Exploring Music at </a:t>
            </a:r>
            <a:r>
              <a:rPr lang="en-US" dirty="0" smtClean="0"/>
              <a:t>Rensselaer</a:t>
            </a:r>
            <a:endParaRPr lang="en-US" dirty="0"/>
          </a:p>
        </p:txBody>
      </p:sp>
      <p:grpSp>
        <p:nvGrpSpPr>
          <p:cNvPr id="20" name="Group 19"/>
          <p:cNvGrpSpPr/>
          <p:nvPr/>
        </p:nvGrpSpPr>
        <p:grpSpPr>
          <a:xfrm>
            <a:off x="381174" y="3100524"/>
            <a:ext cx="319318" cy="276999"/>
            <a:chOff x="7041241" y="502671"/>
            <a:chExt cx="319318" cy="276999"/>
          </a:xfrm>
        </p:grpSpPr>
        <p:sp>
          <p:nvSpPr>
            <p:cNvPr id="23" name="Oval 22"/>
            <p:cNvSpPr/>
            <p:nvPr/>
          </p:nvSpPr>
          <p:spPr>
            <a:xfrm>
              <a:off x="7086600" y="521005"/>
              <a:ext cx="228600" cy="228600"/>
            </a:xfrm>
            <a:prstGeom prst="ellipse">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041241" y="502671"/>
              <a:ext cx="319318" cy="276999"/>
            </a:xfrm>
            <a:prstGeom prst="rect">
              <a:avLst/>
            </a:prstGeom>
            <a:noFill/>
          </p:spPr>
          <p:txBody>
            <a:bodyPr wrap="none" rtlCol="0">
              <a:spAutoFit/>
            </a:bodyPr>
            <a:lstStyle/>
            <a:p>
              <a:r>
                <a:rPr lang="en-US" sz="1200" dirty="0"/>
                <a:t>HI</a:t>
              </a:r>
            </a:p>
          </p:txBody>
        </p:sp>
      </p:grpSp>
      <p:grpSp>
        <p:nvGrpSpPr>
          <p:cNvPr id="31" name="Group 30"/>
          <p:cNvGrpSpPr/>
          <p:nvPr/>
        </p:nvGrpSpPr>
        <p:grpSpPr>
          <a:xfrm>
            <a:off x="700492" y="3094658"/>
            <a:ext cx="304892" cy="276999"/>
            <a:chOff x="5284017" y="831394"/>
            <a:chExt cx="304892" cy="276999"/>
          </a:xfrm>
        </p:grpSpPr>
        <p:sp>
          <p:nvSpPr>
            <p:cNvPr id="32" name="Oval 31"/>
            <p:cNvSpPr/>
            <p:nvPr/>
          </p:nvSpPr>
          <p:spPr>
            <a:xfrm>
              <a:off x="5322163" y="855593"/>
              <a:ext cx="228600" cy="228600"/>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284017" y="831394"/>
              <a:ext cx="304892" cy="276999"/>
            </a:xfrm>
            <a:prstGeom prst="rect">
              <a:avLst/>
            </a:prstGeom>
            <a:noFill/>
          </p:spPr>
          <p:txBody>
            <a:bodyPr wrap="none" rtlCol="0">
              <a:spAutoFit/>
            </a:bodyPr>
            <a:lstStyle/>
            <a:p>
              <a:r>
                <a:rPr lang="en-US" sz="1200" dirty="0"/>
                <a:t>CI</a:t>
              </a:r>
            </a:p>
          </p:txBody>
        </p:sp>
      </p:grpSp>
      <p:cxnSp>
        <p:nvCxnSpPr>
          <p:cNvPr id="37" name="Straight Arrow Connector 36"/>
          <p:cNvCxnSpPr>
            <a:stCxn id="15" idx="3"/>
            <a:endCxn id="7" idx="1"/>
          </p:cNvCxnSpPr>
          <p:nvPr/>
        </p:nvCxnSpPr>
        <p:spPr>
          <a:xfrm>
            <a:off x="2822685" y="1766385"/>
            <a:ext cx="677594" cy="32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 idx="3"/>
            <a:endCxn id="8" idx="1"/>
          </p:cNvCxnSpPr>
          <p:nvPr/>
        </p:nvCxnSpPr>
        <p:spPr>
          <a:xfrm flipV="1">
            <a:off x="2829661" y="2929675"/>
            <a:ext cx="629054" cy="11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387908" y="4276635"/>
            <a:ext cx="1982722" cy="1477328"/>
          </a:xfrm>
          <a:prstGeom prst="rect">
            <a:avLst/>
          </a:prstGeom>
          <a:noFill/>
        </p:spPr>
        <p:txBody>
          <a:bodyPr wrap="none" rtlCol="0">
            <a:spAutoFit/>
          </a:bodyPr>
          <a:lstStyle/>
          <a:p>
            <a:r>
              <a:rPr lang="en-US" dirty="0"/>
              <a:t>Add 1 more course</a:t>
            </a:r>
          </a:p>
          <a:p>
            <a:r>
              <a:rPr lang="en-US" dirty="0"/>
              <a:t>from this selection </a:t>
            </a:r>
          </a:p>
          <a:p>
            <a:r>
              <a:rPr lang="en-US" dirty="0"/>
              <a:t>to the Pathway </a:t>
            </a:r>
          </a:p>
          <a:p>
            <a:r>
              <a:rPr lang="en-US" dirty="0"/>
              <a:t>for a minor in </a:t>
            </a:r>
          </a:p>
          <a:p>
            <a:r>
              <a:rPr lang="en-US" dirty="0"/>
              <a:t>Music</a:t>
            </a:r>
          </a:p>
        </p:txBody>
      </p:sp>
      <p:sp>
        <p:nvSpPr>
          <p:cNvPr id="2" name="TextBox 1"/>
          <p:cNvSpPr txBox="1"/>
          <p:nvPr/>
        </p:nvSpPr>
        <p:spPr>
          <a:xfrm>
            <a:off x="5540663" y="3079062"/>
            <a:ext cx="418704" cy="369332"/>
          </a:xfrm>
          <a:prstGeom prst="rect">
            <a:avLst/>
          </a:prstGeom>
          <a:noFill/>
        </p:spPr>
        <p:txBody>
          <a:bodyPr wrap="none" rtlCol="0">
            <a:spAutoFit/>
          </a:bodyPr>
          <a:lstStyle/>
          <a:p>
            <a:r>
              <a:rPr lang="en-US" dirty="0" smtClean="0"/>
              <a:t>38</a:t>
            </a:r>
            <a:endParaRPr lang="en-US" dirty="0"/>
          </a:p>
        </p:txBody>
      </p:sp>
      <p:sp>
        <p:nvSpPr>
          <p:cNvPr id="51" name="TextBox 50"/>
          <p:cNvSpPr txBox="1"/>
          <p:nvPr/>
        </p:nvSpPr>
        <p:spPr>
          <a:xfrm>
            <a:off x="5540663" y="4615881"/>
            <a:ext cx="301686" cy="369332"/>
          </a:xfrm>
          <a:prstGeom prst="rect">
            <a:avLst/>
          </a:prstGeom>
          <a:noFill/>
        </p:spPr>
        <p:txBody>
          <a:bodyPr wrap="none" rtlCol="0">
            <a:spAutoFit/>
          </a:bodyPr>
          <a:lstStyle/>
          <a:p>
            <a:r>
              <a:rPr lang="en-US" dirty="0" smtClean="0"/>
              <a:t>6</a:t>
            </a:r>
            <a:endParaRPr lang="en-US" dirty="0"/>
          </a:p>
        </p:txBody>
      </p:sp>
      <p:sp>
        <p:nvSpPr>
          <p:cNvPr id="52" name="TextBox 51"/>
          <p:cNvSpPr txBox="1"/>
          <p:nvPr/>
        </p:nvSpPr>
        <p:spPr>
          <a:xfrm>
            <a:off x="5554611" y="6021163"/>
            <a:ext cx="418704" cy="369332"/>
          </a:xfrm>
          <a:prstGeom prst="rect">
            <a:avLst/>
          </a:prstGeom>
          <a:noFill/>
        </p:spPr>
        <p:txBody>
          <a:bodyPr wrap="none" rtlCol="0">
            <a:spAutoFit/>
          </a:bodyPr>
          <a:lstStyle/>
          <a:p>
            <a:r>
              <a:rPr lang="en-US" dirty="0" smtClean="0"/>
              <a:t>38</a:t>
            </a:r>
            <a:endParaRPr lang="en-US" dirty="0"/>
          </a:p>
        </p:txBody>
      </p:sp>
      <p:sp>
        <p:nvSpPr>
          <p:cNvPr id="53" name="TextBox 52"/>
          <p:cNvSpPr txBox="1"/>
          <p:nvPr/>
        </p:nvSpPr>
        <p:spPr>
          <a:xfrm>
            <a:off x="8410043" y="3054769"/>
            <a:ext cx="301686" cy="369332"/>
          </a:xfrm>
          <a:prstGeom prst="rect">
            <a:avLst/>
          </a:prstGeom>
          <a:noFill/>
        </p:spPr>
        <p:txBody>
          <a:bodyPr wrap="none" rtlCol="0">
            <a:spAutoFit/>
          </a:bodyPr>
          <a:lstStyle/>
          <a:p>
            <a:r>
              <a:rPr lang="en-US" dirty="0"/>
              <a:t>4</a:t>
            </a:r>
          </a:p>
        </p:txBody>
      </p:sp>
      <p:grpSp>
        <p:nvGrpSpPr>
          <p:cNvPr id="57" name="Group 56"/>
          <p:cNvGrpSpPr/>
          <p:nvPr/>
        </p:nvGrpSpPr>
        <p:grpSpPr>
          <a:xfrm>
            <a:off x="6504103" y="2499990"/>
            <a:ext cx="255198" cy="276999"/>
            <a:chOff x="7218863" y="2769318"/>
            <a:chExt cx="255198" cy="276999"/>
          </a:xfrm>
        </p:grpSpPr>
        <p:sp>
          <p:nvSpPr>
            <p:cNvPr id="58" name="Oval 57"/>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10" name="TextBox 9"/>
          <p:cNvSpPr txBox="1"/>
          <p:nvPr/>
        </p:nvSpPr>
        <p:spPr>
          <a:xfrm>
            <a:off x="8426855" y="1901194"/>
            <a:ext cx="418704" cy="369332"/>
          </a:xfrm>
          <a:prstGeom prst="rect">
            <a:avLst/>
          </a:prstGeom>
          <a:noFill/>
        </p:spPr>
        <p:txBody>
          <a:bodyPr wrap="none" rtlCol="0">
            <a:spAutoFit/>
          </a:bodyPr>
          <a:lstStyle/>
          <a:p>
            <a:r>
              <a:rPr lang="en-US" dirty="0" smtClean="0"/>
              <a:t>19</a:t>
            </a:r>
            <a:endParaRPr lang="en-US" dirty="0"/>
          </a:p>
        </p:txBody>
      </p:sp>
      <p:grpSp>
        <p:nvGrpSpPr>
          <p:cNvPr id="63" name="Group 62"/>
          <p:cNvGrpSpPr/>
          <p:nvPr/>
        </p:nvGrpSpPr>
        <p:grpSpPr>
          <a:xfrm>
            <a:off x="3598241" y="1332895"/>
            <a:ext cx="255198" cy="276999"/>
            <a:chOff x="7218863" y="2769318"/>
            <a:chExt cx="255198" cy="276999"/>
          </a:xfrm>
        </p:grpSpPr>
        <p:sp>
          <p:nvSpPr>
            <p:cNvPr id="64" name="Oval 6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7218863" y="2769318"/>
              <a:ext cx="255198" cy="276999"/>
            </a:xfrm>
            <a:prstGeom prst="rect">
              <a:avLst/>
            </a:prstGeom>
            <a:noFill/>
          </p:spPr>
          <p:txBody>
            <a:bodyPr wrap="none" rtlCol="0">
              <a:spAutoFit/>
            </a:bodyPr>
            <a:lstStyle/>
            <a:p>
              <a:r>
                <a:rPr lang="en-US" sz="1200" dirty="0"/>
                <a:t>F</a:t>
              </a:r>
            </a:p>
          </p:txBody>
        </p:sp>
      </p:grpSp>
      <p:sp>
        <p:nvSpPr>
          <p:cNvPr id="66" name="TextBox 65"/>
          <p:cNvSpPr txBox="1"/>
          <p:nvPr/>
        </p:nvSpPr>
        <p:spPr>
          <a:xfrm>
            <a:off x="5564448" y="1912904"/>
            <a:ext cx="418704" cy="369332"/>
          </a:xfrm>
          <a:prstGeom prst="rect">
            <a:avLst/>
          </a:prstGeom>
          <a:noFill/>
        </p:spPr>
        <p:txBody>
          <a:bodyPr wrap="none" rtlCol="0">
            <a:spAutoFit/>
          </a:bodyPr>
          <a:lstStyle/>
          <a:p>
            <a:r>
              <a:rPr lang="en-US" dirty="0" smtClean="0"/>
              <a:t>38</a:t>
            </a:r>
            <a:endParaRPr lang="en-US" dirty="0"/>
          </a:p>
        </p:txBody>
      </p:sp>
      <p:sp>
        <p:nvSpPr>
          <p:cNvPr id="14" name="TextBox 13"/>
          <p:cNvSpPr txBox="1"/>
          <p:nvPr/>
        </p:nvSpPr>
        <p:spPr>
          <a:xfrm>
            <a:off x="8725296" y="6336268"/>
            <a:ext cx="418704" cy="369332"/>
          </a:xfrm>
          <a:prstGeom prst="rect">
            <a:avLst/>
          </a:prstGeom>
          <a:noFill/>
        </p:spPr>
        <p:txBody>
          <a:bodyPr wrap="none" rtlCol="0">
            <a:spAutoFit/>
          </a:bodyPr>
          <a:lstStyle/>
          <a:p>
            <a:r>
              <a:rPr lang="en-US" dirty="0" smtClean="0"/>
              <a:t>71</a:t>
            </a:r>
            <a:endParaRPr lang="en-US" dirty="0"/>
          </a:p>
        </p:txBody>
      </p:sp>
      <p:sp>
        <p:nvSpPr>
          <p:cNvPr id="67" name="TextBox 66"/>
          <p:cNvSpPr txBox="1"/>
          <p:nvPr/>
        </p:nvSpPr>
        <p:spPr>
          <a:xfrm>
            <a:off x="2381795" y="1875759"/>
            <a:ext cx="418704" cy="369332"/>
          </a:xfrm>
          <a:prstGeom prst="rect">
            <a:avLst/>
          </a:prstGeom>
          <a:noFill/>
        </p:spPr>
        <p:txBody>
          <a:bodyPr wrap="none" rtlCol="0">
            <a:spAutoFit/>
          </a:bodyPr>
          <a:lstStyle/>
          <a:p>
            <a:r>
              <a:rPr lang="en-US" dirty="0" smtClean="0"/>
              <a:t>10</a:t>
            </a:r>
            <a:endParaRPr lang="en-US" dirty="0"/>
          </a:p>
        </p:txBody>
      </p:sp>
      <p:sp>
        <p:nvSpPr>
          <p:cNvPr id="68" name="TextBox 67"/>
          <p:cNvSpPr txBox="1"/>
          <p:nvPr/>
        </p:nvSpPr>
        <p:spPr>
          <a:xfrm>
            <a:off x="2367484" y="4118375"/>
            <a:ext cx="418704" cy="369332"/>
          </a:xfrm>
          <a:prstGeom prst="rect">
            <a:avLst/>
          </a:prstGeom>
          <a:noFill/>
        </p:spPr>
        <p:txBody>
          <a:bodyPr wrap="none" rtlCol="0">
            <a:spAutoFit/>
          </a:bodyPr>
          <a:lstStyle/>
          <a:p>
            <a:r>
              <a:rPr lang="en-US" dirty="0" smtClean="0"/>
              <a:t>10</a:t>
            </a:r>
            <a:endParaRPr lang="en-US" dirty="0"/>
          </a:p>
        </p:txBody>
      </p:sp>
      <p:sp>
        <p:nvSpPr>
          <p:cNvPr id="72" name="TextBox 71"/>
          <p:cNvSpPr txBox="1"/>
          <p:nvPr/>
        </p:nvSpPr>
        <p:spPr>
          <a:xfrm>
            <a:off x="2368282" y="3065517"/>
            <a:ext cx="418704" cy="369332"/>
          </a:xfrm>
          <a:prstGeom prst="rect">
            <a:avLst/>
          </a:prstGeom>
          <a:noFill/>
        </p:spPr>
        <p:txBody>
          <a:bodyPr wrap="none" rtlCol="0">
            <a:spAutoFit/>
          </a:bodyPr>
          <a:lstStyle/>
          <a:p>
            <a:r>
              <a:rPr lang="en-US" dirty="0"/>
              <a:t>1</a:t>
            </a:r>
            <a:r>
              <a:rPr lang="en-US" dirty="0" smtClean="0"/>
              <a:t>0</a:t>
            </a:r>
            <a:endParaRPr lang="en-US" dirty="0"/>
          </a:p>
        </p:txBody>
      </p:sp>
      <p:sp>
        <p:nvSpPr>
          <p:cNvPr id="73" name="Rounded Rectangle 72"/>
          <p:cNvSpPr/>
          <p:nvPr/>
        </p:nvSpPr>
        <p:spPr>
          <a:xfrm>
            <a:off x="312409" y="4583128"/>
            <a:ext cx="2505508" cy="95268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1960</a:t>
            </a:r>
          </a:p>
          <a:p>
            <a:pPr algn="ctr"/>
            <a:r>
              <a:rPr lang="en-US" dirty="0" smtClean="0"/>
              <a:t>Western Music Appreciation</a:t>
            </a:r>
            <a:endParaRPr lang="en-US" dirty="0"/>
          </a:p>
        </p:txBody>
      </p:sp>
      <p:grpSp>
        <p:nvGrpSpPr>
          <p:cNvPr id="74" name="Group 73"/>
          <p:cNvGrpSpPr/>
          <p:nvPr/>
        </p:nvGrpSpPr>
        <p:grpSpPr>
          <a:xfrm>
            <a:off x="412300" y="3606644"/>
            <a:ext cx="255198" cy="276999"/>
            <a:chOff x="7218863" y="2769318"/>
            <a:chExt cx="255198" cy="276999"/>
          </a:xfrm>
        </p:grpSpPr>
        <p:sp>
          <p:nvSpPr>
            <p:cNvPr id="75" name="Oval 74"/>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77" name="Group 76"/>
          <p:cNvGrpSpPr/>
          <p:nvPr/>
        </p:nvGrpSpPr>
        <p:grpSpPr>
          <a:xfrm>
            <a:off x="5622416" y="4046753"/>
            <a:ext cx="255198" cy="276999"/>
            <a:chOff x="7228093" y="2976114"/>
            <a:chExt cx="255198" cy="276999"/>
          </a:xfrm>
        </p:grpSpPr>
        <p:sp>
          <p:nvSpPr>
            <p:cNvPr id="78" name="Oval 77"/>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80" name="Group 79"/>
          <p:cNvGrpSpPr/>
          <p:nvPr/>
        </p:nvGrpSpPr>
        <p:grpSpPr>
          <a:xfrm>
            <a:off x="5619984" y="2499989"/>
            <a:ext cx="255198" cy="276999"/>
            <a:chOff x="7228093" y="2976114"/>
            <a:chExt cx="255198" cy="276999"/>
          </a:xfrm>
        </p:grpSpPr>
        <p:sp>
          <p:nvSpPr>
            <p:cNvPr id="81" name="Oval 80"/>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83" name="Group 82"/>
          <p:cNvGrpSpPr/>
          <p:nvPr/>
        </p:nvGrpSpPr>
        <p:grpSpPr>
          <a:xfrm>
            <a:off x="3572500" y="2488879"/>
            <a:ext cx="255198" cy="276999"/>
            <a:chOff x="7218863" y="2769318"/>
            <a:chExt cx="255198" cy="276999"/>
          </a:xfrm>
        </p:grpSpPr>
        <p:sp>
          <p:nvSpPr>
            <p:cNvPr id="84" name="Oval 83"/>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86" name="Group 85"/>
          <p:cNvGrpSpPr/>
          <p:nvPr/>
        </p:nvGrpSpPr>
        <p:grpSpPr>
          <a:xfrm>
            <a:off x="8508608" y="1300936"/>
            <a:ext cx="255198" cy="276999"/>
            <a:chOff x="7228093" y="2976114"/>
            <a:chExt cx="255198" cy="276999"/>
          </a:xfrm>
        </p:grpSpPr>
        <p:sp>
          <p:nvSpPr>
            <p:cNvPr id="87" name="Oval 86"/>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89" name="Group 88"/>
          <p:cNvGrpSpPr/>
          <p:nvPr/>
        </p:nvGrpSpPr>
        <p:grpSpPr>
          <a:xfrm>
            <a:off x="420491" y="1337688"/>
            <a:ext cx="255198" cy="276999"/>
            <a:chOff x="7218863" y="2769318"/>
            <a:chExt cx="255198" cy="276999"/>
          </a:xfrm>
        </p:grpSpPr>
        <p:sp>
          <p:nvSpPr>
            <p:cNvPr id="90" name="Oval 89"/>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2" name="Group 91"/>
          <p:cNvGrpSpPr/>
          <p:nvPr/>
        </p:nvGrpSpPr>
        <p:grpSpPr>
          <a:xfrm>
            <a:off x="2452467" y="1332030"/>
            <a:ext cx="255198" cy="276999"/>
            <a:chOff x="7228093" y="2976114"/>
            <a:chExt cx="255198" cy="276999"/>
          </a:xfrm>
        </p:grpSpPr>
        <p:sp>
          <p:nvSpPr>
            <p:cNvPr id="93" name="Oval 92"/>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grpSp>
        <p:nvGrpSpPr>
          <p:cNvPr id="95" name="Group 94"/>
          <p:cNvGrpSpPr/>
          <p:nvPr/>
        </p:nvGrpSpPr>
        <p:grpSpPr>
          <a:xfrm>
            <a:off x="444124" y="2480584"/>
            <a:ext cx="255198" cy="276999"/>
            <a:chOff x="7218863" y="2769318"/>
            <a:chExt cx="255198" cy="276999"/>
          </a:xfrm>
        </p:grpSpPr>
        <p:sp>
          <p:nvSpPr>
            <p:cNvPr id="96" name="Oval 95"/>
            <p:cNvSpPr/>
            <p:nvPr/>
          </p:nvSpPr>
          <p:spPr>
            <a:xfrm>
              <a:off x="7219804" y="2798311"/>
              <a:ext cx="228600" cy="228600"/>
            </a:xfrm>
            <a:prstGeom prst="ellipse">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7218863" y="2769318"/>
              <a:ext cx="255198" cy="276999"/>
            </a:xfrm>
            <a:prstGeom prst="rect">
              <a:avLst/>
            </a:prstGeom>
            <a:noFill/>
          </p:spPr>
          <p:txBody>
            <a:bodyPr wrap="none" rtlCol="0">
              <a:spAutoFit/>
            </a:bodyPr>
            <a:lstStyle/>
            <a:p>
              <a:r>
                <a:rPr lang="en-US" sz="1200" dirty="0"/>
                <a:t>F</a:t>
              </a:r>
            </a:p>
          </p:txBody>
        </p:sp>
      </p:grpSp>
      <p:grpSp>
        <p:nvGrpSpPr>
          <p:cNvPr id="98" name="Group 97"/>
          <p:cNvGrpSpPr/>
          <p:nvPr/>
        </p:nvGrpSpPr>
        <p:grpSpPr>
          <a:xfrm>
            <a:off x="2417798" y="2437052"/>
            <a:ext cx="255198" cy="276999"/>
            <a:chOff x="7228093" y="2976114"/>
            <a:chExt cx="255198" cy="276999"/>
          </a:xfrm>
        </p:grpSpPr>
        <p:sp>
          <p:nvSpPr>
            <p:cNvPr id="99" name="Oval 98"/>
            <p:cNvSpPr/>
            <p:nvPr/>
          </p:nvSpPr>
          <p:spPr>
            <a:xfrm>
              <a:off x="7238960" y="2992948"/>
              <a:ext cx="228600" cy="228600"/>
            </a:xfrm>
            <a:prstGeom prst="ellipse">
              <a:avLst/>
            </a:prstGeom>
            <a:solidFill>
              <a:srgbClr val="8EE96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7228093" y="2976114"/>
              <a:ext cx="255198" cy="276999"/>
            </a:xfrm>
            <a:prstGeom prst="rect">
              <a:avLst/>
            </a:prstGeom>
            <a:noFill/>
          </p:spPr>
          <p:txBody>
            <a:bodyPr wrap="none" rtlCol="0">
              <a:spAutoFit/>
            </a:bodyPr>
            <a:lstStyle/>
            <a:p>
              <a:r>
                <a:rPr lang="en-US" sz="1200" dirty="0" smtClean="0"/>
                <a:t>S</a:t>
              </a:r>
              <a:endParaRPr lang="en-US" sz="1200" dirty="0"/>
            </a:p>
          </p:txBody>
        </p:sp>
      </p:grpSp>
      <p:sp>
        <p:nvSpPr>
          <p:cNvPr id="101" name="TextBox 100"/>
          <p:cNvSpPr txBox="1"/>
          <p:nvPr/>
        </p:nvSpPr>
        <p:spPr>
          <a:xfrm>
            <a:off x="2356540" y="5149736"/>
            <a:ext cx="418704" cy="369332"/>
          </a:xfrm>
          <a:prstGeom prst="rect">
            <a:avLst/>
          </a:prstGeom>
          <a:noFill/>
        </p:spPr>
        <p:txBody>
          <a:bodyPr wrap="none" rtlCol="0">
            <a:spAutoFit/>
          </a:bodyPr>
          <a:lstStyle/>
          <a:p>
            <a:r>
              <a:rPr lang="en-US" dirty="0"/>
              <a:t>4</a:t>
            </a:r>
            <a:r>
              <a:rPr lang="en-US" dirty="0" smtClean="0"/>
              <a:t>0</a:t>
            </a:r>
            <a:endParaRPr lang="en-US" dirty="0"/>
          </a:p>
        </p:txBody>
      </p:sp>
      <p:sp>
        <p:nvSpPr>
          <p:cNvPr id="102" name="Rounded Rectangle 101"/>
          <p:cNvSpPr/>
          <p:nvPr/>
        </p:nvSpPr>
        <p:spPr>
          <a:xfrm>
            <a:off x="312409" y="5634434"/>
            <a:ext cx="2505508" cy="9647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IHSS 1960</a:t>
            </a:r>
          </a:p>
          <a:p>
            <a:pPr algn="ctr"/>
            <a:r>
              <a:rPr lang="en-US" dirty="0" smtClean="0"/>
              <a:t>Popular Music and Society</a:t>
            </a:r>
            <a:endParaRPr lang="en-US" dirty="0"/>
          </a:p>
        </p:txBody>
      </p:sp>
      <p:sp>
        <p:nvSpPr>
          <p:cNvPr id="103" name="TextBox 102"/>
          <p:cNvSpPr txBox="1"/>
          <p:nvPr/>
        </p:nvSpPr>
        <p:spPr>
          <a:xfrm>
            <a:off x="2364398" y="6261039"/>
            <a:ext cx="418704" cy="369332"/>
          </a:xfrm>
          <a:prstGeom prst="rect">
            <a:avLst/>
          </a:prstGeom>
          <a:noFill/>
        </p:spPr>
        <p:txBody>
          <a:bodyPr wrap="none" rtlCol="0">
            <a:spAutoFit/>
          </a:bodyPr>
          <a:lstStyle/>
          <a:p>
            <a:r>
              <a:rPr lang="en-US" dirty="0"/>
              <a:t>1</a:t>
            </a:r>
            <a:r>
              <a:rPr lang="en-US" dirty="0" smtClean="0"/>
              <a:t>0</a:t>
            </a:r>
            <a:endParaRPr lang="en-US" dirty="0"/>
          </a:p>
        </p:txBody>
      </p:sp>
    </p:spTree>
    <p:extLst>
      <p:ext uri="{BB962C8B-B14F-4D97-AF65-F5344CB8AC3E}">
        <p14:creationId xmlns:p14="http://schemas.microsoft.com/office/powerpoint/2010/main" val="36930224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7351</TotalTime>
  <Words>8583</Words>
  <Application>Microsoft Office PowerPoint</Application>
  <PresentationFormat>On-screen Show (4:3)</PresentationFormat>
  <Paragraphs>2692</Paragraphs>
  <Slides>55</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All HASS Pathways</vt:lpstr>
      <vt:lpstr>Legend</vt:lpstr>
      <vt:lpstr>Clusters of Pathways</vt:lpstr>
      <vt:lpstr>Arts Pathways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C&amp;M Pathways</vt:lpstr>
      <vt:lpstr>PowerPoint Presentation</vt:lpstr>
      <vt:lpstr>PowerPoint Presentation</vt:lpstr>
      <vt:lpstr>PowerPoint Presentation</vt:lpstr>
      <vt:lpstr>PowerPoint Presentation</vt:lpstr>
      <vt:lpstr>PowerPoint Presentation</vt:lpstr>
      <vt:lpstr>PowerPoint Presentation</vt:lpstr>
      <vt:lpstr>Cogs Pathways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Econ Pathways</vt:lpstr>
      <vt:lpstr>PowerPoint Presentation</vt:lpstr>
      <vt:lpstr>PowerPoint Presentation</vt:lpstr>
      <vt:lpstr>PowerPoint Presentation</vt:lpstr>
      <vt:lpstr>PowerPoint Presentation</vt:lpstr>
      <vt:lpstr>PowerPoint Presentation</vt:lpstr>
      <vt:lpstr>PowerPoint Presentation</vt:lpstr>
      <vt:lpstr>STS Pathways</vt:lpstr>
      <vt:lpstr>PowerPoint Presentation</vt:lpstr>
      <vt:lpstr>PowerPoint Presentation</vt:lpstr>
      <vt:lpstr>PowerPoint Presentation</vt:lpstr>
      <vt:lpstr>PowerPoint Presentation</vt:lpstr>
      <vt:lpstr>PowerPoint Presentation</vt:lpstr>
      <vt:lpstr>Cross-Cutting Pathways</vt:lpstr>
      <vt:lpstr>Cross-Cutting Pathways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Restricted Pathways</vt:lpstr>
      <vt:lpstr>PowerPoint Presentation</vt:lpstr>
      <vt:lpstr>PowerPoint Presentation</vt:lpstr>
      <vt:lpstr>PowerPoint Presentation</vt:lpstr>
      <vt:lpstr>Other Pathways</vt:lpstr>
    </vt:vector>
  </TitlesOfParts>
  <Company>Rensselaer Polytechnic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HASS Pathways</dc:title>
  <dc:creator>Van Heuveln, Bram</dc:creator>
  <cp:lastModifiedBy>Van Heuveln, Bram</cp:lastModifiedBy>
  <cp:revision>289</cp:revision>
  <dcterms:created xsi:type="dcterms:W3CDTF">2018-10-21T22:34:10Z</dcterms:created>
  <dcterms:modified xsi:type="dcterms:W3CDTF">2020-05-28T17:11:35Z</dcterms:modified>
</cp:coreProperties>
</file>