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BB39A-5EF6-4ED9-B26C-7D10461DB6C4}">
  <a:tblStyle styleId="{187BB39A-5EF6-4ED9-B26C-7D10461DB6C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279925"/>
            <a:ext cx="8520600" cy="138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From Automated Theorem Proving to Automated Meta-Logical Reasoning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687" y="176448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Kevin O’Neill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Selmer Bringsjord</a:t>
            </a:r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None/>
            </a:pPr>
            <a:endParaRPr sz="900"/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Department of Cognitive Science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Department of Computer Science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Lally School of Management &amp; Technology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Rensselaer Polytechnic Institute (RPI)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Troy, New York 12180 USA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70" y="4423949"/>
            <a:ext cx="644830" cy="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8383" y="4389050"/>
            <a:ext cx="163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7648" y="4073749"/>
            <a:ext cx="584450" cy="2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875" y="2800012"/>
            <a:ext cx="27622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Hodges, Wilfrid, "Tarski's Truth Definitions", </a:t>
            </a:r>
            <a:r>
              <a:rPr lang="en" sz="1100" i="1" dirty="0">
                <a:solidFill>
                  <a:schemeClr val="dk1"/>
                </a:solidFill>
              </a:rPr>
              <a:t>The Stanford Encyclopedia of Philosophy </a:t>
            </a:r>
            <a:r>
              <a:rPr lang="en" sz="1100" dirty="0">
                <a:solidFill>
                  <a:schemeClr val="dk1"/>
                </a:solidFill>
              </a:rPr>
              <a:t>(Fall 2014 Edition), Edward N. Zalta (ed.), 	 URL = &lt;https://plato.stanford.edu/archives/fall2014/entries/tarski-truth/&gt;.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Bergmann, Merrie (2003). </a:t>
            </a:r>
            <a:r>
              <a:rPr lang="en" sz="1100" i="1" dirty="0">
                <a:solidFill>
                  <a:schemeClr val="dk1"/>
                </a:solidFill>
              </a:rPr>
              <a:t>The Logic Book</a:t>
            </a:r>
            <a:r>
              <a:rPr lang="en" sz="1100" dirty="0">
                <a:solidFill>
                  <a:schemeClr val="dk1"/>
                </a:solidFill>
              </a:rPr>
              <a:t>. Mcgraw-Hill.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Schroeder-Heister, Peter, "Proof-Theoretic Semantics", </a:t>
            </a:r>
            <a:r>
              <a:rPr lang="en" sz="1100" i="1" dirty="0">
                <a:solidFill>
                  <a:schemeClr val="dk1"/>
                </a:solidFill>
              </a:rPr>
              <a:t>The Stanford Encyclopedia of Philosophy </a:t>
            </a:r>
            <a:r>
              <a:rPr lang="en" sz="1100" dirty="0">
                <a:solidFill>
                  <a:schemeClr val="dk1"/>
                </a:solidFill>
              </a:rPr>
              <a:t>(Winter 2016 Edition), Edward N. Zalta (ed.), 	 URL = &lt;https://plato.stanford.edu/archives/win2016/entries/proof-theoretic-semantics/&gt;. </a:t>
            </a:r>
            <a:endParaRPr lang="en" sz="1100" dirty="0">
              <a:solidFill>
                <a:schemeClr val="dk1"/>
              </a:solidFill>
            </a:endParaRPr>
          </a:p>
          <a:p>
            <a:pPr lvl="0"/>
            <a:r>
              <a:rPr lang="en-US" sz="1100" dirty="0">
                <a:solidFill>
                  <a:schemeClr val="dk1"/>
                </a:solidFill>
              </a:rPr>
              <a:t>Sutcliffe, Geoff. "Automated Theorem Proving." An Overview of Automated Theorem Proving. </a:t>
            </a:r>
            <a:r>
              <a:rPr lang="en-US" sz="1100" dirty="0" smtClean="0">
                <a:solidFill>
                  <a:schemeClr val="dk1"/>
                </a:solidFill>
              </a:rPr>
              <a:t>Web.</a:t>
            </a:r>
          </a:p>
          <a:p>
            <a:pPr lvl="0"/>
            <a:r>
              <a:rPr lang="en-US" sz="1100" dirty="0" smtClean="0">
                <a:solidFill>
                  <a:schemeClr val="dk1"/>
                </a:solidFill>
              </a:rPr>
              <a:t>Raymond </a:t>
            </a:r>
            <a:r>
              <a:rPr lang="en-US" sz="1100" dirty="0" err="1">
                <a:solidFill>
                  <a:schemeClr val="dk1"/>
                </a:solidFill>
              </a:rPr>
              <a:t>Smullyan</a:t>
            </a:r>
            <a:r>
              <a:rPr lang="en-US" sz="1100" dirty="0">
                <a:solidFill>
                  <a:schemeClr val="dk1"/>
                </a:solidFill>
              </a:rPr>
              <a:t>, 1995 (1968). First Order-Logic. Dover Publications</a:t>
            </a:r>
            <a:r>
              <a:rPr lang="en-US" sz="1100" dirty="0" smtClean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(Truth Trees &amp; First-Order Logic)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00000"/>
              </a:lnSpc>
              <a:spcBef>
                <a:spcPts val="0"/>
              </a:spcBef>
            </a:pPr>
            <a:r>
              <a:rPr lang="en" sz="2800" dirty="0" smtClean="0"/>
              <a:t>Syntax/Semantics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Predicates</a:t>
            </a:r>
            <a:r>
              <a:rPr lang="en" dirty="0"/>
              <a:t>, connectives, quantifiers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Tarski’s truth </a:t>
            </a:r>
            <a:r>
              <a:rPr lang="en" dirty="0" smtClean="0"/>
              <a:t>function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</a:pPr>
            <a:r>
              <a:rPr lang="en" sz="2800" dirty="0" smtClean="0"/>
              <a:t>Inference Rules</a:t>
            </a:r>
            <a:endParaRPr lang="en" sz="2800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FF0000"/>
                </a:solidFill>
              </a:rPr>
              <a:t>Decomposition</a:t>
            </a:r>
            <a:r>
              <a:rPr lang="en" dirty="0"/>
              <a:t> rules (alpha </a:t>
            </a:r>
            <a:r>
              <a:rPr lang="en" dirty="0" smtClean="0"/>
              <a:t>rules)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0000"/>
                </a:solidFill>
              </a:rPr>
              <a:t>Branch</a:t>
            </a:r>
            <a:r>
              <a:rPr lang="en" dirty="0" smtClean="0"/>
              <a:t> </a:t>
            </a:r>
            <a:r>
              <a:rPr lang="en" dirty="0"/>
              <a:t>rules (beta rules)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FF0000"/>
                </a:solidFill>
              </a:rPr>
              <a:t>Instantiation</a:t>
            </a:r>
            <a:r>
              <a:rPr lang="en" dirty="0"/>
              <a:t> rules (gamma &amp; delta rules)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36" y="2028078"/>
            <a:ext cx="3616064" cy="1665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MetaProver - Automated FOL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800" dirty="0" smtClean="0"/>
              <a:t>Java 8</a:t>
            </a:r>
          </a:p>
          <a:p>
            <a:pPr marL="4191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Tree </a:t>
            </a:r>
            <a:r>
              <a:rPr lang="en" sz="2000" dirty="0"/>
              <a:t>of </a:t>
            </a:r>
            <a:r>
              <a:rPr lang="en" sz="2000" dirty="0" smtClean="0"/>
              <a:t>HashMaps</a:t>
            </a:r>
            <a:endParaRPr lang="en" sz="2000" dirty="0"/>
          </a:p>
          <a:p>
            <a:pPr marL="76200" lvl="0">
              <a:lnSpc>
                <a:spcPct val="100000"/>
              </a:lnSpc>
            </a:pPr>
            <a:r>
              <a:rPr lang="en" sz="2800" dirty="0" smtClean="0">
                <a:solidFill>
                  <a:srgbClr val="FF0000"/>
                </a:solidFill>
              </a:rPr>
              <a:t>Interactive </a:t>
            </a:r>
            <a:r>
              <a:rPr lang="en" sz="2800" dirty="0"/>
              <a:t>GUI</a:t>
            </a:r>
            <a:endParaRPr lang="en" sz="28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" sz="2800" dirty="0"/>
              <a:t>Highly </a:t>
            </a:r>
            <a:r>
              <a:rPr lang="en" sz="2800" dirty="0" smtClean="0">
                <a:solidFill>
                  <a:srgbClr val="FF0000"/>
                </a:solidFill>
              </a:rPr>
              <a:t>efficient</a:t>
            </a:r>
          </a:p>
          <a:p>
            <a:r>
              <a:rPr lang="en" sz="2800" dirty="0" smtClean="0"/>
              <a:t>Extensively </a:t>
            </a:r>
            <a:r>
              <a:rPr lang="en" sz="2800" dirty="0" smtClean="0">
                <a:solidFill>
                  <a:srgbClr val="FF0000"/>
                </a:solidFill>
              </a:rPr>
              <a:t>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 smtClean="0"/>
              <a:t>Streaming</a:t>
            </a:r>
            <a:r>
              <a:rPr lang="en" sz="2000" dirty="0"/>
              <a:t>, lambda functions</a:t>
            </a:r>
          </a:p>
          <a:p>
            <a:endParaRPr lang="en-US" dirty="0"/>
          </a:p>
        </p:txBody>
      </p:sp>
      <p:graphicFrame>
        <p:nvGraphicFramePr>
          <p:cNvPr id="73" name="Shape 73"/>
          <p:cNvGraphicFramePr/>
          <p:nvPr>
            <p:extLst>
              <p:ext uri="{D42A27DB-BD31-4B8C-83A1-F6EECF244321}">
                <p14:modId xmlns:p14="http://schemas.microsoft.com/office/powerpoint/2010/main" val="407291850"/>
              </p:ext>
            </p:extLst>
          </p:nvPr>
        </p:nvGraphicFramePr>
        <p:xfrm>
          <a:off x="863013" y="3379221"/>
          <a:ext cx="7417975" cy="1005750"/>
        </p:xfrm>
        <a:graphic>
          <a:graphicData uri="http://schemas.openxmlformats.org/drawingml/2006/table">
            <a:tbl>
              <a:tblPr>
                <a:noFill/>
                <a:tableStyleId>{187BB39A-5EF6-4ED9-B26C-7D10461DB6C4}</a:tableStyleId>
              </a:tblPr>
              <a:tblGrid>
                <a:gridCol w="12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# Problems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Total Execution Time (ms)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Mean Execution Time (ms)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Median Execution Time (ms)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Propositional Logic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4.175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First-Order Logic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FOL Example</a:t>
            </a:r>
          </a:p>
        </p:txBody>
      </p:sp>
      <p:pic>
        <p:nvPicPr>
          <p:cNvPr id="2" name="F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0096" y="1017725"/>
            <a:ext cx="3783807" cy="3724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(Meta-Logic)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5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Logic </a:t>
            </a:r>
            <a:r>
              <a:rPr lang="en" sz="2400" dirty="0">
                <a:solidFill>
                  <a:srgbClr val="FF0000"/>
                </a:solidFill>
              </a:rPr>
              <a:t>about</a:t>
            </a:r>
            <a:r>
              <a:rPr lang="en" sz="2400" dirty="0"/>
              <a:t> logic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Soundness and completeness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Gödel </a:t>
            </a:r>
            <a:r>
              <a:rPr lang="en" sz="1800" dirty="0"/>
              <a:t>(</a:t>
            </a:r>
            <a:r>
              <a:rPr lang="en" sz="1800" dirty="0" smtClean="0"/>
              <a:t>in)completeness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Validity, consistency, etc.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“</a:t>
            </a:r>
            <a:r>
              <a:rPr lang="en" sz="2400" dirty="0">
                <a:solidFill>
                  <a:srgbClr val="FF0000"/>
                </a:solidFill>
              </a:rPr>
              <a:t>Pure”</a:t>
            </a:r>
            <a:r>
              <a:rPr lang="en" sz="2400" dirty="0"/>
              <a:t> vs. </a:t>
            </a:r>
            <a:r>
              <a:rPr lang="en" sz="2400" dirty="0">
                <a:solidFill>
                  <a:srgbClr val="FF0000"/>
                </a:solidFill>
              </a:rPr>
              <a:t>formal</a:t>
            </a:r>
            <a:r>
              <a:rPr lang="en" sz="2400" dirty="0"/>
              <a:t> </a:t>
            </a:r>
            <a:r>
              <a:rPr lang="en" sz="2400" dirty="0" smtClean="0"/>
              <a:t>logic</a:t>
            </a:r>
          </a:p>
          <a:p>
            <a:pPr marL="457200" indent="-381000"/>
            <a:r>
              <a:rPr lang="en" sz="2400" dirty="0"/>
              <a:t>Formal </a:t>
            </a:r>
            <a:r>
              <a:rPr lang="en" sz="2400" dirty="0" smtClean="0"/>
              <a:t>Semantics</a:t>
            </a:r>
            <a:endParaRPr lang="en" sz="2400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00" y="2044725"/>
            <a:ext cx="3429953" cy="163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MetaProver - Automated Metalogic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Extension</a:t>
            </a:r>
            <a:r>
              <a:rPr lang="en" sz="2400" dirty="0"/>
              <a:t> of FOL </a:t>
            </a:r>
            <a:r>
              <a:rPr lang="en" sz="2400" dirty="0" smtClean="0"/>
              <a:t>package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Dedicated </a:t>
            </a:r>
            <a:r>
              <a:rPr lang="en" sz="1600" dirty="0"/>
              <a:t>proof search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Efficient </a:t>
            </a:r>
            <a:r>
              <a:rPr lang="en" sz="2400" dirty="0" smtClean="0"/>
              <a:t>Performance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190ms </a:t>
            </a:r>
            <a:r>
              <a:rPr lang="en" sz="1600" dirty="0"/>
              <a:t>for 10 problems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/>
              <a:t>Approach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Truth </a:t>
            </a:r>
            <a:r>
              <a:rPr lang="en" sz="1600" dirty="0"/>
              <a:t>tree ⇔ truth </a:t>
            </a:r>
            <a:r>
              <a:rPr lang="en" sz="1600" dirty="0" smtClean="0"/>
              <a:t>function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i="1" dirty="0" smtClean="0">
                <a:solidFill>
                  <a:srgbClr val="FF0000"/>
                </a:solidFill>
              </a:rPr>
              <a:t>Implicit</a:t>
            </a:r>
            <a:r>
              <a:rPr lang="en" sz="1600" dirty="0" smtClean="0"/>
              <a:t> </a:t>
            </a:r>
            <a:r>
              <a:rPr lang="en" sz="1600" dirty="0"/>
              <a:t>quantification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Basic algorithm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Apply </a:t>
            </a:r>
            <a:r>
              <a:rPr lang="en" sz="1800">
                <a:solidFill>
                  <a:srgbClr val="FF0000"/>
                </a:solidFill>
              </a:rPr>
              <a:t>definition</a:t>
            </a:r>
            <a:r>
              <a:rPr lang="en" sz="1800"/>
              <a:t> rules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Apply </a:t>
            </a:r>
            <a:r>
              <a:rPr lang="en" sz="1800">
                <a:solidFill>
                  <a:srgbClr val="FF0000"/>
                </a:solidFill>
              </a:rPr>
              <a:t>semantic</a:t>
            </a:r>
            <a:r>
              <a:rPr lang="en" sz="1800"/>
              <a:t> rules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Unify</a:t>
            </a:r>
            <a:r>
              <a:rPr lang="en" sz="1800"/>
              <a:t> truth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Meta-Logic Example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25" y="1017725"/>
            <a:ext cx="5191542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 rot="10800000">
            <a:off x="2445825" y="2485425"/>
            <a:ext cx="0" cy="523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4460750" y="2485425"/>
            <a:ext cx="0" cy="523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3446600" y="1862625"/>
            <a:ext cx="0" cy="62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Applications, Implications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>
                <a:solidFill>
                  <a:srgbClr val="FF0000"/>
                </a:solidFill>
              </a:rPr>
              <a:t>Logicist AI</a:t>
            </a:r>
            <a:r>
              <a:rPr lang="en" sz="2400" dirty="0"/>
              <a:t> </a:t>
            </a:r>
            <a:r>
              <a:rPr lang="en" sz="2400" dirty="0" smtClean="0"/>
              <a:t>(ATP)</a:t>
            </a:r>
            <a:endParaRPr lang="en" sz="2400" dirty="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/>
              <a:t>Proof </a:t>
            </a:r>
            <a:r>
              <a:rPr lang="en" sz="2400" dirty="0" smtClean="0"/>
              <a:t>assistance </a:t>
            </a:r>
            <a:r>
              <a:rPr lang="en" sz="2400" dirty="0"/>
              <a:t>&amp; </a:t>
            </a:r>
            <a:r>
              <a:rPr lang="en" sz="2400" dirty="0">
                <a:solidFill>
                  <a:srgbClr val="FF0000"/>
                </a:solidFill>
              </a:rPr>
              <a:t>visualization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>
                <a:solidFill>
                  <a:srgbClr val="FF0000"/>
                </a:solidFill>
              </a:rPr>
              <a:t>Education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Model/Proof theoretic </a:t>
            </a:r>
            <a:r>
              <a:rPr lang="en" sz="2400" dirty="0" smtClean="0">
                <a:solidFill>
                  <a:srgbClr val="FF0000"/>
                </a:solidFill>
              </a:rPr>
              <a:t>semantics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 smtClean="0"/>
              <a:t>Meta-meta-logic </a:t>
            </a:r>
            <a:r>
              <a:rPr lang="en" sz="2400" dirty="0"/>
              <a:t>?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 dirty="0">
                <a:solidFill>
                  <a:srgbClr val="FF0000"/>
                </a:solidFill>
              </a:rPr>
              <a:t>Unification</a:t>
            </a:r>
            <a:r>
              <a:rPr lang="en" sz="2400" dirty="0"/>
              <a:t> of logics (bootstrapping</a:t>
            </a:r>
            <a:r>
              <a:rPr lang="en" sz="2400" dirty="0" smtClean="0"/>
              <a:t>)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Future Research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lnSpc>
                <a:spcPct val="100000"/>
              </a:lnSpc>
            </a:pPr>
            <a:r>
              <a:rPr lang="en" sz="2400" dirty="0"/>
              <a:t>Testing &amp; performance </a:t>
            </a:r>
            <a:r>
              <a:rPr lang="en" sz="2400" dirty="0">
                <a:solidFill>
                  <a:srgbClr val="FF0000"/>
                </a:solidFill>
              </a:rPr>
              <a:t>metrics</a:t>
            </a:r>
          </a:p>
          <a:p>
            <a:pPr marL="457200" lvl="0" indent="-381000">
              <a:lnSpc>
                <a:spcPct val="100000"/>
              </a:lnSpc>
            </a:pPr>
            <a:r>
              <a:rPr lang="en" sz="2400" dirty="0"/>
              <a:t>Proof </a:t>
            </a:r>
            <a:r>
              <a:rPr lang="en" sz="2400" dirty="0">
                <a:solidFill>
                  <a:srgbClr val="FF0000"/>
                </a:solidFill>
              </a:rPr>
              <a:t>tactics</a:t>
            </a:r>
            <a:r>
              <a:rPr lang="en" sz="2400" dirty="0"/>
              <a:t> &amp; </a:t>
            </a:r>
            <a:r>
              <a:rPr lang="en" sz="2400" dirty="0">
                <a:solidFill>
                  <a:srgbClr val="FF0000"/>
                </a:solidFill>
              </a:rPr>
              <a:t>heuristics</a:t>
            </a:r>
          </a:p>
          <a:p>
            <a:pPr marL="457200" lvl="0" indent="-381000">
              <a:lnSpc>
                <a:spcPct val="100000"/>
              </a:lnSpc>
            </a:pPr>
            <a:r>
              <a:rPr lang="en" sz="2400" dirty="0">
                <a:solidFill>
                  <a:srgbClr val="FF0000"/>
                </a:solidFill>
              </a:rPr>
              <a:t>Full</a:t>
            </a:r>
            <a:r>
              <a:rPr lang="en" sz="2400" dirty="0"/>
              <a:t> typed FOL, Modal Logic</a:t>
            </a:r>
          </a:p>
          <a:p>
            <a:pPr marL="457200" lvl="0" indent="-381000">
              <a:lnSpc>
                <a:spcPct val="100000"/>
              </a:lnSpc>
            </a:pPr>
            <a:r>
              <a:rPr lang="en" sz="2400" dirty="0"/>
              <a:t>Meta-logic </a:t>
            </a:r>
            <a:r>
              <a:rPr lang="en" sz="2400" dirty="0">
                <a:solidFill>
                  <a:srgbClr val="FF0000"/>
                </a:solidFill>
              </a:rPr>
              <a:t>over</a:t>
            </a:r>
            <a:r>
              <a:rPr lang="en" sz="2400" dirty="0"/>
              <a:t> FOL</a:t>
            </a:r>
          </a:p>
          <a:p>
            <a:pPr marL="457200" lvl="0" indent="-381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Interpretations, infinite models</a:t>
            </a:r>
            <a:endParaRPr lang="en" sz="2400" dirty="0"/>
          </a:p>
          <a:p>
            <a:pPr marL="457200" lvl="0" indent="-381000">
              <a:lnSpc>
                <a:spcPct val="100000"/>
              </a:lnSpc>
            </a:pPr>
            <a:r>
              <a:rPr lang="en" sz="2400" dirty="0">
                <a:solidFill>
                  <a:srgbClr val="FF0000"/>
                </a:solidFill>
              </a:rPr>
              <a:t>User</a:t>
            </a:r>
            <a:r>
              <a:rPr lang="en" sz="2400" dirty="0"/>
              <a:t> </a:t>
            </a:r>
            <a:r>
              <a:rPr lang="en" sz="2400" dirty="0" smtClean="0"/>
              <a:t>friendliness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1997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272</Words>
  <Application>Microsoft Office PowerPoint</Application>
  <PresentationFormat>On-screen Show (16:9)</PresentationFormat>
  <Paragraphs>89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From Automated Theorem Proving to Automated Meta-Logical Reasoning</vt:lpstr>
      <vt:lpstr>Background (Truth Trees &amp; First-Order Logic)</vt:lpstr>
      <vt:lpstr>MetaProver - Automated FOL</vt:lpstr>
      <vt:lpstr>FOL Example</vt:lpstr>
      <vt:lpstr>Background (Meta-Logic)</vt:lpstr>
      <vt:lpstr>MetaProver - Automated Metalogic</vt:lpstr>
      <vt:lpstr>Meta-Logic Example</vt:lpstr>
      <vt:lpstr>Applications, Implications</vt:lpstr>
      <vt:lpstr>Future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Automated Theorem Proving to Automated Meta-Logical Reasoning</dc:title>
  <cp:lastModifiedBy>Kevin O'Neill</cp:lastModifiedBy>
  <cp:revision>6</cp:revision>
  <dcterms:modified xsi:type="dcterms:W3CDTF">2017-04-26T22:29:08Z</dcterms:modified>
</cp:coreProperties>
</file>