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(in 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Serial</c:v>
                </c:pt>
                <c:pt idx="1">
                  <c:v>OpenMP1</c:v>
                </c:pt>
                <c:pt idx="2">
                  <c:v>OpenMP2</c:v>
                </c:pt>
                <c:pt idx="3">
                  <c:v>OpenMP3</c:v>
                </c:pt>
                <c:pt idx="4">
                  <c:v>OpenMP4</c:v>
                </c:pt>
                <c:pt idx="5">
                  <c:v>OpenMP5</c:v>
                </c:pt>
                <c:pt idx="6">
                  <c:v>OpenMP6</c:v>
                </c:pt>
                <c:pt idx="7">
                  <c:v>CUDA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195.8</c:v>
                </c:pt>
                <c:pt idx="1">
                  <c:v>213</c:v>
                </c:pt>
                <c:pt idx="2">
                  <c:v>700</c:v>
                </c:pt>
                <c:pt idx="3">
                  <c:v>520</c:v>
                </c:pt>
                <c:pt idx="4">
                  <c:v>210</c:v>
                </c:pt>
                <c:pt idx="5">
                  <c:v>180</c:v>
                </c:pt>
                <c:pt idx="6">
                  <c:v>157.30000000000001</c:v>
                </c:pt>
                <c:pt idx="7">
                  <c:v>34.6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9981736"/>
        <c:axId val="269976640"/>
      </c:barChart>
      <c:catAx>
        <c:axId val="26998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976640"/>
        <c:crosses val="autoZero"/>
        <c:auto val="1"/>
        <c:lblAlgn val="ctr"/>
        <c:lblOffset val="100"/>
        <c:noMultiLvlLbl val="0"/>
      </c:catAx>
      <c:valAx>
        <c:axId val="26997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981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554A-5AF9-4A7C-AF18-06B254B2E706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E5F2-F070-4922-8161-45174C913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4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554A-5AF9-4A7C-AF18-06B254B2E706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E5F2-F070-4922-8161-45174C91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7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554A-5AF9-4A7C-AF18-06B254B2E706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E5F2-F070-4922-8161-45174C91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4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554A-5AF9-4A7C-AF18-06B254B2E706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E5F2-F070-4922-8161-45174C91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9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554A-5AF9-4A7C-AF18-06B254B2E706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E5F2-F070-4922-8161-45174C913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1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554A-5AF9-4A7C-AF18-06B254B2E706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E5F2-F070-4922-8161-45174C91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554A-5AF9-4A7C-AF18-06B254B2E706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E5F2-F070-4922-8161-45174C91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554A-5AF9-4A7C-AF18-06B254B2E706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E5F2-F070-4922-8161-45174C91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554A-5AF9-4A7C-AF18-06B254B2E706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E5F2-F070-4922-8161-45174C91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8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90554A-5AF9-4A7C-AF18-06B254B2E706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3BE5F2-F070-4922-8161-45174C91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554A-5AF9-4A7C-AF18-06B254B2E706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E5F2-F070-4922-8161-45174C91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90554A-5AF9-4A7C-AF18-06B254B2E706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3BE5F2-F070-4922-8161-45174C9133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18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Parallelized Davis-Putnam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Holmes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Valid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Average Runtime: 887.2ms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 Average Runtime: 1355.8ms</a:t>
            </a:r>
          </a:p>
          <a:p>
            <a:r>
              <a:rPr lang="en-US" dirty="0" smtClean="0"/>
              <a:t>CUDA Average Runtime: 276.1ms</a:t>
            </a:r>
          </a:p>
          <a:p>
            <a:endParaRPr lang="en-US" dirty="0" smtClean="0"/>
          </a:p>
          <a:p>
            <a:r>
              <a:rPr lang="en-US" dirty="0" smtClean="0"/>
              <a:t>Pretty poor performance, </a:t>
            </a:r>
            <a:r>
              <a:rPr lang="en-US" dirty="0" smtClean="0"/>
              <a:t>likely due </a:t>
            </a:r>
            <a:r>
              <a:rPr lang="en-US" dirty="0" smtClean="0"/>
              <a:t>to the amount of sets in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Unsurprisingly, creating a large number of sets in worst case is also fairly straightforward</a:t>
            </a:r>
          </a:p>
          <a:p>
            <a:pPr marL="0" indent="0" algn="ctr">
              <a:buNone/>
            </a:pPr>
            <a:r>
              <a:rPr lang="en-US" dirty="0" smtClean="0"/>
              <a:t>{x</a:t>
            </a:r>
            <a:r>
              <a:rPr lang="en-US" baseline="-25000" dirty="0"/>
              <a:t>0</a:t>
            </a:r>
            <a:r>
              <a:rPr lang="en-US" dirty="0" smtClean="0"/>
              <a:t>}</a:t>
            </a:r>
          </a:p>
          <a:p>
            <a:pPr marL="0" indent="0" algn="ctr">
              <a:buNone/>
            </a:pPr>
            <a:r>
              <a:rPr lang="en-US" dirty="0" smtClean="0"/>
              <a:t>{x</a:t>
            </a:r>
            <a:r>
              <a:rPr lang="en-US" baseline="-25000" dirty="0"/>
              <a:t>1</a:t>
            </a:r>
            <a:r>
              <a:rPr lang="en-US" dirty="0" smtClean="0"/>
              <a:t>}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</a:p>
          <a:p>
            <a:pPr marL="0" indent="0" algn="ctr">
              <a:buNone/>
            </a:pPr>
            <a:r>
              <a:rPr lang="en-US" dirty="0" smtClean="0"/>
              <a:t>{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r>
              <a:rPr lang="en-US" dirty="0" smtClean="0"/>
              <a:t>In my uses, n = </a:t>
            </a:r>
            <a:r>
              <a:rPr lang="en-US" dirty="0"/>
              <a:t>5</a:t>
            </a:r>
            <a:r>
              <a:rPr lang="en-US" dirty="0" smtClean="0"/>
              <a:t>000</a:t>
            </a:r>
          </a:p>
          <a:p>
            <a:pPr lvl="1"/>
            <a:r>
              <a:rPr lang="en-US" dirty="0" smtClean="0"/>
              <a:t>Tuned due to TERRIBLE runtime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Set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Average Runtime: 20971.6ms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 Average Runtime: 25989.2ms</a:t>
            </a:r>
          </a:p>
          <a:p>
            <a:r>
              <a:rPr lang="en-US" dirty="0" smtClean="0"/>
              <a:t>CUDA Average Runtime: Out of Memory!</a:t>
            </a:r>
          </a:p>
          <a:p>
            <a:endParaRPr lang="en-US" dirty="0" smtClean="0"/>
          </a:p>
          <a:p>
            <a:r>
              <a:rPr lang="en-US" dirty="0" smtClean="0"/>
              <a:t>Still not really happy with any of their performances… If more work would be done it would be done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Graph</a:t>
            </a:r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19118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91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Davis Putnam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488" y="2333625"/>
            <a:ext cx="546735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1690688"/>
            <a:ext cx="69056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Open Multi-Processing</a:t>
            </a:r>
          </a:p>
          <a:p>
            <a:pPr lvl="1"/>
            <a:r>
              <a:rPr lang="en-US" dirty="0" smtClean="0"/>
              <a:t>multi-platform shared memory multiprocessing</a:t>
            </a:r>
            <a:endParaRPr lang="en-US" dirty="0"/>
          </a:p>
          <a:p>
            <a:r>
              <a:rPr lang="en-US" dirty="0" smtClean="0"/>
              <a:t>CUDA/Thrust</a:t>
            </a:r>
          </a:p>
          <a:p>
            <a:pPr lvl="1"/>
            <a:r>
              <a:rPr lang="en-US" dirty="0"/>
              <a:t>Compute Unified Device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Created by NVIDIA</a:t>
            </a:r>
          </a:p>
          <a:p>
            <a:pPr lvl="1"/>
            <a:r>
              <a:rPr lang="en-US" dirty="0" smtClean="0"/>
              <a:t>Works on the GPU</a:t>
            </a:r>
          </a:p>
          <a:p>
            <a:pPr lvl="1"/>
            <a:r>
              <a:rPr lang="en-US" dirty="0" smtClean="0"/>
              <a:t>SIMT (Single Instruction Multiple Thread) execution</a:t>
            </a:r>
          </a:p>
          <a:p>
            <a:pPr lvl="1"/>
            <a:r>
              <a:rPr lang="en-US" dirty="0" smtClean="0"/>
              <a:t>Thrust</a:t>
            </a:r>
          </a:p>
          <a:p>
            <a:pPr lvl="2"/>
            <a:r>
              <a:rPr lang="en-US" dirty="0" smtClean="0"/>
              <a:t>Resembles </a:t>
            </a:r>
            <a:r>
              <a:rPr lang="en-US" dirty="0"/>
              <a:t>the C++ Standard Template Library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Parallelize the Davis-Putnam algorithm</a:t>
            </a:r>
          </a:p>
          <a:p>
            <a:endParaRPr lang="en-US" dirty="0"/>
          </a:p>
          <a:p>
            <a:r>
              <a:rPr lang="en-US" dirty="0" smtClean="0"/>
              <a:t>Attempt to maximize worst case time</a:t>
            </a:r>
          </a:p>
          <a:p>
            <a:endParaRPr lang="en-US" dirty="0"/>
          </a:p>
          <a:p>
            <a:r>
              <a:rPr lang="en-US" dirty="0" smtClean="0"/>
              <a:t>Analyze the effectiveness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improvements, most notably things like </a:t>
            </a:r>
            <a:r>
              <a:rPr lang="en-US" dirty="0" err="1" smtClean="0"/>
              <a:t>subsumption</a:t>
            </a:r>
            <a:endParaRPr lang="en-US" dirty="0"/>
          </a:p>
          <a:p>
            <a:pPr lvl="1"/>
            <a:r>
              <a:rPr lang="en-US" dirty="0" smtClean="0"/>
              <a:t>Only looking at worst case</a:t>
            </a:r>
          </a:p>
          <a:p>
            <a:endParaRPr lang="en-US" dirty="0"/>
          </a:p>
          <a:p>
            <a:r>
              <a:rPr lang="en-US" dirty="0" smtClean="0"/>
              <a:t>Intelligent parser</a:t>
            </a:r>
          </a:p>
          <a:p>
            <a:pPr lvl="1"/>
            <a:r>
              <a:rPr lang="en-US" dirty="0" smtClean="0"/>
              <a:t>Easier to generate and work with large datasets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4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{!A, B, C}, {!B}, {A}, {!C}</a:t>
            </a:r>
            <a:endParaRPr lang="en-US" dirty="0"/>
          </a:p>
          <a:p>
            <a:r>
              <a:rPr lang="en-US" dirty="0" smtClean="0"/>
              <a:t>Serial Average Runtime: 0ms</a:t>
            </a:r>
          </a:p>
          <a:p>
            <a:pPr lvl="1"/>
            <a:r>
              <a:rPr lang="en-US" dirty="0" smtClean="0"/>
              <a:t>Less than a </a:t>
            </a:r>
            <a:r>
              <a:rPr lang="en-US" dirty="0" err="1" smtClean="0"/>
              <a:t>ms</a:t>
            </a:r>
            <a:r>
              <a:rPr lang="en-US" dirty="0" smtClean="0"/>
              <a:t> so rounded down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 Average Runtime: 1.8ms</a:t>
            </a:r>
          </a:p>
          <a:p>
            <a:r>
              <a:rPr lang="en-US" dirty="0" smtClean="0"/>
              <a:t>CUDA Average Runtime: 1.99ms</a:t>
            </a:r>
          </a:p>
          <a:p>
            <a:endParaRPr lang="en-US" dirty="0"/>
          </a:p>
          <a:p>
            <a:r>
              <a:rPr lang="en-US" dirty="0" smtClean="0"/>
              <a:t>Nothing really shocking, for most use cases serial works just fine</a:t>
            </a:r>
          </a:p>
        </p:txBody>
      </p:sp>
    </p:spTree>
    <p:extLst>
      <p:ext uri="{BB962C8B-B14F-4D97-AF65-F5344CB8AC3E}">
        <p14:creationId xmlns:p14="http://schemas.microsoft.com/office/powerpoint/2010/main" val="9940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Invalid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Generation:</a:t>
            </a:r>
          </a:p>
          <a:p>
            <a:pPr lvl="1"/>
            <a:r>
              <a:rPr lang="en-US" dirty="0" smtClean="0"/>
              <a:t>Without </a:t>
            </a:r>
            <a:r>
              <a:rPr lang="en-US" dirty="0" err="1" smtClean="0"/>
              <a:t>subsumption</a:t>
            </a:r>
            <a:r>
              <a:rPr lang="en-US" dirty="0" smtClean="0"/>
              <a:t>, the worst-case is very easy to create: </a:t>
            </a:r>
          </a:p>
          <a:p>
            <a:pPr marL="457200" lvl="1" indent="0" algn="ctr">
              <a:buNone/>
            </a:pPr>
            <a:r>
              <a:rPr lang="en-US" dirty="0" smtClean="0"/>
              <a:t>{x</a:t>
            </a:r>
            <a:r>
              <a:rPr lang="en-US" baseline="-25000" dirty="0" smtClean="0"/>
              <a:t>0</a:t>
            </a:r>
            <a:r>
              <a:rPr lang="en-US" dirty="0" smtClean="0"/>
              <a:t>, x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pPr marL="457200" lvl="1" indent="0" algn="ctr">
              <a:buNone/>
            </a:pPr>
            <a:r>
              <a:rPr lang="en-US" dirty="0" smtClean="0"/>
              <a:t>{x</a:t>
            </a:r>
            <a:r>
              <a:rPr lang="en-US" baseline="-25000" dirty="0" smtClean="0"/>
              <a:t>0</a:t>
            </a:r>
            <a:r>
              <a:rPr lang="en-US" dirty="0" smtClean="0"/>
              <a:t>, x</a:t>
            </a:r>
            <a:r>
              <a:rPr lang="en-US" baseline="-25000" dirty="0" smtClean="0"/>
              <a:t>1</a:t>
            </a:r>
            <a:r>
              <a:rPr lang="en-US" dirty="0" smtClean="0"/>
              <a:t>, …, x</a:t>
            </a:r>
            <a:r>
              <a:rPr lang="en-US" baseline="-25000" dirty="0" smtClean="0"/>
              <a:t>n-1</a:t>
            </a:r>
            <a:r>
              <a:rPr lang="en-US" dirty="0" smtClean="0"/>
              <a:t>}</a:t>
            </a:r>
          </a:p>
          <a:p>
            <a:pPr marL="457200" lvl="1" indent="0" algn="ctr">
              <a:buNone/>
            </a:pPr>
            <a:endParaRPr lang="en-US" dirty="0"/>
          </a:p>
          <a:p>
            <a:r>
              <a:rPr lang="en-US" dirty="0" smtClean="0"/>
              <a:t>I ran two tests using this type of data:</a:t>
            </a:r>
          </a:p>
          <a:p>
            <a:pPr lvl="1"/>
            <a:r>
              <a:rPr lang="en-US" dirty="0" smtClean="0"/>
              <a:t>n=10,000,000</a:t>
            </a:r>
          </a:p>
          <a:p>
            <a:pPr lvl="1"/>
            <a:r>
              <a:rPr lang="en-US" dirty="0" smtClean="0"/>
              <a:t>n=100,000,000</a:t>
            </a:r>
          </a:p>
          <a:p>
            <a:pPr marL="457200" lvl="1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Set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n=10,000,000</a:t>
            </a:r>
          </a:p>
          <a:p>
            <a:pPr lvl="1"/>
            <a:r>
              <a:rPr lang="en-US" dirty="0" smtClean="0"/>
              <a:t>Serial Average Runtime: 195.8ms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Average Runtime: </a:t>
            </a:r>
            <a:r>
              <a:rPr lang="en-US" dirty="0" smtClean="0"/>
              <a:t>157.3ms (~125% speedup) </a:t>
            </a:r>
            <a:endParaRPr lang="en-US" dirty="0" smtClean="0"/>
          </a:p>
          <a:p>
            <a:pPr lvl="1"/>
            <a:r>
              <a:rPr lang="en-US" dirty="0" smtClean="0"/>
              <a:t>CUDA Average Runtime: </a:t>
            </a:r>
            <a:r>
              <a:rPr lang="en-US" dirty="0" smtClean="0"/>
              <a:t>34.6ms</a:t>
            </a:r>
            <a:r>
              <a:rPr lang="en-US" dirty="0"/>
              <a:t> </a:t>
            </a:r>
            <a:r>
              <a:rPr lang="en-US" dirty="0" smtClean="0"/>
              <a:t>(~500% speedup!!)</a:t>
            </a:r>
            <a:endParaRPr lang="en-US" dirty="0" smtClean="0"/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n=100,000,000</a:t>
            </a:r>
          </a:p>
          <a:p>
            <a:pPr lvl="1"/>
            <a:r>
              <a:rPr lang="en-US" dirty="0" smtClean="0"/>
              <a:t>Serial Average Runtime: 1911.7ms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Average Runtime: 1426.18ms</a:t>
            </a:r>
          </a:p>
          <a:p>
            <a:pPr lvl="1"/>
            <a:r>
              <a:rPr lang="en-US" dirty="0" smtClean="0"/>
              <a:t>CUDA Average Runtime: 293.45ms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Valid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to ensure that I still get the correct result on a larger set I generated a Valid argument with n = 1000 as follows</a:t>
            </a:r>
          </a:p>
          <a:p>
            <a:pPr marL="0" lvl="1" indent="0" algn="ctr">
              <a:spcBef>
                <a:spcPts val="1000"/>
              </a:spcBef>
              <a:buNone/>
            </a:pPr>
            <a:endParaRPr lang="en-US" dirty="0" smtClean="0"/>
          </a:p>
          <a:p>
            <a:pPr marL="0" lvl="1" indent="0" algn="ctr">
              <a:spcBef>
                <a:spcPts val="1000"/>
              </a:spcBef>
              <a:buNone/>
            </a:pPr>
            <a:r>
              <a:rPr lang="en-US" dirty="0" smtClean="0"/>
              <a:t>{x</a:t>
            </a:r>
            <a:r>
              <a:rPr lang="en-US" baseline="-25000" dirty="0" smtClean="0"/>
              <a:t>0</a:t>
            </a:r>
            <a:r>
              <a:rPr lang="en-US" dirty="0" smtClean="0"/>
              <a:t>, x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pPr marL="0" lvl="0" indent="0" algn="ctr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{!x</a:t>
            </a:r>
            <a:r>
              <a:rPr lang="en-US" sz="2400" baseline="-25000" dirty="0" smtClean="0">
                <a:solidFill>
                  <a:prstClr val="black"/>
                </a:solidFill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}</a:t>
            </a:r>
          </a:p>
          <a:p>
            <a:pPr marL="0" lvl="0" indent="0" algn="ctr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{!x</a:t>
            </a:r>
            <a:r>
              <a:rPr lang="en-US" sz="2400" baseline="-25000" dirty="0" smtClean="0">
                <a:solidFill>
                  <a:prstClr val="black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}</a:t>
            </a:r>
          </a:p>
          <a:p>
            <a:pPr marL="0" lvl="0" indent="0" algn="ctr">
              <a:buNone/>
            </a:pPr>
            <a:r>
              <a:rPr lang="en-US" sz="2400" dirty="0">
                <a:solidFill>
                  <a:prstClr val="black"/>
                </a:solidFill>
              </a:rPr>
              <a:t>…</a:t>
            </a:r>
          </a:p>
          <a:p>
            <a:pPr marL="0" lvl="0" indent="0" algn="ctr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{!</a:t>
            </a:r>
            <a:r>
              <a:rPr lang="en-US" sz="2400" dirty="0" err="1" smtClean="0">
                <a:solidFill>
                  <a:prstClr val="black"/>
                </a:solidFill>
              </a:rPr>
              <a:t>x</a:t>
            </a:r>
            <a:r>
              <a:rPr lang="en-US" sz="2400" baseline="-25000" dirty="0" err="1" smtClean="0">
                <a:solidFill>
                  <a:prstClr val="black"/>
                </a:solidFill>
              </a:rPr>
              <a:t>n</a:t>
            </a:r>
            <a:r>
              <a:rPr lang="en-US" sz="2400" dirty="0">
                <a:solidFill>
                  <a:prstClr val="black"/>
                </a:solidFill>
              </a:rPr>
              <a:t>}</a:t>
            </a:r>
          </a:p>
          <a:p>
            <a:pPr marL="0" lvl="1" indent="0" algn="ctr">
              <a:spcBef>
                <a:spcPts val="1000"/>
              </a:spcBef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1814</TotalTime>
  <Words>388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Parallelized Davis-Putnam</vt:lpstr>
      <vt:lpstr>Davis Putnam</vt:lpstr>
      <vt:lpstr>Parallel</vt:lpstr>
      <vt:lpstr>Project Goals</vt:lpstr>
      <vt:lpstr>Omissions</vt:lpstr>
      <vt:lpstr>Simple case </vt:lpstr>
      <vt:lpstr>Large Invalid Sets</vt:lpstr>
      <vt:lpstr>Large Set Results</vt:lpstr>
      <vt:lpstr>Larger Valid Set</vt:lpstr>
      <vt:lpstr>Large Valid Results</vt:lpstr>
      <vt:lpstr>Many Sets</vt:lpstr>
      <vt:lpstr>Many Set Results</vt:lpstr>
      <vt:lpstr>Iteration Graph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Parallelized Davis-Putnam</dc:title>
  <dc:creator>12mholmes@gmail.com</dc:creator>
  <cp:lastModifiedBy>12mholmes@gmail.com</cp:lastModifiedBy>
  <cp:revision>25</cp:revision>
  <dcterms:created xsi:type="dcterms:W3CDTF">2015-05-09T01:36:49Z</dcterms:created>
  <dcterms:modified xsi:type="dcterms:W3CDTF">2015-05-11T21:25:11Z</dcterms:modified>
</cp:coreProperties>
</file>