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7" r:id="rId3"/>
    <p:sldId id="266" r:id="rId4"/>
    <p:sldId id="268" r:id="rId5"/>
    <p:sldId id="259" r:id="rId6"/>
    <p:sldId id="263" r:id="rId7"/>
    <p:sldId id="269" r:id="rId8"/>
    <p:sldId id="258" r:id="rId9"/>
    <p:sldId id="261" r:id="rId10"/>
    <p:sldId id="264" r:id="rId11"/>
    <p:sldId id="260" r:id="rId12"/>
    <p:sldId id="270" r:id="rId13"/>
    <p:sldId id="257" r:id="rId14"/>
    <p:sldId id="262" r:id="rId15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2.wmf"/><Relationship Id="rId1" Type="http://schemas.openxmlformats.org/officeDocument/2006/relationships/image" Target="../media/image17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21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 sz="2400">
              <a:latin typeface="Times New Roman" panose="02020603050405020304" pitchFamily="18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 sz="2400">
              <a:latin typeface="Times New Roman" panose="02020603050405020304" pitchFamily="18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 sz="2400">
              <a:latin typeface="Times New Roman" panose="02020603050405020304" pitchFamily="18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/>
              <a:t>Klik om het opmaakprofiel te bewerken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fld id="{BC21C1AE-4708-4F73-8C42-72A253CDA1E7}" type="slidenum">
              <a:rPr lang="nl-NL" altLang="nl-BE"/>
              <a:pPr/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298159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5FEFB8-E838-46B5-95E5-E1DE0112AA42}" type="slidenum">
              <a:rPr lang="nl-NL" altLang="nl-BE"/>
              <a:pPr/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234904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E95D4-2207-42B9-B02F-8AAB7857C440}" type="slidenum">
              <a:rPr lang="nl-NL" altLang="nl-BE"/>
              <a:pPr/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273135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4984ED-6AE2-41CB-B9BF-662358834C64}" type="slidenum">
              <a:rPr lang="nl-NL" altLang="nl-BE"/>
              <a:pPr/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249841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36406E-F579-4807-9E25-3ADDEB5299CD}" type="slidenum">
              <a:rPr lang="nl-NL" altLang="nl-BE"/>
              <a:pPr/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397568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6ECC4E-382A-45E8-B447-2DB6B49CB4B5}" type="slidenum">
              <a:rPr lang="nl-NL" altLang="nl-BE"/>
              <a:pPr/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164618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9CE1B4-6F2A-4DC7-B5E8-32716E5B98F2}" type="slidenum">
              <a:rPr lang="nl-NL" altLang="nl-BE"/>
              <a:pPr/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54184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D5191-64E1-4A51-90C3-A5996B888D0B}" type="slidenum">
              <a:rPr lang="nl-NL" altLang="nl-BE"/>
              <a:pPr/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14509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EF9ED1-F251-4043-B8DD-E0FF2A084418}" type="slidenum">
              <a:rPr lang="nl-NL" altLang="nl-BE"/>
              <a:pPr/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298185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A6043C-9F34-496A-B80C-1AEFB3C02D17}" type="slidenum">
              <a:rPr lang="nl-NL" altLang="nl-BE"/>
              <a:pPr/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372621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3E9836-73D4-4C6F-86A8-497F18F38AF8}" type="slidenum">
              <a:rPr lang="nl-NL" altLang="nl-BE"/>
              <a:pPr/>
              <a:t>‹nr.›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40152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het opmaakprofiel te bewerken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opmaakprofielen van de modeltekst te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F73F29F8-EC37-403E-B88B-AC074B1B9700}" type="slidenum">
              <a:rPr lang="nl-NL" altLang="nl-BE"/>
              <a:pPr/>
              <a:t>‹nr.›</a:t>
            </a:fld>
            <a:endParaRPr lang="nl-NL" altLang="nl-BE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32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 sz="2400">
              <a:latin typeface="Times New Roman" panose="02020603050405020304" pitchFamily="18" charset="0"/>
            </a:endParaRPr>
          </a:p>
        </p:txBody>
      </p:sp>
      <p:sp>
        <p:nvSpPr>
          <p:cNvPr id="1033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 sz="2400">
              <a:latin typeface="Times New Roman" panose="02020603050405020304" pitchFamily="18" charset="0"/>
            </a:endParaRPr>
          </a:p>
        </p:txBody>
      </p:sp>
      <p:sp>
        <p:nvSpPr>
          <p:cNvPr id="1034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l"/>
        <a:defRPr sz="2400">
          <a:solidFill>
            <a:schemeClr val="tx2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hyperlink" Target="https://www.walter-fendt.de/html5/phnl/standingwavereflection_nl.htm" TargetMode="External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7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9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19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373063"/>
            <a:ext cx="7010400" cy="1149350"/>
          </a:xfrm>
        </p:spPr>
        <p:txBody>
          <a:bodyPr/>
          <a:lstStyle/>
          <a:p>
            <a:pPr eaLnBrk="1" hangingPunct="1"/>
            <a:r>
              <a:rPr lang="nl-BE" altLang="nl-NL"/>
              <a:t>Staande golven</a:t>
            </a:r>
            <a:endParaRPr lang="nl-NL" altLang="nl-NL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06375" y="1557338"/>
            <a:ext cx="8686800" cy="530066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nl-BE" altLang="nl-NL"/>
              <a:t>Bron in x=L zendt golf uit in negatieve x-richting</a:t>
            </a:r>
          </a:p>
          <a:p>
            <a:pPr eaLnBrk="1" hangingPunct="1">
              <a:lnSpc>
                <a:spcPct val="110000"/>
              </a:lnSpc>
            </a:pPr>
            <a:endParaRPr lang="nl-BE" altLang="nl-NL"/>
          </a:p>
          <a:p>
            <a:pPr eaLnBrk="1" hangingPunct="1">
              <a:lnSpc>
                <a:spcPct val="110000"/>
              </a:lnSpc>
            </a:pPr>
            <a:r>
              <a:rPr lang="nl-BE" altLang="nl-NL"/>
              <a:t>Deze golf weerkaatst aan het uiteinde in x=0</a:t>
            </a:r>
          </a:p>
          <a:p>
            <a:pPr eaLnBrk="1" hangingPunct="1">
              <a:lnSpc>
                <a:spcPct val="110000"/>
              </a:lnSpc>
            </a:pPr>
            <a:endParaRPr lang="nl-BE" altLang="nl-NL"/>
          </a:p>
          <a:p>
            <a:pPr eaLnBrk="1" hangingPunct="1">
              <a:lnSpc>
                <a:spcPct val="120000"/>
              </a:lnSpc>
            </a:pPr>
            <a:r>
              <a:rPr lang="nl-BE" altLang="nl-NL"/>
              <a:t>Deze twee golven gaan interfereren:</a:t>
            </a:r>
            <a:br>
              <a:rPr lang="nl-BE" altLang="nl-NL"/>
            </a:br>
            <a:br>
              <a:rPr lang="nl-BE" altLang="nl-NL"/>
            </a:br>
            <a:br>
              <a:rPr lang="nl-BE" altLang="nl-NL"/>
            </a:br>
            <a:r>
              <a:rPr lang="nl-BE" altLang="nl-NL"/>
              <a:t>Golf met pulsatie </a:t>
            </a:r>
            <a:r>
              <a:rPr lang="nl-BE" altLang="nl-NL">
                <a:latin typeface="Symbol" panose="05050102010706020507" pitchFamily="18" charset="2"/>
              </a:rPr>
              <a:t>w</a:t>
            </a:r>
            <a:r>
              <a:rPr lang="nl-BE" altLang="nl-NL"/>
              <a:t> en amplitude =</a:t>
            </a:r>
            <a:endParaRPr lang="nl-BE" altLang="nl-NL">
              <a:latin typeface="Symbol" panose="05050102010706020507" pitchFamily="18" charset="2"/>
            </a:endParaRPr>
          </a:p>
          <a:p>
            <a:pPr eaLnBrk="1" hangingPunct="1">
              <a:lnSpc>
                <a:spcPct val="180000"/>
              </a:lnSpc>
            </a:pPr>
            <a:r>
              <a:rPr lang="nl-BE" altLang="nl-NL">
                <a:latin typeface="Symbol" panose="05050102010706020507" pitchFamily="18" charset="2"/>
              </a:rPr>
              <a:t>f</a:t>
            </a:r>
            <a:r>
              <a:rPr lang="nl-BE" altLang="nl-NL"/>
              <a:t> wordt bepaald door aard van het uiteinde in x=0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nl-NL" altLang="nl-NL" baseline="-25000"/>
          </a:p>
        </p:txBody>
      </p:sp>
      <p:graphicFrame>
        <p:nvGraphicFramePr>
          <p:cNvPr id="3076" name="Object 13"/>
          <p:cNvGraphicFramePr>
            <a:graphicFrameLocks noChangeAspect="1"/>
          </p:cNvGraphicFramePr>
          <p:nvPr/>
        </p:nvGraphicFramePr>
        <p:xfrm>
          <a:off x="3074988" y="2133600"/>
          <a:ext cx="29543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Vergelijking" r:id="rId3" imgW="1180588" imgH="215806" progId="Equation.3">
                  <p:embed/>
                </p:oleObj>
              </mc:Choice>
              <mc:Fallback>
                <p:oleObj name="Vergelijking" r:id="rId3" imgW="1180588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8" y="2133600"/>
                        <a:ext cx="29543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4"/>
          <p:cNvGraphicFramePr>
            <a:graphicFrameLocks noChangeAspect="1"/>
          </p:cNvGraphicFramePr>
          <p:nvPr/>
        </p:nvGraphicFramePr>
        <p:xfrm>
          <a:off x="2787650" y="3284538"/>
          <a:ext cx="35274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Vergelijking" r:id="rId5" imgW="1409088" imgH="215806" progId="Equation.3">
                  <p:embed/>
                </p:oleObj>
              </mc:Choice>
              <mc:Fallback>
                <p:oleObj name="Vergelijking" r:id="rId5" imgW="1409088" imgH="21580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3284538"/>
                        <a:ext cx="35274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15"/>
          <p:cNvGraphicFramePr>
            <a:graphicFrameLocks noChangeAspect="1"/>
          </p:cNvGraphicFramePr>
          <p:nvPr/>
        </p:nvGraphicFramePr>
        <p:xfrm>
          <a:off x="1420813" y="4292600"/>
          <a:ext cx="63119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Vergelijking" r:id="rId7" imgW="2514600" imgH="393700" progId="Equation.3">
                  <p:embed/>
                </p:oleObj>
              </mc:Choice>
              <mc:Fallback>
                <p:oleObj name="Vergelijking" r:id="rId7" imgW="2514600" imgH="393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4292600"/>
                        <a:ext cx="63119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17"/>
          <p:cNvGraphicFramePr>
            <a:graphicFrameLocks noChangeAspect="1"/>
          </p:cNvGraphicFramePr>
          <p:nvPr/>
        </p:nvGraphicFramePr>
        <p:xfrm>
          <a:off x="6084888" y="5157788"/>
          <a:ext cx="24431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Vergelijking" r:id="rId9" imgW="977900" imgH="431800" progId="Equation.3">
                  <p:embed/>
                </p:oleObj>
              </mc:Choice>
              <mc:Fallback>
                <p:oleObj name="Vergelijking" r:id="rId9" imgW="977900" imgH="431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157788"/>
                        <a:ext cx="244316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kstvak 8">
            <a:extLst>
              <a:ext uri="{FF2B5EF4-FFF2-40B4-BE49-F238E27FC236}">
                <a16:creationId xmlns:a16="http://schemas.microsoft.com/office/drawing/2014/main" id="{761F9929-8D62-4150-A8A6-4ACEEE9FDD95}"/>
              </a:ext>
            </a:extLst>
          </p:cNvPr>
          <p:cNvSpPr txBox="1"/>
          <p:nvPr/>
        </p:nvSpPr>
        <p:spPr>
          <a:xfrm>
            <a:off x="107504" y="22820"/>
            <a:ext cx="900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eaLnBrk="0" fontAlgn="base" hangingPunct="0">
              <a:spcBef>
                <a:spcPts val="480"/>
              </a:spcBef>
              <a:spcAft>
                <a:spcPts val="0"/>
              </a:spcAft>
            </a:pPr>
            <a:r>
              <a:rPr lang="nl-B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11"/>
              </a:rPr>
              <a:t>https://www.walter-fendt.de/html5/phnl/standingwavereflection_nl.htm</a:t>
            </a:r>
            <a:endParaRPr lang="nl-BE" dirty="0">
              <a:effectLst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73063"/>
            <a:ext cx="7010400" cy="1149350"/>
          </a:xfrm>
        </p:spPr>
        <p:txBody>
          <a:bodyPr/>
          <a:lstStyle/>
          <a:p>
            <a:pPr eaLnBrk="1" hangingPunct="1"/>
            <a:r>
              <a:rPr lang="nl-BE" altLang="nl-NL"/>
              <a:t>Buik (x </a:t>
            </a:r>
            <a:r>
              <a:rPr lang="nl-BE" altLang="nl-NL">
                <a:sym typeface="Symbol" panose="05050102010706020507" pitchFamily="18" charset="2"/>
              </a:rPr>
              <a:t></a:t>
            </a:r>
            <a:r>
              <a:rPr lang="nl-BE" altLang="nl-NL"/>
              <a:t> 0) – Buik (x </a:t>
            </a:r>
            <a:r>
              <a:rPr lang="nl-BE" altLang="nl-NL">
                <a:sym typeface="Symbol" panose="05050102010706020507" pitchFamily="18" charset="2"/>
              </a:rPr>
              <a:t></a:t>
            </a:r>
            <a:r>
              <a:rPr lang="nl-BE" altLang="nl-NL"/>
              <a:t> L)</a:t>
            </a:r>
            <a:endParaRPr lang="nl-NL" altLang="nl-NL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686800" cy="49688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nl-BE" altLang="nl-NL"/>
              <a:t>Start met vergelijking van een vrij uiteinde in x=0</a:t>
            </a:r>
            <a:br>
              <a:rPr lang="nl-BE" altLang="nl-NL"/>
            </a:br>
            <a:endParaRPr lang="nl-BE" altLang="nl-NL"/>
          </a:p>
          <a:p>
            <a:pPr eaLnBrk="1" hangingPunct="1">
              <a:lnSpc>
                <a:spcPct val="110000"/>
              </a:lnSpc>
            </a:pPr>
            <a:r>
              <a:rPr lang="nl-BE" altLang="nl-NL"/>
              <a:t>Bijkomende voorwaarde: </a:t>
            </a:r>
          </a:p>
          <a:p>
            <a:pPr eaLnBrk="1" hangingPunct="1">
              <a:lnSpc>
                <a:spcPct val="110000"/>
              </a:lnSpc>
            </a:pPr>
            <a:endParaRPr lang="nl-BE" altLang="nl-NL"/>
          </a:p>
          <a:p>
            <a:pPr eaLnBrk="1" hangingPunct="1">
              <a:lnSpc>
                <a:spcPct val="110000"/>
              </a:lnSpc>
            </a:pPr>
            <a:endParaRPr lang="nl-BE" altLang="nl-NL"/>
          </a:p>
          <a:p>
            <a:pPr eaLnBrk="1" hangingPunct="1">
              <a:lnSpc>
                <a:spcPct val="110000"/>
              </a:lnSpc>
            </a:pPr>
            <a:endParaRPr lang="nl-BE" altLang="nl-NL"/>
          </a:p>
          <a:p>
            <a:pPr eaLnBrk="1" hangingPunct="1">
              <a:lnSpc>
                <a:spcPct val="50000"/>
              </a:lnSpc>
            </a:pPr>
            <a:r>
              <a:rPr lang="nl-BE" altLang="nl-NL"/>
              <a:t>Gevolgen:</a:t>
            </a:r>
          </a:p>
          <a:p>
            <a:pPr eaLnBrk="1" hangingPunct="1">
              <a:lnSpc>
                <a:spcPct val="110000"/>
              </a:lnSpc>
            </a:pPr>
            <a:endParaRPr lang="nl-BE" altLang="nl-NL"/>
          </a:p>
          <a:p>
            <a:pPr eaLnBrk="1" hangingPunct="1">
              <a:lnSpc>
                <a:spcPct val="110000"/>
              </a:lnSpc>
            </a:pPr>
            <a:endParaRPr lang="nl-NL" altLang="nl-NL" baseline="-25000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2986088" y="2119313"/>
          <a:ext cx="30988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Vergelijking" r:id="rId3" imgW="1409088" imgH="203112" progId="Equation.3">
                  <p:embed/>
                </p:oleObj>
              </mc:Choice>
              <mc:Fallback>
                <p:oleObj name="Vergelijking" r:id="rId3" imgW="1409088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2119313"/>
                        <a:ext cx="30988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6"/>
          <p:cNvGraphicFramePr>
            <a:graphicFrameLocks noChangeAspect="1"/>
          </p:cNvGraphicFramePr>
          <p:nvPr/>
        </p:nvGraphicFramePr>
        <p:xfrm>
          <a:off x="3336925" y="3273425"/>
          <a:ext cx="3683000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Vergelijking" r:id="rId5" imgW="1841500" imgH="1625600" progId="Equation.3">
                  <p:embed/>
                </p:oleObj>
              </mc:Choice>
              <mc:Fallback>
                <p:oleObj name="Vergelijking" r:id="rId5" imgW="1841500" imgH="1625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925" y="3273425"/>
                        <a:ext cx="3683000" cy="325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AutoShape 7"/>
          <p:cNvSpPr>
            <a:spLocks/>
          </p:cNvSpPr>
          <p:nvPr/>
        </p:nvSpPr>
        <p:spPr bwMode="auto">
          <a:xfrm>
            <a:off x="2843213" y="3429000"/>
            <a:ext cx="360362" cy="3024188"/>
          </a:xfrm>
          <a:prstGeom prst="leftBrace">
            <a:avLst>
              <a:gd name="adj1" fmla="val 6993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nl-BE" altLang="nl-NL" sz="1800">
              <a:solidFill>
                <a:schemeClr val="tx1"/>
              </a:solidFill>
            </a:endParaRPr>
          </a:p>
        </p:txBody>
      </p:sp>
      <p:graphicFrame>
        <p:nvGraphicFramePr>
          <p:cNvPr id="12295" name="Object 8"/>
          <p:cNvGraphicFramePr>
            <a:graphicFrameLocks noChangeAspect="1"/>
          </p:cNvGraphicFramePr>
          <p:nvPr/>
        </p:nvGraphicFramePr>
        <p:xfrm>
          <a:off x="1187450" y="5780088"/>
          <a:ext cx="96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Vergelijking" r:id="rId7" imgW="482391" imgH="228501" progId="Equation.3">
                  <p:embed/>
                </p:oleObj>
              </mc:Choice>
              <mc:Fallback>
                <p:oleObj name="Vergelijking" r:id="rId7" imgW="482391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780088"/>
                        <a:ext cx="96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9"/>
          <p:cNvGraphicFramePr>
            <a:graphicFrameLocks noChangeAspect="1"/>
          </p:cNvGraphicFramePr>
          <p:nvPr/>
        </p:nvGraphicFramePr>
        <p:xfrm>
          <a:off x="4929188" y="2636838"/>
          <a:ext cx="24796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Vergelijking" r:id="rId9" imgW="1129810" imgH="253890" progId="Equation.3">
                  <p:embed/>
                </p:oleObj>
              </mc:Choice>
              <mc:Fallback>
                <p:oleObj name="Vergelijking" r:id="rId9" imgW="1129810" imgH="25389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2636838"/>
                        <a:ext cx="247967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0" y="373063"/>
            <a:ext cx="7010400" cy="1149350"/>
          </a:xfrm>
          <a:noFill/>
        </p:spPr>
        <p:txBody>
          <a:bodyPr/>
          <a:lstStyle/>
          <a:p>
            <a:pPr eaLnBrk="1" hangingPunct="1"/>
            <a:r>
              <a:rPr lang="nl-BE" altLang="nl-NL"/>
              <a:t>Buik (x </a:t>
            </a:r>
            <a:r>
              <a:rPr lang="nl-BE" altLang="nl-NL">
                <a:sym typeface="Symbol" panose="05050102010706020507" pitchFamily="18" charset="2"/>
              </a:rPr>
              <a:t></a:t>
            </a:r>
            <a:r>
              <a:rPr lang="nl-BE" altLang="nl-NL"/>
              <a:t> 0) – Buik (x </a:t>
            </a:r>
            <a:r>
              <a:rPr lang="nl-BE" altLang="nl-NL">
                <a:sym typeface="Symbol" panose="05050102010706020507" pitchFamily="18" charset="2"/>
              </a:rPr>
              <a:t></a:t>
            </a:r>
            <a:r>
              <a:rPr lang="nl-BE" altLang="nl-NL"/>
              <a:t> L)</a:t>
            </a:r>
            <a:endParaRPr lang="nl-NL" altLang="nl-NL"/>
          </a:p>
        </p:txBody>
      </p:sp>
      <p:pic>
        <p:nvPicPr>
          <p:cNvPr id="13315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9" r="34918" b="42386"/>
          <a:stretch>
            <a:fillRect/>
          </a:stretch>
        </p:blipFill>
        <p:spPr bwMode="auto">
          <a:xfrm>
            <a:off x="1228725" y="2243138"/>
            <a:ext cx="6296025" cy="381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hoek 2"/>
          <p:cNvSpPr/>
          <p:nvPr/>
        </p:nvSpPr>
        <p:spPr>
          <a:xfrm>
            <a:off x="7164388" y="2243138"/>
            <a:ext cx="503237" cy="1041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7235825" y="3683000"/>
            <a:ext cx="504825" cy="2374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0" y="373063"/>
            <a:ext cx="7010400" cy="1149350"/>
          </a:xfrm>
          <a:noFill/>
        </p:spPr>
        <p:txBody>
          <a:bodyPr/>
          <a:lstStyle/>
          <a:p>
            <a:pPr eaLnBrk="1" hangingPunct="1"/>
            <a:r>
              <a:rPr lang="nl-BE" altLang="nl-NL"/>
              <a:t>Buik (x </a:t>
            </a:r>
            <a:r>
              <a:rPr lang="nl-BE" altLang="nl-NL">
                <a:sym typeface="Symbol" panose="05050102010706020507" pitchFamily="18" charset="2"/>
              </a:rPr>
              <a:t></a:t>
            </a:r>
            <a:r>
              <a:rPr lang="nl-BE" altLang="nl-NL"/>
              <a:t> 0) – Buik (x </a:t>
            </a:r>
            <a:r>
              <a:rPr lang="nl-BE" altLang="nl-NL">
                <a:sym typeface="Symbol" panose="05050102010706020507" pitchFamily="18" charset="2"/>
              </a:rPr>
              <a:t></a:t>
            </a:r>
            <a:r>
              <a:rPr lang="nl-BE" altLang="nl-NL"/>
              <a:t> L)</a:t>
            </a:r>
            <a:endParaRPr lang="nl-NL" altLang="nl-NL"/>
          </a:p>
        </p:txBody>
      </p:sp>
      <p:pic>
        <p:nvPicPr>
          <p:cNvPr id="14339" name="Picture 3" descr="Figure_16_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1700213"/>
            <a:ext cx="3540125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73063"/>
            <a:ext cx="7010400" cy="1149350"/>
          </a:xfrm>
        </p:spPr>
        <p:txBody>
          <a:bodyPr/>
          <a:lstStyle/>
          <a:p>
            <a:pPr eaLnBrk="1" hangingPunct="1"/>
            <a:r>
              <a:rPr lang="nl-BE" altLang="nl-NL"/>
              <a:t>Buik (x </a:t>
            </a:r>
            <a:r>
              <a:rPr lang="nl-BE" altLang="nl-NL">
                <a:sym typeface="Symbol" panose="05050102010706020507" pitchFamily="18" charset="2"/>
              </a:rPr>
              <a:t> </a:t>
            </a:r>
            <a:r>
              <a:rPr lang="nl-BE" altLang="nl-NL"/>
              <a:t>0) – Knoop (x </a:t>
            </a:r>
            <a:r>
              <a:rPr lang="nl-BE" altLang="nl-NL">
                <a:sym typeface="Symbol" panose="05050102010706020507" pitchFamily="18" charset="2"/>
              </a:rPr>
              <a:t></a:t>
            </a:r>
            <a:r>
              <a:rPr lang="nl-BE" altLang="nl-NL"/>
              <a:t> L)</a:t>
            </a:r>
            <a:endParaRPr lang="nl-NL" altLang="nl-NL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686800" cy="49688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nl-BE" altLang="nl-NL"/>
              <a:t>Start met vergelijking van een vrij uiteinde in x=0</a:t>
            </a:r>
            <a:br>
              <a:rPr lang="nl-BE" altLang="nl-NL"/>
            </a:br>
            <a:endParaRPr lang="nl-BE" altLang="nl-NL"/>
          </a:p>
          <a:p>
            <a:pPr eaLnBrk="1" hangingPunct="1">
              <a:lnSpc>
                <a:spcPct val="110000"/>
              </a:lnSpc>
            </a:pPr>
            <a:r>
              <a:rPr lang="nl-BE" altLang="nl-NL"/>
              <a:t>Bijkomende voorwaarde:</a:t>
            </a:r>
          </a:p>
          <a:p>
            <a:pPr eaLnBrk="1" hangingPunct="1">
              <a:lnSpc>
                <a:spcPct val="110000"/>
              </a:lnSpc>
            </a:pPr>
            <a:endParaRPr lang="nl-BE" altLang="nl-NL"/>
          </a:p>
          <a:p>
            <a:pPr eaLnBrk="1" hangingPunct="1">
              <a:lnSpc>
                <a:spcPct val="110000"/>
              </a:lnSpc>
            </a:pPr>
            <a:endParaRPr lang="nl-BE" altLang="nl-NL"/>
          </a:p>
          <a:p>
            <a:pPr eaLnBrk="1" hangingPunct="1">
              <a:lnSpc>
                <a:spcPct val="110000"/>
              </a:lnSpc>
            </a:pPr>
            <a:endParaRPr lang="nl-BE" altLang="nl-NL"/>
          </a:p>
          <a:p>
            <a:pPr eaLnBrk="1" hangingPunct="1">
              <a:lnSpc>
                <a:spcPct val="50000"/>
              </a:lnSpc>
            </a:pPr>
            <a:r>
              <a:rPr lang="nl-BE" altLang="nl-NL"/>
              <a:t>Gevolgen:</a:t>
            </a:r>
          </a:p>
          <a:p>
            <a:pPr eaLnBrk="1" hangingPunct="1">
              <a:lnSpc>
                <a:spcPct val="110000"/>
              </a:lnSpc>
            </a:pPr>
            <a:endParaRPr lang="nl-BE" altLang="nl-NL"/>
          </a:p>
          <a:p>
            <a:pPr eaLnBrk="1" hangingPunct="1">
              <a:lnSpc>
                <a:spcPct val="110000"/>
              </a:lnSpc>
            </a:pPr>
            <a:endParaRPr lang="nl-NL" altLang="nl-NL" baseline="-25000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778125" y="2133600"/>
          <a:ext cx="35226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Vergelijking" r:id="rId3" imgW="1409088" imgH="203112" progId="Equation.3">
                  <p:embed/>
                </p:oleObj>
              </mc:Choice>
              <mc:Fallback>
                <p:oleObj name="Vergelijking" r:id="rId3" imgW="1409088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2133600"/>
                        <a:ext cx="35226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6"/>
          <p:cNvGraphicFramePr>
            <a:graphicFrameLocks noChangeAspect="1"/>
          </p:cNvGraphicFramePr>
          <p:nvPr/>
        </p:nvGraphicFramePr>
        <p:xfrm>
          <a:off x="3348038" y="3273425"/>
          <a:ext cx="5435600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Vergelijking" r:id="rId5" imgW="2717800" imgH="1625600" progId="Equation.3">
                  <p:embed/>
                </p:oleObj>
              </mc:Choice>
              <mc:Fallback>
                <p:oleObj name="Vergelijking" r:id="rId5" imgW="2717800" imgH="1625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273425"/>
                        <a:ext cx="5435600" cy="325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AutoShape 7"/>
          <p:cNvSpPr>
            <a:spLocks/>
          </p:cNvSpPr>
          <p:nvPr/>
        </p:nvSpPr>
        <p:spPr bwMode="auto">
          <a:xfrm>
            <a:off x="2843213" y="3429000"/>
            <a:ext cx="360362" cy="3024188"/>
          </a:xfrm>
          <a:prstGeom prst="leftBrace">
            <a:avLst>
              <a:gd name="adj1" fmla="val 6993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nl-BE" altLang="nl-NL" sz="1800">
              <a:solidFill>
                <a:schemeClr val="tx1"/>
              </a:solidFill>
            </a:endParaRPr>
          </a:p>
        </p:txBody>
      </p:sp>
      <p:graphicFrame>
        <p:nvGraphicFramePr>
          <p:cNvPr id="15367" name="Object 8"/>
          <p:cNvGraphicFramePr>
            <a:graphicFrameLocks noChangeAspect="1"/>
          </p:cNvGraphicFramePr>
          <p:nvPr/>
        </p:nvGraphicFramePr>
        <p:xfrm>
          <a:off x="1187450" y="5780088"/>
          <a:ext cx="96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Vergelijking" r:id="rId7" imgW="482391" imgH="228501" progId="Equation.3">
                  <p:embed/>
                </p:oleObj>
              </mc:Choice>
              <mc:Fallback>
                <p:oleObj name="Vergelijking" r:id="rId7" imgW="482391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780088"/>
                        <a:ext cx="96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10"/>
          <p:cNvGraphicFramePr>
            <a:graphicFrameLocks noChangeAspect="1"/>
          </p:cNvGraphicFramePr>
          <p:nvPr/>
        </p:nvGraphicFramePr>
        <p:xfrm>
          <a:off x="5067300" y="2636838"/>
          <a:ext cx="220186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Vergelijking" r:id="rId9" imgW="1002865" imgH="253890" progId="Equation.3">
                  <p:embed/>
                </p:oleObj>
              </mc:Choice>
              <mc:Fallback>
                <p:oleObj name="Vergelijking" r:id="rId9" imgW="1002865" imgH="25389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2636838"/>
                        <a:ext cx="2201863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1524000" y="373063"/>
            <a:ext cx="70104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l-BE" altLang="nl-NL" sz="4200"/>
              <a:t>Buik (x </a:t>
            </a:r>
            <a:r>
              <a:rPr lang="nl-BE" altLang="nl-NL" sz="4200">
                <a:sym typeface="Symbol" panose="05050102010706020507" pitchFamily="18" charset="2"/>
              </a:rPr>
              <a:t> </a:t>
            </a:r>
            <a:r>
              <a:rPr lang="nl-BE" altLang="nl-NL" sz="4200"/>
              <a:t>0) – Knoop (x </a:t>
            </a:r>
            <a:r>
              <a:rPr lang="nl-BE" altLang="nl-NL" sz="4200">
                <a:sym typeface="Symbol" panose="05050102010706020507" pitchFamily="18" charset="2"/>
              </a:rPr>
              <a:t></a:t>
            </a:r>
            <a:r>
              <a:rPr lang="nl-BE" altLang="nl-NL" sz="4200"/>
              <a:t> L)</a:t>
            </a:r>
            <a:endParaRPr lang="nl-NL" altLang="nl-NL" sz="4200"/>
          </a:p>
        </p:txBody>
      </p:sp>
      <p:pic>
        <p:nvPicPr>
          <p:cNvPr id="16387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8" r="36568"/>
          <a:stretch>
            <a:fillRect/>
          </a:stretch>
        </p:blipFill>
        <p:spPr bwMode="auto">
          <a:xfrm>
            <a:off x="1582738" y="2028825"/>
            <a:ext cx="622935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73063"/>
            <a:ext cx="7010400" cy="1149350"/>
          </a:xfrm>
        </p:spPr>
        <p:txBody>
          <a:bodyPr/>
          <a:lstStyle/>
          <a:p>
            <a:pPr eaLnBrk="1" hangingPunct="1"/>
            <a:r>
              <a:rPr lang="nl-BE" altLang="nl-NL"/>
              <a:t>x=0 is vast uiteinde (knoop)</a:t>
            </a:r>
            <a:endParaRPr lang="nl-NL" altLang="nl-NL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686800" cy="49688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nl-BE" altLang="nl-NL"/>
              <a:t>Voorwaarde: amplitude in x=0 is 0</a:t>
            </a:r>
          </a:p>
          <a:p>
            <a:pPr eaLnBrk="1" hangingPunct="1">
              <a:lnSpc>
                <a:spcPct val="110000"/>
              </a:lnSpc>
            </a:pPr>
            <a:endParaRPr lang="nl-BE" altLang="nl-NL"/>
          </a:p>
          <a:p>
            <a:pPr eaLnBrk="1" hangingPunct="1">
              <a:lnSpc>
                <a:spcPct val="110000"/>
              </a:lnSpc>
            </a:pPr>
            <a:endParaRPr lang="nl-BE" altLang="nl-NL"/>
          </a:p>
          <a:p>
            <a:pPr eaLnBrk="1" hangingPunct="1">
              <a:lnSpc>
                <a:spcPct val="110000"/>
              </a:lnSpc>
            </a:pPr>
            <a:endParaRPr lang="nl-BE" altLang="nl-NL"/>
          </a:p>
          <a:p>
            <a:pPr eaLnBrk="1" hangingPunct="1">
              <a:lnSpc>
                <a:spcPct val="110000"/>
              </a:lnSpc>
            </a:pPr>
            <a:endParaRPr lang="nl-BE" altLang="nl-NL"/>
          </a:p>
          <a:p>
            <a:pPr eaLnBrk="1" hangingPunct="1">
              <a:lnSpc>
                <a:spcPct val="110000"/>
              </a:lnSpc>
            </a:pPr>
            <a:endParaRPr lang="nl-BE" altLang="nl-NL"/>
          </a:p>
          <a:p>
            <a:pPr eaLnBrk="1" hangingPunct="1">
              <a:lnSpc>
                <a:spcPct val="110000"/>
              </a:lnSpc>
            </a:pPr>
            <a:endParaRPr lang="nl-BE" altLang="nl-NL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nl-BE" altLang="nl-NL"/>
              <a:t>Resultaat:	staande golf met pulsatie </a:t>
            </a:r>
            <a:r>
              <a:rPr lang="nl-BE" altLang="nl-NL">
                <a:latin typeface="Symbol" panose="05050102010706020507" pitchFamily="18" charset="2"/>
              </a:rPr>
              <a:t>w</a:t>
            </a:r>
            <a:r>
              <a:rPr lang="nl-BE" altLang="nl-NL"/>
              <a:t> en </a:t>
            </a:r>
            <a:br>
              <a:rPr lang="nl-BE" altLang="nl-NL"/>
            </a:br>
            <a:r>
              <a:rPr lang="nl-BE" altLang="nl-NL"/>
              <a:t>		amplitude = </a:t>
            </a:r>
          </a:p>
          <a:p>
            <a:pPr eaLnBrk="1" hangingPunct="1">
              <a:lnSpc>
                <a:spcPct val="110000"/>
              </a:lnSpc>
            </a:pPr>
            <a:endParaRPr lang="nl-NL" altLang="nl-NL" baseline="-25000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4395788" y="5426075"/>
          <a:ext cx="285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Vergelijking" r:id="rId3" imgW="114151" imgH="215619" progId="Equation.3">
                  <p:embed/>
                </p:oleObj>
              </mc:Choice>
              <mc:Fallback>
                <p:oleObj name="Vergelijking" r:id="rId3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788" y="5426075"/>
                        <a:ext cx="2857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2587625" y="1989138"/>
          <a:ext cx="3967163" cy="269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Vergelijking" r:id="rId5" imgW="1587500" imgH="1079500" progId="Equation.3">
                  <p:embed/>
                </p:oleObj>
              </mc:Choice>
              <mc:Fallback>
                <p:oleObj name="Vergelijking" r:id="rId5" imgW="1587500" imgH="1079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1989138"/>
                        <a:ext cx="3967163" cy="269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4340225" y="5962650"/>
          <a:ext cx="18399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Vergelijking" r:id="rId7" imgW="736280" imgH="253890" progId="Equation.3">
                  <p:embed/>
                </p:oleObj>
              </mc:Choice>
              <mc:Fallback>
                <p:oleObj name="Vergelijking" r:id="rId7" imgW="736280" imgH="25389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225" y="5962650"/>
                        <a:ext cx="18399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73063"/>
            <a:ext cx="7010400" cy="1149350"/>
          </a:xfrm>
        </p:spPr>
        <p:txBody>
          <a:bodyPr/>
          <a:lstStyle/>
          <a:p>
            <a:pPr eaLnBrk="1" hangingPunct="1"/>
            <a:r>
              <a:rPr lang="nl-BE" altLang="nl-NL"/>
              <a:t>x=0 is vrij uiteinde (buik)</a:t>
            </a:r>
            <a:endParaRPr lang="nl-NL" altLang="nl-NL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686800" cy="49688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nl-BE" altLang="nl-NL"/>
              <a:t>Voorwaarde: amplitude in x=0 is 2A</a:t>
            </a:r>
          </a:p>
          <a:p>
            <a:pPr eaLnBrk="1" hangingPunct="1">
              <a:lnSpc>
                <a:spcPct val="110000"/>
              </a:lnSpc>
            </a:pPr>
            <a:endParaRPr lang="nl-BE" altLang="nl-NL"/>
          </a:p>
          <a:p>
            <a:pPr eaLnBrk="1" hangingPunct="1">
              <a:lnSpc>
                <a:spcPct val="110000"/>
              </a:lnSpc>
            </a:pPr>
            <a:endParaRPr lang="nl-BE" altLang="nl-NL"/>
          </a:p>
          <a:p>
            <a:pPr eaLnBrk="1" hangingPunct="1">
              <a:lnSpc>
                <a:spcPct val="110000"/>
              </a:lnSpc>
            </a:pPr>
            <a:endParaRPr lang="nl-BE" altLang="nl-NL"/>
          </a:p>
          <a:p>
            <a:pPr eaLnBrk="1" hangingPunct="1">
              <a:lnSpc>
                <a:spcPct val="110000"/>
              </a:lnSpc>
            </a:pPr>
            <a:endParaRPr lang="nl-BE" altLang="nl-NL"/>
          </a:p>
          <a:p>
            <a:pPr eaLnBrk="1" hangingPunct="1">
              <a:lnSpc>
                <a:spcPct val="110000"/>
              </a:lnSpc>
            </a:pPr>
            <a:endParaRPr lang="nl-BE" altLang="nl-NL"/>
          </a:p>
          <a:p>
            <a:pPr eaLnBrk="1" hangingPunct="1">
              <a:lnSpc>
                <a:spcPct val="110000"/>
              </a:lnSpc>
            </a:pPr>
            <a:endParaRPr lang="nl-BE" altLang="nl-NL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nl-BE" altLang="nl-NL"/>
              <a:t>Resultaat:	staande golf met pulsatie </a:t>
            </a:r>
            <a:r>
              <a:rPr lang="nl-BE" altLang="nl-NL">
                <a:latin typeface="Symbol" panose="05050102010706020507" pitchFamily="18" charset="2"/>
              </a:rPr>
              <a:t>w</a:t>
            </a:r>
            <a:r>
              <a:rPr lang="nl-BE" altLang="nl-NL"/>
              <a:t> en </a:t>
            </a:r>
            <a:br>
              <a:rPr lang="nl-BE" altLang="nl-NL"/>
            </a:br>
            <a:r>
              <a:rPr lang="nl-BE" altLang="nl-NL"/>
              <a:t>		amplitude = </a:t>
            </a:r>
          </a:p>
          <a:p>
            <a:pPr eaLnBrk="1" hangingPunct="1">
              <a:lnSpc>
                <a:spcPct val="110000"/>
              </a:lnSpc>
            </a:pPr>
            <a:endParaRPr lang="nl-NL" altLang="nl-NL" baseline="-25000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4395788" y="5426075"/>
          <a:ext cx="285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Vergelijking" r:id="rId3" imgW="114151" imgH="215619" progId="Equation.3">
                  <p:embed/>
                </p:oleObj>
              </mc:Choice>
              <mc:Fallback>
                <p:oleObj name="Vergelijking" r:id="rId3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788" y="5426075"/>
                        <a:ext cx="2857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9"/>
          <p:cNvGraphicFramePr>
            <a:graphicFrameLocks noChangeAspect="1"/>
          </p:cNvGraphicFramePr>
          <p:nvPr/>
        </p:nvGraphicFramePr>
        <p:xfrm>
          <a:off x="2563813" y="2243138"/>
          <a:ext cx="3967162" cy="269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Vergelijking" r:id="rId5" imgW="1587500" imgH="1079500" progId="Equation.3">
                  <p:embed/>
                </p:oleObj>
              </mc:Choice>
              <mc:Fallback>
                <p:oleObj name="Vergelijking" r:id="rId5" imgW="1587500" imgH="1079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2243138"/>
                        <a:ext cx="3967162" cy="269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10"/>
          <p:cNvGraphicFramePr>
            <a:graphicFrameLocks noChangeAspect="1"/>
          </p:cNvGraphicFramePr>
          <p:nvPr/>
        </p:nvGraphicFramePr>
        <p:xfrm>
          <a:off x="4292600" y="5962650"/>
          <a:ext cx="19351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Vergelijking" r:id="rId7" imgW="774364" imgH="253890" progId="Equation.3">
                  <p:embed/>
                </p:oleObj>
              </mc:Choice>
              <mc:Fallback>
                <p:oleObj name="Vergelijking" r:id="rId7" imgW="774364" imgH="25389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5962650"/>
                        <a:ext cx="193516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73063"/>
            <a:ext cx="7010400" cy="1149350"/>
          </a:xfrm>
        </p:spPr>
        <p:txBody>
          <a:bodyPr/>
          <a:lstStyle/>
          <a:p>
            <a:pPr eaLnBrk="1" hangingPunct="1"/>
            <a:r>
              <a:rPr lang="nl-BE" altLang="nl-NL"/>
              <a:t>x=L is ook uiteinde!</a:t>
            </a:r>
            <a:endParaRPr lang="nl-NL" altLang="nl-NL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686800" cy="49688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nl-BE" altLang="nl-NL"/>
              <a:t>2 mogelijkheden</a:t>
            </a:r>
          </a:p>
          <a:p>
            <a:pPr lvl="1" eaLnBrk="1" hangingPunct="1">
              <a:lnSpc>
                <a:spcPct val="110000"/>
              </a:lnSpc>
            </a:pPr>
            <a:r>
              <a:rPr lang="nl-BE" altLang="nl-NL"/>
              <a:t>x=L is vrij uiteinde (buik) </a:t>
            </a:r>
            <a:br>
              <a:rPr lang="nl-BE" altLang="nl-NL"/>
            </a:br>
            <a:r>
              <a:rPr lang="nl-BE" altLang="nl-NL"/>
              <a:t>        amplitude in x=L is 2A</a:t>
            </a:r>
          </a:p>
          <a:p>
            <a:pPr lvl="1" eaLnBrk="1" hangingPunct="1">
              <a:lnSpc>
                <a:spcPct val="110000"/>
              </a:lnSpc>
            </a:pPr>
            <a:r>
              <a:rPr lang="nl-BE" altLang="nl-NL"/>
              <a:t>x=L is vast uiteinde (knoop) </a:t>
            </a:r>
            <a:br>
              <a:rPr lang="nl-BE" altLang="nl-NL"/>
            </a:br>
            <a:r>
              <a:rPr lang="nl-BE" altLang="nl-NL"/>
              <a:t>        amplitude in x=L is 0</a:t>
            </a:r>
          </a:p>
          <a:p>
            <a:pPr eaLnBrk="1" hangingPunct="1">
              <a:lnSpc>
                <a:spcPct val="110000"/>
              </a:lnSpc>
            </a:pPr>
            <a:r>
              <a:rPr lang="nl-BE" altLang="nl-NL"/>
              <a:t>4 combinaties:</a:t>
            </a:r>
          </a:p>
          <a:p>
            <a:pPr lvl="1" eaLnBrk="1" hangingPunct="1">
              <a:lnSpc>
                <a:spcPct val="110000"/>
              </a:lnSpc>
            </a:pPr>
            <a:r>
              <a:rPr lang="nl-BE" altLang="nl-NL"/>
              <a:t>buik (x=0) </a:t>
            </a:r>
            <a:r>
              <a:rPr lang="nl-BE" altLang="nl-NL">
                <a:latin typeface="Verdana" panose="020B0604030504040204" pitchFamily="34" charset="0"/>
              </a:rPr>
              <a:t>–</a:t>
            </a:r>
            <a:r>
              <a:rPr lang="nl-BE" altLang="nl-NL"/>
              <a:t> buik (x=L) </a:t>
            </a:r>
          </a:p>
          <a:p>
            <a:pPr lvl="1" eaLnBrk="1" hangingPunct="1">
              <a:lnSpc>
                <a:spcPct val="110000"/>
              </a:lnSpc>
            </a:pPr>
            <a:r>
              <a:rPr lang="nl-BE" altLang="nl-NL"/>
              <a:t>buik (x=0) </a:t>
            </a:r>
            <a:r>
              <a:rPr lang="nl-BE" altLang="nl-NL">
                <a:latin typeface="Verdana" panose="020B0604030504040204" pitchFamily="34" charset="0"/>
              </a:rPr>
              <a:t>–</a:t>
            </a:r>
            <a:r>
              <a:rPr lang="nl-BE" altLang="nl-NL"/>
              <a:t> knoop (x=L)</a:t>
            </a:r>
          </a:p>
          <a:p>
            <a:pPr lvl="1" eaLnBrk="1" hangingPunct="1">
              <a:lnSpc>
                <a:spcPct val="110000"/>
              </a:lnSpc>
            </a:pPr>
            <a:r>
              <a:rPr lang="nl-BE" altLang="nl-NL"/>
              <a:t>knoop (x=0) </a:t>
            </a:r>
            <a:r>
              <a:rPr lang="nl-BE" altLang="nl-NL">
                <a:latin typeface="Verdana" panose="020B0604030504040204" pitchFamily="34" charset="0"/>
              </a:rPr>
              <a:t>–</a:t>
            </a:r>
            <a:r>
              <a:rPr lang="nl-BE" altLang="nl-NL"/>
              <a:t> buik (x=L)</a:t>
            </a:r>
          </a:p>
          <a:p>
            <a:pPr lvl="1" eaLnBrk="1" hangingPunct="1">
              <a:lnSpc>
                <a:spcPct val="110000"/>
              </a:lnSpc>
            </a:pPr>
            <a:r>
              <a:rPr lang="nl-BE" altLang="nl-NL"/>
              <a:t>knoop (x=0) </a:t>
            </a:r>
            <a:r>
              <a:rPr lang="nl-BE" altLang="nl-NL">
                <a:latin typeface="Verdana" panose="020B0604030504040204" pitchFamily="34" charset="0"/>
              </a:rPr>
              <a:t>–</a:t>
            </a:r>
            <a:r>
              <a:rPr lang="nl-BE" altLang="nl-NL"/>
              <a:t> knoop (x=L)</a:t>
            </a:r>
            <a:endParaRPr lang="nl-NL" altLang="nl-NL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4395788" y="5426075"/>
          <a:ext cx="285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Vergelijking" r:id="rId3" imgW="114151" imgH="215619" progId="Equation.3">
                  <p:embed/>
                </p:oleObj>
              </mc:Choice>
              <mc:Fallback>
                <p:oleObj name="Vergelijking" r:id="rId3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788" y="5426075"/>
                        <a:ext cx="2857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7"/>
          <p:cNvGraphicFramePr>
            <a:graphicFrameLocks noChangeAspect="1"/>
          </p:cNvGraphicFramePr>
          <p:nvPr/>
        </p:nvGraphicFramePr>
        <p:xfrm>
          <a:off x="1355725" y="2565400"/>
          <a:ext cx="4794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Vergelijking" r:id="rId5" imgW="190417" imgH="152334" progId="Equation.3">
                  <p:embed/>
                </p:oleObj>
              </mc:Choice>
              <mc:Fallback>
                <p:oleObj name="Vergelijking" r:id="rId5" imgW="190417" imgH="15233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2565400"/>
                        <a:ext cx="47942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8"/>
          <p:cNvGraphicFramePr>
            <a:graphicFrameLocks noChangeAspect="1"/>
          </p:cNvGraphicFramePr>
          <p:nvPr/>
        </p:nvGraphicFramePr>
        <p:xfrm>
          <a:off x="1355725" y="3476625"/>
          <a:ext cx="4794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Vergelijking" r:id="rId7" imgW="190417" imgH="152334" progId="Equation.3">
                  <p:embed/>
                </p:oleObj>
              </mc:Choice>
              <mc:Fallback>
                <p:oleObj name="Vergelijking" r:id="rId7" imgW="190417" imgH="15233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3476625"/>
                        <a:ext cx="47942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73063"/>
            <a:ext cx="7010400" cy="1149350"/>
          </a:xfrm>
        </p:spPr>
        <p:txBody>
          <a:bodyPr/>
          <a:lstStyle/>
          <a:p>
            <a:pPr eaLnBrk="1" hangingPunct="1"/>
            <a:r>
              <a:rPr lang="nl-BE" altLang="nl-NL" sz="3800"/>
              <a:t>Knoop (x </a:t>
            </a:r>
            <a:r>
              <a:rPr lang="nl-BE" altLang="nl-NL" sz="3800">
                <a:sym typeface="Symbol" panose="05050102010706020507" pitchFamily="18" charset="2"/>
              </a:rPr>
              <a:t></a:t>
            </a:r>
            <a:r>
              <a:rPr lang="nl-BE" altLang="nl-NL" sz="3800"/>
              <a:t> 0) – Knoop (x </a:t>
            </a:r>
            <a:r>
              <a:rPr lang="nl-BE" altLang="nl-NL" sz="3800">
                <a:sym typeface="Symbol" panose="05050102010706020507" pitchFamily="18" charset="2"/>
              </a:rPr>
              <a:t></a:t>
            </a:r>
            <a:r>
              <a:rPr lang="nl-BE" altLang="nl-NL" sz="3800"/>
              <a:t> L)</a:t>
            </a:r>
            <a:endParaRPr lang="nl-NL" altLang="nl-NL" sz="380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686800" cy="49688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nl-BE" altLang="nl-NL"/>
              <a:t>Start met vergelijking van een vast uiteinde in x=0</a:t>
            </a:r>
          </a:p>
          <a:p>
            <a:pPr eaLnBrk="1" hangingPunct="1">
              <a:lnSpc>
                <a:spcPct val="110000"/>
              </a:lnSpc>
            </a:pPr>
            <a:endParaRPr lang="nl-BE" altLang="nl-NL"/>
          </a:p>
          <a:p>
            <a:pPr eaLnBrk="1" hangingPunct="1">
              <a:lnSpc>
                <a:spcPct val="110000"/>
              </a:lnSpc>
            </a:pPr>
            <a:r>
              <a:rPr lang="nl-BE" altLang="nl-NL"/>
              <a:t>Bijkomende voorwaarde:</a:t>
            </a:r>
          </a:p>
          <a:p>
            <a:pPr eaLnBrk="1" hangingPunct="1">
              <a:lnSpc>
                <a:spcPct val="110000"/>
              </a:lnSpc>
            </a:pPr>
            <a:endParaRPr lang="nl-BE" altLang="nl-NL"/>
          </a:p>
          <a:p>
            <a:pPr eaLnBrk="1" hangingPunct="1">
              <a:lnSpc>
                <a:spcPct val="110000"/>
              </a:lnSpc>
            </a:pPr>
            <a:endParaRPr lang="nl-BE" altLang="nl-NL"/>
          </a:p>
          <a:p>
            <a:pPr eaLnBrk="1" hangingPunct="1">
              <a:lnSpc>
                <a:spcPct val="110000"/>
              </a:lnSpc>
            </a:pPr>
            <a:endParaRPr lang="nl-BE" altLang="nl-NL"/>
          </a:p>
          <a:p>
            <a:pPr eaLnBrk="1" hangingPunct="1">
              <a:lnSpc>
                <a:spcPct val="50000"/>
              </a:lnSpc>
            </a:pPr>
            <a:r>
              <a:rPr lang="nl-BE" altLang="nl-NL"/>
              <a:t>Gevolgen:</a:t>
            </a:r>
          </a:p>
          <a:p>
            <a:pPr eaLnBrk="1" hangingPunct="1">
              <a:lnSpc>
                <a:spcPct val="110000"/>
              </a:lnSpc>
            </a:pPr>
            <a:endParaRPr lang="nl-BE" altLang="nl-NL"/>
          </a:p>
          <a:p>
            <a:pPr eaLnBrk="1" hangingPunct="1">
              <a:lnSpc>
                <a:spcPct val="110000"/>
              </a:lnSpc>
            </a:pPr>
            <a:endParaRPr lang="nl-NL" altLang="nl-NL" baseline="-25000"/>
          </a:p>
        </p:txBody>
      </p:sp>
      <p:graphicFrame>
        <p:nvGraphicFramePr>
          <p:cNvPr id="7172" name="Object 6"/>
          <p:cNvGraphicFramePr>
            <a:graphicFrameLocks noChangeAspect="1"/>
          </p:cNvGraphicFramePr>
          <p:nvPr/>
        </p:nvGraphicFramePr>
        <p:xfrm>
          <a:off x="3336925" y="3273425"/>
          <a:ext cx="3683000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Vergelijking" r:id="rId3" imgW="1841500" imgH="1625600" progId="Equation.3">
                  <p:embed/>
                </p:oleObj>
              </mc:Choice>
              <mc:Fallback>
                <p:oleObj name="Vergelijking" r:id="rId3" imgW="1841500" imgH="1625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925" y="3273425"/>
                        <a:ext cx="3683000" cy="325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AutoShape 7"/>
          <p:cNvSpPr>
            <a:spLocks/>
          </p:cNvSpPr>
          <p:nvPr/>
        </p:nvSpPr>
        <p:spPr bwMode="auto">
          <a:xfrm>
            <a:off x="2843213" y="3429000"/>
            <a:ext cx="360362" cy="3024188"/>
          </a:xfrm>
          <a:prstGeom prst="leftBrace">
            <a:avLst>
              <a:gd name="adj1" fmla="val 6993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nl-BE" altLang="nl-NL" sz="1800">
              <a:solidFill>
                <a:schemeClr val="tx1"/>
              </a:solidFill>
            </a:endParaRPr>
          </a:p>
        </p:txBody>
      </p:sp>
      <p:graphicFrame>
        <p:nvGraphicFramePr>
          <p:cNvPr id="7174" name="Object 8"/>
          <p:cNvGraphicFramePr>
            <a:graphicFrameLocks noChangeAspect="1"/>
          </p:cNvGraphicFramePr>
          <p:nvPr/>
        </p:nvGraphicFramePr>
        <p:xfrm>
          <a:off x="1187450" y="5780088"/>
          <a:ext cx="96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Vergelijking" r:id="rId5" imgW="482391" imgH="228501" progId="Equation.3">
                  <p:embed/>
                </p:oleObj>
              </mc:Choice>
              <mc:Fallback>
                <p:oleObj name="Vergelijking" r:id="rId5" imgW="482391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780088"/>
                        <a:ext cx="96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9"/>
          <p:cNvGraphicFramePr>
            <a:graphicFrameLocks noChangeAspect="1"/>
          </p:cNvGraphicFramePr>
          <p:nvPr/>
        </p:nvGraphicFramePr>
        <p:xfrm>
          <a:off x="2794000" y="2133600"/>
          <a:ext cx="34909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Vergelijking" r:id="rId7" imgW="1396394" imgH="215806" progId="Equation.3">
                  <p:embed/>
                </p:oleObj>
              </mc:Choice>
              <mc:Fallback>
                <p:oleObj name="Vergelijking" r:id="rId7" imgW="1396394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2133600"/>
                        <a:ext cx="349091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11"/>
          <p:cNvGraphicFramePr>
            <a:graphicFrameLocks noChangeAspect="1"/>
          </p:cNvGraphicFramePr>
          <p:nvPr/>
        </p:nvGraphicFramePr>
        <p:xfrm>
          <a:off x="5094288" y="2636838"/>
          <a:ext cx="21463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Vergelijking" r:id="rId9" imgW="977476" imgH="253890" progId="Equation.3">
                  <p:embed/>
                </p:oleObj>
              </mc:Choice>
              <mc:Fallback>
                <p:oleObj name="Vergelijking" r:id="rId9" imgW="977476" imgH="25389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2636838"/>
                        <a:ext cx="21463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1524000" y="373063"/>
            <a:ext cx="70104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l-BE" altLang="nl-NL" sz="3800"/>
              <a:t>Knoop (x </a:t>
            </a:r>
            <a:r>
              <a:rPr lang="nl-BE" altLang="nl-NL" sz="3800">
                <a:sym typeface="Symbol" panose="05050102010706020507" pitchFamily="18" charset="2"/>
              </a:rPr>
              <a:t></a:t>
            </a:r>
            <a:r>
              <a:rPr lang="nl-BE" altLang="nl-NL" sz="3800"/>
              <a:t> 0) – Knoop (x </a:t>
            </a:r>
            <a:r>
              <a:rPr lang="nl-BE" altLang="nl-NL" sz="3800">
                <a:sym typeface="Symbol" panose="05050102010706020507" pitchFamily="18" charset="2"/>
              </a:rPr>
              <a:t></a:t>
            </a:r>
            <a:r>
              <a:rPr lang="nl-BE" altLang="nl-NL" sz="3800"/>
              <a:t> L)</a:t>
            </a:r>
            <a:endParaRPr lang="nl-NL" altLang="nl-NL" sz="3800"/>
          </a:p>
        </p:txBody>
      </p:sp>
      <p:pic>
        <p:nvPicPr>
          <p:cNvPr id="8195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97"/>
          <a:stretch>
            <a:fillRect/>
          </a:stretch>
        </p:blipFill>
        <p:spPr bwMode="auto">
          <a:xfrm>
            <a:off x="169863" y="1989138"/>
            <a:ext cx="8866187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Figure_16_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1628775"/>
            <a:ext cx="856932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524000" y="373063"/>
            <a:ext cx="70104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l-BE" altLang="nl-NL" sz="3800"/>
              <a:t>Knoop (x </a:t>
            </a:r>
            <a:r>
              <a:rPr lang="nl-BE" altLang="nl-NL" sz="3800">
                <a:sym typeface="Symbol" panose="05050102010706020507" pitchFamily="18" charset="2"/>
              </a:rPr>
              <a:t></a:t>
            </a:r>
            <a:r>
              <a:rPr lang="nl-BE" altLang="nl-NL" sz="3800"/>
              <a:t> 0) – Knoop (x </a:t>
            </a:r>
            <a:r>
              <a:rPr lang="nl-BE" altLang="nl-NL" sz="3800">
                <a:sym typeface="Symbol" panose="05050102010706020507" pitchFamily="18" charset="2"/>
              </a:rPr>
              <a:t></a:t>
            </a:r>
            <a:r>
              <a:rPr lang="nl-BE" altLang="nl-NL" sz="3800"/>
              <a:t> L)</a:t>
            </a:r>
            <a:endParaRPr lang="nl-NL" altLang="nl-NL" sz="3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73063"/>
            <a:ext cx="7010400" cy="1149350"/>
          </a:xfrm>
        </p:spPr>
        <p:txBody>
          <a:bodyPr/>
          <a:lstStyle/>
          <a:p>
            <a:pPr eaLnBrk="1" hangingPunct="1"/>
            <a:r>
              <a:rPr lang="nl-BE" altLang="nl-NL"/>
              <a:t>Knoop (x </a:t>
            </a:r>
            <a:r>
              <a:rPr lang="nl-BE" altLang="nl-NL">
                <a:sym typeface="Symbol" panose="05050102010706020507" pitchFamily="18" charset="2"/>
              </a:rPr>
              <a:t></a:t>
            </a:r>
            <a:r>
              <a:rPr lang="nl-BE" altLang="nl-NL"/>
              <a:t> 0) – Buik (x </a:t>
            </a:r>
            <a:r>
              <a:rPr lang="nl-BE" altLang="nl-NL">
                <a:sym typeface="Symbol" panose="05050102010706020507" pitchFamily="18" charset="2"/>
              </a:rPr>
              <a:t></a:t>
            </a:r>
            <a:r>
              <a:rPr lang="nl-BE" altLang="nl-NL"/>
              <a:t> L)</a:t>
            </a:r>
            <a:endParaRPr lang="nl-NL" altLang="nl-NL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686800" cy="49688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nl-BE" altLang="nl-NL"/>
              <a:t>Start met vergelijking van een vast uiteinde in x=0</a:t>
            </a:r>
          </a:p>
          <a:p>
            <a:pPr eaLnBrk="1" hangingPunct="1">
              <a:lnSpc>
                <a:spcPct val="110000"/>
              </a:lnSpc>
            </a:pPr>
            <a:endParaRPr lang="nl-BE" altLang="nl-NL"/>
          </a:p>
          <a:p>
            <a:pPr eaLnBrk="1" hangingPunct="1">
              <a:lnSpc>
                <a:spcPct val="110000"/>
              </a:lnSpc>
            </a:pPr>
            <a:r>
              <a:rPr lang="nl-BE" altLang="nl-NL"/>
              <a:t>Bijkomende voorwaarde:</a:t>
            </a:r>
          </a:p>
          <a:p>
            <a:pPr eaLnBrk="1" hangingPunct="1">
              <a:lnSpc>
                <a:spcPct val="110000"/>
              </a:lnSpc>
            </a:pPr>
            <a:endParaRPr lang="nl-BE" altLang="nl-NL"/>
          </a:p>
          <a:p>
            <a:pPr eaLnBrk="1" hangingPunct="1">
              <a:lnSpc>
                <a:spcPct val="110000"/>
              </a:lnSpc>
            </a:pPr>
            <a:endParaRPr lang="nl-BE" altLang="nl-NL"/>
          </a:p>
          <a:p>
            <a:pPr eaLnBrk="1" hangingPunct="1">
              <a:lnSpc>
                <a:spcPct val="110000"/>
              </a:lnSpc>
            </a:pPr>
            <a:endParaRPr lang="nl-BE" altLang="nl-NL"/>
          </a:p>
          <a:p>
            <a:pPr eaLnBrk="1" hangingPunct="1">
              <a:lnSpc>
                <a:spcPct val="50000"/>
              </a:lnSpc>
            </a:pPr>
            <a:r>
              <a:rPr lang="nl-BE" altLang="nl-NL"/>
              <a:t>Gevolgen:</a:t>
            </a:r>
          </a:p>
          <a:p>
            <a:pPr eaLnBrk="1" hangingPunct="1">
              <a:lnSpc>
                <a:spcPct val="110000"/>
              </a:lnSpc>
            </a:pPr>
            <a:endParaRPr lang="nl-BE" altLang="nl-NL"/>
          </a:p>
          <a:p>
            <a:pPr eaLnBrk="1" hangingPunct="1">
              <a:lnSpc>
                <a:spcPct val="110000"/>
              </a:lnSpc>
            </a:pPr>
            <a:endParaRPr lang="nl-NL" altLang="nl-NL" baseline="-25000"/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2794000" y="2060575"/>
          <a:ext cx="34909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Vergelijking" r:id="rId3" imgW="1396394" imgH="215806" progId="Equation.3">
                  <p:embed/>
                </p:oleObj>
              </mc:Choice>
              <mc:Fallback>
                <p:oleObj name="Vergelijking" r:id="rId3" imgW="1396394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2060575"/>
                        <a:ext cx="349091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AutoShape 7"/>
          <p:cNvSpPr>
            <a:spLocks/>
          </p:cNvSpPr>
          <p:nvPr/>
        </p:nvSpPr>
        <p:spPr bwMode="auto">
          <a:xfrm>
            <a:off x="2843213" y="3429000"/>
            <a:ext cx="360362" cy="3024188"/>
          </a:xfrm>
          <a:prstGeom prst="leftBrace">
            <a:avLst>
              <a:gd name="adj1" fmla="val 6993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nl-BE" altLang="nl-NL" sz="1800">
              <a:solidFill>
                <a:schemeClr val="tx1"/>
              </a:solidFill>
            </a:endParaRPr>
          </a:p>
        </p:txBody>
      </p:sp>
      <p:graphicFrame>
        <p:nvGraphicFramePr>
          <p:cNvPr id="10246" name="Object 8"/>
          <p:cNvGraphicFramePr>
            <a:graphicFrameLocks noChangeAspect="1"/>
          </p:cNvGraphicFramePr>
          <p:nvPr/>
        </p:nvGraphicFramePr>
        <p:xfrm>
          <a:off x="1187450" y="5780088"/>
          <a:ext cx="96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Vergelijking" r:id="rId5" imgW="482391" imgH="228501" progId="Equation.3">
                  <p:embed/>
                </p:oleObj>
              </mc:Choice>
              <mc:Fallback>
                <p:oleObj name="Vergelijking" r:id="rId5" imgW="482391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780088"/>
                        <a:ext cx="96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9"/>
          <p:cNvGraphicFramePr>
            <a:graphicFrameLocks noChangeAspect="1"/>
          </p:cNvGraphicFramePr>
          <p:nvPr/>
        </p:nvGraphicFramePr>
        <p:xfrm>
          <a:off x="3348038" y="3273425"/>
          <a:ext cx="5435600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Vergelijking" r:id="rId7" imgW="2717800" imgH="1625600" progId="Equation.3">
                  <p:embed/>
                </p:oleObj>
              </mc:Choice>
              <mc:Fallback>
                <p:oleObj name="Vergelijking" r:id="rId7" imgW="2717800" imgH="1625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273425"/>
                        <a:ext cx="5435600" cy="325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12"/>
          <p:cNvGraphicFramePr>
            <a:graphicFrameLocks noChangeAspect="1"/>
          </p:cNvGraphicFramePr>
          <p:nvPr/>
        </p:nvGraphicFramePr>
        <p:xfrm>
          <a:off x="4956175" y="2636838"/>
          <a:ext cx="242411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Vergelijking" r:id="rId9" imgW="1104900" imgH="254000" progId="Equation.3">
                  <p:embed/>
                </p:oleObj>
              </mc:Choice>
              <mc:Fallback>
                <p:oleObj name="Vergelijking" r:id="rId9" imgW="1104900" imgH="254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2636838"/>
                        <a:ext cx="2424113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1524000" y="373063"/>
            <a:ext cx="70104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l-BE" altLang="nl-NL" sz="4200"/>
              <a:t>Knoop (x </a:t>
            </a:r>
            <a:r>
              <a:rPr lang="nl-BE" altLang="nl-NL" sz="4200">
                <a:sym typeface="Symbol" panose="05050102010706020507" pitchFamily="18" charset="2"/>
              </a:rPr>
              <a:t></a:t>
            </a:r>
            <a:r>
              <a:rPr lang="nl-BE" altLang="nl-NL" sz="4200"/>
              <a:t> 0) – Buik (x </a:t>
            </a:r>
            <a:r>
              <a:rPr lang="nl-BE" altLang="nl-NL" sz="4200">
                <a:sym typeface="Symbol" panose="05050102010706020507" pitchFamily="18" charset="2"/>
              </a:rPr>
              <a:t></a:t>
            </a:r>
            <a:r>
              <a:rPr lang="nl-BE" altLang="nl-NL" sz="4200"/>
              <a:t> L)</a:t>
            </a:r>
            <a:endParaRPr lang="nl-NL" altLang="nl-NL" sz="4200"/>
          </a:p>
        </p:txBody>
      </p:sp>
      <p:pic>
        <p:nvPicPr>
          <p:cNvPr id="11267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26" t="12631" b="20834"/>
          <a:stretch>
            <a:fillRect/>
          </a:stretch>
        </p:blipFill>
        <p:spPr bwMode="auto">
          <a:xfrm>
            <a:off x="1042988" y="1916113"/>
            <a:ext cx="7129462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303</TotalTime>
  <Words>428</Words>
  <Application>Microsoft Office PowerPoint</Application>
  <PresentationFormat>Diavoorstelling (4:3)</PresentationFormat>
  <Paragraphs>71</Paragraphs>
  <Slides>14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21" baseType="lpstr">
      <vt:lpstr>Arial</vt:lpstr>
      <vt:lpstr>Symbol</vt:lpstr>
      <vt:lpstr>Times New Roman</vt:lpstr>
      <vt:lpstr>Verdana</vt:lpstr>
      <vt:lpstr>Wingdings</vt:lpstr>
      <vt:lpstr>Echo</vt:lpstr>
      <vt:lpstr>Vergelijking</vt:lpstr>
      <vt:lpstr>Staande golven</vt:lpstr>
      <vt:lpstr>x=0 is vast uiteinde (knoop)</vt:lpstr>
      <vt:lpstr>x=0 is vrij uiteinde (buik)</vt:lpstr>
      <vt:lpstr>x=L is ook uiteinde!</vt:lpstr>
      <vt:lpstr>Knoop (x  0) – Knoop (x  L)</vt:lpstr>
      <vt:lpstr>PowerPoint-presentatie</vt:lpstr>
      <vt:lpstr>PowerPoint-presentatie</vt:lpstr>
      <vt:lpstr>Knoop (x  0) – Buik (x  L)</vt:lpstr>
      <vt:lpstr>PowerPoint-presentatie</vt:lpstr>
      <vt:lpstr>Buik (x  0) – Buik (x  L)</vt:lpstr>
      <vt:lpstr>Buik (x  0) – Buik (x  L)</vt:lpstr>
      <vt:lpstr>Buik (x  0) – Buik (x  L)</vt:lpstr>
      <vt:lpstr>Buik (x  0) – Knoop (x  L)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Buik (x=0)-buik</dc:title>
  <dc:creator>Els Wieërs</dc:creator>
  <cp:lastModifiedBy>WIEERS Els</cp:lastModifiedBy>
  <cp:revision>19</cp:revision>
  <dcterms:created xsi:type="dcterms:W3CDTF">2004-10-24T11:15:37Z</dcterms:created>
  <dcterms:modified xsi:type="dcterms:W3CDTF">2023-10-24T08:47:27Z</dcterms:modified>
</cp:coreProperties>
</file>