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3"/>
  </p:handoutMasterIdLst>
  <p:sldIdLst>
    <p:sldId id="256" r:id="rId2"/>
    <p:sldId id="362" r:id="rId3"/>
    <p:sldId id="340" r:id="rId4"/>
    <p:sldId id="371" r:id="rId5"/>
    <p:sldId id="360" r:id="rId6"/>
    <p:sldId id="361" r:id="rId7"/>
    <p:sldId id="364" r:id="rId8"/>
    <p:sldId id="363" r:id="rId9"/>
    <p:sldId id="365" r:id="rId10"/>
    <p:sldId id="366" r:id="rId11"/>
    <p:sldId id="372" r:id="rId12"/>
    <p:sldId id="373" r:id="rId13"/>
    <p:sldId id="374" r:id="rId14"/>
    <p:sldId id="392" r:id="rId15"/>
    <p:sldId id="393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1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orient="horz" pos="2064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2880">
          <p15:clr>
            <a:srgbClr val="A4A3A4"/>
          </p15:clr>
        </p15:guide>
        <p15:guide id="5" pos="952">
          <p15:clr>
            <a:srgbClr val="A4A3A4"/>
          </p15:clr>
        </p15:guide>
        <p15:guide id="6" pos="47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1498" y="72"/>
      </p:cViewPr>
      <p:guideLst>
        <p:guide orient="horz" pos="4224"/>
        <p:guide orient="horz" pos="2064"/>
        <p:guide orient="horz" pos="3984"/>
        <p:guide pos="2880"/>
        <p:guide pos="952"/>
        <p:guide pos="4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0EFB744D-1352-4A8A-8CB9-B158DFEEE8B3}" type="datetimeFigureOut">
              <a:rPr lang="nl-BE"/>
              <a:pPr>
                <a:defRPr/>
              </a:pPr>
              <a:t>14/11/2023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AE0D86-E1B3-4FCC-A257-910261746CE3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91327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Klik om het opmaakprofiel van de modelondertitel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03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9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69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184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0797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7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780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45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8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422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672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hyperlink" Target="http://www.oorcheck.nl/" TargetMode="Externa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hyperlink" Target="http://www.gehoortest.nl/gehoorschade/piep-of-ruis-in-oren/door-harde-luide-muziek/" TargetMode="External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classroom.com/Physics-Interactives/Waves-and-Sound/Standing-Wave-Patterns/Standing-Wave-Patterns-Interactive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www.surendranath.org/GPA/Waves/Beats/BeatsSound.html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lucp1331\Desktop\FYSS\ambulance1.mp3" TargetMode="External"/><Relationship Id="rId1" Type="http://schemas.microsoft.com/office/2007/relationships/media" Target="file:///C:\Users\lucp1331\Desktop\FYSS\ambulance1.mp3" TargetMode="External"/><Relationship Id="rId5" Type="http://schemas.openxmlformats.org/officeDocument/2006/relationships/hyperlink" Target="https://www.youtube.com/watch?v=a3RfULw7aAY&amp;gl=NL&amp;hl=nl" TargetMode="Externa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2.jpeg"/><Relationship Id="rId7" Type="http://schemas.openxmlformats.org/officeDocument/2006/relationships/image" Target="../media/image29.wmf"/><Relationship Id="rId12" Type="http://schemas.openxmlformats.org/officeDocument/2006/relationships/hyperlink" Target="https://bruningonline.nl/applets/doppler1/doppler1.htm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5.jpeg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jpeg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://www.youtube.com/watch?v=m_SyB7AUh40" TargetMode="Externa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https://www.youtube.com/watch?v=w6Q15GZpSUY#t=67s" TargetMode="Externa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sound-waves/latest/sound-waves_all.html" TargetMode="External"/><Relationship Id="rId2" Type="http://schemas.openxmlformats.org/officeDocument/2006/relationships/hyperlink" Target="http://www.oorcheck.n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sound-waves/latest/sound-waves_all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uningonline.nl/applets/golf-L/golf-L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" y="0"/>
            <a:ext cx="7661275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nl-BE" sz="1200"/>
              <a:t>Chapter Opener</a:t>
            </a:r>
          </a:p>
        </p:txBody>
      </p:sp>
      <p:pic>
        <p:nvPicPr>
          <p:cNvPr id="2051" name="Picture 148" descr="16_00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8"/>
          <a:stretch>
            <a:fillRect/>
          </a:stretch>
        </p:blipFill>
        <p:spPr bwMode="auto">
          <a:xfrm>
            <a:off x="2303463" y="136525"/>
            <a:ext cx="4535487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44500" y="5672138"/>
            <a:ext cx="871220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BE" sz="3600" dirty="0">
                <a:latin typeface="Arial" pitchFamily="34" charset="0"/>
                <a:cs typeface="Arial" pitchFamily="34" charset="0"/>
              </a:rPr>
              <a:t>Hoofdstuk 16: Geluid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16.3 Intensiteit van geluid: decibel</a:t>
            </a:r>
          </a:p>
        </p:txBody>
      </p:sp>
      <p:sp>
        <p:nvSpPr>
          <p:cNvPr id="10243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26988" y="1246188"/>
            <a:ext cx="6927850" cy="48799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BE" altLang="nl-BE" dirty="0">
                <a:latin typeface="Arial" charset="0"/>
                <a:cs typeface="Arial" charset="0"/>
              </a:rPr>
              <a:t>Volume </a:t>
            </a: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 geluidintensiteit </a:t>
            </a:r>
          </a:p>
          <a:p>
            <a:pPr lvl="1">
              <a:defRPr/>
            </a:pPr>
            <a:r>
              <a:rPr lang="nl-BE" altLang="nl-BE" dirty="0">
                <a:latin typeface="Arial" charset="0"/>
                <a:cs typeface="Arial" charset="0"/>
              </a:rPr>
              <a:t>Gehoordrempel (1000 Hz): </a:t>
            </a:r>
            <a:r>
              <a:rPr lang="nl-BE" altLang="nl-BE" i="1" dirty="0">
                <a:latin typeface="Arial" charset="0"/>
                <a:cs typeface="Arial" charset="0"/>
              </a:rPr>
              <a:t>I</a:t>
            </a:r>
            <a:r>
              <a:rPr lang="nl-BE" altLang="nl-BE" i="1" baseline="-25000" dirty="0">
                <a:latin typeface="Arial" charset="0"/>
                <a:cs typeface="Arial" charset="0"/>
              </a:rPr>
              <a:t>0</a:t>
            </a:r>
            <a:r>
              <a:rPr lang="nl-BE" altLang="nl-BE" dirty="0">
                <a:latin typeface="Arial" charset="0"/>
                <a:cs typeface="Arial" charset="0"/>
              </a:rPr>
              <a:t>= 10</a:t>
            </a:r>
            <a:r>
              <a:rPr lang="nl-BE" altLang="nl-BE" baseline="30000" dirty="0">
                <a:latin typeface="Arial" charset="0"/>
                <a:cs typeface="Arial" charset="0"/>
              </a:rPr>
              <a:t>-12 </a:t>
            </a:r>
            <a:r>
              <a:rPr lang="nl-BE" altLang="nl-BE" dirty="0">
                <a:latin typeface="Arial" charset="0"/>
                <a:cs typeface="Arial" charset="0"/>
              </a:rPr>
              <a:t>W/m</a:t>
            </a:r>
            <a:r>
              <a:rPr lang="nl-BE" altLang="nl-BE" baseline="30000" dirty="0">
                <a:latin typeface="Arial" charset="0"/>
                <a:cs typeface="Arial" charset="0"/>
              </a:rPr>
              <a:t>2</a:t>
            </a:r>
          </a:p>
          <a:p>
            <a:pPr lvl="1">
              <a:defRPr/>
            </a:pPr>
            <a:r>
              <a:rPr lang="nl-BE" altLang="nl-BE" dirty="0">
                <a:latin typeface="Arial" charset="0"/>
                <a:cs typeface="Arial" charset="0"/>
              </a:rPr>
              <a:t>Pijndrempel (1000 Hz): </a:t>
            </a:r>
            <a:r>
              <a:rPr lang="nl-BE" altLang="nl-BE" i="1" dirty="0">
                <a:latin typeface="Arial" charset="0"/>
                <a:cs typeface="Arial" charset="0"/>
              </a:rPr>
              <a:t>I</a:t>
            </a:r>
            <a:r>
              <a:rPr lang="nl-BE" altLang="nl-BE" dirty="0">
                <a:latin typeface="Arial" charset="0"/>
                <a:cs typeface="Arial" charset="0"/>
              </a:rPr>
              <a:t>= 1 W/m</a:t>
            </a:r>
            <a:r>
              <a:rPr lang="nl-BE" altLang="nl-BE" baseline="30000" dirty="0">
                <a:latin typeface="Arial" charset="0"/>
                <a:cs typeface="Arial" charset="0"/>
              </a:rPr>
              <a:t>2</a:t>
            </a:r>
          </a:p>
          <a:p>
            <a:pPr>
              <a:defRPr/>
            </a:pPr>
            <a:r>
              <a:rPr lang="nl-BE" altLang="nl-BE" dirty="0">
                <a:latin typeface="Arial" charset="0"/>
                <a:cs typeface="Arial" charset="0"/>
              </a:rPr>
              <a:t>Geluidssterkte in decibel (dB)</a:t>
            </a:r>
          </a:p>
          <a:p>
            <a:pPr lvl="1"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nl-BE" altLang="nl-BE" i="1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nl-BE" altLang="nl-BE" i="1" dirty="0">
                <a:latin typeface="Arial" charset="0"/>
                <a:cs typeface="Arial" charset="0"/>
              </a:rPr>
              <a:t>I</a:t>
            </a:r>
            <a:r>
              <a:rPr lang="nl-BE" altLang="nl-BE" dirty="0">
                <a:latin typeface="Arial" charset="0"/>
                <a:cs typeface="Arial" charset="0"/>
              </a:rPr>
              <a:t> x 2 </a:t>
            </a: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nl-BE" altLang="nl-BE" i="1" dirty="0">
                <a:latin typeface="Symbol" pitchFamily="18" charset="2"/>
                <a:cs typeface="Arial" charset="0"/>
                <a:sym typeface="Wingdings" pitchFamily="2" charset="2"/>
              </a:rPr>
              <a:t>b</a:t>
            </a: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 + 3 dB</a:t>
            </a:r>
          </a:p>
          <a:p>
            <a:pPr lvl="1">
              <a:defRPr/>
            </a:pPr>
            <a:r>
              <a:rPr lang="nl-BE" altLang="nl-BE" i="1" dirty="0">
                <a:latin typeface="Arial" charset="0"/>
                <a:cs typeface="Arial" charset="0"/>
              </a:rPr>
              <a:t>I</a:t>
            </a:r>
            <a:r>
              <a:rPr lang="nl-BE" altLang="nl-BE" dirty="0">
                <a:latin typeface="Arial" charset="0"/>
                <a:cs typeface="Arial" charset="0"/>
              </a:rPr>
              <a:t> x 10 </a:t>
            </a: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nl-BE" altLang="nl-BE" i="1" dirty="0">
                <a:latin typeface="Symbol" pitchFamily="18" charset="2"/>
                <a:cs typeface="Arial" charset="0"/>
                <a:sym typeface="Wingdings" pitchFamily="2" charset="2"/>
              </a:rPr>
              <a:t>b</a:t>
            </a: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 + 10 dB</a:t>
            </a:r>
          </a:p>
          <a:p>
            <a:pPr lvl="1">
              <a:defRPr/>
            </a:pPr>
            <a:r>
              <a:rPr lang="nl-BE" altLang="nl-BE" i="1" dirty="0">
                <a:latin typeface="Arial" charset="0"/>
                <a:cs typeface="Arial" charset="0"/>
              </a:rPr>
              <a:t>I</a:t>
            </a:r>
            <a:r>
              <a:rPr lang="nl-BE" altLang="nl-BE" dirty="0">
                <a:latin typeface="Arial" charset="0"/>
                <a:cs typeface="Arial" charset="0"/>
              </a:rPr>
              <a:t> x 100</a:t>
            </a: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nl-BE" altLang="nl-BE" i="1" dirty="0">
                <a:latin typeface="Symbol" pitchFamily="18" charset="2"/>
                <a:cs typeface="Arial" charset="0"/>
                <a:sym typeface="Wingdings" pitchFamily="2" charset="2"/>
              </a:rPr>
              <a:t>b</a:t>
            </a: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 +20 dB</a:t>
            </a:r>
          </a:p>
          <a:p>
            <a:pPr lvl="1">
              <a:buFontTx/>
              <a:buNone/>
              <a:defRPr/>
            </a:pPr>
            <a:r>
              <a:rPr lang="nl-BE" altLang="nl-BE" dirty="0">
                <a:latin typeface="Arial" charset="0"/>
                <a:cs typeface="Arial" charset="0"/>
                <a:hlinkClick r:id="rId3"/>
              </a:rPr>
              <a:t>http://www.oorcheck.nl/</a:t>
            </a:r>
            <a:endParaRPr lang="nl-BE" altLang="nl-BE" b="1" dirty="0">
              <a:latin typeface="Arial" charset="0"/>
              <a:cs typeface="Arial" charset="0"/>
              <a:sym typeface="Wingdings" pitchFamily="2" charset="2"/>
            </a:endParaRPr>
          </a:p>
          <a:p>
            <a:pPr marL="457200" lvl="1" indent="0">
              <a:buFontTx/>
              <a:buNone/>
              <a:defRPr/>
            </a:pPr>
            <a:r>
              <a:rPr lang="nl-BE" altLang="nl-BE" sz="2000" dirty="0">
                <a:latin typeface="Arial" charset="0"/>
                <a:cs typeface="Arial" charset="0"/>
                <a:sym typeface="Wingdings" pitchFamily="2" charset="2"/>
                <a:hlinkClick r:id="rId4"/>
              </a:rPr>
              <a:t>http://www.gehoortest.nl/gehoorschade/piep-of-ruis-in-oren/door-harde-luide-muziek/</a:t>
            </a:r>
            <a:endParaRPr lang="nl-BE" altLang="nl-BE" sz="2000" dirty="0">
              <a:latin typeface="Arial" charset="0"/>
              <a:cs typeface="Arial" charset="0"/>
              <a:sym typeface="Wingdings" pitchFamily="2" charset="2"/>
            </a:endParaRPr>
          </a:p>
          <a:p>
            <a:pPr marL="457200" lvl="1" indent="0">
              <a:buFontTx/>
              <a:buNone/>
              <a:defRPr/>
            </a:pPr>
            <a:endParaRPr lang="nl-BE" altLang="nl-BE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 lvl="1">
              <a:buFontTx/>
              <a:buNone/>
              <a:defRPr/>
            </a:pPr>
            <a:endParaRPr lang="nl-BE" altLang="nl-BE" baseline="30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baseline="30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baseline="30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535113" y="3097213"/>
          <a:ext cx="17351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Vergelijking" r:id="rId5" imgW="825500" imgH="431800" progId="Equation.3">
                  <p:embed/>
                </p:oleObj>
              </mc:Choice>
              <mc:Fallback>
                <p:oleObj name="Vergelijking" r:id="rId5" imgW="825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097213"/>
                        <a:ext cx="17351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638925" y="1089025"/>
          <a:ext cx="11747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Vergelijking" r:id="rId7" imgW="520700" imgH="457200" progId="Equation.3">
                  <p:embed/>
                </p:oleObj>
              </mc:Choice>
              <mc:Fallback>
                <p:oleObj name="Vergelijking" r:id="rId7" imgW="520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1089025"/>
                        <a:ext cx="11747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Afbeelding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389188"/>
            <a:ext cx="372745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kstvak 10"/>
          <p:cNvSpPr txBox="1">
            <a:spLocks noChangeArrowheads="1"/>
          </p:cNvSpPr>
          <p:nvPr/>
        </p:nvSpPr>
        <p:spPr bwMode="auto">
          <a:xfrm>
            <a:off x="4344988" y="4257675"/>
            <a:ext cx="1230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Schade</a:t>
            </a:r>
          </a:p>
        </p:txBody>
      </p:sp>
      <p:cxnSp>
        <p:nvCxnSpPr>
          <p:cNvPr id="11272" name="Rechte verbindingslijn met pijl 7"/>
          <p:cNvCxnSpPr>
            <a:cxnSpLocks noChangeShapeType="1"/>
          </p:cNvCxnSpPr>
          <p:nvPr/>
        </p:nvCxnSpPr>
        <p:spPr bwMode="auto">
          <a:xfrm flipV="1">
            <a:off x="4605338" y="4824413"/>
            <a:ext cx="1039812" cy="142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16.3 Intensiteit van geluid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Verband tussen intensiteit en amplitude</a:t>
            </a:r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  <a:p>
            <a:pPr>
              <a:buFontTx/>
              <a:buNone/>
            </a:pPr>
            <a:endParaRPr lang="nl-BE" altLang="nl-BE" dirty="0"/>
          </a:p>
          <a:p>
            <a:pPr lvl="1"/>
            <a:r>
              <a:rPr lang="nl-BE" altLang="nl-BE" dirty="0"/>
              <a:t>Gehoordrempel (1000 Hz): </a:t>
            </a:r>
            <a:r>
              <a:rPr lang="nl-BE" altLang="nl-BE" i="1" dirty="0"/>
              <a:t>I</a:t>
            </a:r>
            <a:r>
              <a:rPr lang="nl-BE" altLang="nl-BE" i="1" baseline="-25000" dirty="0"/>
              <a:t>0</a:t>
            </a:r>
            <a:r>
              <a:rPr lang="nl-BE" altLang="nl-BE" dirty="0"/>
              <a:t>= 10</a:t>
            </a:r>
            <a:r>
              <a:rPr lang="nl-BE" altLang="nl-BE" baseline="30000" dirty="0"/>
              <a:t>-12</a:t>
            </a:r>
            <a:r>
              <a:rPr lang="nl-BE" altLang="nl-BE" dirty="0"/>
              <a:t> W/m</a:t>
            </a:r>
            <a:r>
              <a:rPr lang="nl-BE" altLang="nl-BE" baseline="30000" dirty="0"/>
              <a:t>2</a:t>
            </a:r>
            <a:br>
              <a:rPr lang="nl-BE" altLang="nl-BE" baseline="30000" dirty="0"/>
            </a:br>
            <a:r>
              <a:rPr lang="nl-BE" altLang="nl-BE" dirty="0">
                <a:sym typeface="Wingdings" panose="05000000000000000000" pitchFamily="2" charset="2"/>
              </a:rPr>
              <a:t> A=1,1 x 10</a:t>
            </a:r>
            <a:r>
              <a:rPr lang="nl-BE" altLang="nl-BE" baseline="30000" dirty="0">
                <a:sym typeface="Wingdings" panose="05000000000000000000" pitchFamily="2" charset="2"/>
              </a:rPr>
              <a:t>-11</a:t>
            </a:r>
            <a:r>
              <a:rPr lang="nl-BE" altLang="nl-BE" dirty="0">
                <a:sym typeface="Wingdings" panose="05000000000000000000" pitchFamily="2" charset="2"/>
              </a:rPr>
              <a:t> m en </a:t>
            </a:r>
            <a:r>
              <a:rPr lang="nl-BE" altLang="nl-BE" dirty="0" err="1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dirty="0" err="1">
                <a:sym typeface="Wingdings" panose="05000000000000000000" pitchFamily="2" charset="2"/>
              </a:rPr>
              <a:t>P</a:t>
            </a:r>
            <a:r>
              <a:rPr lang="nl-BE" altLang="nl-BE" baseline="-25000" dirty="0" err="1">
                <a:sym typeface="Wingdings" panose="05000000000000000000" pitchFamily="2" charset="2"/>
              </a:rPr>
              <a:t>m</a:t>
            </a:r>
            <a:r>
              <a:rPr lang="nl-BE" altLang="nl-BE" dirty="0">
                <a:sym typeface="Wingdings" panose="05000000000000000000" pitchFamily="2" charset="2"/>
              </a:rPr>
              <a:t> = 3,0 x 10</a:t>
            </a:r>
            <a:r>
              <a:rPr lang="nl-BE" altLang="nl-BE" baseline="30000" dirty="0">
                <a:sym typeface="Wingdings" panose="05000000000000000000" pitchFamily="2" charset="2"/>
              </a:rPr>
              <a:t>-5</a:t>
            </a:r>
            <a:r>
              <a:rPr lang="nl-BE" altLang="nl-BE" dirty="0">
                <a:sym typeface="Wingdings" panose="05000000000000000000" pitchFamily="2" charset="2"/>
              </a:rPr>
              <a:t> Pa</a:t>
            </a:r>
            <a:endParaRPr lang="nl-BE" altLang="nl-BE" baseline="30000" dirty="0"/>
          </a:p>
          <a:p>
            <a:pPr lvl="1"/>
            <a:r>
              <a:rPr lang="nl-BE" altLang="nl-BE" dirty="0"/>
              <a:t>Pijndrempel (1000 Hz): </a:t>
            </a:r>
            <a:r>
              <a:rPr lang="nl-BE" altLang="nl-BE" i="1" dirty="0"/>
              <a:t>I</a:t>
            </a:r>
            <a:r>
              <a:rPr lang="nl-BE" altLang="nl-BE" dirty="0"/>
              <a:t>= 1 W/m</a:t>
            </a:r>
            <a:r>
              <a:rPr lang="nl-BE" altLang="nl-BE" baseline="30000" dirty="0"/>
              <a:t>2</a:t>
            </a:r>
            <a:r>
              <a:rPr lang="nl-BE" altLang="nl-BE" dirty="0"/>
              <a:t> </a:t>
            </a:r>
            <a:br>
              <a:rPr lang="nl-BE" altLang="nl-BE" dirty="0"/>
            </a:br>
            <a:r>
              <a:rPr lang="nl-BE" altLang="nl-BE" dirty="0">
                <a:sym typeface="Wingdings" panose="05000000000000000000" pitchFamily="2" charset="2"/>
              </a:rPr>
              <a:t> A=1,1 x 10</a:t>
            </a:r>
            <a:r>
              <a:rPr lang="nl-BE" altLang="nl-BE" baseline="30000" dirty="0">
                <a:sym typeface="Wingdings" panose="05000000000000000000" pitchFamily="2" charset="2"/>
              </a:rPr>
              <a:t>-5</a:t>
            </a:r>
            <a:r>
              <a:rPr lang="nl-BE" altLang="nl-BE" dirty="0">
                <a:sym typeface="Wingdings" panose="05000000000000000000" pitchFamily="2" charset="2"/>
              </a:rPr>
              <a:t> m en </a:t>
            </a:r>
            <a:r>
              <a:rPr lang="nl-BE" altLang="nl-BE" dirty="0" err="1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dirty="0" err="1">
                <a:sym typeface="Wingdings" panose="05000000000000000000" pitchFamily="2" charset="2"/>
              </a:rPr>
              <a:t>P</a:t>
            </a:r>
            <a:r>
              <a:rPr lang="nl-BE" altLang="nl-BE" baseline="-25000" dirty="0" err="1">
                <a:sym typeface="Wingdings" panose="05000000000000000000" pitchFamily="2" charset="2"/>
              </a:rPr>
              <a:t>m</a:t>
            </a:r>
            <a:r>
              <a:rPr lang="nl-BE" altLang="nl-BE" dirty="0">
                <a:sym typeface="Wingdings" panose="05000000000000000000" pitchFamily="2" charset="2"/>
              </a:rPr>
              <a:t> = 30 Pa</a:t>
            </a:r>
            <a:endParaRPr lang="nl-BE" altLang="nl-BE" baseline="30000" dirty="0"/>
          </a:p>
          <a:p>
            <a:pPr lvl="1"/>
            <a:endParaRPr lang="nl-BE" altLang="nl-BE" baseline="30000" dirty="0"/>
          </a:p>
          <a:p>
            <a:pPr>
              <a:buFontTx/>
              <a:buNone/>
            </a:pPr>
            <a:endParaRPr lang="nl-BE" altLang="nl-BE" dirty="0"/>
          </a:p>
          <a:p>
            <a:pPr>
              <a:buFontTx/>
              <a:buNone/>
            </a:pPr>
            <a:endParaRPr lang="nl-BE" altLang="nl-BE" dirty="0"/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950913" y="2266950"/>
          <a:ext cx="205581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Vergelijking" r:id="rId3" imgW="952087" imgH="901309" progId="Equation.3">
                  <p:embed/>
                </p:oleObj>
              </mc:Choice>
              <mc:Fallback>
                <p:oleObj name="Vergelijking" r:id="rId3" imgW="952087" imgH="90130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266950"/>
                        <a:ext cx="2055812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hteraccolade 4"/>
          <p:cNvSpPr>
            <a:spLocks/>
          </p:cNvSpPr>
          <p:nvPr/>
        </p:nvSpPr>
        <p:spPr bwMode="auto">
          <a:xfrm>
            <a:off x="3159125" y="2174875"/>
            <a:ext cx="331788" cy="2051050"/>
          </a:xfrm>
          <a:prstGeom prst="rightBrace">
            <a:avLst>
              <a:gd name="adj1" fmla="val 835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3613150" y="2687638"/>
          <a:ext cx="13335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Vergelijking" r:id="rId5" imgW="558558" imgH="444307" progId="Equation.3">
                  <p:embed/>
                </p:oleObj>
              </mc:Choice>
              <mc:Fallback>
                <p:oleObj name="Vergelijking" r:id="rId5" imgW="558558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687638"/>
                        <a:ext cx="13335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16.3 Intensiteit van geluid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Geluidvolume (in foon)</a:t>
            </a:r>
          </a:p>
        </p:txBody>
      </p:sp>
      <p:pic>
        <p:nvPicPr>
          <p:cNvPr id="13316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3"/>
          <a:stretch>
            <a:fillRect/>
          </a:stretch>
        </p:blipFill>
        <p:spPr bwMode="auto">
          <a:xfrm>
            <a:off x="1533525" y="2173288"/>
            <a:ext cx="5303838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16.4 Geluidsbronnen: trillende snaren en luchtkolommen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Chromatische toonladder </a:t>
            </a:r>
            <a:br>
              <a:rPr lang="nl-BE" altLang="nl-BE"/>
            </a:br>
            <a:r>
              <a:rPr lang="nl-BE" altLang="nl-BE"/>
              <a:t>(1 octaaf = verdubbeling van frequentie)</a:t>
            </a:r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pPr>
              <a:buFontTx/>
              <a:buNone/>
            </a:pPr>
            <a:r>
              <a:rPr lang="nl-BE" altLang="nl-BE" sz="2000"/>
              <a:t>(zie aparte presentatie)</a:t>
            </a:r>
          </a:p>
        </p:txBody>
      </p:sp>
      <p:pic>
        <p:nvPicPr>
          <p:cNvPr id="14340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3" y="2662238"/>
            <a:ext cx="30305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16.4 Geluidsbronnen: trillende snaren en luchtkolommen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nl-BE" altLang="nl-BE" sz="2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nl-BE" altLang="nl-BE" sz="2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nl-BE" altLang="nl-BE" sz="2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nl-BE" altLang="nl-BE" sz="2000" dirty="0">
                <a:latin typeface="Arial" charset="0"/>
                <a:cs typeface="Arial" charset="0"/>
              </a:rPr>
              <a:t>(zie aparte presentatie)</a:t>
            </a:r>
          </a:p>
        </p:txBody>
      </p:sp>
      <p:pic>
        <p:nvPicPr>
          <p:cNvPr id="1536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95"/>
          <a:stretch>
            <a:fillRect/>
          </a:stretch>
        </p:blipFill>
        <p:spPr bwMode="auto">
          <a:xfrm>
            <a:off x="495300" y="2095500"/>
            <a:ext cx="7980363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0C42CD9-DAAB-4CBA-93C3-48990C20F505}"/>
              </a:ext>
            </a:extLst>
          </p:cNvPr>
          <p:cNvSpPr txBox="1"/>
          <p:nvPr/>
        </p:nvSpPr>
        <p:spPr>
          <a:xfrm>
            <a:off x="165370" y="5710664"/>
            <a:ext cx="9591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https://www.physicsclassroom.com/Physics-Interactives/Waves-and-Sound/Standing-Wave-Patterns/Standing-Wave-Patterns-Interactive</a:t>
            </a:r>
            <a:endParaRPr 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16.4 Geluidsbronnen: trillende snaren en luchtkolommen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552450" y="158591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nl-BE" altLang="nl-BE" sz="2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nl-BE" altLang="nl-BE" sz="2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nl-BE" altLang="nl-BE" sz="2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nl-BE" altLang="nl-BE" sz="2000" dirty="0">
                <a:latin typeface="Arial" charset="0"/>
                <a:cs typeface="Arial" charset="0"/>
              </a:rPr>
              <a:t>(zie aparte presentatie)</a:t>
            </a:r>
          </a:p>
        </p:txBody>
      </p:sp>
      <p:pic>
        <p:nvPicPr>
          <p:cNvPr id="16388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1"/>
          <a:stretch>
            <a:fillRect/>
          </a:stretch>
        </p:blipFill>
        <p:spPr bwMode="auto">
          <a:xfrm>
            <a:off x="539750" y="2019300"/>
            <a:ext cx="8280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16.5 Geluidskwaliteit en ruis; superpositie</a:t>
            </a:r>
          </a:p>
        </p:txBody>
      </p:sp>
      <p:sp>
        <p:nvSpPr>
          <p:cNvPr id="1741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4931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Timbre of kwaliteit </a:t>
            </a:r>
            <a:r>
              <a:rPr lang="nl-BE" altLang="nl-BE">
                <a:sym typeface="Wingdings" panose="05000000000000000000" pitchFamily="2" charset="2"/>
              </a:rPr>
              <a:t> klankkleur muziekinstrument</a:t>
            </a: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r>
              <a:rPr lang="nl-BE" altLang="nl-BE">
                <a:sym typeface="Wingdings" panose="05000000000000000000" pitchFamily="2" charset="2"/>
              </a:rPr>
              <a:t>Ruis: continu geluidsspectrum</a:t>
            </a:r>
            <a:endParaRPr lang="nl-BE" altLang="nl-BE"/>
          </a:p>
        </p:txBody>
      </p:sp>
      <p:pic>
        <p:nvPicPr>
          <p:cNvPr id="1741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8"/>
          <a:stretch>
            <a:fillRect/>
          </a:stretch>
        </p:blipFill>
        <p:spPr bwMode="auto">
          <a:xfrm>
            <a:off x="2852738" y="2154238"/>
            <a:ext cx="298926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 bwMode="auto">
          <a:xfrm>
            <a:off x="0" y="-31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16.6 Interferentie van geluidsgolven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996950"/>
            <a:ext cx="8229600" cy="512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Interferentie in de ruimte</a:t>
            </a:r>
          </a:p>
        </p:txBody>
      </p:sp>
      <p:pic>
        <p:nvPicPr>
          <p:cNvPr id="18436" name="Picture 3" descr="Figure_16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31963"/>
            <a:ext cx="2535238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 descr="Figure_16_1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1584325"/>
            <a:ext cx="2805113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Figure_16_16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62413"/>
            <a:ext cx="28003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 bwMode="auto">
          <a:xfrm>
            <a:off x="0" y="11113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16.6 Interferentie van geluidsgolven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873125"/>
            <a:ext cx="8229600" cy="5253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Zwevingen: samenstellingen van trillingen met een licht verschillende frequentie</a:t>
            </a:r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pPr>
              <a:buFontTx/>
              <a:buNone/>
            </a:pPr>
            <a:endParaRPr lang="nl-BE" altLang="nl-BE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41476"/>
              </p:ext>
            </p:extLst>
          </p:nvPr>
        </p:nvGraphicFramePr>
        <p:xfrm>
          <a:off x="1355725" y="1925638"/>
          <a:ext cx="64325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Vergelijking" r:id="rId3" imgW="2933700" imgH="863600" progId="Equation.3">
                  <p:embed/>
                </p:oleObj>
              </mc:Choice>
              <mc:Fallback>
                <p:oleObj name="Vergelijking" r:id="rId3" imgW="29337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925638"/>
                        <a:ext cx="643255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Afbeelding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3" t="8331"/>
          <a:stretch>
            <a:fillRect/>
          </a:stretch>
        </p:blipFill>
        <p:spPr bwMode="auto">
          <a:xfrm>
            <a:off x="2894028" y="3807795"/>
            <a:ext cx="5792771" cy="2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5A3A95-EC6B-4987-AECA-79AE0EE05D64}"/>
              </a:ext>
            </a:extLst>
          </p:cNvPr>
          <p:cNvSpPr/>
          <p:nvPr/>
        </p:nvSpPr>
        <p:spPr>
          <a:xfrm>
            <a:off x="0" y="6085373"/>
            <a:ext cx="901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hlinkClick r:id="rId6"/>
              </a:rPr>
              <a:t>https://www.surendranath.org/GPA/Waves/Beats/BeatsSound.html</a:t>
            </a:r>
            <a:endParaRPr lang="en-GB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 bwMode="auto">
          <a:xfrm>
            <a:off x="0" y="11113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16.6 Interferentie van geluidsgolven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873125"/>
            <a:ext cx="8229600" cy="5253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/>
              <a:t>Zwevingen:</a:t>
            </a:r>
          </a:p>
          <a:p>
            <a:pPr>
              <a:buFontTx/>
              <a:buNone/>
            </a:pPr>
            <a:r>
              <a:rPr lang="nl-BE" altLang="nl-BE">
                <a:sym typeface="Wingdings" panose="05000000000000000000" pitchFamily="2" charset="2"/>
              </a:rPr>
              <a:t>Golf trilt met een frequentie = gem. frequentie en amplitude die varieert tussen 0 en 2A met frequentie (f</a:t>
            </a:r>
            <a:r>
              <a:rPr lang="nl-BE" altLang="nl-BE" baseline="-25000">
                <a:sym typeface="Wingdings" panose="05000000000000000000" pitchFamily="2" charset="2"/>
              </a:rPr>
              <a:t>1</a:t>
            </a:r>
            <a:r>
              <a:rPr lang="nl-BE" altLang="nl-BE">
                <a:sym typeface="Wingdings" panose="05000000000000000000" pitchFamily="2" charset="2"/>
              </a:rPr>
              <a:t>-f</a:t>
            </a:r>
            <a:r>
              <a:rPr lang="nl-BE" altLang="nl-BE" baseline="-25000">
                <a:sym typeface="Wingdings" panose="05000000000000000000" pitchFamily="2" charset="2"/>
              </a:rPr>
              <a:t>2</a:t>
            </a:r>
            <a:r>
              <a:rPr lang="nl-BE" altLang="nl-BE">
                <a:sym typeface="Wingdings" panose="05000000000000000000" pitchFamily="2" charset="2"/>
              </a:rPr>
              <a:t>)/2</a:t>
            </a:r>
          </a:p>
          <a:p>
            <a:pPr>
              <a:buFontTx/>
              <a:buNone/>
            </a:pPr>
            <a:r>
              <a:rPr lang="nl-BE" altLang="nl-BE">
                <a:sym typeface="Wingdings" panose="05000000000000000000" pitchFamily="2" charset="2"/>
              </a:rPr>
              <a:t>Maximale amplitude telkens </a:t>
            </a:r>
            <a:endParaRPr lang="nl-BE" altLang="nl-BE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2554288" y="722313"/>
          <a:ext cx="6043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Vergelijking" r:id="rId3" imgW="2755900" imgH="393700" progId="Equation.3">
                  <p:embed/>
                </p:oleObj>
              </mc:Choice>
              <mc:Fallback>
                <p:oleObj name="Vergelijking" r:id="rId3" imgW="27559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722313"/>
                        <a:ext cx="6043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5432425" y="2609850"/>
          <a:ext cx="301942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Vergelijking" r:id="rId5" imgW="1409700" imgH="1917700" progId="Equation.3">
                  <p:embed/>
                </p:oleObj>
              </mc:Choice>
              <mc:Fallback>
                <p:oleObj name="Vergelijking" r:id="rId5" imgW="1409700" imgH="191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609850"/>
                        <a:ext cx="3019425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Inhoud H16: Geluid</a:t>
            </a:r>
          </a:p>
        </p:txBody>
      </p:sp>
      <p:sp>
        <p:nvSpPr>
          <p:cNvPr id="30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781843"/>
            <a:ext cx="8686800" cy="529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Times" panose="02020603050405020304" pitchFamily="18" charset="0"/>
              <a:buAutoNum type="arabicPeriod"/>
            </a:pPr>
            <a:endParaRPr lang="nl-BE" altLang="nl-BE" dirty="0"/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Eigenschappen van geluid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Wiskundige voorstelling van longitudinale golven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Intensiteit van geluid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Geluidsbronnen: trillende snaren en luchtkolommen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Geluidskwaliteit en ruis: superpositie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Interferentie van geluidsgolven: zwevingen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Dopplereffect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 dirty="0"/>
              <a:t>Schokgolven en sonische knal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16.7 Dopplereffect</a:t>
            </a:r>
          </a:p>
        </p:txBody>
      </p:sp>
      <p:sp>
        <p:nvSpPr>
          <p:cNvPr id="21507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/>
              <a:t>Effect dat een </a:t>
            </a:r>
            <a:r>
              <a:rPr lang="nl-BE" altLang="nl-BE">
                <a:solidFill>
                  <a:srgbClr val="FF0000"/>
                </a:solidFill>
              </a:rPr>
              <a:t>andere frequentie</a:t>
            </a:r>
            <a:r>
              <a:rPr lang="nl-BE" altLang="nl-BE"/>
              <a:t> wordt </a:t>
            </a:r>
            <a:r>
              <a:rPr lang="nl-BE" altLang="nl-BE">
                <a:solidFill>
                  <a:srgbClr val="FF0000"/>
                </a:solidFill>
              </a:rPr>
              <a:t>waargenomen</a:t>
            </a:r>
            <a:r>
              <a:rPr lang="nl-BE" altLang="nl-BE"/>
              <a:t> dan wordt uitgezonden omdat de bron en waarnemer </a:t>
            </a:r>
            <a:r>
              <a:rPr lang="nl-BE" altLang="nl-BE">
                <a:solidFill>
                  <a:srgbClr val="FF0000"/>
                </a:solidFill>
              </a:rPr>
              <a:t>relatief</a:t>
            </a:r>
            <a:r>
              <a:rPr lang="nl-BE" altLang="nl-BE"/>
              <a:t> tov elkaar </a:t>
            </a:r>
            <a:r>
              <a:rPr lang="nl-BE" altLang="nl-BE">
                <a:solidFill>
                  <a:srgbClr val="FF0000"/>
                </a:solidFill>
              </a:rPr>
              <a:t>bewegen</a:t>
            </a:r>
          </a:p>
        </p:txBody>
      </p:sp>
      <p:pic>
        <p:nvPicPr>
          <p:cNvPr id="7" name="ambulance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35829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6228042"/>
            <a:ext cx="9214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dirty="0">
                <a:hlinkClick r:id="rId5"/>
              </a:rPr>
              <a:t>https://www.youtube.com/watch?v=a3RfULw7aAY&amp;gl=NL&amp;hl=nl</a:t>
            </a:r>
            <a:endParaRPr lang="nl-BE" alt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Afbeelding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6" r="53258" b="27551"/>
          <a:stretch>
            <a:fillRect/>
          </a:stretch>
        </p:blipFill>
        <p:spPr bwMode="auto">
          <a:xfrm>
            <a:off x="4967288" y="1689100"/>
            <a:ext cx="2441575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90" b="32683"/>
          <a:stretch>
            <a:fillRect/>
          </a:stretch>
        </p:blipFill>
        <p:spPr bwMode="auto">
          <a:xfrm>
            <a:off x="-73025" y="1624013"/>
            <a:ext cx="3262313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17475" y="1158875"/>
            <a:ext cx="4457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Bewegende waarnemer naar bron</a:t>
            </a:r>
          </a:p>
          <a:p>
            <a:r>
              <a:rPr lang="en-US" altLang="nl-BE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nl-BE">
                <a:latin typeface="Arial" panose="020B0604020202020204" pitchFamily="34" charset="0"/>
                <a:cs typeface="Arial" panose="020B0604020202020204" pitchFamily="34" charset="0"/>
              </a:rPr>
              <a:t>16.7 Dopplereffect </a:t>
            </a:r>
            <a:endParaRPr lang="en-US" altLang="nl-BE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 flipV="1">
            <a:off x="2541588" y="1939925"/>
            <a:ext cx="22225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2022475" y="20510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2860675" y="20780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2538413" y="17668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>
                <a:latin typeface="Symbol" panose="05050102010706020507" pitchFamily="18" charset="2"/>
              </a:rPr>
              <a:t>l</a:t>
            </a:r>
            <a:endParaRPr lang="en-US" altLang="nl-BE">
              <a:latin typeface="Times New Roman" panose="02020603050405020304" pitchFamily="18" charset="0"/>
            </a:endParaRP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3109913" y="32432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0" y="5076825"/>
            <a:ext cx="321468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Waarnemer observeert: </a:t>
            </a:r>
          </a:p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Zelfde golflengte</a:t>
            </a:r>
          </a:p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nl-BE" sz="220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’= </a:t>
            </a:r>
            <a:r>
              <a:rPr lang="en-US" altLang="nl-BE" sz="220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</a:p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Grotere golfsnelheid  </a:t>
            </a:r>
          </a:p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	v</a:t>
            </a:r>
            <a:r>
              <a:rPr lang="en-US" altLang="nl-BE" sz="2200" baseline="-250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’ = v</a:t>
            </a:r>
            <a:r>
              <a:rPr lang="en-US" altLang="nl-BE" sz="2200" baseline="-250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+v</a:t>
            </a:r>
            <a:r>
              <a:rPr lang="en-US" altLang="nl-BE" sz="2200" baseline="-250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 &gt; v</a:t>
            </a:r>
            <a:r>
              <a:rPr lang="en-US" altLang="nl-BE" sz="2200" baseline="-250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4870450" y="5092700"/>
            <a:ext cx="34004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Waarnemer observeert: </a:t>
            </a:r>
          </a:p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Kleinere golflengte		</a:t>
            </a:r>
            <a:r>
              <a:rPr lang="en-US" altLang="nl-BE" sz="220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’ &lt; </a:t>
            </a:r>
            <a:r>
              <a:rPr lang="en-US" altLang="nl-BE" sz="220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Zelfde golfsnelheid</a:t>
            </a:r>
            <a:b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	v</a:t>
            </a:r>
            <a:r>
              <a:rPr lang="en-US" altLang="nl-BE" sz="2200" baseline="-250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’ = v</a:t>
            </a:r>
            <a:r>
              <a:rPr lang="en-US" altLang="nl-BE" sz="2200" baseline="-250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altLang="nl-BE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4648200" y="1158875"/>
            <a:ext cx="44561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 sz="2200">
                <a:latin typeface="Arial" panose="020B0604020202020204" pitchFamily="34" charset="0"/>
                <a:cs typeface="Arial" panose="020B0604020202020204" pitchFamily="34" charset="0"/>
              </a:rPr>
              <a:t>Bewegende bron naar waarnemer</a:t>
            </a:r>
          </a:p>
          <a:p>
            <a:endParaRPr lang="en-US" altLang="nl-BE">
              <a:latin typeface="Times New Roman" panose="02020603050405020304" pitchFamily="18" charset="0"/>
            </a:endParaRP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7681913" y="333216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7024688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 flipV="1">
            <a:off x="7162800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>
            <a:off x="64770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>
            <a:off x="71628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7319963" y="1905000"/>
            <a:ext cx="45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>
                <a:latin typeface="Symbol" panose="05050102010706020507" pitchFamily="18" charset="2"/>
              </a:rPr>
              <a:t>l</a:t>
            </a:r>
            <a:r>
              <a:rPr lang="en-US" altLang="nl-BE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22548" name="AutoShape 21"/>
          <p:cNvSpPr>
            <a:spLocks/>
          </p:cNvSpPr>
          <p:nvPr/>
        </p:nvSpPr>
        <p:spPr bwMode="auto">
          <a:xfrm>
            <a:off x="3021013" y="5251450"/>
            <a:ext cx="138112" cy="1573213"/>
          </a:xfrm>
          <a:prstGeom prst="rightBrace">
            <a:avLst>
              <a:gd name="adj1" fmla="val 787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22549" name="AutoShape 22"/>
          <p:cNvSpPr>
            <a:spLocks/>
          </p:cNvSpPr>
          <p:nvPr/>
        </p:nvSpPr>
        <p:spPr bwMode="auto">
          <a:xfrm>
            <a:off x="7986713" y="5195888"/>
            <a:ext cx="131762" cy="1587500"/>
          </a:xfrm>
          <a:prstGeom prst="rightBrace">
            <a:avLst>
              <a:gd name="adj1" fmla="val 795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graphicFrame>
        <p:nvGraphicFramePr>
          <p:cNvPr id="22550" name="Object 2"/>
          <p:cNvGraphicFramePr>
            <a:graphicFrameLocks noChangeAspect="1"/>
          </p:cNvGraphicFramePr>
          <p:nvPr/>
        </p:nvGraphicFramePr>
        <p:xfrm>
          <a:off x="3159125" y="5572125"/>
          <a:ext cx="15811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Vergelijking" r:id="rId4" imgW="787400" imgH="419100" progId="Equation.3">
                  <p:embed/>
                </p:oleObj>
              </mc:Choice>
              <mc:Fallback>
                <p:oleObj name="Vergelijking" r:id="rId4" imgW="787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5572125"/>
                        <a:ext cx="15811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3"/>
          <p:cNvGraphicFramePr>
            <a:graphicFrameLocks noChangeAspect="1"/>
          </p:cNvGraphicFramePr>
          <p:nvPr/>
        </p:nvGraphicFramePr>
        <p:xfrm>
          <a:off x="8178800" y="5516563"/>
          <a:ext cx="965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5" name="Vergelijking" r:id="rId6" imgW="482391" imgH="418918" progId="Equation.3">
                  <p:embed/>
                </p:oleObj>
              </mc:Choice>
              <mc:Fallback>
                <p:oleObj name="Vergelijking" r:id="rId6" imgW="482391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5516563"/>
                        <a:ext cx="9652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3192463" y="3387725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nl-B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7756525" y="3043238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NL" altLang="nl-BE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nl-NL" altLang="nl-BE">
              <a:latin typeface="Times New Roman" panose="02020603050405020304" pitchFamily="18" charset="0"/>
            </a:endParaRPr>
          </a:p>
        </p:txBody>
      </p:sp>
      <p:graphicFrame>
        <p:nvGraphicFramePr>
          <p:cNvPr id="22554" name="Object 4"/>
          <p:cNvGraphicFramePr>
            <a:graphicFrameLocks noChangeAspect="1"/>
          </p:cNvGraphicFramePr>
          <p:nvPr/>
        </p:nvGraphicFramePr>
        <p:xfrm>
          <a:off x="-15875" y="-14288"/>
          <a:ext cx="8905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Vergelijking" r:id="rId8" imgW="444307" imgH="418918" progId="Equation.3">
                  <p:embed/>
                </p:oleObj>
              </mc:Choice>
              <mc:Fallback>
                <p:oleObj name="Vergelijking" r:id="rId8" imgW="444307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75" y="-14288"/>
                        <a:ext cx="8905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5"/>
          <p:cNvGraphicFramePr>
            <a:graphicFrameLocks noChangeAspect="1"/>
          </p:cNvGraphicFramePr>
          <p:nvPr/>
        </p:nvGraphicFramePr>
        <p:xfrm>
          <a:off x="8220075" y="-46038"/>
          <a:ext cx="9937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Vergelijking" r:id="rId10" imgW="495085" imgH="418918" progId="Equation.3">
                  <p:embed/>
                </p:oleObj>
              </mc:Choice>
              <mc:Fallback>
                <p:oleObj name="Vergelijking" r:id="rId10" imgW="495085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-46038"/>
                        <a:ext cx="9937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Line 6"/>
          <p:cNvSpPr>
            <a:spLocks noChangeShapeType="1"/>
          </p:cNvSpPr>
          <p:nvPr/>
        </p:nvSpPr>
        <p:spPr bwMode="auto">
          <a:xfrm flipH="1" flipV="1">
            <a:off x="2846388" y="1966913"/>
            <a:ext cx="22225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AAC039B-BB5D-4A83-AD2A-9FDB2F45BE41}"/>
              </a:ext>
            </a:extLst>
          </p:cNvPr>
          <p:cNvSpPr txBox="1"/>
          <p:nvPr/>
        </p:nvSpPr>
        <p:spPr>
          <a:xfrm>
            <a:off x="1480735" y="682849"/>
            <a:ext cx="6944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12"/>
              </a:rPr>
              <a:t>https://bruningonline.nl/applets/doppler1/doppler1.htm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14288" y="900113"/>
            <a:ext cx="9144000" cy="522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/>
              <a:t>Bewegende bron: </a:t>
            </a:r>
          </a:p>
          <a:p>
            <a:pPr marL="0" indent="0">
              <a:buFontTx/>
              <a:buNone/>
            </a:pPr>
            <a:r>
              <a:rPr lang="nl-BE" altLang="nl-BE"/>
              <a:t>naar de waarnemer toe</a:t>
            </a:r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r>
              <a:rPr lang="nl-BE" altLang="nl-BE"/>
              <a:t>van de waarnemer weg</a:t>
            </a:r>
          </a:p>
          <a:p>
            <a:pPr marL="0" indent="0">
              <a:buFontTx/>
              <a:buNone/>
            </a:pPr>
            <a:endParaRPr lang="nl-BE" altLang="nl-BE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16.7 Dopplereffect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3870325" y="5389563"/>
          <a:ext cx="32004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Vergelijking" r:id="rId3" imgW="1511300" imgH="635000" progId="Equation.3">
                  <p:embed/>
                </p:oleObj>
              </mc:Choice>
              <mc:Fallback>
                <p:oleObj name="Vergelijking" r:id="rId3" imgW="1511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5389563"/>
                        <a:ext cx="3200400" cy="13430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kstvak 9"/>
          <p:cNvSpPr txBox="1">
            <a:spLocks noChangeArrowheads="1"/>
          </p:cNvSpPr>
          <p:nvPr/>
        </p:nvSpPr>
        <p:spPr bwMode="auto">
          <a:xfrm>
            <a:off x="6954838" y="6221413"/>
            <a:ext cx="202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sz="2000">
                <a:latin typeface="Arial" panose="020B0604020202020204" pitchFamily="34" charset="0"/>
                <a:cs typeface="Arial" panose="020B0604020202020204" pitchFamily="34" charset="0"/>
              </a:rPr>
              <a:t>Zie bordschema</a:t>
            </a:r>
          </a:p>
        </p:txBody>
      </p:sp>
      <p:pic>
        <p:nvPicPr>
          <p:cNvPr id="23558" name="Afbeelding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9" b="17682"/>
          <a:stretch>
            <a:fillRect/>
          </a:stretch>
        </p:blipFill>
        <p:spPr bwMode="auto">
          <a:xfrm>
            <a:off x="5003800" y="2667000"/>
            <a:ext cx="356235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" b="64784"/>
          <a:stretch>
            <a:fillRect/>
          </a:stretch>
        </p:blipFill>
        <p:spPr bwMode="auto">
          <a:xfrm>
            <a:off x="4868863" y="728663"/>
            <a:ext cx="38417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60" name="Object 2"/>
          <p:cNvGraphicFramePr>
            <a:graphicFrameLocks noChangeAspect="1"/>
          </p:cNvGraphicFramePr>
          <p:nvPr/>
        </p:nvGraphicFramePr>
        <p:xfrm>
          <a:off x="1876425" y="2060575"/>
          <a:ext cx="32019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Vergelijking" r:id="rId6" imgW="1511300" imgH="635000" progId="Equation.3">
                  <p:embed/>
                </p:oleObj>
              </mc:Choice>
              <mc:Fallback>
                <p:oleObj name="Vergelijking" r:id="rId6" imgW="15113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060575"/>
                        <a:ext cx="3201988" cy="13430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0" y="900113"/>
            <a:ext cx="9144000" cy="522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/>
              <a:t>Bewegende waarnemer: </a:t>
            </a:r>
          </a:p>
          <a:p>
            <a:pPr marL="0" indent="0">
              <a:buFontTx/>
              <a:buNone/>
            </a:pPr>
            <a:r>
              <a:rPr lang="nl-BE" altLang="nl-BE"/>
              <a:t>naar de bron toe</a:t>
            </a:r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endParaRPr lang="nl-BE" altLang="nl-BE"/>
          </a:p>
          <a:p>
            <a:pPr marL="0" indent="0">
              <a:buFontTx/>
              <a:buNone/>
            </a:pPr>
            <a:r>
              <a:rPr lang="nl-BE" altLang="nl-BE"/>
              <a:t>van de bron weg</a:t>
            </a:r>
          </a:p>
          <a:p>
            <a:pPr marL="0" indent="0">
              <a:buFontTx/>
              <a:buNone/>
            </a:pPr>
            <a:endParaRPr lang="nl-BE" altLang="nl-BE"/>
          </a:p>
        </p:txBody>
      </p:sp>
      <p:sp>
        <p:nvSpPr>
          <p:cNvPr id="24579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16.7 Dopplereffect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2960688" y="1309688"/>
          <a:ext cx="3605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Vergelijking" r:id="rId3" imgW="1701800" imgH="444500" progId="Equation.3">
                  <p:embed/>
                </p:oleObj>
              </mc:Choice>
              <mc:Fallback>
                <p:oleObj name="Vergelijking" r:id="rId3" imgW="1701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309688"/>
                        <a:ext cx="3605212" cy="939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kstvak 9"/>
          <p:cNvSpPr txBox="1">
            <a:spLocks noChangeArrowheads="1"/>
          </p:cNvSpPr>
          <p:nvPr/>
        </p:nvSpPr>
        <p:spPr bwMode="auto">
          <a:xfrm>
            <a:off x="6954838" y="6221413"/>
            <a:ext cx="202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sz="2000">
                <a:latin typeface="Arial" panose="020B0604020202020204" pitchFamily="34" charset="0"/>
                <a:cs typeface="Arial" panose="020B0604020202020204" pitchFamily="34" charset="0"/>
              </a:rPr>
              <a:t>Zie bordschema</a:t>
            </a: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2960688" y="5383213"/>
          <a:ext cx="3605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Vergelijking" r:id="rId5" imgW="1701800" imgH="444500" progId="Equation.3">
                  <p:embed/>
                </p:oleObj>
              </mc:Choice>
              <mc:Fallback>
                <p:oleObj name="Vergelijking" r:id="rId5" imgW="1701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383213"/>
                        <a:ext cx="3605212" cy="939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Afbeelding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5"/>
          <a:stretch>
            <a:fillRect/>
          </a:stretch>
        </p:blipFill>
        <p:spPr bwMode="auto">
          <a:xfrm>
            <a:off x="941388" y="2894013"/>
            <a:ext cx="705008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16.7 Dopplereffect</a:t>
            </a:r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/>
              <a:t>Bron </a:t>
            </a:r>
            <a:r>
              <a:rPr lang="nl-BE" altLang="nl-BE" b="1" u="sng"/>
              <a:t>en</a:t>
            </a:r>
            <a:r>
              <a:rPr lang="nl-BE" altLang="nl-BE"/>
              <a:t> waarnemer bewegen</a:t>
            </a:r>
          </a:p>
          <a:p>
            <a:pPr>
              <a:buFontTx/>
              <a:buNone/>
            </a:pPr>
            <a:endParaRPr lang="nl-BE" altLang="nl-BE"/>
          </a:p>
          <a:p>
            <a:pPr>
              <a:buFontTx/>
              <a:buNone/>
            </a:pPr>
            <a:endParaRPr lang="nl-BE" altLang="nl-BE"/>
          </a:p>
          <a:p>
            <a:pPr>
              <a:buFontTx/>
              <a:buNone/>
            </a:pPr>
            <a:endParaRPr lang="nl-BE" altLang="nl-BE"/>
          </a:p>
          <a:p>
            <a:pPr>
              <a:buFontTx/>
              <a:buNone/>
            </a:pPr>
            <a:endParaRPr lang="nl-BE" altLang="nl-BE"/>
          </a:p>
          <a:p>
            <a:pPr>
              <a:buFontTx/>
              <a:buNone/>
            </a:pPr>
            <a:r>
              <a:rPr lang="nl-BE" altLang="nl-BE"/>
              <a:t>Juiste teken?</a:t>
            </a:r>
          </a:p>
          <a:p>
            <a:pPr lvl="1"/>
            <a:r>
              <a:rPr lang="nl-BE" altLang="nl-BE"/>
              <a:t>naderen </a:t>
            </a:r>
            <a:r>
              <a:rPr lang="nl-BE" altLang="nl-BE">
                <a:sym typeface="Wingdings" panose="05000000000000000000" pitchFamily="2" charset="2"/>
              </a:rPr>
              <a:t> hogere frequentie </a:t>
            </a:r>
          </a:p>
          <a:p>
            <a:pPr lvl="1"/>
            <a:r>
              <a:rPr lang="nl-BE" altLang="nl-BE">
                <a:sym typeface="Wingdings" panose="05000000000000000000" pitchFamily="2" charset="2"/>
              </a:rPr>
              <a:t>verwijderen  lagere frequentie</a:t>
            </a:r>
            <a:endParaRPr lang="nl-BE" altLang="nl-BE"/>
          </a:p>
          <a:p>
            <a:endParaRPr lang="nl-BE" altLang="nl-BE"/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1706563" y="2293938"/>
          <a:ext cx="411638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Vergelijking" r:id="rId3" imgW="1943100" imgH="863600" progId="Equation.3">
                  <p:embed/>
                </p:oleObj>
              </mc:Choice>
              <mc:Fallback>
                <p:oleObj name="Vergelijking" r:id="rId3" imgW="19431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293938"/>
                        <a:ext cx="4116387" cy="18256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16.7 Dopplereffect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274763"/>
            <a:ext cx="8229600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nl-BE" sz="2400">
                <a:cs typeface="Times New Roman" panose="02020603050405020304" pitchFamily="18" charset="0"/>
              </a:rPr>
              <a:t>Voorbeeld: Sirene van een politiewagen zendt een continu signaal uit van 1125 Hz en 343 m/s</a:t>
            </a:r>
          </a:p>
          <a:p>
            <a:pPr marL="457200" lvl="1" indent="0"/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Je eigen wagen staat  stil en de politiewagen nadert aan 29 m/s</a:t>
            </a:r>
          </a:p>
          <a:p>
            <a:pPr lvl="2">
              <a:buFontTx/>
              <a:buNone/>
            </a:pPr>
            <a:r>
              <a:rPr lang="en-US" altLang="nl-BE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nl-BE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nl-BE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nl-BE">
                <a:cs typeface="Times New Roman" panose="02020603050405020304" pitchFamily="18" charset="0"/>
                <a:sym typeface="Symbol" panose="05050102010706020507" pitchFamily="18" charset="2"/>
              </a:rPr>
              <a:t>= 1229 Hz</a:t>
            </a:r>
          </a:p>
          <a:p>
            <a:pPr marL="457200" lvl="1" indent="0"/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Je eigen wagen rijdt aan 29 m/s naar de politiewagen die stilstaat</a:t>
            </a:r>
            <a:b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nl-BE" sz="2000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nl-BE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nl-BE" sz="2000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= 1220 Hz</a:t>
            </a:r>
          </a:p>
          <a:p>
            <a:pPr marL="457200" lvl="1" indent="0"/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Beide wagens rijden naar elkaar toe aan 14.5 m/s</a:t>
            </a:r>
            <a:b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nl-BE" sz="2000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nl-BE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nl-BE" sz="2000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= 1224 Hz</a:t>
            </a:r>
          </a:p>
          <a:p>
            <a:pPr marL="457200" lvl="1" indent="0"/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Je rijdt aan 9 m/s en de politiewagen achtervolgt je aan 38 m/s</a:t>
            </a:r>
            <a:b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nl-BE" sz="2000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nl-BE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nl-BE" sz="2000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nl-BE" sz="2000">
                <a:cs typeface="Times New Roman" panose="02020603050405020304" pitchFamily="18" charset="0"/>
                <a:sym typeface="Symbol" panose="05050102010706020507" pitchFamily="18" charset="2"/>
              </a:rPr>
              <a:t>= 1232 Hz</a:t>
            </a:r>
          </a:p>
          <a:p>
            <a:pPr>
              <a:buFontTx/>
              <a:buNone/>
            </a:pPr>
            <a:endParaRPr lang="en-US" altLang="nl-BE" sz="2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nl-BE" sz="2400">
                <a:cs typeface="Times New Roman" panose="02020603050405020304" pitchFamily="18" charset="0"/>
                <a:sym typeface="Symbol" panose="05050102010706020507" pitchFamily="18" charset="2"/>
              </a:rPr>
              <a:t>De doppler verschuiving hangt niet enkel af van de relatieve snelheid maar ook van de absolute snelheid t.o.v. de middenstof waarin de golf zich voortplant</a:t>
            </a:r>
          </a:p>
          <a:p>
            <a:pPr>
              <a:buFontTx/>
              <a:buNone/>
            </a:pPr>
            <a:endParaRPr lang="nl-BE" altLang="nl-BE"/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983413" y="47625"/>
          <a:ext cx="21971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Vergelijking" r:id="rId3" imgW="876300" imgH="469900" progId="Equation.3">
                  <p:embed/>
                </p:oleObj>
              </mc:Choice>
              <mc:Fallback>
                <p:oleObj name="Vergelijking" r:id="rId3" imgW="8763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7625"/>
                        <a:ext cx="2197100" cy="11731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16.7 Dopplereffect: licht</a:t>
            </a:r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/>
              <a:t>Elektromagnetische golven</a:t>
            </a:r>
          </a:p>
          <a:p>
            <a:pPr>
              <a:buFontTx/>
              <a:buNone/>
            </a:pPr>
            <a:r>
              <a:rPr lang="nl-BE" altLang="nl-BE"/>
              <a:t>	met </a:t>
            </a:r>
            <a:r>
              <a:rPr lang="nl-BE" altLang="nl-BE" i="1"/>
              <a:t>c</a:t>
            </a:r>
            <a:r>
              <a:rPr lang="nl-BE" altLang="nl-BE"/>
              <a:t> de lichtsnelheid</a:t>
            </a:r>
          </a:p>
          <a:p>
            <a:pPr>
              <a:buFontTx/>
              <a:buNone/>
            </a:pPr>
            <a:r>
              <a:rPr lang="nl-BE" altLang="nl-BE"/>
              <a:t>	en </a:t>
            </a:r>
            <a:r>
              <a:rPr lang="nl-BE" altLang="nl-BE" i="1"/>
              <a:t>u = v</a:t>
            </a:r>
            <a:r>
              <a:rPr lang="nl-BE" altLang="nl-BE" i="1" baseline="-25000"/>
              <a:t>w</a:t>
            </a:r>
            <a:r>
              <a:rPr lang="nl-BE" altLang="nl-BE" i="1"/>
              <a:t>-v</a:t>
            </a:r>
            <a:r>
              <a:rPr lang="nl-BE" altLang="nl-BE" i="1" baseline="-25000"/>
              <a:t>b</a:t>
            </a:r>
            <a:r>
              <a:rPr lang="nl-BE" altLang="nl-BE"/>
              <a:t> </a:t>
            </a:r>
          </a:p>
          <a:p>
            <a:pPr>
              <a:buFontTx/>
              <a:buNone/>
            </a:pPr>
            <a:endParaRPr lang="nl-BE" altLang="nl-BE"/>
          </a:p>
          <a:p>
            <a:pPr>
              <a:buFontTx/>
              <a:buNone/>
            </a:pPr>
            <a:r>
              <a:rPr lang="nl-BE" altLang="nl-BE" sz="2400"/>
              <a:t>Voorbeeld: roodverschuiving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5176838" y="1408113"/>
          <a:ext cx="18256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Vergelijking" r:id="rId3" imgW="787058" imgH="444307" progId="Equation.3">
                  <p:embed/>
                </p:oleObj>
              </mc:Choice>
              <mc:Fallback>
                <p:oleObj name="Vergelijking" r:id="rId3" imgW="787058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1408113"/>
                        <a:ext cx="18256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3" name="Afbeelding 4" descr="Redshi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3297238"/>
            <a:ext cx="19240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 bwMode="auto">
          <a:xfrm>
            <a:off x="207963" y="274638"/>
            <a:ext cx="8686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16.7 Dopplereffect: toepassingen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/>
              <a:t>Snelheidsmeting (2 dopplerverschuivingen)</a:t>
            </a:r>
          </a:p>
        </p:txBody>
      </p:sp>
      <p:pic>
        <p:nvPicPr>
          <p:cNvPr id="28676" name="Picture 8" descr="ultrasound-philips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2106613"/>
            <a:ext cx="34290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10" descr="mobi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5262563"/>
            <a:ext cx="3857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Afbeelding 7" descr="multinova_6f_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338388"/>
            <a:ext cx="36004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16.8 Schokgolven en sonische knal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47883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/>
              <a:t>Supersonisch: voorwerp beweegt sneller dan geluid</a:t>
            </a:r>
          </a:p>
        </p:txBody>
      </p:sp>
      <p:pic>
        <p:nvPicPr>
          <p:cNvPr id="29701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1"/>
          <a:stretch>
            <a:fillRect/>
          </a:stretch>
        </p:blipFill>
        <p:spPr bwMode="auto">
          <a:xfrm>
            <a:off x="-58738" y="2879725"/>
            <a:ext cx="9196388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16.8 Schokgolven en sonische knal</a:t>
            </a:r>
          </a:p>
        </p:txBody>
      </p:sp>
      <p:sp>
        <p:nvSpPr>
          <p:cNvPr id="30723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47883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/>
              <a:t>Schokgolf </a:t>
            </a:r>
            <a:r>
              <a:rPr lang="nl-BE" altLang="nl-BE">
                <a:sym typeface="Wingdings" panose="05000000000000000000" pitchFamily="2" charset="2"/>
              </a:rPr>
              <a:t> sonische knal</a:t>
            </a:r>
            <a:endParaRPr lang="nl-BE" altLang="nl-BE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5638800" y="2633663"/>
          <a:ext cx="22034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Vergelijking" r:id="rId3" imgW="1079032" imgH="444307" progId="Equation.3">
                  <p:embed/>
                </p:oleObj>
              </mc:Choice>
              <mc:Fallback>
                <p:oleObj name="Vergelijking" r:id="rId3" imgW="1079032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33663"/>
                        <a:ext cx="22034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6" b="25081"/>
          <a:stretch>
            <a:fillRect/>
          </a:stretch>
        </p:blipFill>
        <p:spPr bwMode="auto">
          <a:xfrm>
            <a:off x="846138" y="2311400"/>
            <a:ext cx="4216400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BE" altLang="nl-BE"/>
              <a:t>Openingsvraag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166688" y="1600200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nl-BE" altLang="nl-BE" sz="2400" dirty="0"/>
              <a:t>Pianist speelt een do op een piano. Het geluid wordt gemaakt door de trilling van de snaar en naar buiten voortplant als een trilling van de lucht. </a:t>
            </a:r>
          </a:p>
          <a:p>
            <a:pPr marL="0" indent="0" eaLnBrk="1" hangingPunct="1">
              <a:buFontTx/>
              <a:buNone/>
            </a:pPr>
            <a:r>
              <a:rPr lang="nl-BE" altLang="nl-BE" sz="2400" dirty="0"/>
              <a:t>Als we de trilling van de snaar vergelijken met de trilling in de lucht, welke van de volgende uitspraken is dan waar?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Golflengte is gelijk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Frequentie is gelijk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Snelheid is gelijk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Noch golflengte, noch frequentie, noch snelheid zijn gelijk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16.8 Schokgolven en sonische knal</a:t>
            </a:r>
          </a:p>
        </p:txBody>
      </p:sp>
      <p:pic>
        <p:nvPicPr>
          <p:cNvPr id="31747" name="Picture 3" descr="Figure_16_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3694113"/>
            <a:ext cx="2693987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 descr="img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4" t="22658" b="17487"/>
          <a:stretch>
            <a:fillRect/>
          </a:stretch>
        </p:blipFill>
        <p:spPr bwMode="auto">
          <a:xfrm>
            <a:off x="5065713" y="3084513"/>
            <a:ext cx="2679700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3"/>
          <a:stretch>
            <a:fillRect/>
          </a:stretch>
        </p:blipFill>
        <p:spPr bwMode="auto">
          <a:xfrm>
            <a:off x="31750" y="1169988"/>
            <a:ext cx="8907463" cy="229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16.8 Schokgolven en sonische knal</a:t>
            </a:r>
          </a:p>
        </p:txBody>
      </p:sp>
      <p:pic>
        <p:nvPicPr>
          <p:cNvPr id="11" name="mach1.mp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58" y="1031875"/>
            <a:ext cx="774382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hthoek 1"/>
          <p:cNvSpPr>
            <a:spLocks noChangeArrowheads="1"/>
          </p:cNvSpPr>
          <p:nvPr/>
        </p:nvSpPr>
        <p:spPr bwMode="auto">
          <a:xfrm>
            <a:off x="922338" y="6311900"/>
            <a:ext cx="6973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dirty="0">
                <a:hlinkClick r:id="rId5"/>
              </a:rPr>
              <a:t>http://www.youtube.com/watch?v=m_SyB7AUh40</a:t>
            </a:r>
            <a:endParaRPr lang="nl-BE" alt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BE" altLang="nl-BE"/>
              <a:t>Openingsvraag</a:t>
            </a:r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166688" y="1600200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nl-BE" altLang="nl-BE" sz="2400" dirty="0"/>
              <a:t>Pianist speelt een do op een piano. Het geluid wordt gemaakt door de trilling van de snaar en naar buiten voortplant als een trilling van de lucht. </a:t>
            </a:r>
          </a:p>
          <a:p>
            <a:pPr marL="0" indent="0" eaLnBrk="1" hangingPunct="1">
              <a:buFontTx/>
              <a:buNone/>
            </a:pPr>
            <a:r>
              <a:rPr lang="nl-BE" altLang="nl-BE" sz="2400" dirty="0"/>
              <a:t>Als we de trilling van de snaar vergelijken met de trilling in de lucht, welke van de volgende uitspraken is dan waar?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Golflengte is gelijk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>
                <a:solidFill>
                  <a:srgbClr val="FF0000"/>
                </a:solidFill>
              </a:rPr>
              <a:t>Frequentie is gelijk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Snelheid is gelijk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Noch golflengte, noch frequentie, noch snelheid zijn gelijk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16.1 Eigenschappen van geluid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385888"/>
            <a:ext cx="8229600" cy="5472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BE" dirty="0"/>
              <a:t>Gas:</a:t>
            </a:r>
          </a:p>
          <a:p>
            <a:pPr eaLnBrk="1" hangingPunct="1"/>
            <a:endParaRPr lang="en-US" altLang="nl-BE" dirty="0"/>
          </a:p>
          <a:p>
            <a:pPr eaLnBrk="1" hangingPunct="1"/>
            <a:endParaRPr lang="en-US" altLang="nl-BE" dirty="0"/>
          </a:p>
          <a:p>
            <a:pPr eaLnBrk="1" hangingPunct="1"/>
            <a:endParaRPr lang="en-US" altLang="nl-BE" dirty="0"/>
          </a:p>
          <a:p>
            <a:pPr eaLnBrk="1" hangingPunct="1"/>
            <a:r>
              <a:rPr lang="en-US" altLang="nl-BE" dirty="0" err="1"/>
              <a:t>Vloeistof</a:t>
            </a:r>
            <a:r>
              <a:rPr lang="en-US" altLang="nl-BE" dirty="0"/>
              <a:t>:</a:t>
            </a:r>
          </a:p>
          <a:p>
            <a:pPr eaLnBrk="1" hangingPunct="1"/>
            <a:endParaRPr lang="en-US" altLang="nl-BE" dirty="0"/>
          </a:p>
          <a:p>
            <a:pPr eaLnBrk="1" hangingPunct="1"/>
            <a:endParaRPr lang="en-US" altLang="nl-BE" dirty="0"/>
          </a:p>
          <a:p>
            <a:pPr eaLnBrk="1" hangingPunct="1"/>
            <a:endParaRPr lang="en-US" altLang="nl-BE" dirty="0"/>
          </a:p>
          <a:p>
            <a:pPr eaLnBrk="1" hangingPunct="1"/>
            <a:r>
              <a:rPr lang="en-US" altLang="nl-BE" dirty="0" err="1"/>
              <a:t>Vaste</a:t>
            </a:r>
            <a:r>
              <a:rPr lang="en-US" altLang="nl-BE" dirty="0"/>
              <a:t> </a:t>
            </a:r>
            <a:r>
              <a:rPr lang="en-US" altLang="nl-BE" dirty="0" err="1"/>
              <a:t>stof</a:t>
            </a:r>
            <a:r>
              <a:rPr lang="en-US" altLang="nl-BE" dirty="0"/>
              <a:t>:</a:t>
            </a:r>
          </a:p>
          <a:p>
            <a:pPr>
              <a:buFontTx/>
              <a:buNone/>
            </a:pPr>
            <a:endParaRPr lang="nl-BE" altLang="nl-BE" sz="2000" dirty="0">
              <a:hlinkClick r:id="rId3"/>
            </a:endParaRPr>
          </a:p>
          <a:p>
            <a:pPr>
              <a:buFontTx/>
              <a:buNone/>
            </a:pPr>
            <a:r>
              <a:rPr lang="nl-BE" altLang="nl-BE" sz="2000" dirty="0">
                <a:hlinkClick r:id="rId3"/>
              </a:rPr>
              <a:t>https://www.youtube.com/watch?v=w6Q15GZpSUY#t=67s</a:t>
            </a:r>
            <a:endParaRPr lang="nl-BE" altLang="nl-BE" sz="2000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812925" y="1100138"/>
          <a:ext cx="13303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Vergelijking" r:id="rId4" imgW="533169" imgH="469696" progId="Equation.3">
                  <p:embed/>
                </p:oleObj>
              </mc:Choice>
              <mc:Fallback>
                <p:oleObj name="Vergelijking" r:id="rId4" imgW="533169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1100138"/>
                        <a:ext cx="13303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694991"/>
              </p:ext>
            </p:extLst>
          </p:nvPr>
        </p:nvGraphicFramePr>
        <p:xfrm>
          <a:off x="2477294" y="3126581"/>
          <a:ext cx="13319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Vergelijking" r:id="rId6" imgW="533169" imgH="469696" progId="Equation.3">
                  <p:embed/>
                </p:oleObj>
              </mc:Choice>
              <mc:Fallback>
                <p:oleObj name="Vergelijking" r:id="rId6" imgW="533169" imgH="4696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294" y="3126581"/>
                        <a:ext cx="13319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644775" y="5091113"/>
          <a:ext cx="1298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Vergelijking" r:id="rId8" imgW="520474" imgH="469696" progId="Equation.3">
                  <p:embed/>
                </p:oleObj>
              </mc:Choice>
              <mc:Fallback>
                <p:oleObj name="Vergelijking" r:id="rId8" imgW="520474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5091113"/>
                        <a:ext cx="12985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4308475" y="1196975"/>
          <a:ext cx="3643313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Document" r:id="rId10" imgW="4972895" imgH="7750590" progId="Word.Document.8">
                  <p:embed/>
                </p:oleObj>
              </mc:Choice>
              <mc:Fallback>
                <p:oleObj name="Document" r:id="rId10" imgW="4972895" imgH="77505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1196975"/>
                        <a:ext cx="3643313" cy="568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52" name="Object 8"/>
              <p:cNvSpPr txBox="1"/>
              <p:nvPr/>
            </p:nvSpPr>
            <p:spPr bwMode="auto">
              <a:xfrm>
                <a:off x="608013" y="2376453"/>
                <a:ext cx="2965450" cy="433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Lucht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331+0,60</m:t>
                          </m:r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15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013" y="2376453"/>
                <a:ext cx="2965450" cy="433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16.1 Eigenschappen van geluid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199" y="1600200"/>
            <a:ext cx="924127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Volume </a:t>
            </a:r>
            <a:r>
              <a:rPr lang="nl-BE" altLang="nl-BE" dirty="0">
                <a:sym typeface="Wingdings" panose="05000000000000000000" pitchFamily="2" charset="2"/>
              </a:rPr>
              <a:t> Intensiteit (zie §16.3)</a:t>
            </a:r>
            <a:endParaRPr lang="nl-BE" altLang="nl-BE" dirty="0"/>
          </a:p>
          <a:p>
            <a:endParaRPr lang="nl-BE" altLang="nl-BE" dirty="0"/>
          </a:p>
          <a:p>
            <a:r>
              <a:rPr lang="nl-BE" altLang="nl-BE" dirty="0"/>
              <a:t>Toonhoogte </a:t>
            </a:r>
            <a:r>
              <a:rPr lang="nl-BE" altLang="nl-BE" dirty="0">
                <a:sym typeface="Wingdings" panose="05000000000000000000" pitchFamily="2" charset="2"/>
              </a:rPr>
              <a:t> frequentie</a:t>
            </a:r>
          </a:p>
          <a:p>
            <a:pPr lvl="1"/>
            <a:r>
              <a:rPr lang="nl-BE" altLang="nl-BE" dirty="0">
                <a:sym typeface="Wingdings" panose="05000000000000000000" pitchFamily="2" charset="2"/>
              </a:rPr>
              <a:t>Hoorbaar gebied: 20 Hz – 20000 Hz</a:t>
            </a:r>
            <a:br>
              <a:rPr lang="nl-BE" altLang="nl-BE" dirty="0">
                <a:sym typeface="Wingdings" panose="05000000000000000000" pitchFamily="2" charset="2"/>
              </a:rPr>
            </a:br>
            <a:r>
              <a:rPr lang="nl-BE" altLang="nl-BE" sz="1400" dirty="0">
                <a:sym typeface="Wingdings" panose="05000000000000000000" pitchFamily="2" charset="2"/>
                <a:hlinkClick r:id="rId2"/>
              </a:rPr>
              <a:t>http://www.oorcheck.nl</a:t>
            </a:r>
            <a:endParaRPr lang="nl-BE" altLang="nl-BE" sz="1400" dirty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nl-BE" altLang="nl-BE" sz="1400" dirty="0">
              <a:sym typeface="Wingdings" panose="05000000000000000000" pitchFamily="2" charset="2"/>
            </a:endParaRPr>
          </a:p>
          <a:p>
            <a:pPr lvl="1"/>
            <a:r>
              <a:rPr lang="nl-BE" altLang="nl-BE" dirty="0">
                <a:sym typeface="Wingdings" panose="05000000000000000000" pitchFamily="2" charset="2"/>
              </a:rPr>
              <a:t>Ultrasoon: &gt; 20000 Hz</a:t>
            </a:r>
            <a:br>
              <a:rPr lang="nl-BE" altLang="nl-BE" dirty="0">
                <a:sym typeface="Wingdings" panose="05000000000000000000" pitchFamily="2" charset="2"/>
              </a:rPr>
            </a:br>
            <a:endParaRPr lang="nl-BE" altLang="nl-BE" dirty="0">
              <a:sym typeface="Wingdings" panose="05000000000000000000" pitchFamily="2" charset="2"/>
            </a:endParaRPr>
          </a:p>
          <a:p>
            <a:pPr lvl="1"/>
            <a:r>
              <a:rPr lang="nl-BE" altLang="nl-BE" dirty="0">
                <a:sym typeface="Wingdings" panose="05000000000000000000" pitchFamily="2" charset="2"/>
              </a:rPr>
              <a:t>Infrasoon: &lt; 20 Hz</a:t>
            </a:r>
          </a:p>
          <a:p>
            <a:pPr marL="457200" lvl="1" indent="0">
              <a:buNone/>
            </a:pPr>
            <a:endParaRPr lang="nl-BE" altLang="nl-BE" dirty="0">
              <a:sym typeface="Wingdings" panose="05000000000000000000" pitchFamily="2" charset="2"/>
              <a:hlinkClick r:id="rId3"/>
            </a:endParaRPr>
          </a:p>
          <a:p>
            <a:pPr marL="457200" lvl="1" indent="0">
              <a:buNone/>
            </a:pPr>
            <a:r>
              <a:rPr lang="nl-BE" altLang="nl-BE" sz="1800" dirty="0">
                <a:hlinkClick r:id="rId3"/>
              </a:rPr>
              <a:t>https://phet.colorado.edu/sims/html/sound-waves/latest/sound-waves_all.html</a:t>
            </a:r>
            <a:endParaRPr lang="nl-BE" altLang="nl-BE" sz="1800" dirty="0"/>
          </a:p>
          <a:p>
            <a:pPr lvl="1"/>
            <a:endParaRPr lang="nl-BE" altLang="nl-B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36"/>
          <a:stretch>
            <a:fillRect/>
          </a:stretch>
        </p:blipFill>
        <p:spPr bwMode="auto">
          <a:xfrm>
            <a:off x="2330889" y="2636837"/>
            <a:ext cx="367665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16.2 Wiskundige voorstelling van longitudinale golven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/>
              <a:t>Uitwijkingsvariaties ↔ drukvariaties</a:t>
            </a:r>
          </a:p>
          <a:p>
            <a:pPr marL="0" indent="0">
              <a:buFontTx/>
              <a:buNone/>
              <a:defRPr/>
            </a:pPr>
            <a:r>
              <a:rPr lang="nl-BE" sz="1600" dirty="0">
                <a:hlinkClick r:id="rId3"/>
              </a:rPr>
              <a:t>https://phet.colorado.edu/sims/html/sound-waves/latest/sound-waves_all.html</a:t>
            </a:r>
            <a:endParaRPr lang="nl-BE" sz="1600" dirty="0"/>
          </a:p>
          <a:p>
            <a:pPr marL="0" indent="0">
              <a:buFontTx/>
              <a:buNone/>
              <a:defRPr/>
            </a:pPr>
            <a:r>
              <a:rPr lang="nl-BE" sz="1600" dirty="0">
                <a:hlinkClick r:id="rId4"/>
              </a:rPr>
              <a:t>https://bruningonline.nl/applets/golf-L/golf-L.htm</a:t>
            </a:r>
            <a:endParaRPr lang="nl-BE" sz="1600" dirty="0"/>
          </a:p>
          <a:p>
            <a:pPr marL="0" indent="0">
              <a:buFontTx/>
              <a:buNone/>
              <a:defRPr/>
            </a:pPr>
            <a:endParaRPr lang="nl-BE" sz="1600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>
              <a:buFontTx/>
              <a:buNone/>
              <a:defRPr/>
            </a:pPr>
            <a:endParaRPr lang="nl-BE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16.2 Wiskundige voorstelling van longitudinale golven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/>
              <a:t>Uitwijkingsvariaties ↔ drukvariaties </a:t>
            </a:r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>
              <a:buFontTx/>
              <a:buNone/>
              <a:defRPr/>
            </a:pPr>
            <a:endParaRPr lang="nl-BE" sz="1600" dirty="0"/>
          </a:p>
        </p:txBody>
      </p:sp>
      <p:grpSp>
        <p:nvGrpSpPr>
          <p:cNvPr id="9220" name="Group 3"/>
          <p:cNvGrpSpPr>
            <a:grpSpLocks noChangeAspect="1"/>
          </p:cNvGrpSpPr>
          <p:nvPr/>
        </p:nvGrpSpPr>
        <p:grpSpPr bwMode="auto">
          <a:xfrm>
            <a:off x="3098800" y="4157663"/>
            <a:ext cx="5683250" cy="2700337"/>
            <a:chOff x="2130" y="9188"/>
            <a:chExt cx="7957" cy="3780"/>
          </a:xfrm>
        </p:grpSpPr>
        <p:sp>
          <p:nvSpPr>
            <p:cNvPr id="9224" name="AutoShape 4"/>
            <p:cNvSpPr>
              <a:spLocks noChangeAspect="1" noChangeArrowheads="1"/>
            </p:cNvSpPr>
            <p:nvPr/>
          </p:nvSpPr>
          <p:spPr bwMode="auto">
            <a:xfrm>
              <a:off x="9154" y="10818"/>
              <a:ext cx="933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 dirty="0"/>
                <a:t>S</a:t>
              </a:r>
            </a:p>
          </p:txBody>
        </p:sp>
        <p:grpSp>
          <p:nvGrpSpPr>
            <p:cNvPr id="9225" name="Group 5"/>
            <p:cNvGrpSpPr>
              <a:grpSpLocks/>
            </p:cNvGrpSpPr>
            <p:nvPr/>
          </p:nvGrpSpPr>
          <p:grpSpPr bwMode="auto">
            <a:xfrm>
              <a:off x="2130" y="10268"/>
              <a:ext cx="540" cy="1621"/>
              <a:chOff x="2137" y="4813"/>
              <a:chExt cx="540" cy="1080"/>
            </a:xfrm>
          </p:grpSpPr>
          <p:sp>
            <p:nvSpPr>
              <p:cNvPr id="9271" name="Rectangle 6"/>
              <p:cNvSpPr>
                <a:spLocks noChangeArrowheads="1"/>
              </p:cNvSpPr>
              <p:nvPr/>
            </p:nvSpPr>
            <p:spPr bwMode="auto">
              <a:xfrm>
                <a:off x="2317" y="4813"/>
                <a:ext cx="360" cy="108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nl-BE" altLang="nl-BE"/>
              </a:p>
            </p:txBody>
          </p:sp>
          <p:sp>
            <p:nvSpPr>
              <p:cNvPr id="9272" name="Rectangle 7"/>
              <p:cNvSpPr>
                <a:spLocks noChangeArrowheads="1"/>
              </p:cNvSpPr>
              <p:nvPr/>
            </p:nvSpPr>
            <p:spPr bwMode="auto">
              <a:xfrm>
                <a:off x="2137" y="5173"/>
                <a:ext cx="180" cy="36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nl-BE" altLang="nl-BE"/>
              </a:p>
            </p:txBody>
          </p:sp>
        </p:grp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2130" y="10088"/>
              <a:ext cx="7747" cy="2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2137" y="11888"/>
              <a:ext cx="7747" cy="2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grpSp>
          <p:nvGrpSpPr>
            <p:cNvPr id="9228" name="Group 10"/>
            <p:cNvGrpSpPr>
              <a:grpSpLocks/>
            </p:cNvGrpSpPr>
            <p:nvPr/>
          </p:nvGrpSpPr>
          <p:grpSpPr bwMode="auto">
            <a:xfrm>
              <a:off x="4307" y="10448"/>
              <a:ext cx="890" cy="1243"/>
              <a:chOff x="3397" y="10448"/>
              <a:chExt cx="890" cy="1243"/>
            </a:xfrm>
          </p:grpSpPr>
          <p:grpSp>
            <p:nvGrpSpPr>
              <p:cNvPr id="9257" name="Group 11"/>
              <p:cNvGrpSpPr>
                <a:grpSpLocks noChangeAspect="1"/>
              </p:cNvGrpSpPr>
              <p:nvPr/>
            </p:nvGrpSpPr>
            <p:grpSpPr bwMode="auto">
              <a:xfrm>
                <a:off x="3397" y="10448"/>
                <a:ext cx="178" cy="1243"/>
                <a:chOff x="4117" y="10448"/>
                <a:chExt cx="180" cy="1260"/>
              </a:xfrm>
            </p:grpSpPr>
            <p:sp>
              <p:nvSpPr>
                <p:cNvPr id="9267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44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68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80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69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16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70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52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</p:grpSp>
          <p:grpSp>
            <p:nvGrpSpPr>
              <p:cNvPr id="9258" name="Group 16"/>
              <p:cNvGrpSpPr>
                <a:grpSpLocks noChangeAspect="1"/>
              </p:cNvGrpSpPr>
              <p:nvPr/>
            </p:nvGrpSpPr>
            <p:grpSpPr bwMode="auto">
              <a:xfrm>
                <a:off x="4109" y="10448"/>
                <a:ext cx="178" cy="1243"/>
                <a:chOff x="4117" y="10448"/>
                <a:chExt cx="180" cy="1260"/>
              </a:xfrm>
            </p:grpSpPr>
            <p:sp>
              <p:nvSpPr>
                <p:cNvPr id="9263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44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64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80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65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16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66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52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</p:grpSp>
          <p:sp>
            <p:nvSpPr>
              <p:cNvPr id="9259" name="Line 21"/>
              <p:cNvSpPr>
                <a:spLocks noChangeAspect="1" noChangeShapeType="1"/>
              </p:cNvSpPr>
              <p:nvPr/>
            </p:nvSpPr>
            <p:spPr bwMode="auto">
              <a:xfrm>
                <a:off x="3575" y="11220"/>
                <a:ext cx="5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260" name="Line 22"/>
              <p:cNvSpPr>
                <a:spLocks noChangeAspect="1" noChangeShapeType="1"/>
              </p:cNvSpPr>
              <p:nvPr/>
            </p:nvSpPr>
            <p:spPr bwMode="auto">
              <a:xfrm>
                <a:off x="3575" y="11576"/>
                <a:ext cx="5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261" name="Line 23"/>
              <p:cNvSpPr>
                <a:spLocks noChangeAspect="1" noChangeShapeType="1"/>
              </p:cNvSpPr>
              <p:nvPr/>
            </p:nvSpPr>
            <p:spPr bwMode="auto">
              <a:xfrm>
                <a:off x="3575" y="10863"/>
                <a:ext cx="5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262" name="Line 24"/>
              <p:cNvSpPr>
                <a:spLocks noChangeAspect="1" noChangeShapeType="1"/>
              </p:cNvSpPr>
              <p:nvPr/>
            </p:nvSpPr>
            <p:spPr bwMode="auto">
              <a:xfrm>
                <a:off x="3575" y="10507"/>
                <a:ext cx="53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9229" name="Group 25"/>
            <p:cNvGrpSpPr>
              <a:grpSpLocks noChangeAspect="1"/>
            </p:cNvGrpSpPr>
            <p:nvPr/>
          </p:nvGrpSpPr>
          <p:grpSpPr bwMode="auto">
            <a:xfrm>
              <a:off x="6121" y="10448"/>
              <a:ext cx="1236" cy="1229"/>
              <a:chOff x="5947" y="10448"/>
              <a:chExt cx="3750" cy="3729"/>
            </a:xfrm>
          </p:grpSpPr>
          <p:grpSp>
            <p:nvGrpSpPr>
              <p:cNvPr id="9242" name="Group 26"/>
              <p:cNvGrpSpPr>
                <a:grpSpLocks noChangeAspect="1"/>
              </p:cNvGrpSpPr>
              <p:nvPr/>
            </p:nvGrpSpPr>
            <p:grpSpPr bwMode="auto">
              <a:xfrm>
                <a:off x="5947" y="10448"/>
                <a:ext cx="534" cy="3729"/>
                <a:chOff x="4117" y="10448"/>
                <a:chExt cx="180" cy="1260"/>
              </a:xfrm>
            </p:grpSpPr>
            <p:sp>
              <p:nvSpPr>
                <p:cNvPr id="9253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44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54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80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55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16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56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528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</p:grpSp>
          <p:grpSp>
            <p:nvGrpSpPr>
              <p:cNvPr id="9243" name="Group 31"/>
              <p:cNvGrpSpPr>
                <a:grpSpLocks noChangeAspect="1"/>
              </p:cNvGrpSpPr>
              <p:nvPr/>
            </p:nvGrpSpPr>
            <p:grpSpPr bwMode="auto">
              <a:xfrm>
                <a:off x="9163" y="10448"/>
                <a:ext cx="534" cy="3729"/>
                <a:chOff x="4117" y="10448"/>
                <a:chExt cx="180" cy="1260"/>
              </a:xfrm>
            </p:grpSpPr>
            <p:sp>
              <p:nvSpPr>
                <p:cNvPr id="9249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44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50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080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51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16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  <p:sp>
              <p:nvSpPr>
                <p:cNvPr id="925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117" y="11528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nl-BE" altLang="nl-BE"/>
                </a:p>
              </p:txBody>
            </p:sp>
          </p:grpSp>
          <p:grpSp>
            <p:nvGrpSpPr>
              <p:cNvPr id="9244" name="Group 36"/>
              <p:cNvGrpSpPr>
                <a:grpSpLocks noChangeAspect="1"/>
              </p:cNvGrpSpPr>
              <p:nvPr/>
            </p:nvGrpSpPr>
            <p:grpSpPr bwMode="auto">
              <a:xfrm>
                <a:off x="6481" y="10625"/>
                <a:ext cx="2676" cy="3208"/>
                <a:chOff x="6481" y="10625"/>
                <a:chExt cx="1602" cy="3208"/>
              </a:xfrm>
            </p:grpSpPr>
            <p:sp>
              <p:nvSpPr>
                <p:cNvPr id="9245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6481" y="12764"/>
                  <a:ext cx="1602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246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6481" y="13832"/>
                  <a:ext cx="1602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247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6481" y="11693"/>
                  <a:ext cx="1596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248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6481" y="10625"/>
                  <a:ext cx="1602" cy="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sp>
          <p:nvSpPr>
            <p:cNvPr id="9230" name="Line 41"/>
            <p:cNvSpPr>
              <a:spLocks noChangeShapeType="1"/>
            </p:cNvSpPr>
            <p:nvPr/>
          </p:nvSpPr>
          <p:spPr bwMode="auto">
            <a:xfrm>
              <a:off x="4297" y="9728"/>
              <a:ext cx="1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1" name="Line 42"/>
            <p:cNvSpPr>
              <a:spLocks noChangeShapeType="1"/>
            </p:cNvSpPr>
            <p:nvPr/>
          </p:nvSpPr>
          <p:spPr bwMode="auto">
            <a:xfrm>
              <a:off x="6097" y="9728"/>
              <a:ext cx="1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2" name="Line 43"/>
            <p:cNvSpPr>
              <a:spLocks noChangeShapeType="1"/>
            </p:cNvSpPr>
            <p:nvPr/>
          </p:nvSpPr>
          <p:spPr bwMode="auto">
            <a:xfrm>
              <a:off x="5017" y="11708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3" name="Line 44"/>
            <p:cNvSpPr>
              <a:spLocks noChangeShapeType="1"/>
            </p:cNvSpPr>
            <p:nvPr/>
          </p:nvSpPr>
          <p:spPr bwMode="auto">
            <a:xfrm>
              <a:off x="7177" y="11708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4" name="Line 45"/>
            <p:cNvSpPr>
              <a:spLocks noChangeShapeType="1"/>
            </p:cNvSpPr>
            <p:nvPr/>
          </p:nvSpPr>
          <p:spPr bwMode="auto">
            <a:xfrm>
              <a:off x="4297" y="9908"/>
              <a:ext cx="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5" name="Line 46"/>
            <p:cNvSpPr>
              <a:spLocks noChangeShapeType="1"/>
            </p:cNvSpPr>
            <p:nvPr/>
          </p:nvSpPr>
          <p:spPr bwMode="auto">
            <a:xfrm>
              <a:off x="4297" y="12248"/>
              <a:ext cx="7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6" name="Line 47"/>
            <p:cNvSpPr>
              <a:spLocks noChangeShapeType="1"/>
            </p:cNvSpPr>
            <p:nvPr/>
          </p:nvSpPr>
          <p:spPr bwMode="auto">
            <a:xfrm>
              <a:off x="6097" y="1224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7" name="Text Box 48"/>
            <p:cNvSpPr txBox="1">
              <a:spLocks noChangeArrowheads="1"/>
            </p:cNvSpPr>
            <p:nvPr/>
          </p:nvSpPr>
          <p:spPr bwMode="auto">
            <a:xfrm>
              <a:off x="4837" y="936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D</a:t>
              </a:r>
              <a:r>
                <a:rPr lang="nl-BE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nl-NL" altLang="nl-BE"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49"/>
            <p:cNvSpPr txBox="1">
              <a:spLocks noChangeArrowheads="1"/>
            </p:cNvSpPr>
            <p:nvPr/>
          </p:nvSpPr>
          <p:spPr bwMode="auto">
            <a:xfrm>
              <a:off x="3937" y="918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nl-BE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nl-NL" altLang="nl-BE">
                <a:latin typeface="Times New Roman" panose="02020603050405020304" pitchFamily="18" charset="0"/>
              </a:endParaRPr>
            </a:p>
          </p:txBody>
        </p:sp>
        <p:sp>
          <p:nvSpPr>
            <p:cNvPr id="9239" name="Text Box 50"/>
            <p:cNvSpPr txBox="1">
              <a:spLocks noChangeArrowheads="1"/>
            </p:cNvSpPr>
            <p:nvPr/>
          </p:nvSpPr>
          <p:spPr bwMode="auto">
            <a:xfrm>
              <a:off x="5917" y="918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nl-BE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nl-NL" altLang="nl-BE">
                <a:latin typeface="Times New Roman" panose="02020603050405020304" pitchFamily="18" charset="0"/>
              </a:endParaRPr>
            </a:p>
          </p:txBody>
        </p:sp>
        <p:sp>
          <p:nvSpPr>
            <p:cNvPr id="9240" name="Text Box 51"/>
            <p:cNvSpPr txBox="1">
              <a:spLocks noChangeArrowheads="1"/>
            </p:cNvSpPr>
            <p:nvPr/>
          </p:nvSpPr>
          <p:spPr bwMode="auto">
            <a:xfrm>
              <a:off x="4477" y="1224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r>
                <a:rPr lang="nl-BE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nl-NL" altLang="nl-BE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41" name="Text Box 52"/>
            <p:cNvSpPr txBox="1">
              <a:spLocks noChangeArrowheads="1"/>
            </p:cNvSpPr>
            <p:nvPr/>
          </p:nvSpPr>
          <p:spPr bwMode="auto">
            <a:xfrm>
              <a:off x="6277" y="1224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r>
                <a:rPr lang="nl-BE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nl-NL" altLang="nl-BE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9221" name="Rechte verbindingslijn met pijl 53"/>
          <p:cNvCxnSpPr>
            <a:cxnSpLocks noChangeShapeType="1"/>
          </p:cNvCxnSpPr>
          <p:nvPr/>
        </p:nvCxnSpPr>
        <p:spPr bwMode="auto">
          <a:xfrm rot="16200000" flipH="1">
            <a:off x="7520781" y="5512594"/>
            <a:ext cx="1031875" cy="26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1055688" y="2271713"/>
          <a:ext cx="61769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Vergelijking" r:id="rId3" imgW="2692400" imgH="863600" progId="Equation.3">
                  <p:embed/>
                </p:oleObj>
              </mc:Choice>
              <mc:Fallback>
                <p:oleObj name="Vergelijking" r:id="rId3" imgW="2692400" imgH="86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271713"/>
                        <a:ext cx="617696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kstvak 55"/>
          <p:cNvSpPr txBox="1">
            <a:spLocks noChangeArrowheads="1"/>
          </p:cNvSpPr>
          <p:nvPr/>
        </p:nvSpPr>
        <p:spPr bwMode="auto">
          <a:xfrm>
            <a:off x="6538913" y="2549525"/>
            <a:ext cx="2382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>
              <a:defRPr/>
            </a:pPr>
            <a:r>
              <a:rPr lang="nl-BE" altLang="nl-BE" sz="2000" dirty="0">
                <a:latin typeface="Arial" charset="0"/>
                <a:cs typeface="Arial" charset="0"/>
              </a:rPr>
              <a:t>(Zie bordschema)</a:t>
            </a:r>
          </a:p>
          <a:p>
            <a:pPr>
              <a:defRPr/>
            </a:pPr>
            <a:endParaRPr lang="nl-BE" altLang="nl-BE" sz="2000" strike="sngStrik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16.2 Wiskundige voorstelling van longitudinale golven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/>
              <a:t>Uitwijkingsvariaties ↔ drukvariaties </a:t>
            </a:r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>
              <a:buFontTx/>
              <a:buNone/>
              <a:defRPr/>
            </a:pPr>
            <a:endParaRPr lang="nl-BE" sz="1600" dirty="0"/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654050" y="2951163"/>
          <a:ext cx="463232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ergelijking" r:id="rId3" imgW="2019300" imgH="838200" progId="Equation.3">
                  <p:embed/>
                </p:oleObj>
              </mc:Choice>
              <mc:Fallback>
                <p:oleObj name="Vergelijking" r:id="rId3" imgW="20193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951163"/>
                        <a:ext cx="463232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Afbeelding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23"/>
          <a:stretch>
            <a:fillRect/>
          </a:stretch>
        </p:blipFill>
        <p:spPr bwMode="auto">
          <a:xfrm>
            <a:off x="5322888" y="2184400"/>
            <a:ext cx="379412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1028</Words>
  <Application>Microsoft Office PowerPoint</Application>
  <PresentationFormat>Diavoorstelling (4:3)</PresentationFormat>
  <Paragraphs>251</Paragraphs>
  <Slides>31</Slides>
  <Notes>0</Notes>
  <HiddenSlides>0</HiddenSlides>
  <MMClips>2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39" baseType="lpstr">
      <vt:lpstr>Arial</vt:lpstr>
      <vt:lpstr>Cambria Math</vt:lpstr>
      <vt:lpstr>Symbol</vt:lpstr>
      <vt:lpstr>Times</vt:lpstr>
      <vt:lpstr>Times New Roman</vt:lpstr>
      <vt:lpstr>Blank</vt:lpstr>
      <vt:lpstr>Vergelijking</vt:lpstr>
      <vt:lpstr>Document</vt:lpstr>
      <vt:lpstr>Chapter Opener</vt:lpstr>
      <vt:lpstr>Inhoud H16: Geluid</vt:lpstr>
      <vt:lpstr>Openingsvraag</vt:lpstr>
      <vt:lpstr>Openingsvraag</vt:lpstr>
      <vt:lpstr>16.1 Eigenschappen van geluid</vt:lpstr>
      <vt:lpstr>16.1 Eigenschappen van geluid</vt:lpstr>
      <vt:lpstr>16.2 Wiskundige voorstelling van longitudinale golven</vt:lpstr>
      <vt:lpstr>16.2 Wiskundige voorstelling van longitudinale golven</vt:lpstr>
      <vt:lpstr>16.2 Wiskundige voorstelling van longitudinale golven</vt:lpstr>
      <vt:lpstr>16.3 Intensiteit van geluid: decibel</vt:lpstr>
      <vt:lpstr>16.3 Intensiteit van geluid</vt:lpstr>
      <vt:lpstr>16.3 Intensiteit van geluid</vt:lpstr>
      <vt:lpstr>16.4 Geluidsbronnen: trillende snaren en luchtkolommen</vt:lpstr>
      <vt:lpstr>16.4 Geluidsbronnen: trillende snaren en luchtkolommen</vt:lpstr>
      <vt:lpstr>16.4 Geluidsbronnen: trillende snaren en luchtkolommen</vt:lpstr>
      <vt:lpstr>16.5 Geluidskwaliteit en ruis; superpositie</vt:lpstr>
      <vt:lpstr>16.6 Interferentie van geluidsgolven</vt:lpstr>
      <vt:lpstr>16.6 Interferentie van geluidsgolven</vt:lpstr>
      <vt:lpstr>16.6 Interferentie van geluidsgolven</vt:lpstr>
      <vt:lpstr>16.7 Dopplereffect</vt:lpstr>
      <vt:lpstr>16.7 Dopplereffect </vt:lpstr>
      <vt:lpstr>16.7 Dopplereffect</vt:lpstr>
      <vt:lpstr>16.7 Dopplereffect</vt:lpstr>
      <vt:lpstr>16.7 Dopplereffect</vt:lpstr>
      <vt:lpstr>16.7 Dopplereffect</vt:lpstr>
      <vt:lpstr>16.7 Dopplereffect: licht</vt:lpstr>
      <vt:lpstr>16.7 Dopplereffect: toepassingen</vt:lpstr>
      <vt:lpstr>16.8 Schokgolven en sonische knal</vt:lpstr>
      <vt:lpstr>16.8 Schokgolven en sonische knal</vt:lpstr>
      <vt:lpstr>16.8 Schokgolven en sonische knal</vt:lpstr>
      <vt:lpstr>16.8 Schokgolven en sonische knal</vt:lpstr>
    </vt:vector>
  </TitlesOfParts>
  <Company>PIT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01-10b</dc:title>
  <dc:creator>System_70</dc:creator>
  <cp:lastModifiedBy>WIEERS Els</cp:lastModifiedBy>
  <cp:revision>161</cp:revision>
  <cp:lastPrinted>2005-12-13T16:18:07Z</cp:lastPrinted>
  <dcterms:created xsi:type="dcterms:W3CDTF">2005-12-12T21:42:59Z</dcterms:created>
  <dcterms:modified xsi:type="dcterms:W3CDTF">2023-11-14T09:19:29Z</dcterms:modified>
</cp:coreProperties>
</file>