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2"/>
  </p:handoutMasterIdLst>
  <p:sldIdLst>
    <p:sldId id="256" r:id="rId2"/>
    <p:sldId id="392" r:id="rId3"/>
    <p:sldId id="340" r:id="rId4"/>
    <p:sldId id="400" r:id="rId5"/>
    <p:sldId id="421" r:id="rId6"/>
    <p:sldId id="401" r:id="rId7"/>
    <p:sldId id="397" r:id="rId8"/>
    <p:sldId id="422" r:id="rId9"/>
    <p:sldId id="396" r:id="rId10"/>
    <p:sldId id="404" r:id="rId11"/>
    <p:sldId id="420" r:id="rId12"/>
    <p:sldId id="402" r:id="rId13"/>
    <p:sldId id="405" r:id="rId14"/>
    <p:sldId id="406" r:id="rId15"/>
    <p:sldId id="398" r:id="rId16"/>
    <p:sldId id="419" r:id="rId17"/>
    <p:sldId id="411" r:id="rId18"/>
    <p:sldId id="423" r:id="rId19"/>
    <p:sldId id="412" r:id="rId20"/>
    <p:sldId id="41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2880">
          <p15:clr>
            <a:srgbClr val="A4A3A4"/>
          </p15:clr>
        </p15:guide>
        <p15:guide id="5" pos="952">
          <p15:clr>
            <a:srgbClr val="A4A3A4"/>
          </p15:clr>
        </p15:guide>
        <p15:guide id="6" pos="47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 snapToGrid="0">
      <p:cViewPr varScale="1">
        <p:scale>
          <a:sx n="79" d="100"/>
          <a:sy n="79" d="100"/>
        </p:scale>
        <p:origin x="778" y="101"/>
      </p:cViewPr>
      <p:guideLst>
        <p:guide orient="horz" pos="4224"/>
        <p:guide orient="horz" pos="2064"/>
        <p:guide orient="horz" pos="3984"/>
        <p:guide pos="2880"/>
        <p:guide pos="952"/>
        <p:guide pos="4776"/>
      </p:guideLst>
    </p:cSldViewPr>
  </p:slideViewPr>
  <p:outlineViewPr>
    <p:cViewPr>
      <p:scale>
        <a:sx n="33" d="100"/>
        <a:sy n="33" d="100"/>
      </p:scale>
      <p:origin x="0" y="11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7466D076-E9A0-4849-9027-D620E36F763D}" type="datetimeFigureOut">
              <a:rPr lang="nl-BE"/>
              <a:pPr>
                <a:defRPr/>
              </a:pPr>
              <a:t>21/11/2023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D748B-6D22-45B0-B941-683F7D6B9E8D}" type="slidenum">
              <a:rPr lang="nl-BE" altLang="nl-BE"/>
              <a:pPr/>
              <a:t>‹nr.›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89324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/>
              <a:t>Klik om het opmaakprofiel van de modelondertitel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7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95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51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6220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92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6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92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055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13679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rendranath.org/GPA/Waves/EMWave/EMWave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44500" y="5672138"/>
            <a:ext cx="8712200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BE" sz="3600" dirty="0">
                <a:latin typeface="Arial" pitchFamily="34" charset="0"/>
                <a:cs typeface="Arial" pitchFamily="34" charset="0"/>
              </a:rPr>
              <a:t>Hoofdstuk 31: Elektromagnetische golven</a:t>
            </a:r>
          </a:p>
        </p:txBody>
      </p:sp>
      <p:pic>
        <p:nvPicPr>
          <p:cNvPr id="1027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0"/>
            <a:ext cx="8126413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 err="1"/>
              <a:t>Sinusoïdale</a:t>
            </a:r>
            <a:r>
              <a:rPr lang="nl-BE" altLang="nl-BE" sz="4000" dirty="0"/>
              <a:t> EM golven</a:t>
            </a:r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214438"/>
            <a:ext cx="8229600" cy="491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 sz="2400"/>
              <a:t>Harmonische golf met frequentie f en golflengte </a:t>
            </a:r>
            <a:r>
              <a:rPr lang="nl-BE" altLang="nl-BE" sz="2400">
                <a:latin typeface="Symbol" panose="05050102010706020507" pitchFamily="18" charset="2"/>
              </a:rPr>
              <a:t>l</a:t>
            </a:r>
            <a:r>
              <a:rPr lang="nl-BE" altLang="nl-BE" sz="2400"/>
              <a:t> die zich voortplant in de positieve </a:t>
            </a:r>
            <a:r>
              <a:rPr lang="nl-BE" altLang="nl-BE" sz="2400" b="1"/>
              <a:t>x-richting</a:t>
            </a:r>
          </a:p>
        </p:txBody>
      </p:sp>
      <p:graphicFrame>
        <p:nvGraphicFramePr>
          <p:cNvPr id="9220" name="Object 7"/>
          <p:cNvGraphicFramePr>
            <a:graphicFrameLocks noGrp="1" noChangeAspect="1"/>
          </p:cNvGraphicFramePr>
          <p:nvPr/>
        </p:nvGraphicFramePr>
        <p:xfrm>
          <a:off x="1550988" y="2387600"/>
          <a:ext cx="52641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Vergelijking" r:id="rId3" imgW="2197100" imgH="457200" progId="Equation.3">
                  <p:embed/>
                </p:oleObj>
              </mc:Choice>
              <mc:Fallback>
                <p:oleObj name="Vergelijking" r:id="rId3" imgW="2197100" imgH="4572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387600"/>
                        <a:ext cx="52641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642938" y="4530725"/>
          <a:ext cx="8085137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Vergelijking" r:id="rId5" imgW="3352800" imgH="558800" progId="Equation.3">
                  <p:embed/>
                </p:oleObj>
              </mc:Choice>
              <mc:Fallback>
                <p:oleObj name="Vergelijking" r:id="rId5" imgW="33528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530725"/>
                        <a:ext cx="8085137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estreepte PIJL-RECHTS 9"/>
          <p:cNvSpPr/>
          <p:nvPr/>
        </p:nvSpPr>
        <p:spPr bwMode="auto">
          <a:xfrm rot="5400000">
            <a:off x="3701256" y="3810794"/>
            <a:ext cx="1023938" cy="361950"/>
          </a:xfrm>
          <a:prstGeom prst="strip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nl-BE">
              <a:latin typeface="Times" pitchFamily="1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400" dirty="0" err="1"/>
              <a:t>Sinusoïdale</a:t>
            </a:r>
            <a:r>
              <a:rPr lang="nl-BE" altLang="nl-BE" sz="4400" dirty="0"/>
              <a:t> EM golven</a:t>
            </a:r>
            <a:endParaRPr lang="nl-BE" alt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4438"/>
                <a:ext cx="8564563" cy="5497647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nl-BE" sz="2400" dirty="0"/>
                  <a:t>Bij de 2D-voorstelling van een lineair gepolariseerde golf in een vlak</a:t>
                </a:r>
              </a:p>
              <a:p>
                <a:pPr>
                  <a:defRPr/>
                </a:pPr>
                <a:r>
                  <a:rPr lang="nl-BE" sz="2000" dirty="0"/>
                  <a:t>Teken de voorplantingsrichting </a:t>
                </a:r>
                <a:r>
                  <a:rPr lang="nl-BE" sz="2000" b="1" dirty="0"/>
                  <a:t>in het blad</a:t>
                </a:r>
              </a:p>
              <a:p>
                <a:pPr>
                  <a:defRPr/>
                </a:pPr>
                <a:r>
                  <a:rPr lang="nl-BE" sz="2000" dirty="0"/>
                  <a:t>Vervolledig het assenstelsel: geef duidelijk aan naar waar de positieve x-, y-, z-as loopt. Dit moet een </a:t>
                </a:r>
                <a:r>
                  <a:rPr lang="nl-BE" sz="2000" b="1" dirty="0"/>
                  <a:t>rechtsdraaiend assenstelsel</a:t>
                </a:r>
                <a:r>
                  <a:rPr lang="nl-BE" sz="2000" dirty="0"/>
                  <a:t> zijn.</a:t>
                </a:r>
              </a:p>
              <a:p>
                <a:pPr>
                  <a:defRPr/>
                </a:pPr>
                <a:r>
                  <a:rPr lang="nl-BE" sz="2000" dirty="0"/>
                  <a:t>Als de trilrichting van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nl-BE" sz="2000" dirty="0"/>
                  <a:t> gegeven is: kies een bepaalde zin van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nl-BE" sz="2000" dirty="0"/>
                  <a:t> (positief of negatief) en bepaal vervolgens de overeenkomstige trilrichting en zin van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nl-BE" sz="2000" dirty="0"/>
                  <a:t> met de rechterhandregel.</a:t>
                </a:r>
              </a:p>
              <a:p>
                <a:pPr>
                  <a:defRPr/>
                </a:pPr>
                <a:r>
                  <a:rPr lang="nl-BE" sz="2000" dirty="0"/>
                  <a:t>Als de trilrichting van</a:t>
                </a:r>
                <a14:m>
                  <m:oMath xmlns:m="http://schemas.openxmlformats.org/officeDocument/2006/math"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nl-BE" sz="2000" dirty="0"/>
                  <a:t> gegeven is: kies een bepaalde zin van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nl-B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sz="2000" dirty="0"/>
                  <a:t>(positief of negatief) en bepaal vervolgens de overeenkomstige trilrichting en zin van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B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nl-BE" sz="2000" dirty="0"/>
                  <a:t> met de rechterhandregel.</a:t>
                </a:r>
              </a:p>
              <a:p>
                <a:pPr>
                  <a:defRPr/>
                </a:pPr>
                <a:endParaRPr lang="nl-BE" sz="2400" dirty="0"/>
              </a:p>
              <a:p>
                <a:pPr>
                  <a:buFont typeface="Arial" panose="020B0604020202020204" pitchFamily="34" charset="0"/>
                  <a:buChar char="•"/>
                  <a:defRPr/>
                </a:pPr>
                <a:endParaRPr lang="nl-BE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4438"/>
                <a:ext cx="8564563" cy="5497647"/>
              </a:xfrm>
              <a:blipFill>
                <a:blip r:embed="rId2"/>
                <a:stretch>
                  <a:fillRect l="-1068" t="-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 bwMode="auto">
          <a:xfrm>
            <a:off x="457200" y="216272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400" dirty="0" err="1"/>
              <a:t>Sinusoïdale</a:t>
            </a:r>
            <a:r>
              <a:rPr lang="nl-BE" altLang="nl-BE" sz="4400" dirty="0"/>
              <a:t> EM golven</a:t>
            </a:r>
            <a:endParaRPr lang="nl-BE" alt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21404"/>
            <a:ext cx="8564563" cy="510475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nl-BE" sz="2400" dirty="0"/>
              <a:t>Voorbeeld:</a:t>
            </a:r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None/>
              <a:defRPr/>
            </a:pPr>
            <a:r>
              <a:rPr lang="nl-BE" sz="1800" dirty="0"/>
              <a:t>voortplantingsrichting: positieve </a:t>
            </a:r>
            <a:r>
              <a:rPr lang="nl-BE" sz="1800" i="1" dirty="0"/>
              <a:t>x</a:t>
            </a:r>
            <a:r>
              <a:rPr lang="nl-BE" sz="1800" dirty="0"/>
              <a:t>-richting (in het blad), E volgens </a:t>
            </a:r>
            <a:r>
              <a:rPr lang="nl-BE" sz="1800" i="1" dirty="0"/>
              <a:t>y</a:t>
            </a:r>
            <a:r>
              <a:rPr lang="nl-BE" sz="1800" dirty="0"/>
              <a:t>-richting </a:t>
            </a:r>
            <a:r>
              <a:rPr lang="nl-BE" sz="1800" dirty="0">
                <a:sym typeface="Wingdings" panose="05000000000000000000" pitchFamily="2" charset="2"/>
              </a:rPr>
              <a:t> B volgens </a:t>
            </a:r>
            <a:r>
              <a:rPr lang="nl-BE" sz="1800" i="1" dirty="0">
                <a:sym typeface="Wingdings" panose="05000000000000000000" pitchFamily="2" charset="2"/>
              </a:rPr>
              <a:t>z</a:t>
            </a:r>
            <a:r>
              <a:rPr lang="nl-BE" sz="1800" dirty="0">
                <a:sym typeface="Wingdings" panose="05000000000000000000" pitchFamily="2" charset="2"/>
              </a:rPr>
              <a:t>-richting</a:t>
            </a:r>
            <a:endParaRPr lang="nl-BE" sz="18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= lineair gepolariseerde EM golf (met </a:t>
            </a:r>
            <a:r>
              <a:rPr lang="nl-BE" sz="2400" dirty="0" err="1"/>
              <a:t>xy</a:t>
            </a:r>
            <a:r>
              <a:rPr lang="nl-BE" sz="2400" dirty="0"/>
              <a:t>-vlak=polarisatievlak)</a:t>
            </a:r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</p:txBody>
      </p:sp>
      <p:pic>
        <p:nvPicPr>
          <p:cNvPr id="10244" name="Picture 4" descr="Figure_31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2" y="3983123"/>
            <a:ext cx="6157609" cy="18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45" name="Object 4"/>
              <p:cNvSpPr txBox="1"/>
              <p:nvPr/>
            </p:nvSpPr>
            <p:spPr bwMode="auto">
              <a:xfrm>
                <a:off x="544754" y="1429359"/>
                <a:ext cx="3221106" cy="13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024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754" y="1429359"/>
                <a:ext cx="3221106" cy="1346200"/>
              </a:xfrm>
              <a:prstGeom prst="rect">
                <a:avLst/>
              </a:prstGeom>
              <a:blipFill>
                <a:blip r:embed="rId3"/>
                <a:stretch>
                  <a:fillRect l="-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6" name="Object 5"/>
              <p:cNvSpPr txBox="1"/>
              <p:nvPr/>
            </p:nvSpPr>
            <p:spPr bwMode="auto">
              <a:xfrm>
                <a:off x="4730750" y="1404938"/>
                <a:ext cx="3371340" cy="14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BE" sz="3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nl-BE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BE" sz="3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024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750" y="1404938"/>
                <a:ext cx="3371340" cy="1409700"/>
              </a:xfrm>
              <a:prstGeom prst="rect">
                <a:avLst/>
              </a:prstGeom>
              <a:blipFill>
                <a:blip r:embed="rId4"/>
                <a:stretch>
                  <a:fillRect l="-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7" name="Ingekeepte PIJL-RECHTS 6"/>
          <p:cNvSpPr>
            <a:spLocks noChangeArrowheads="1"/>
          </p:cNvSpPr>
          <p:nvPr/>
        </p:nvSpPr>
        <p:spPr bwMode="auto">
          <a:xfrm>
            <a:off x="3711575" y="1909658"/>
            <a:ext cx="655638" cy="327025"/>
          </a:xfrm>
          <a:prstGeom prst="notchedRightArrow">
            <a:avLst>
              <a:gd name="adj1" fmla="val 50000"/>
              <a:gd name="adj2" fmla="val 501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cxnSp>
        <p:nvCxnSpPr>
          <p:cNvPr id="4" name="Rechte verbindingslijn met pijl 3">
            <a:extLst>
              <a:ext uri="{FF2B5EF4-FFF2-40B4-BE49-F238E27FC236}">
                <a16:creationId xmlns:a16="http://schemas.microsoft.com/office/drawing/2014/main" id="{38AFEF8A-06AD-4E6F-B02F-6D811C68C492}"/>
              </a:ext>
            </a:extLst>
          </p:cNvPr>
          <p:cNvCxnSpPr>
            <a:cxnSpLocks/>
          </p:cNvCxnSpPr>
          <p:nvPr/>
        </p:nvCxnSpPr>
        <p:spPr bwMode="auto">
          <a:xfrm>
            <a:off x="7258017" y="4198595"/>
            <a:ext cx="17336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troomdiagram: Samenvoeging 6">
            <a:extLst>
              <a:ext uri="{FF2B5EF4-FFF2-40B4-BE49-F238E27FC236}">
                <a16:creationId xmlns:a16="http://schemas.microsoft.com/office/drawing/2014/main" id="{F51CC8C7-33DA-41E1-ADEA-C2F22452F3B5}"/>
              </a:ext>
            </a:extLst>
          </p:cNvPr>
          <p:cNvSpPr/>
          <p:nvPr/>
        </p:nvSpPr>
        <p:spPr bwMode="auto">
          <a:xfrm>
            <a:off x="7086450" y="4063099"/>
            <a:ext cx="344403" cy="301343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BF038FD-17A1-4993-BF05-6639207B4E00}"/>
              </a:ext>
            </a:extLst>
          </p:cNvPr>
          <p:cNvCxnSpPr>
            <a:cxnSpLocks/>
          </p:cNvCxnSpPr>
          <p:nvPr/>
        </p:nvCxnSpPr>
        <p:spPr bwMode="auto">
          <a:xfrm>
            <a:off x="7258017" y="4198595"/>
            <a:ext cx="61946" cy="1715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AF79848-EFB9-457A-BB9C-972E63BD091E}"/>
              </a:ext>
            </a:extLst>
          </p:cNvPr>
          <p:cNvCxnSpPr/>
          <p:nvPr/>
        </p:nvCxnSpPr>
        <p:spPr bwMode="auto">
          <a:xfrm>
            <a:off x="7258017" y="4198595"/>
            <a:ext cx="99103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CA071690-7D24-4E28-9319-2821EDF528EC}"/>
              </a:ext>
            </a:extLst>
          </p:cNvPr>
          <p:cNvSpPr txBox="1"/>
          <p:nvPr/>
        </p:nvSpPr>
        <p:spPr>
          <a:xfrm>
            <a:off x="8691546" y="41963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nl-B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8C5B3105-9FCA-4721-86A5-73593D0683D8}"/>
              </a:ext>
            </a:extLst>
          </p:cNvPr>
          <p:cNvSpPr txBox="1"/>
          <p:nvPr/>
        </p:nvSpPr>
        <p:spPr>
          <a:xfrm>
            <a:off x="7430853" y="5729753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nl-B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66714F2-76EA-4E34-92E1-FDA8D5B0AF12}"/>
              </a:ext>
            </a:extLst>
          </p:cNvPr>
          <p:cNvSpPr txBox="1"/>
          <p:nvPr/>
        </p:nvSpPr>
        <p:spPr>
          <a:xfrm>
            <a:off x="6850969" y="3890268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6BD311C-4522-4E2E-9BFA-AFAD05D4109A}"/>
                  </a:ext>
                </a:extLst>
              </p:cNvPr>
              <p:cNvSpPr txBox="1"/>
              <p:nvPr/>
            </p:nvSpPr>
            <p:spPr>
              <a:xfrm>
                <a:off x="7628049" y="3674824"/>
                <a:ext cx="47404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6BD311C-4522-4E2E-9BFA-AFAD05D4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49" y="3674824"/>
                <a:ext cx="474041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EC4A490-22C6-4C8C-8084-685481DD04E9}"/>
              </a:ext>
            </a:extLst>
          </p:cNvPr>
          <p:cNvCxnSpPr>
            <a:cxnSpLocks/>
          </p:cNvCxnSpPr>
          <p:nvPr/>
        </p:nvCxnSpPr>
        <p:spPr bwMode="auto">
          <a:xfrm>
            <a:off x="7281051" y="4213770"/>
            <a:ext cx="24922" cy="9361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9B8E3E66-D77C-4182-9D03-CDD340AE44CC}"/>
                  </a:ext>
                </a:extLst>
              </p:cNvPr>
              <p:cNvSpPr txBox="1"/>
              <p:nvPr/>
            </p:nvSpPr>
            <p:spPr>
              <a:xfrm>
                <a:off x="7274423" y="4550086"/>
                <a:ext cx="47987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9B8E3E66-D77C-4182-9D03-CDD340AE4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23" y="4550086"/>
                <a:ext cx="479875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troomdiagram: Samenvoeging 23">
            <a:extLst>
              <a:ext uri="{FF2B5EF4-FFF2-40B4-BE49-F238E27FC236}">
                <a16:creationId xmlns:a16="http://schemas.microsoft.com/office/drawing/2014/main" id="{80E9D959-9949-4CA3-9CEC-983A68C369AD}"/>
              </a:ext>
            </a:extLst>
          </p:cNvPr>
          <p:cNvSpPr/>
          <p:nvPr/>
        </p:nvSpPr>
        <p:spPr bwMode="auto">
          <a:xfrm>
            <a:off x="6271070" y="3403571"/>
            <a:ext cx="344403" cy="301343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D1FA4560-A38F-4050-AC17-65B5E728CFD7}"/>
                  </a:ext>
                </a:extLst>
              </p:cNvPr>
              <p:cNvSpPr txBox="1"/>
              <p:nvPr/>
            </p:nvSpPr>
            <p:spPr>
              <a:xfrm>
                <a:off x="5825692" y="3323409"/>
                <a:ext cx="445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D1FA4560-A38F-4050-AC17-65B5E728C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692" y="3323409"/>
                <a:ext cx="445378" cy="461665"/>
              </a:xfrm>
              <a:prstGeom prst="rect">
                <a:avLst/>
              </a:prstGeom>
              <a:blipFill>
                <a:blip r:embed="rId10"/>
                <a:stretch>
                  <a:fillRect t="-17105" r="-3424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 err="1"/>
              <a:t>Sinusoïdale</a:t>
            </a:r>
            <a:r>
              <a:rPr lang="nl-BE" altLang="nl-BE" dirty="0"/>
              <a:t> EM golven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4438"/>
            <a:ext cx="8564563" cy="49117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nl-BE" sz="2400" dirty="0"/>
              <a:t>Voorbeeld:</a:t>
            </a:r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None/>
              <a:defRPr/>
            </a:pPr>
            <a:r>
              <a:rPr lang="nl-BE" sz="1800" dirty="0"/>
              <a:t>voortplantingsrichting: positieve </a:t>
            </a:r>
            <a:r>
              <a:rPr lang="nl-BE" sz="1800" i="1" dirty="0"/>
              <a:t>x</a:t>
            </a:r>
            <a:r>
              <a:rPr lang="nl-BE" sz="1800" dirty="0"/>
              <a:t>-richting (in het blad), E volgens </a:t>
            </a:r>
            <a:r>
              <a:rPr lang="nl-BE" sz="1800" i="1" dirty="0"/>
              <a:t>z</a:t>
            </a:r>
            <a:r>
              <a:rPr lang="nl-BE" sz="1800" dirty="0"/>
              <a:t>-richting </a:t>
            </a:r>
            <a:r>
              <a:rPr lang="nl-BE" sz="1800" dirty="0">
                <a:sym typeface="Wingdings" panose="05000000000000000000" pitchFamily="2" charset="2"/>
              </a:rPr>
              <a:t> B volgens </a:t>
            </a:r>
            <a:r>
              <a:rPr lang="nl-BE" sz="1800" i="1" dirty="0">
                <a:sym typeface="Wingdings" panose="05000000000000000000" pitchFamily="2" charset="2"/>
              </a:rPr>
              <a:t>y</a:t>
            </a:r>
            <a:r>
              <a:rPr lang="nl-BE" sz="1800" dirty="0">
                <a:sym typeface="Wingdings" panose="05000000000000000000" pitchFamily="2" charset="2"/>
              </a:rPr>
              <a:t>-richting</a:t>
            </a:r>
            <a:endParaRPr lang="nl-BE" sz="18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 = lineair gepolariseerde EM golf (met </a:t>
            </a:r>
            <a:r>
              <a:rPr lang="nl-BE" sz="2400" dirty="0" err="1"/>
              <a:t>xz</a:t>
            </a:r>
            <a:r>
              <a:rPr lang="nl-BE" sz="2400" dirty="0"/>
              <a:t>-vlak=polarisatievlak)</a:t>
            </a:r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 marL="0" indent="0">
              <a:buNone/>
              <a:defRPr/>
            </a:pPr>
            <a:endParaRPr lang="nl-B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8" name="Object 4"/>
              <p:cNvSpPr txBox="1"/>
              <p:nvPr/>
            </p:nvSpPr>
            <p:spPr bwMode="auto">
              <a:xfrm>
                <a:off x="4572000" y="1635125"/>
                <a:ext cx="3608962" cy="13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BE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635125"/>
                <a:ext cx="3608962" cy="1346200"/>
              </a:xfrm>
              <a:prstGeom prst="rect">
                <a:avLst/>
              </a:prstGeom>
              <a:blipFill>
                <a:blip r:embed="rId2"/>
                <a:stretch>
                  <a:fillRect l="-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9" name="Object 5"/>
              <p:cNvSpPr txBox="1"/>
              <p:nvPr/>
            </p:nvSpPr>
            <p:spPr bwMode="auto">
              <a:xfrm>
                <a:off x="457201" y="1635125"/>
                <a:ext cx="3273998" cy="14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l-BE" sz="31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nl-BE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1126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635125"/>
                <a:ext cx="3273998" cy="1409700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0" name="Ingekeepte PIJL-RECHTS 6"/>
          <p:cNvSpPr>
            <a:spLocks noChangeArrowheads="1"/>
          </p:cNvSpPr>
          <p:nvPr/>
        </p:nvSpPr>
        <p:spPr bwMode="auto">
          <a:xfrm>
            <a:off x="3711575" y="2143125"/>
            <a:ext cx="655638" cy="327025"/>
          </a:xfrm>
          <a:prstGeom prst="notchedRightArrow">
            <a:avLst>
              <a:gd name="adj1" fmla="val 50000"/>
              <a:gd name="adj2" fmla="val 5012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1272" name="Tekstvak 8"/>
          <p:cNvSpPr txBox="1">
            <a:spLocks noChangeArrowheads="1"/>
          </p:cNvSpPr>
          <p:nvPr/>
        </p:nvSpPr>
        <p:spPr bwMode="auto">
          <a:xfrm>
            <a:off x="1000125" y="5108575"/>
            <a:ext cx="6921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  <p:sp>
        <p:nvSpPr>
          <p:cNvPr id="11275" name="Tekstvak 12"/>
          <p:cNvSpPr txBox="1">
            <a:spLocks noChangeArrowheads="1"/>
          </p:cNvSpPr>
          <p:nvPr/>
        </p:nvSpPr>
        <p:spPr bwMode="auto">
          <a:xfrm>
            <a:off x="1476375" y="4530725"/>
            <a:ext cx="27305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 sz="100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89423E6-8090-46F1-8131-8ABCB9A66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" y="4082894"/>
            <a:ext cx="6027942" cy="1889924"/>
          </a:xfrm>
          <a:prstGeom prst="rect">
            <a:avLst/>
          </a:prstGeom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D6CB913-4B27-4A83-B38C-C09149ACC142}"/>
              </a:ext>
            </a:extLst>
          </p:cNvPr>
          <p:cNvCxnSpPr>
            <a:cxnSpLocks/>
          </p:cNvCxnSpPr>
          <p:nvPr/>
        </p:nvCxnSpPr>
        <p:spPr bwMode="auto">
          <a:xfrm>
            <a:off x="7258017" y="4198595"/>
            <a:ext cx="17336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Stroomdiagram: Samenvoeging 17">
            <a:extLst>
              <a:ext uri="{FF2B5EF4-FFF2-40B4-BE49-F238E27FC236}">
                <a16:creationId xmlns:a16="http://schemas.microsoft.com/office/drawing/2014/main" id="{0BEECC72-39DF-4A8D-ABAC-B9FB71288856}"/>
              </a:ext>
            </a:extLst>
          </p:cNvPr>
          <p:cNvSpPr/>
          <p:nvPr/>
        </p:nvSpPr>
        <p:spPr bwMode="auto">
          <a:xfrm>
            <a:off x="7086450" y="4063099"/>
            <a:ext cx="344403" cy="301343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FE6D0EC-8B6B-44BF-A28F-725F12E3AB94}"/>
              </a:ext>
            </a:extLst>
          </p:cNvPr>
          <p:cNvCxnSpPr>
            <a:cxnSpLocks/>
          </p:cNvCxnSpPr>
          <p:nvPr/>
        </p:nvCxnSpPr>
        <p:spPr bwMode="auto">
          <a:xfrm>
            <a:off x="7258017" y="4198595"/>
            <a:ext cx="61946" cy="1715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7501ABD6-68BD-4362-91FB-116BD480D381}"/>
              </a:ext>
            </a:extLst>
          </p:cNvPr>
          <p:cNvSpPr txBox="1"/>
          <p:nvPr/>
        </p:nvSpPr>
        <p:spPr>
          <a:xfrm>
            <a:off x="8691546" y="41963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nl-B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BD439FB-ACC6-4FDC-8091-C4F453FA2B8A}"/>
              </a:ext>
            </a:extLst>
          </p:cNvPr>
          <p:cNvSpPr txBox="1"/>
          <p:nvPr/>
        </p:nvSpPr>
        <p:spPr>
          <a:xfrm>
            <a:off x="7430853" y="5729753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nl-B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F61A792-6F08-4E53-A58B-401C34EED326}"/>
              </a:ext>
            </a:extLst>
          </p:cNvPr>
          <p:cNvSpPr txBox="1"/>
          <p:nvPr/>
        </p:nvSpPr>
        <p:spPr>
          <a:xfrm>
            <a:off x="6850969" y="3890268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48412212-7F31-4BC1-B421-33F021B38F4C}"/>
                  </a:ext>
                </a:extLst>
              </p:cNvPr>
              <p:cNvSpPr txBox="1"/>
              <p:nvPr/>
            </p:nvSpPr>
            <p:spPr>
              <a:xfrm>
                <a:off x="6835115" y="3392769"/>
                <a:ext cx="47404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48412212-7F31-4BC1-B421-33F021B3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5" y="3392769"/>
                <a:ext cx="474041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65F919C-22EA-4943-8547-D3668AE6A4EB}"/>
              </a:ext>
            </a:extLst>
          </p:cNvPr>
          <p:cNvCxnSpPr>
            <a:cxnSpLocks/>
          </p:cNvCxnSpPr>
          <p:nvPr/>
        </p:nvCxnSpPr>
        <p:spPr bwMode="auto">
          <a:xfrm>
            <a:off x="7281051" y="4213770"/>
            <a:ext cx="69563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B6985483-EA33-4540-876A-D2B4F0AA954B}"/>
                  </a:ext>
                </a:extLst>
              </p:cNvPr>
              <p:cNvSpPr txBox="1"/>
              <p:nvPr/>
            </p:nvSpPr>
            <p:spPr>
              <a:xfrm>
                <a:off x="7517749" y="3707349"/>
                <a:ext cx="47987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B6985483-EA33-4540-876A-D2B4F0A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49" y="3707349"/>
                <a:ext cx="479875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AF7489EE-4AE9-4E8D-B4D4-935BE22FB1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27882" y="3289652"/>
            <a:ext cx="39863" cy="90894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Stroomdiagram: Samenvoeging 25">
            <a:extLst>
              <a:ext uri="{FF2B5EF4-FFF2-40B4-BE49-F238E27FC236}">
                <a16:creationId xmlns:a16="http://schemas.microsoft.com/office/drawing/2014/main" id="{99D18B56-31AD-43DD-82F5-04A336BC62E0}"/>
              </a:ext>
            </a:extLst>
          </p:cNvPr>
          <p:cNvSpPr/>
          <p:nvPr/>
        </p:nvSpPr>
        <p:spPr bwMode="auto">
          <a:xfrm>
            <a:off x="6173274" y="3575333"/>
            <a:ext cx="344403" cy="301343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2BBB0E7-A9E0-4374-9E93-FB23BA0E3EC6}"/>
                  </a:ext>
                </a:extLst>
              </p:cNvPr>
              <p:cNvSpPr txBox="1"/>
              <p:nvPr/>
            </p:nvSpPr>
            <p:spPr>
              <a:xfrm>
                <a:off x="5792442" y="3501864"/>
                <a:ext cx="445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2BBB0E7-A9E0-4374-9E93-FB23BA0E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42" y="3501864"/>
                <a:ext cx="445378" cy="461665"/>
              </a:xfrm>
              <a:prstGeom prst="rect">
                <a:avLst/>
              </a:prstGeom>
              <a:blipFill>
                <a:blip r:embed="rId7"/>
                <a:stretch>
                  <a:fillRect t="-17105" r="-3561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400" dirty="0" err="1"/>
              <a:t>Sinusoïdale</a:t>
            </a:r>
            <a:r>
              <a:rPr lang="nl-BE" altLang="nl-BE" sz="4400" dirty="0"/>
              <a:t> EM golven</a:t>
            </a:r>
            <a:endParaRPr lang="nl-BE" alt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14438"/>
            <a:ext cx="8564563" cy="49117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nl-BE" u="sng" dirty="0"/>
              <a:t>Voorbeeld</a:t>
            </a:r>
            <a:endParaRPr lang="nl-BE" u="sng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nl-BE" sz="2400" dirty="0" err="1"/>
              <a:t>Geg</a:t>
            </a:r>
            <a:r>
              <a:rPr lang="nl-BE" sz="2400" dirty="0"/>
              <a:t>: </a:t>
            </a:r>
            <a:r>
              <a:rPr lang="nl-BE" sz="2400" i="1" dirty="0"/>
              <a:t>f</a:t>
            </a:r>
            <a:r>
              <a:rPr lang="nl-BE" sz="2400" dirty="0"/>
              <a:t> = 60 Hz, voortplanting in de negatieve </a:t>
            </a:r>
            <a:r>
              <a:rPr lang="nl-BE" sz="2400" dirty="0" err="1"/>
              <a:t>z</a:t>
            </a:r>
            <a:r>
              <a:rPr lang="nl-BE" sz="2400" dirty="0"/>
              <a:t>-richting, gepolariseerd in </a:t>
            </a:r>
            <a:r>
              <a:rPr lang="nl-BE" sz="2400" dirty="0" err="1"/>
              <a:t>xz</a:t>
            </a:r>
            <a:r>
              <a:rPr lang="nl-BE" sz="2400" dirty="0"/>
              <a:t> vlak en </a:t>
            </a:r>
            <a:r>
              <a:rPr lang="nl-BE" sz="2400" i="1" dirty="0"/>
              <a:t>E</a:t>
            </a:r>
            <a:r>
              <a:rPr lang="nl-BE" sz="2400" i="1" baseline="-25000" dirty="0"/>
              <a:t>0 </a:t>
            </a:r>
            <a:r>
              <a:rPr lang="nl-BE" sz="2400" dirty="0"/>
              <a:t>= 2,00 V/m</a:t>
            </a:r>
          </a:p>
          <a:p>
            <a:pPr marL="0" indent="0">
              <a:buFontTx/>
              <a:buNone/>
              <a:defRPr/>
            </a:pPr>
            <a:r>
              <a:rPr lang="nl-BE" sz="2400" dirty="0" err="1"/>
              <a:t>Gevr</a:t>
            </a:r>
            <a:r>
              <a:rPr lang="nl-BE" sz="2400" dirty="0"/>
              <a:t>:  </a:t>
            </a:r>
          </a:p>
          <a:p>
            <a:pPr marL="0" indent="0">
              <a:buFontTx/>
              <a:buNone/>
              <a:defRPr/>
            </a:pPr>
            <a:r>
              <a:rPr lang="nl-BE" sz="2400" dirty="0" err="1"/>
              <a:t>Opl</a:t>
            </a:r>
            <a:r>
              <a:rPr lang="nl-BE" sz="2400" dirty="0"/>
              <a:t>: </a:t>
            </a:r>
          </a:p>
          <a:p>
            <a:pPr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met</a:t>
            </a:r>
          </a:p>
          <a:p>
            <a:pPr marL="723900" indent="-273050">
              <a:defRPr/>
            </a:pPr>
            <a:r>
              <a:rPr lang="nl-BE" i="1" dirty="0"/>
              <a:t> </a:t>
            </a:r>
            <a:r>
              <a:rPr lang="nl-BE" i="1" dirty="0">
                <a:latin typeface="Symbol" panose="05050102010706020507" pitchFamily="18" charset="2"/>
              </a:rPr>
              <a:t>w</a:t>
            </a:r>
            <a:r>
              <a:rPr lang="nl-BE" dirty="0">
                <a:latin typeface="Symbol" panose="05050102010706020507" pitchFamily="18" charset="2"/>
              </a:rPr>
              <a:t> </a:t>
            </a:r>
            <a:r>
              <a:rPr lang="nl-BE" dirty="0"/>
              <a:t>= 2</a:t>
            </a:r>
            <a:r>
              <a:rPr lang="nl-BE" dirty="0">
                <a:latin typeface="Symbol" panose="05050102010706020507" pitchFamily="18" charset="2"/>
              </a:rPr>
              <a:t>p</a:t>
            </a:r>
            <a:r>
              <a:rPr lang="nl-BE" i="1" dirty="0"/>
              <a:t>f </a:t>
            </a:r>
            <a:r>
              <a:rPr lang="nl-BE" dirty="0"/>
              <a:t>= 377 rad/s</a:t>
            </a:r>
          </a:p>
          <a:p>
            <a:pPr marL="723900" indent="-273050">
              <a:defRPr/>
            </a:pPr>
            <a:r>
              <a:rPr lang="nl-BE" dirty="0"/>
              <a:t> </a:t>
            </a:r>
            <a:r>
              <a:rPr lang="nl-BE" i="1" dirty="0"/>
              <a:t>k</a:t>
            </a:r>
            <a:r>
              <a:rPr lang="nl-BE" dirty="0"/>
              <a:t> = </a:t>
            </a:r>
            <a:r>
              <a:rPr lang="nl-BE" i="1" dirty="0">
                <a:latin typeface="Symbol" panose="05050102010706020507" pitchFamily="18" charset="2"/>
              </a:rPr>
              <a:t>w</a:t>
            </a:r>
            <a:r>
              <a:rPr lang="nl-BE" i="1" dirty="0"/>
              <a:t>/c = 1,26 x 10</a:t>
            </a:r>
            <a:r>
              <a:rPr lang="nl-BE" i="1" baseline="30000" dirty="0"/>
              <a:t>-6</a:t>
            </a:r>
            <a:r>
              <a:rPr lang="nl-BE" i="1" dirty="0"/>
              <a:t> m</a:t>
            </a:r>
            <a:r>
              <a:rPr lang="nl-BE" i="1" baseline="30000" dirty="0"/>
              <a:t>-1</a:t>
            </a:r>
            <a:r>
              <a:rPr lang="nl-BE" dirty="0"/>
              <a:t> </a:t>
            </a:r>
          </a:p>
          <a:p>
            <a:pPr marL="723900" indent="-273050">
              <a:defRPr/>
            </a:pPr>
            <a:r>
              <a:rPr lang="nl-BE" dirty="0"/>
              <a:t> </a:t>
            </a:r>
            <a:r>
              <a:rPr lang="nl-BE" i="1" dirty="0"/>
              <a:t>B</a:t>
            </a:r>
            <a:r>
              <a:rPr lang="nl-BE" i="1" baseline="-25000" dirty="0"/>
              <a:t>0</a:t>
            </a:r>
            <a:r>
              <a:rPr lang="nl-BE" dirty="0"/>
              <a:t> = </a:t>
            </a:r>
            <a:r>
              <a:rPr lang="nl-BE" i="1" dirty="0"/>
              <a:t>E</a:t>
            </a:r>
            <a:r>
              <a:rPr lang="nl-BE" i="1" baseline="-25000" dirty="0"/>
              <a:t>0</a:t>
            </a:r>
            <a:r>
              <a:rPr lang="nl-BE" i="1" dirty="0"/>
              <a:t>/c</a:t>
            </a:r>
            <a:r>
              <a:rPr lang="nl-BE" dirty="0"/>
              <a:t> = 6,67 x 10</a:t>
            </a:r>
            <a:r>
              <a:rPr lang="nl-BE" baseline="30000" dirty="0"/>
              <a:t>-9</a:t>
            </a:r>
            <a:r>
              <a:rPr lang="nl-BE" dirty="0"/>
              <a:t> T</a:t>
            </a:r>
          </a:p>
          <a:p>
            <a:pPr>
              <a:defRPr/>
            </a:pPr>
            <a:endParaRPr lang="nl-BE" sz="2400" dirty="0"/>
          </a:p>
          <a:p>
            <a:pPr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 marL="0" indent="0">
              <a:buFontTx/>
              <a:buNone/>
              <a:defRPr/>
            </a:pPr>
            <a:r>
              <a:rPr lang="nl-BE" sz="2400" dirty="0"/>
              <a:t>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nl-BE" sz="2400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069975" y="3487738"/>
          <a:ext cx="34925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Vergelijking" r:id="rId3" imgW="1638300" imgH="508000" progId="Equation.3">
                  <p:embed/>
                </p:oleObj>
              </mc:Choice>
              <mc:Fallback>
                <p:oleObj name="Vergelijking" r:id="rId3" imgW="16383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487738"/>
                        <a:ext cx="34925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1381125" y="2428875"/>
          <a:ext cx="1074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Vergelijking" r:id="rId5" imgW="457002" imgH="215806" progId="Equation.3">
                  <p:embed/>
                </p:oleObj>
              </mc:Choice>
              <mc:Fallback>
                <p:oleObj name="Vergelijking" r:id="rId5" imgW="45700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428875"/>
                        <a:ext cx="1074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B0007059-59CF-4734-B461-D0D017FDDBB3}"/>
              </a:ext>
            </a:extLst>
          </p:cNvPr>
          <p:cNvCxnSpPr>
            <a:cxnSpLocks/>
          </p:cNvCxnSpPr>
          <p:nvPr/>
        </p:nvCxnSpPr>
        <p:spPr bwMode="auto">
          <a:xfrm>
            <a:off x="7258017" y="4198595"/>
            <a:ext cx="17336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troomdiagram: Samenvoeging 6">
            <a:extLst>
              <a:ext uri="{FF2B5EF4-FFF2-40B4-BE49-F238E27FC236}">
                <a16:creationId xmlns:a16="http://schemas.microsoft.com/office/drawing/2014/main" id="{FFCB8048-8904-4BE3-97DC-1A4940FC467B}"/>
              </a:ext>
            </a:extLst>
          </p:cNvPr>
          <p:cNvSpPr/>
          <p:nvPr/>
        </p:nvSpPr>
        <p:spPr bwMode="auto">
          <a:xfrm>
            <a:off x="7952620" y="2555845"/>
            <a:ext cx="344403" cy="301343"/>
          </a:xfrm>
          <a:prstGeom prst="flowChartSummingJunct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E2428926-6AFE-48DE-8F1A-B12E0CFF97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44287" y="2870783"/>
            <a:ext cx="13730" cy="1327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D64321F0-2A71-4C91-9846-DF545E545425}"/>
              </a:ext>
            </a:extLst>
          </p:cNvPr>
          <p:cNvCxnSpPr/>
          <p:nvPr/>
        </p:nvCxnSpPr>
        <p:spPr bwMode="auto">
          <a:xfrm>
            <a:off x="7258017" y="4198595"/>
            <a:ext cx="99103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D4804DDC-5854-4857-AD76-A763EF54AF6D}"/>
              </a:ext>
            </a:extLst>
          </p:cNvPr>
          <p:cNvSpPr txBox="1"/>
          <p:nvPr/>
        </p:nvSpPr>
        <p:spPr>
          <a:xfrm>
            <a:off x="8691546" y="41963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916AAE6-3898-4691-8CED-467C9B9B0DDB}"/>
              </a:ext>
            </a:extLst>
          </p:cNvPr>
          <p:cNvSpPr txBox="1"/>
          <p:nvPr/>
        </p:nvSpPr>
        <p:spPr>
          <a:xfrm>
            <a:off x="6922508" y="2888205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nl-B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8AEC4CC-5F34-46A3-B33F-2A11A3CD8967}"/>
              </a:ext>
            </a:extLst>
          </p:cNvPr>
          <p:cNvSpPr txBox="1"/>
          <p:nvPr/>
        </p:nvSpPr>
        <p:spPr>
          <a:xfrm>
            <a:off x="6724272" y="4061506"/>
            <a:ext cx="6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1298C867-FD57-4A11-8FF9-8EDB524098A6}"/>
                  </a:ext>
                </a:extLst>
              </p:cNvPr>
              <p:cNvSpPr txBox="1"/>
              <p:nvPr/>
            </p:nvSpPr>
            <p:spPr>
              <a:xfrm>
                <a:off x="7628049" y="3674824"/>
                <a:ext cx="79791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1298C867-FD57-4A11-8FF9-8EDB52409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49" y="3674824"/>
                <a:ext cx="797916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D2F7795F-CD67-44E7-88D7-056FD7A3801D}"/>
                  </a:ext>
                </a:extLst>
              </p:cNvPr>
              <p:cNvSpPr txBox="1"/>
              <p:nvPr/>
            </p:nvSpPr>
            <p:spPr>
              <a:xfrm>
                <a:off x="7274423" y="4550086"/>
                <a:ext cx="479875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D2F7795F-CD67-44E7-88D7-056FD7A3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23" y="4550086"/>
                <a:ext cx="479875" cy="506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86976D8-90F4-4279-B281-D3B2242C48A9}"/>
                  </a:ext>
                </a:extLst>
              </p:cNvPr>
              <p:cNvSpPr txBox="1"/>
              <p:nvPr/>
            </p:nvSpPr>
            <p:spPr>
              <a:xfrm>
                <a:off x="7507242" y="2475210"/>
                <a:ext cx="445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nl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BE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86976D8-90F4-4279-B281-D3B2242C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42" y="2475210"/>
                <a:ext cx="445378" cy="461665"/>
              </a:xfrm>
              <a:prstGeom prst="rect">
                <a:avLst/>
              </a:prstGeom>
              <a:blipFill>
                <a:blip r:embed="rId9"/>
                <a:stretch>
                  <a:fillRect t="-17105" r="-3424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troomdiagram: Verbindingslijn 1">
            <a:extLst>
              <a:ext uri="{FF2B5EF4-FFF2-40B4-BE49-F238E27FC236}">
                <a16:creationId xmlns:a16="http://schemas.microsoft.com/office/drawing/2014/main" id="{6FBC3FBD-2452-45DE-99A5-50A0BA7D467D}"/>
              </a:ext>
            </a:extLst>
          </p:cNvPr>
          <p:cNvSpPr/>
          <p:nvPr/>
        </p:nvSpPr>
        <p:spPr bwMode="auto">
          <a:xfrm>
            <a:off x="7084685" y="4064405"/>
            <a:ext cx="337524" cy="29881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3EA3DFC6-57CF-42DC-AA63-FBE0614FE613}"/>
              </a:ext>
            </a:extLst>
          </p:cNvPr>
          <p:cNvSpPr/>
          <p:nvPr/>
        </p:nvSpPr>
        <p:spPr bwMode="auto">
          <a:xfrm>
            <a:off x="7208427" y="4168351"/>
            <a:ext cx="97277" cy="77821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F66A7AA-4DFD-4E7C-A522-5EE4351531FD}"/>
              </a:ext>
            </a:extLst>
          </p:cNvPr>
          <p:cNvCxnSpPr>
            <a:cxnSpLocks/>
          </p:cNvCxnSpPr>
          <p:nvPr/>
        </p:nvCxnSpPr>
        <p:spPr bwMode="auto">
          <a:xfrm>
            <a:off x="7261595" y="4213770"/>
            <a:ext cx="24922" cy="93613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385888"/>
            <a:ext cx="8229600" cy="54721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nl-BE" dirty="0">
              <a:latin typeface="Arial" charset="0"/>
              <a:cs typeface="Arial" charset="0"/>
            </a:endParaRP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34" y="1148042"/>
            <a:ext cx="6899929" cy="312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Nat_deel2_5_Figuur_31-12">
            <a:extLst>
              <a:ext uri="{FF2B5EF4-FFF2-40B4-BE49-F238E27FC236}">
                <a16:creationId xmlns:a16="http://schemas.microsoft.com/office/drawing/2014/main" id="{EFE22538-10F8-4622-B4EA-DB7038152C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7" y="4035033"/>
            <a:ext cx="8446416" cy="3407811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8C43027-B623-4A0E-9767-41A2CF41C4BC}"/>
              </a:ext>
            </a:extLst>
          </p:cNvPr>
          <p:cNvSpPr txBox="1">
            <a:spLocks/>
          </p:cNvSpPr>
          <p:nvPr/>
        </p:nvSpPr>
        <p:spPr bwMode="auto">
          <a:xfrm>
            <a:off x="0" y="15875"/>
            <a:ext cx="914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1" charset="0"/>
              </a:defRPr>
            </a:lvl9pPr>
          </a:lstStyle>
          <a:p>
            <a:r>
              <a:rPr lang="nl-BE" altLang="nl-BE" sz="4000" kern="0" dirty="0"/>
              <a:t>31.6 Licht als EM golf en het EM spectrum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400" kern="0" dirty="0"/>
              <a:t>31.6 Licht als EM golf en het EM spectrum</a:t>
            </a:r>
          </a:p>
        </p:txBody>
      </p:sp>
      <p:sp>
        <p:nvSpPr>
          <p:cNvPr id="717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385888"/>
            <a:ext cx="8229600" cy="54721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nl-BE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nl-BE" dirty="0">
              <a:latin typeface="Arial" charset="0"/>
              <a:cs typeface="Arial" charset="0"/>
            </a:endParaRPr>
          </a:p>
        </p:txBody>
      </p:sp>
      <p:pic>
        <p:nvPicPr>
          <p:cNvPr id="23554" name="Picture 2" descr="Radio waves, infrared rays, visible light, ultraviolet rays, X-rays, and gamma rays are all types of electromagnetic radiation. Radio waves have the longest wavelength, and gamma rays have the shortest wavelength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" y="1725958"/>
            <a:ext cx="8624875" cy="430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9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400" kern="0" dirty="0"/>
              <a:t>31.6 Licht als EM golf en het EM spectrum</a:t>
            </a:r>
            <a:endParaRPr lang="nl-BE" altLang="nl-BE" dirty="0"/>
          </a:p>
        </p:txBody>
      </p:sp>
      <p:sp>
        <p:nvSpPr>
          <p:cNvPr id="819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5208588" y="2042159"/>
            <a:ext cx="3949700" cy="46793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BE" dirty="0" err="1"/>
              <a:t>Dispersie</a:t>
            </a:r>
            <a:endParaRPr lang="en-US" altLang="nl-BE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96" y="2682240"/>
            <a:ext cx="2737442" cy="41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166688" y="1950720"/>
            <a:ext cx="3709987" cy="45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nl-BE" kern="0" dirty="0" err="1">
                <a:latin typeface="Arial" charset="0"/>
                <a:cs typeface="Arial" charset="0"/>
              </a:rPr>
              <a:t>Kleur</a:t>
            </a:r>
            <a:endParaRPr lang="en-US" altLang="nl-BE" kern="0" dirty="0">
              <a:latin typeface="Arial" charset="0"/>
              <a:cs typeface="Arial" charset="0"/>
            </a:endParaRPr>
          </a:p>
        </p:txBody>
      </p:sp>
      <p:pic>
        <p:nvPicPr>
          <p:cNvPr id="8198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2" y="3221038"/>
            <a:ext cx="4886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 sz="4000" dirty="0"/>
              <a:t>Openingsvraag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81847" y="1166018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nl-BE" altLang="nl-BE" sz="2400" dirty="0"/>
              <a:t>Wat is de beste beschrijving van het verschil tussen radiogolven en röntgenstralen?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zijn straling, terwijl radiogolven EM golven zijn.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>
                <a:solidFill>
                  <a:srgbClr val="FF0000"/>
                </a:solidFill>
              </a:rPr>
              <a:t>Beide kunnen gezien worden als EM golven. Ze verschillen alleen in golflengte en frequentie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bestaan louter uit energie. Radiogolven zijn opgebouwd uit velden, niet uit energie.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Radiogolven zijn afkomstig uit elektrische stromen in een antenne. Er is geen verband tussen röntgenstralen en elektrische lading.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zijn opgebouwd uit deeltjes die fotonen genoemd worden terwijl radiogolven trillingen in de ruimte zijn.</a:t>
            </a:r>
          </a:p>
        </p:txBody>
      </p:sp>
    </p:spTree>
    <p:extLst>
      <p:ext uri="{BB962C8B-B14F-4D97-AF65-F5344CB8AC3E}">
        <p14:creationId xmlns:p14="http://schemas.microsoft.com/office/powerpoint/2010/main" val="19300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 bwMode="auto">
          <a:xfrm>
            <a:off x="-450850" y="0"/>
            <a:ext cx="95948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31.8 Energie in een EM golf; de </a:t>
            </a:r>
            <a:r>
              <a:rPr lang="nl-BE" altLang="nl-BE" sz="4000" dirty="0" err="1"/>
              <a:t>poyntingvector</a:t>
            </a:r>
            <a:endParaRPr lang="nl-BE" alt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912" y="1468356"/>
            <a:ext cx="8496300" cy="51974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l-BE" dirty="0"/>
              <a:t>Energie die getransporteerd wordt door een EM-golf kan beschreven worden door de </a:t>
            </a:r>
            <a:r>
              <a:rPr lang="nl-BE" dirty="0" err="1">
                <a:solidFill>
                  <a:srgbClr val="FF0000"/>
                </a:solidFill>
              </a:rPr>
              <a:t>poynting</a:t>
            </a:r>
            <a:r>
              <a:rPr lang="nl-BE" dirty="0">
                <a:solidFill>
                  <a:srgbClr val="FF0000"/>
                </a:solidFill>
              </a:rPr>
              <a:t> vector</a:t>
            </a:r>
            <a:r>
              <a:rPr lang="nl-BE" dirty="0"/>
              <a:t>: 								  </a:t>
            </a:r>
          </a:p>
          <a:p>
            <a:pPr marL="0" indent="0">
              <a:buNone/>
              <a:defRPr/>
            </a:pPr>
            <a:r>
              <a:rPr lang="nl-BE" dirty="0"/>
              <a:t>						 </a:t>
            </a:r>
            <a:r>
              <a:rPr lang="nl-BE" sz="1600" dirty="0"/>
              <a:t>(zonder bewijs)</a:t>
            </a:r>
          </a:p>
          <a:p>
            <a:pPr lvl="1">
              <a:defRPr/>
            </a:pPr>
            <a:r>
              <a:rPr lang="nl-BE" dirty="0"/>
              <a:t>Grootte: energiestroom per eenheid van oppervlakte en per tijdseenheid = </a:t>
            </a:r>
            <a:r>
              <a:rPr lang="nl-BE" dirty="0">
                <a:solidFill>
                  <a:srgbClr val="FF0000"/>
                </a:solidFill>
              </a:rPr>
              <a:t>ogenblikkelijke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intensiteit</a:t>
            </a:r>
            <a:br>
              <a:rPr lang="nl-BE" dirty="0"/>
            </a:br>
            <a:endParaRPr lang="nl-BE" sz="600" dirty="0"/>
          </a:p>
          <a:p>
            <a:pPr lvl="1">
              <a:defRPr/>
            </a:pPr>
            <a:r>
              <a:rPr lang="nl-BE" dirty="0"/>
              <a:t>Richting en zin vallen samen met de voortplantingsrichting (rechterhandregel)</a:t>
            </a:r>
          </a:p>
          <a:p>
            <a:pPr lvl="1">
              <a:defRPr/>
            </a:pPr>
            <a:r>
              <a:rPr lang="nl-BE" dirty="0"/>
              <a:t>Eenheid: W/m² = J/sm</a:t>
            </a:r>
            <a:r>
              <a:rPr lang="nl-BE" baseline="30000" dirty="0"/>
              <a:t>2</a:t>
            </a:r>
          </a:p>
          <a:p>
            <a:pPr marL="0" indent="0">
              <a:buNone/>
              <a:defRPr/>
            </a:pPr>
            <a:r>
              <a:rPr lang="nl-BE" dirty="0">
                <a:solidFill>
                  <a:srgbClr val="FF0000"/>
                </a:solidFill>
              </a:rPr>
              <a:t>Gemiddelde intensiteit</a:t>
            </a:r>
            <a:r>
              <a:rPr lang="nl-BE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3"/>
              <p:cNvSpPr txBox="1"/>
              <p:nvPr/>
            </p:nvSpPr>
            <p:spPr bwMode="auto">
              <a:xfrm>
                <a:off x="3168878" y="2389981"/>
                <a:ext cx="3082925" cy="858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638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8878" y="2389981"/>
                <a:ext cx="3082925" cy="85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4"/>
              <p:cNvSpPr txBox="1"/>
              <p:nvPr/>
            </p:nvSpPr>
            <p:spPr bwMode="auto">
              <a:xfrm>
                <a:off x="3959763" y="5259198"/>
                <a:ext cx="4598449" cy="1406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nl-BE" sz="5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nl-BE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nl-BE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nl-BE" sz="5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nl-BE" sz="5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BE" sz="5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nl-BE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nl-BE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BE" sz="5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l-BE" sz="5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BE" sz="5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nl-BE" sz="5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sz="5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nl-BE" sz="5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nl-BE" sz="5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BE" sz="5000" b="0" dirty="0">
                  <a:solidFill>
                    <a:srgbClr val="000000"/>
                  </a:solidFill>
                </a:endParaRP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1638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763" y="5259198"/>
                <a:ext cx="4598449" cy="1406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9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3325"/>
              </p:ext>
            </p:extLst>
          </p:nvPr>
        </p:nvGraphicFramePr>
        <p:xfrm>
          <a:off x="7084071" y="3634722"/>
          <a:ext cx="1474141" cy="86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Vergelijking" r:id="rId5" imgW="736600" imgH="431800" progId="Equation.3">
                  <p:embed/>
                </p:oleObj>
              </mc:Choice>
              <mc:Fallback>
                <p:oleObj name="Vergelijking" r:id="rId5" imgW="7366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071" y="3634722"/>
                        <a:ext cx="1474141" cy="864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Ovaal 3"/>
          <p:cNvSpPr>
            <a:spLocks noChangeArrowheads="1"/>
          </p:cNvSpPr>
          <p:nvPr/>
        </p:nvSpPr>
        <p:spPr bwMode="auto">
          <a:xfrm>
            <a:off x="6801267" y="5571241"/>
            <a:ext cx="380738" cy="474978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/>
          <p:cNvSpPr>
            <a:spLocks noGrp="1"/>
          </p:cNvSpPr>
          <p:nvPr>
            <p:ph type="title"/>
          </p:nvPr>
        </p:nvSpPr>
        <p:spPr bwMode="auto">
          <a:xfrm>
            <a:off x="450850" y="11113"/>
            <a:ext cx="82359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3600" dirty="0"/>
              <a:t>Inhoud H31: EM golven</a:t>
            </a:r>
          </a:p>
        </p:txBody>
      </p:sp>
      <p:sp>
        <p:nvSpPr>
          <p:cNvPr id="205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887413"/>
            <a:ext cx="8686800" cy="5238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Veranderende elektrische velden produceren magnetische velden; verplaatsingsstroom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De wet van Gauss voor magnetisme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De vergelijkingen van Maxwell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Het opwekken van elektromagnetische golven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EM golven en hun snelheid afgeleid uit de vergelijkingen van Maxwell </a:t>
            </a:r>
            <a:r>
              <a:rPr lang="nl-BE" altLang="nl-BE" sz="1400" dirty="0">
                <a:latin typeface="Arial" charset="0"/>
                <a:cs typeface="Arial" charset="0"/>
              </a:rPr>
              <a:t>(beperkt)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Licht als EM golf en het elektromagnetisch spectrum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Het meten van de lichtsnelheid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Energie in EM golf; de </a:t>
            </a:r>
            <a:r>
              <a:rPr lang="nl-BE" altLang="nl-BE" sz="2600" dirty="0" err="1">
                <a:latin typeface="Arial" charset="0"/>
                <a:cs typeface="Arial" charset="0"/>
              </a:rPr>
              <a:t>poyntingvector</a:t>
            </a:r>
            <a:endParaRPr lang="nl-BE" altLang="nl-BE" sz="2600" dirty="0">
              <a:latin typeface="Arial" charset="0"/>
              <a:cs typeface="Arial" charset="0"/>
            </a:endParaRP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latin typeface="Arial" charset="0"/>
                <a:cs typeface="Arial" charset="0"/>
              </a:rPr>
              <a:t>Stralingsdruk</a:t>
            </a:r>
          </a:p>
          <a:p>
            <a:pPr marL="514350" indent="-514350">
              <a:buFont typeface="Times" pitchFamily="1" charset="0"/>
              <a:buAutoNum type="arabicPeriod"/>
              <a:defRPr/>
            </a:pPr>
            <a:r>
              <a:rPr lang="nl-BE" altLang="nl-BE" sz="2600" dirty="0">
                <a:solidFill>
                  <a:schemeClr val="bg1">
                    <a:lumMod val="85000"/>
                  </a:schemeClr>
                </a:solidFill>
                <a:latin typeface="Arial" charset="0"/>
                <a:cs typeface="Arial" charset="0"/>
              </a:rPr>
              <a:t>Radio en televisie; draadloze communicatie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31.9 Stralingsdruk</a:t>
            </a:r>
          </a:p>
        </p:txBody>
      </p:sp>
      <p:sp>
        <p:nvSpPr>
          <p:cNvPr id="17411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199" y="1600200"/>
            <a:ext cx="8130619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dirty="0"/>
              <a:t>EM-golven kunnen ook een druk (kracht per eenheid van </a:t>
            </a:r>
            <a:r>
              <a:rPr lang="nl-BE" altLang="nl-BE" dirty="0" err="1"/>
              <a:t>opp</a:t>
            </a:r>
            <a:r>
              <a:rPr lang="nl-BE" altLang="nl-BE" dirty="0"/>
              <a:t>) uitoefenen </a:t>
            </a:r>
            <a:r>
              <a:rPr lang="nl-BE" altLang="nl-BE" dirty="0">
                <a:sym typeface="Wingdings" panose="05000000000000000000" pitchFamily="2" charset="2"/>
              </a:rPr>
              <a:t> stralingsdruk </a:t>
            </a:r>
            <a:r>
              <a:rPr lang="nl-BE" altLang="nl-BE" i="1" dirty="0">
                <a:sym typeface="Wingdings" panose="05000000000000000000" pitchFamily="2" charset="2"/>
              </a:rPr>
              <a:t>P</a:t>
            </a:r>
          </a:p>
          <a:p>
            <a:r>
              <a:rPr lang="nl-BE" altLang="nl-BE" dirty="0">
                <a:sym typeface="Wingdings" panose="05000000000000000000" pitchFamily="2" charset="2"/>
              </a:rPr>
              <a:t>Loodrechte inval op een volkomen absorberend oppervlak</a:t>
            </a:r>
          </a:p>
          <a:p>
            <a:pPr lvl="1"/>
            <a:endParaRPr lang="nl-BE" altLang="nl-BE" dirty="0">
              <a:sym typeface="Wingdings" panose="05000000000000000000" pitchFamily="2" charset="2"/>
            </a:endParaRPr>
          </a:p>
          <a:p>
            <a:pPr lvl="1"/>
            <a:endParaRPr lang="nl-BE" altLang="nl-BE" dirty="0">
              <a:sym typeface="Wingdings" panose="05000000000000000000" pitchFamily="2" charset="2"/>
            </a:endParaRPr>
          </a:p>
          <a:p>
            <a:r>
              <a:rPr lang="nl-BE" altLang="nl-BE" dirty="0">
                <a:sym typeface="Wingdings" panose="05000000000000000000" pitchFamily="2" charset="2"/>
              </a:rPr>
              <a:t>Loodrechte inval op een totaal reflecterend oppervlak</a:t>
            </a:r>
          </a:p>
          <a:p>
            <a:endParaRPr lang="nl-BE" altLang="nl-BE" dirty="0">
              <a:sym typeface="Wingdings" panose="05000000000000000000" pitchFamily="2" charset="2"/>
            </a:endParaRP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1576"/>
              </p:ext>
            </p:extLst>
          </p:nvPr>
        </p:nvGraphicFramePr>
        <p:xfrm>
          <a:off x="3354397" y="3126152"/>
          <a:ext cx="1089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Vergelijking" r:id="rId3" imgW="431613" imgH="418918" progId="Equation.3">
                  <p:embed/>
                </p:oleObj>
              </mc:Choice>
              <mc:Fallback>
                <p:oleObj name="Vergelijking" r:id="rId3" imgW="431613" imgH="41891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97" y="3126152"/>
                        <a:ext cx="10890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19580"/>
              </p:ext>
            </p:extLst>
          </p:nvPr>
        </p:nvGraphicFramePr>
        <p:xfrm>
          <a:off x="3241396" y="5088667"/>
          <a:ext cx="12811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Vergelijking" r:id="rId5" imgW="508000" imgH="419100" progId="Equation.3">
                  <p:embed/>
                </p:oleObj>
              </mc:Choice>
              <mc:Fallback>
                <p:oleObj name="Vergelijking" r:id="rId5" imgW="5080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396" y="5088667"/>
                        <a:ext cx="12811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BE" altLang="nl-BE" sz="4000" dirty="0"/>
              <a:t>Openingsvraag</a:t>
            </a:r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81847" y="1166018"/>
            <a:ext cx="868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Tx/>
              <a:buNone/>
            </a:pPr>
            <a:r>
              <a:rPr lang="nl-BE" altLang="nl-BE" sz="2400" dirty="0"/>
              <a:t>Wat is de beste beschrijving van het verschil tussen radiogolven en röntgenstralen?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zijn straling, terwijl radiogolven EM golven zijn.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Beide kunnen gezien worden als EM golven. Ze verschillen alleen in golflengte en frequentie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bestaan louter uit energie. Radiogolven zijn opgebouwd uit velden, niet uit energie.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Radiogolven zijn afkomstig uit elektrische stromen in een antenne. Er is geen verband tussen röntgenstralen en elektrische lading.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nl-BE" altLang="nl-BE" dirty="0"/>
              <a:t>Röntgenstralen zijn opgebouwd uit deeltjes die fotonen genoemd worden terwijl radiogolven trillingen in de ruimte zijn.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31.3 De vergelijkingen van Maxwell</a:t>
            </a:r>
          </a:p>
        </p:txBody>
      </p:sp>
      <p:sp>
        <p:nvSpPr>
          <p:cNvPr id="3075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457200" y="1241425"/>
            <a:ext cx="8229600" cy="561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nl-BE"/>
              <a:t>Totale EM-kracht op een bewegende lading:</a:t>
            </a:r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eaLnBrk="1" hangingPunct="1"/>
            <a:r>
              <a:rPr lang="en-US" altLang="nl-BE"/>
              <a:t>4 vergelijkingen Maxwell</a:t>
            </a:r>
            <a:br>
              <a:rPr lang="en-US" altLang="nl-BE"/>
            </a:br>
            <a:r>
              <a:rPr lang="en-US" altLang="nl-BE" sz="1600"/>
              <a:t>(bij afwezigheid van diëlektrische en </a:t>
            </a:r>
            <a:br>
              <a:rPr lang="en-US" altLang="nl-BE" sz="1600"/>
            </a:br>
            <a:r>
              <a:rPr lang="en-US" altLang="nl-BE" sz="1600"/>
              <a:t>magnetische materialen)</a:t>
            </a:r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eaLnBrk="1" hangingPunct="1"/>
            <a:endParaRPr lang="en-US" altLang="nl-BE"/>
          </a:p>
          <a:p>
            <a:pPr marL="457200" lvl="1" indent="0" eaLnBrk="1" hangingPunct="1">
              <a:buFontTx/>
              <a:buNone/>
            </a:pPr>
            <a:r>
              <a:rPr lang="de-DE" altLang="nl-BE"/>
              <a:t>met </a:t>
            </a:r>
            <a:r>
              <a:rPr lang="de-DE" altLang="nl-BE">
                <a:latin typeface="Symbol" panose="05050102010706020507" pitchFamily="18" charset="2"/>
              </a:rPr>
              <a:t>e</a:t>
            </a:r>
            <a:r>
              <a:rPr lang="de-DE" altLang="nl-BE" baseline="-25000"/>
              <a:t>0</a:t>
            </a:r>
            <a:r>
              <a:rPr lang="de-DE" altLang="nl-BE"/>
              <a:t> = 8,85x10</a:t>
            </a:r>
            <a:r>
              <a:rPr lang="de-DE" altLang="nl-BE" baseline="30000"/>
              <a:t>-12</a:t>
            </a:r>
            <a:r>
              <a:rPr lang="de-DE" altLang="nl-BE"/>
              <a:t> F/m en μ</a:t>
            </a:r>
            <a:r>
              <a:rPr lang="de-DE" altLang="nl-BE" baseline="-25000"/>
              <a:t>0</a:t>
            </a:r>
            <a:r>
              <a:rPr lang="de-DE" altLang="nl-BE"/>
              <a:t> = 4</a:t>
            </a:r>
            <a:r>
              <a:rPr lang="de-DE" altLang="nl-BE">
                <a:latin typeface="Symbol" panose="05050102010706020507" pitchFamily="18" charset="2"/>
              </a:rPr>
              <a:t>p</a:t>
            </a:r>
            <a:r>
              <a:rPr lang="de-DE" altLang="nl-BE"/>
              <a:t>x10</a:t>
            </a:r>
            <a:r>
              <a:rPr lang="de-DE" altLang="nl-BE" baseline="30000"/>
              <a:t>-7</a:t>
            </a:r>
            <a:r>
              <a:rPr lang="de-DE" altLang="nl-BE"/>
              <a:t> T/Am</a:t>
            </a:r>
            <a:endParaRPr lang="en-US" altLang="nl-BE"/>
          </a:p>
        </p:txBody>
      </p:sp>
      <p:graphicFrame>
        <p:nvGraphicFramePr>
          <p:cNvPr id="3076" name="Object 1"/>
          <p:cNvGraphicFramePr>
            <a:graphicFrameLocks noChangeAspect="1"/>
          </p:cNvGraphicFramePr>
          <p:nvPr/>
        </p:nvGraphicFramePr>
        <p:xfrm>
          <a:off x="2838450" y="1930400"/>
          <a:ext cx="2647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ergelijking" r:id="rId3" imgW="1091726" imgH="253890" progId="Equation.3">
                  <p:embed/>
                </p:oleObj>
              </mc:Choice>
              <mc:Fallback>
                <p:oleObj name="Vergelijking" r:id="rId3" imgW="1091726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930400"/>
                        <a:ext cx="2647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2"/>
              <p:cNvSpPr txBox="1"/>
              <p:nvPr/>
            </p:nvSpPr>
            <p:spPr bwMode="auto">
              <a:xfrm>
                <a:off x="5060950" y="2751138"/>
                <a:ext cx="2963863" cy="3176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nl-BE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nl-BE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∯"/>
                          <m:limLoc m:val="undOvr"/>
                          <m:subHide m:val="on"/>
                          <m:supHide m:val="on"/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l-BE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l-B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nl-B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nl-B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307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950" y="2751138"/>
                <a:ext cx="2963863" cy="3176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inhoud 1"/>
          <p:cNvSpPr>
            <a:spLocks noGrp="1"/>
          </p:cNvSpPr>
          <p:nvPr>
            <p:ph idx="1"/>
          </p:nvPr>
        </p:nvSpPr>
        <p:spPr bwMode="auto">
          <a:xfrm>
            <a:off x="457200" y="1241425"/>
            <a:ext cx="8229600" cy="4884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Antenne</a:t>
            </a:r>
          </a:p>
        </p:txBody>
      </p:sp>
      <p:sp>
        <p:nvSpPr>
          <p:cNvPr id="5123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31.4 Het opwekken van EM golven</a:t>
            </a:r>
          </a:p>
        </p:txBody>
      </p:sp>
      <p:pic>
        <p:nvPicPr>
          <p:cNvPr id="9" name="Picture 2" descr="Nat_deel2_5_Figuur_31-6">
            <a:extLst>
              <a:ext uri="{FF2B5EF4-FFF2-40B4-BE49-F238E27FC236}">
                <a16:creationId xmlns:a16="http://schemas.microsoft.com/office/drawing/2014/main" id="{2125B635-B5D5-4C24-9321-C4EBE6E9BA0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90"/>
          <a:stretch/>
        </p:blipFill>
        <p:spPr>
          <a:xfrm>
            <a:off x="632661" y="1953264"/>
            <a:ext cx="3241755" cy="4810202"/>
          </a:xfrm>
          <a:prstGeom prst="rect">
            <a:avLst/>
          </a:prstGeom>
        </p:spPr>
      </p:pic>
      <p:pic>
        <p:nvPicPr>
          <p:cNvPr id="10" name="Picture 2" descr="Nat_deel2_5_Figuur_31-6">
            <a:extLst>
              <a:ext uri="{FF2B5EF4-FFF2-40B4-BE49-F238E27FC236}">
                <a16:creationId xmlns:a16="http://schemas.microsoft.com/office/drawing/2014/main" id="{835E70D0-8EAE-405B-80B9-227F926D24E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91"/>
          <a:stretch/>
        </p:blipFill>
        <p:spPr>
          <a:xfrm>
            <a:off x="3874416" y="2168163"/>
            <a:ext cx="4540849" cy="32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inhoud 1"/>
          <p:cNvSpPr>
            <a:spLocks noGrp="1"/>
          </p:cNvSpPr>
          <p:nvPr>
            <p:ph idx="1"/>
          </p:nvPr>
        </p:nvSpPr>
        <p:spPr bwMode="auto">
          <a:xfrm>
            <a:off x="457200" y="1241425"/>
            <a:ext cx="8229600" cy="4884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nl-BE" altLang="nl-BE"/>
              <a:t>Antenne</a:t>
            </a:r>
          </a:p>
        </p:txBody>
      </p:sp>
      <p:sp>
        <p:nvSpPr>
          <p:cNvPr id="5123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31.4 Het opwekken van EM golven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71675"/>
            <a:ext cx="242411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94328"/>
            <a:ext cx="25908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Nat_deel2_5_Figuur_31-8">
            <a:extLst>
              <a:ext uri="{FF2B5EF4-FFF2-40B4-BE49-F238E27FC236}">
                <a16:creationId xmlns:a16="http://schemas.microsoft.com/office/drawing/2014/main" id="{185A5828-1CAC-4CBE-A06C-E1A4CFB8EA7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7"/>
          <a:stretch/>
        </p:blipFill>
        <p:spPr>
          <a:xfrm>
            <a:off x="3324127" y="1520661"/>
            <a:ext cx="5696146" cy="2627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 bwMode="auto">
          <a:xfrm>
            <a:off x="0" y="158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31.4 Het opwekken van EM golven</a:t>
            </a:r>
          </a:p>
        </p:txBody>
      </p:sp>
      <p:sp>
        <p:nvSpPr>
          <p:cNvPr id="6147" name="Tijdelijke aanduiding voor inhoud 2"/>
          <p:cNvSpPr>
            <a:spLocks noGrp="1"/>
          </p:cNvSpPr>
          <p:nvPr>
            <p:ph idx="1"/>
          </p:nvPr>
        </p:nvSpPr>
        <p:spPr bwMode="auto">
          <a:xfrm>
            <a:off x="109538" y="1460500"/>
            <a:ext cx="8577262" cy="53975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nl-BE" sz="2400" dirty="0" err="1">
                <a:latin typeface="Arial" charset="0"/>
                <a:cs typeface="Arial" charset="0"/>
              </a:rPr>
              <a:t>Elektrisch</a:t>
            </a:r>
            <a:r>
              <a:rPr lang="en-US" altLang="nl-BE" sz="2400" dirty="0">
                <a:latin typeface="Arial" charset="0"/>
                <a:cs typeface="Arial" charset="0"/>
              </a:rPr>
              <a:t> veld </a:t>
            </a:r>
            <a:r>
              <a:rPr lang="en-US" altLang="nl-BE" sz="2400" dirty="0" err="1">
                <a:latin typeface="Arial" charset="0"/>
                <a:cs typeface="Arial" charset="0"/>
              </a:rPr>
              <a:t>en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magnetische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inductie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staan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loodrecht</a:t>
            </a:r>
            <a:r>
              <a:rPr lang="en-US" altLang="nl-BE" sz="2400" dirty="0">
                <a:latin typeface="Arial" charset="0"/>
                <a:cs typeface="Arial" charset="0"/>
              </a:rPr>
              <a:t> op de </a:t>
            </a:r>
            <a:r>
              <a:rPr lang="en-US" altLang="nl-BE" sz="2400" dirty="0" err="1">
                <a:latin typeface="Arial" charset="0"/>
                <a:cs typeface="Arial" charset="0"/>
              </a:rPr>
              <a:t>voorplantingsrichting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altLang="nl-BE" sz="2400" dirty="0" err="1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t</a:t>
            </a:r>
            <a:r>
              <a:rPr lang="en-US" altLang="nl-BE" sz="2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ransversale</a:t>
            </a:r>
            <a:r>
              <a:rPr lang="en-US" altLang="nl-BE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golven</a:t>
            </a:r>
            <a:endParaRPr lang="en-US" altLang="nl-BE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nl-BE" sz="2400" dirty="0" err="1">
                <a:latin typeface="Arial" charset="0"/>
                <a:cs typeface="Arial" charset="0"/>
              </a:rPr>
              <a:t>Elektrisch</a:t>
            </a:r>
            <a:r>
              <a:rPr lang="en-US" altLang="nl-BE" sz="2400" dirty="0">
                <a:latin typeface="Arial" charset="0"/>
                <a:cs typeface="Arial" charset="0"/>
              </a:rPr>
              <a:t> veld </a:t>
            </a:r>
            <a:r>
              <a:rPr lang="en-US" altLang="nl-BE" sz="2400" dirty="0" err="1">
                <a:latin typeface="Arial" charset="0"/>
                <a:cs typeface="Arial" charset="0"/>
              </a:rPr>
              <a:t>en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magnetische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inductie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br>
              <a:rPr lang="en-US" altLang="nl-BE" sz="2400" dirty="0">
                <a:latin typeface="Arial" charset="0"/>
                <a:cs typeface="Arial" charset="0"/>
              </a:rPr>
            </a:br>
            <a:r>
              <a:rPr lang="en-US" altLang="nl-BE" sz="2400" dirty="0" err="1">
                <a:latin typeface="Arial" charset="0"/>
                <a:cs typeface="Arial" charset="0"/>
              </a:rPr>
              <a:t>staan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loodrecht</a:t>
            </a:r>
            <a:r>
              <a:rPr lang="en-US" altLang="nl-BE" sz="2400" dirty="0">
                <a:latin typeface="Arial" charset="0"/>
                <a:cs typeface="Arial" charset="0"/>
              </a:rPr>
              <a:t> op </a:t>
            </a:r>
            <a:r>
              <a:rPr lang="en-US" altLang="nl-BE" sz="2400" dirty="0" err="1">
                <a:latin typeface="Arial" charset="0"/>
                <a:cs typeface="Arial" charset="0"/>
              </a:rPr>
              <a:t>elkaar</a:t>
            </a:r>
            <a:endParaRPr lang="en-US" altLang="nl-BE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nl-BE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nl-BE" sz="2400" dirty="0" err="1">
                <a:latin typeface="Arial" charset="0"/>
                <a:cs typeface="Arial" charset="0"/>
              </a:rPr>
              <a:t>Elektrisch</a:t>
            </a:r>
            <a:r>
              <a:rPr lang="en-US" altLang="nl-BE" sz="2400" dirty="0">
                <a:latin typeface="Arial" charset="0"/>
                <a:cs typeface="Arial" charset="0"/>
              </a:rPr>
              <a:t> veld </a:t>
            </a:r>
            <a:r>
              <a:rPr lang="en-US" altLang="nl-BE" sz="2400" dirty="0" err="1">
                <a:latin typeface="Arial" charset="0"/>
                <a:cs typeface="Arial" charset="0"/>
              </a:rPr>
              <a:t>en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magnetische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 err="1">
                <a:latin typeface="Arial" charset="0"/>
                <a:cs typeface="Arial" charset="0"/>
              </a:rPr>
              <a:t>inductie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br>
              <a:rPr lang="en-US" altLang="nl-BE" sz="2400" dirty="0">
                <a:latin typeface="Arial" charset="0"/>
                <a:cs typeface="Arial" charset="0"/>
              </a:rPr>
            </a:br>
            <a:r>
              <a:rPr lang="en-US" altLang="nl-BE" sz="2400" dirty="0" err="1">
                <a:latin typeface="Arial" charset="0"/>
                <a:cs typeface="Arial" charset="0"/>
              </a:rPr>
              <a:t>zijn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r>
              <a:rPr lang="en-US" altLang="nl-BE" sz="2400" dirty="0">
                <a:solidFill>
                  <a:srgbClr val="FF0000"/>
                </a:solidFill>
                <a:latin typeface="Arial" charset="0"/>
                <a:cs typeface="Arial" charset="0"/>
              </a:rPr>
              <a:t>in </a:t>
            </a:r>
            <a:r>
              <a:rPr lang="en-US" altLang="nl-BE" sz="2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fase</a:t>
            </a:r>
            <a:r>
              <a:rPr lang="en-US" altLang="nl-BE" sz="2400" dirty="0">
                <a:latin typeface="Arial" charset="0"/>
                <a:cs typeface="Arial" charset="0"/>
              </a:rPr>
              <a:t> met </a:t>
            </a:r>
            <a:r>
              <a:rPr lang="en-US" altLang="nl-BE" sz="2400" dirty="0" err="1">
                <a:latin typeface="Arial" charset="0"/>
                <a:cs typeface="Arial" charset="0"/>
              </a:rPr>
              <a:t>elkaar</a:t>
            </a:r>
            <a:endParaRPr lang="en-US" altLang="nl-BE" sz="2400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  <a:defRPr/>
            </a:pPr>
            <a:endParaRPr lang="en-US" altLang="nl-BE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nl-BE" sz="2400" dirty="0">
                <a:latin typeface="Arial" charset="0"/>
                <a:cs typeface="Arial" charset="0"/>
              </a:rPr>
              <a:t>E=</a:t>
            </a:r>
            <a:r>
              <a:rPr lang="en-US" altLang="nl-BE" sz="2400" dirty="0" err="1">
                <a:latin typeface="Arial" charset="0"/>
                <a:cs typeface="Arial" charset="0"/>
              </a:rPr>
              <a:t>vB</a:t>
            </a:r>
            <a:r>
              <a:rPr lang="en-US" altLang="nl-BE" sz="2400" dirty="0">
                <a:latin typeface="Arial" charset="0"/>
                <a:cs typeface="Arial" charset="0"/>
              </a:rPr>
              <a:t> </a:t>
            </a:r>
            <a:endParaRPr lang="en-US" altLang="nl-BE" sz="105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altLang="nl-BE" sz="2400" dirty="0" err="1">
                <a:latin typeface="Arial" charset="0"/>
                <a:cs typeface="Arial" charset="0"/>
              </a:rPr>
              <a:t>Geen</a:t>
            </a:r>
            <a:r>
              <a:rPr lang="en-US" altLang="nl-BE" sz="2400" dirty="0">
                <a:latin typeface="Arial" charset="0"/>
                <a:cs typeface="Arial" charset="0"/>
              </a:rPr>
              <a:t> medium </a:t>
            </a:r>
            <a:r>
              <a:rPr lang="en-US" altLang="nl-BE" sz="2400" dirty="0" err="1">
                <a:latin typeface="Arial" charset="0"/>
                <a:cs typeface="Arial" charset="0"/>
              </a:rPr>
              <a:t>nodig</a:t>
            </a:r>
            <a:r>
              <a:rPr lang="en-US" altLang="nl-BE" sz="2400" dirty="0">
                <a:latin typeface="Arial" charset="0"/>
                <a:cs typeface="Arial" charset="0"/>
              </a:rPr>
              <a:t> (</a:t>
            </a:r>
            <a:r>
              <a:rPr lang="en-US" altLang="nl-BE" sz="2400" dirty="0" err="1">
                <a:latin typeface="Arial" charset="0"/>
                <a:cs typeface="Arial" charset="0"/>
              </a:rPr>
              <a:t>golven</a:t>
            </a:r>
            <a:r>
              <a:rPr lang="en-US" altLang="nl-BE" sz="2400" dirty="0">
                <a:latin typeface="Arial" charset="0"/>
                <a:cs typeface="Arial" charset="0"/>
              </a:rPr>
              <a:t> van </a:t>
            </a:r>
            <a:r>
              <a:rPr lang="en-US" altLang="nl-BE" sz="2400" dirty="0" err="1">
                <a:latin typeface="Arial" charset="0"/>
                <a:cs typeface="Arial" charset="0"/>
              </a:rPr>
              <a:t>velden</a:t>
            </a:r>
            <a:r>
              <a:rPr lang="en-US" altLang="nl-BE" sz="24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endParaRPr lang="en-US" altLang="nl-BE" sz="2400" dirty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nl-BE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6149" name="Object 2"/>
          <p:cNvGraphicFramePr>
            <a:graphicFrameLocks noChangeAspect="1"/>
          </p:cNvGraphicFramePr>
          <p:nvPr/>
        </p:nvGraphicFramePr>
        <p:xfrm>
          <a:off x="601663" y="2446338"/>
          <a:ext cx="2165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Vergelijking" r:id="rId3" imgW="1066800" imgH="241300" progId="Equation.3">
                  <p:embed/>
                </p:oleObj>
              </mc:Choice>
              <mc:Fallback>
                <p:oleObj name="Vergelijking" r:id="rId3" imgW="1066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446338"/>
                        <a:ext cx="21653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70" y="2394421"/>
            <a:ext cx="3211512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el 1"/>
          <p:cNvSpPr>
            <a:spLocks noGrp="1"/>
          </p:cNvSpPr>
          <p:nvPr>
            <p:ph type="title"/>
          </p:nvPr>
        </p:nvSpPr>
        <p:spPr bwMode="auto">
          <a:xfrm>
            <a:off x="0" y="206375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31.4 Het opwekken van EM golven</a:t>
            </a:r>
          </a:p>
        </p:txBody>
      </p:sp>
      <p:pic>
        <p:nvPicPr>
          <p:cNvPr id="7" name="Picture 2" descr="Nat_deel2_5_Figuur_31-9">
            <a:extLst>
              <a:ext uri="{FF2B5EF4-FFF2-40B4-BE49-F238E27FC236}">
                <a16:creationId xmlns:a16="http://schemas.microsoft.com/office/drawing/2014/main" id="{0624A741-34BF-4E3E-86C2-CFE06632A00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" y="2017336"/>
            <a:ext cx="9151853" cy="3337089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99E32014-D8EC-440B-90D4-E0C09FD5AE57}"/>
              </a:ext>
            </a:extLst>
          </p:cNvPr>
          <p:cNvSpPr/>
          <p:nvPr/>
        </p:nvSpPr>
        <p:spPr>
          <a:xfrm>
            <a:off x="1257300" y="1164709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800" dirty="0">
                <a:hlinkClick r:id="rId3"/>
              </a:rPr>
              <a:t>http://www.surendranath.org/GPA/Waves/EMWave/EMWave.html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4247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 bwMode="auto">
          <a:xfrm>
            <a:off x="0" y="8408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nl-BE" sz="4000" dirty="0"/>
              <a:t>31.5 EM golven en hun snelheid afgeleid uit de </a:t>
            </a:r>
            <a:r>
              <a:rPr lang="nl-BE" altLang="nl-BE" sz="4000" dirty="0" err="1"/>
              <a:t>vgl</a:t>
            </a:r>
            <a:r>
              <a:rPr lang="nl-BE" altLang="nl-BE" sz="4000" dirty="0"/>
              <a:t> van Maxwell 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611188" y="4013200"/>
            <a:ext cx="28797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Snelheid in vacuüm</a:t>
            </a:r>
          </a:p>
          <a:p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c = 3,00 x 10</a:t>
            </a:r>
            <a:r>
              <a:rPr lang="nl-BE" altLang="nl-BE" baseline="30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 m/s</a:t>
            </a:r>
            <a:b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   = lichtsnelheid</a:t>
            </a:r>
            <a:endParaRPr lang="nl-NL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01328"/>
              </p:ext>
            </p:extLst>
          </p:nvPr>
        </p:nvGraphicFramePr>
        <p:xfrm>
          <a:off x="942976" y="4647079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Vergelijking" r:id="rId3" imgW="914400" imgH="482600" progId="Equation.3">
                  <p:embed/>
                </p:oleObj>
              </mc:Choice>
              <mc:Fallback>
                <p:oleObj name="Vergelijking" r:id="rId3" imgW="9144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6" y="4647079"/>
                        <a:ext cx="182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4405476" y="3636963"/>
            <a:ext cx="436529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nl-BE" altLang="nl-BE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Aanvulling (zie p133)</a:t>
            </a:r>
          </a:p>
          <a:p>
            <a:pPr algn="ctr"/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Snelheid in een homogeen en </a:t>
            </a:r>
          </a:p>
          <a:p>
            <a:pPr algn="ctr"/>
            <a:r>
              <a:rPr lang="nl-BE" altLang="nl-BE" dirty="0" err="1">
                <a:latin typeface="Arial" panose="020B0604020202020204" pitchFamily="34" charset="0"/>
                <a:cs typeface="Arial" panose="020B0604020202020204" pitchFamily="34" charset="0"/>
              </a:rPr>
              <a:t>isotroop</a:t>
            </a:r>
            <a:r>
              <a:rPr lang="nl-BE" altLang="nl-BE" dirty="0">
                <a:latin typeface="Arial" panose="020B0604020202020204" pitchFamily="34" charset="0"/>
                <a:cs typeface="Arial" panose="020B0604020202020204" pitchFamily="34" charset="0"/>
              </a:rPr>
              <a:t> medium</a:t>
            </a:r>
          </a:p>
          <a:p>
            <a:pPr algn="ctr"/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l-BE" alt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BE" altLang="nl-BE" sz="2000" dirty="0">
                <a:latin typeface="Arial" panose="020B0604020202020204" pitchFamily="34" charset="0"/>
                <a:cs typeface="Arial" panose="020B0604020202020204" pitchFamily="34" charset="0"/>
              </a:rPr>
              <a:t>n : absolute brekingsindex</a:t>
            </a:r>
            <a:endParaRPr lang="nl-NL" altLang="nl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02" name="Object 7"/>
          <p:cNvGraphicFramePr>
            <a:graphicFrameLocks noChangeAspect="1"/>
          </p:cNvGraphicFramePr>
          <p:nvPr/>
        </p:nvGraphicFramePr>
        <p:xfrm>
          <a:off x="6978650" y="4743450"/>
          <a:ext cx="177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Vergelijking" r:id="rId5" imgW="888614" imgH="761669" progId="Equation.3">
                  <p:embed/>
                </p:oleObj>
              </mc:Choice>
              <mc:Fallback>
                <p:oleObj name="Vergelijking" r:id="rId5" imgW="888614" imgH="7616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4743450"/>
                        <a:ext cx="1778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8"/>
          <p:cNvGraphicFramePr>
            <a:graphicFrameLocks noChangeAspect="1"/>
          </p:cNvGraphicFramePr>
          <p:nvPr/>
        </p:nvGraphicFramePr>
        <p:xfrm>
          <a:off x="4733925" y="5013325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Vergelijking" r:id="rId7" imgW="927100" imgH="457200" progId="Equation.3">
                  <p:embed/>
                </p:oleObj>
              </mc:Choice>
              <mc:Fallback>
                <p:oleObj name="Vergelijking" r:id="rId7" imgW="927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5013325"/>
                        <a:ext cx="185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Tijdelijke aanduiding voor inhoud 1"/>
          <p:cNvGraphicFramePr>
            <a:graphicFrameLocks noGrp="1" noChangeAspect="1"/>
          </p:cNvGraphicFramePr>
          <p:nvPr>
            <p:ph idx="1"/>
          </p:nvPr>
        </p:nvGraphicFramePr>
        <p:xfrm>
          <a:off x="773113" y="1385888"/>
          <a:ext cx="25558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Vergelijking" r:id="rId9" imgW="1066800" imgH="939800" progId="Equation.3">
                  <p:embed/>
                </p:oleObj>
              </mc:Choice>
              <mc:Fallback>
                <p:oleObj name="Vergelijking" r:id="rId9" imgW="1066800" imgH="939800" progId="Equation.3">
                  <p:embed/>
                  <p:pic>
                    <p:nvPicPr>
                      <p:cNvPr id="0" name="Tijdelijke aanduiding voor inhoud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385888"/>
                        <a:ext cx="2555875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2"/>
          <p:cNvGraphicFramePr>
            <a:graphicFrameLocks noGrp="1" noChangeAspect="1"/>
          </p:cNvGraphicFramePr>
          <p:nvPr/>
        </p:nvGraphicFramePr>
        <p:xfrm>
          <a:off x="5256213" y="2051050"/>
          <a:ext cx="21907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Vergelijking" r:id="rId11" imgW="914400" imgH="419100" progId="Equation.3">
                  <p:embed/>
                </p:oleObj>
              </mc:Choice>
              <mc:Fallback>
                <p:oleObj name="Vergelijking" r:id="rId11" imgW="914400" imgH="4191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2051050"/>
                        <a:ext cx="21907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PIJL-LINKS en -RECHTS 8"/>
          <p:cNvSpPr>
            <a:spLocks noChangeArrowheads="1"/>
          </p:cNvSpPr>
          <p:nvPr/>
        </p:nvSpPr>
        <p:spPr bwMode="auto">
          <a:xfrm>
            <a:off x="3657600" y="2360613"/>
            <a:ext cx="1323975" cy="368300"/>
          </a:xfrm>
          <a:prstGeom prst="leftRightArrow">
            <a:avLst>
              <a:gd name="adj1" fmla="val 50000"/>
              <a:gd name="adj2" fmla="val 500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nl-BE" alt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962</Words>
  <Application>Microsoft Office PowerPoint</Application>
  <PresentationFormat>Diavoorstelling (4:3)</PresentationFormat>
  <Paragraphs>193</Paragraphs>
  <Slides>20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Symbol</vt:lpstr>
      <vt:lpstr>Times</vt:lpstr>
      <vt:lpstr>Blank</vt:lpstr>
      <vt:lpstr>Vergelijking</vt:lpstr>
      <vt:lpstr>PowerPoint-presentatie</vt:lpstr>
      <vt:lpstr>Inhoud H31: EM golven</vt:lpstr>
      <vt:lpstr>Openingsvraag</vt:lpstr>
      <vt:lpstr>31.3 De vergelijkingen van Maxwell</vt:lpstr>
      <vt:lpstr>31.4 Het opwekken van EM golven</vt:lpstr>
      <vt:lpstr>31.4 Het opwekken van EM golven</vt:lpstr>
      <vt:lpstr>31.4 Het opwekken van EM golven</vt:lpstr>
      <vt:lpstr>31.4 Het opwekken van EM golven</vt:lpstr>
      <vt:lpstr>31.5 EM golven en hun snelheid afgeleid uit de vgl van Maxwell </vt:lpstr>
      <vt:lpstr>Sinusoïdale EM golven</vt:lpstr>
      <vt:lpstr>Sinusoïdale EM golven</vt:lpstr>
      <vt:lpstr>Sinusoïdale EM golven</vt:lpstr>
      <vt:lpstr>Sinusoïdale EM golven</vt:lpstr>
      <vt:lpstr>Sinusoïdale EM golven</vt:lpstr>
      <vt:lpstr>PowerPoint-presentatie</vt:lpstr>
      <vt:lpstr>31.6 Licht als EM golf en het EM spectrum</vt:lpstr>
      <vt:lpstr>31.6 Licht als EM golf en het EM spectrum</vt:lpstr>
      <vt:lpstr>Openingsvraag</vt:lpstr>
      <vt:lpstr>31.8 Energie in een EM golf; de poyntingvector</vt:lpstr>
      <vt:lpstr>31.9 Stralingsdruk</vt:lpstr>
    </vt:vector>
  </TitlesOfParts>
  <Company>PIT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01-10b</dc:title>
  <dc:creator>System_70</dc:creator>
  <cp:lastModifiedBy>WIEERS Els</cp:lastModifiedBy>
  <cp:revision>220</cp:revision>
  <cp:lastPrinted>2005-12-13T16:18:07Z</cp:lastPrinted>
  <dcterms:created xsi:type="dcterms:W3CDTF">2005-12-12T21:42:59Z</dcterms:created>
  <dcterms:modified xsi:type="dcterms:W3CDTF">2023-11-21T09:59:40Z</dcterms:modified>
</cp:coreProperties>
</file>