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62899" autoAdjust="0"/>
  </p:normalViewPr>
  <p:slideViewPr>
    <p:cSldViewPr snapToGrid="0">
      <p:cViewPr varScale="1">
        <p:scale>
          <a:sx n="52" d="100"/>
          <a:sy n="52" d="100"/>
        </p:scale>
        <p:origin x="898" y="48"/>
      </p:cViewPr>
      <p:guideLst/>
    </p:cSldViewPr>
  </p:slideViewPr>
  <p:outlineViewPr>
    <p:cViewPr>
      <p:scale>
        <a:sx n="33" d="100"/>
        <a:sy n="33" d="100"/>
      </p:scale>
      <p:origin x="0" y="-1706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03358-F265-43CA-A22F-66CC42F911E7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EAE8C-546A-4AFF-89CF-C54E6DE12B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6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3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Stel er is een bepaalde kunststof</a:t>
            </a:r>
            <a:r>
              <a:rPr lang="nl-BE" baseline="0" dirty="0" smtClean="0"/>
              <a:t> (polymeer) opgelost in een solvent, dat giftig is en men wil dit polymeer oplossen in water om zo het giftige solvent te verwijderen. Dan kan je extractie gebruiken.</a:t>
            </a:r>
          </a:p>
          <a:p>
            <a:r>
              <a:rPr lang="nl-BE" baseline="0" dirty="0" smtClean="0"/>
              <a:t>Hiervoor heb je uiteraard 2 niet-mengbare </a:t>
            </a:r>
            <a:r>
              <a:rPr lang="nl-BE" baseline="0" dirty="0" err="1" smtClean="0"/>
              <a:t>solventen</a:t>
            </a:r>
            <a:r>
              <a:rPr lang="nl-BE" baseline="0" dirty="0" smtClean="0"/>
              <a:t> nodig want je moet heel duidelijk het fasegrensvlak kunnen zien.</a:t>
            </a:r>
          </a:p>
          <a:p>
            <a:r>
              <a:rPr lang="nl-BE" baseline="0" dirty="0" smtClean="0"/>
              <a:t>De te isoleren stof hier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het polymeer moet zeer goed oplosbaar zijn in water.</a:t>
            </a:r>
          </a:p>
          <a:p>
            <a:r>
              <a:rPr lang="nl-BE" baseline="0" dirty="0" smtClean="0"/>
              <a:t>Door te schudden met de </a:t>
            </a:r>
            <a:r>
              <a:rPr lang="nl-BE" baseline="0" dirty="0" smtClean="0"/>
              <a:t>scheidtrechter, </a:t>
            </a:r>
            <a:r>
              <a:rPr lang="nl-BE" baseline="0" dirty="0" smtClean="0"/>
              <a:t>zal het polymeer uit de giftige organische fase naar  de waterfase gaan. Het water is achteraf gemakkelijk te verdampen of te destilleren waardoor men het zuiver polymeer overhoudt.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 verdelingscoëfficiënt</a:t>
            </a:r>
            <a:r>
              <a:rPr lang="nl-BE" baseline="0" dirty="0" smtClean="0"/>
              <a:t> is altijd gelijk aan de verhouding van de concentratie </a:t>
            </a:r>
            <a:r>
              <a:rPr lang="nl-BE" baseline="0" dirty="0" err="1" smtClean="0"/>
              <a:t>vd</a:t>
            </a:r>
            <a:r>
              <a:rPr lang="nl-BE" baseline="0" dirty="0" smtClean="0"/>
              <a:t> te zuiveren stof in het nieuwe solvent op de concentratie van de te zuiveren stof op het oorspronkelijke solvent.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1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5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Let op bij de formule voor osmose dat de osmotische druk in Pascal staat en het volume in m³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7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6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E8C-546A-4AFF-89CF-C54E6DE12BD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9BB9D334-7A08-4D65-A885-5FB35F3A2E8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BB9D334-7A08-4D65-A885-5FB35F3A2E80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1761E02-92BD-46B0-BB38-E594501BA5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be/imgres?imgurl=http://chestofbooks.com/science/chemistry/Processes-Dye-Chemistry/images/Fig-22-Laboratory-vacuum-filter-Nutsch.jpg&amp;imgrefurl=http://chestofbooks.com/science/chemistry/Processes-Dye-Chemistry/Benzidine-o-Tolidine-o-Dianisidine-Continued.html&amp;usg=__sQtBrlWJ8zbgfryV1PcOBKPiwt8=&amp;h=647&amp;w=300&amp;sz=16&amp;hl=nl&amp;start=6&amp;zoom=1&amp;tbnid=fT8cmvhzX8bHEM:&amp;tbnh=137&amp;tbnw=64&amp;ei=lWmGUJSbOIm70QXJ6oHIBQ&amp;prev=/search?q=vacuumfiltratie&amp;hl=nl&amp;sa=N&amp;gbv=2&amp;tbm=isch&amp;itbs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google.be/imgres?imgurl=http://www.aljevragen.nl/media/sk/filtratie.jpg&amp;imgrefurl=http://www.aljevragen.nl/sk/analyse/ANA032.html&amp;usg=__eFA_hXZ2tEf3PL5Gm3fQBVw9Z7g=&amp;h=361&amp;w=260&amp;sz=13&amp;hl=nl&amp;start=1&amp;zoom=1&amp;tbnid=70u7XgXKpmD2vM:&amp;tbnh=121&amp;tbnw=87&amp;ei=OmmGUOq0G-rK0QXrooGQBQ&amp;prev=/search?q=filtratie&amp;hl=nl&amp;gbv=2&amp;tbm=isch&amp;itbs=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imgres?imgurl=http://upload.wikimedia.org/wikipedia/commons/thumb/6/63/Osmose.svg/400px-Osmose.svg.png&amp;imgrefurl=http://nl.wikipedia.org/wiki/Osmotische_druk&amp;usg=__HFUK54Z53DxDF8wKtdaM3Mtj9jY=&amp;h=295&amp;w=400&amp;sz=28&amp;hl=nl&amp;start=1&amp;zoom=1&amp;tbnid=hgS2xmtNMUVryM:&amp;tbnh=91&amp;tbnw=124&amp;ei=xmyGUJX3KoWY1AW_4YC4BQ&amp;prev=/search?q=osmose+bij+verschillende+concentraties&amp;hl=nl&amp;sa=N&amp;gbv=2&amp;tbm=isch&amp;itbs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Chemie schakelprogramma</a:t>
            </a:r>
            <a:br>
              <a:rPr lang="nl-BE" dirty="0"/>
            </a:br>
            <a:r>
              <a:rPr lang="nl-BE" dirty="0"/>
              <a:t/>
            </a:r>
            <a:br>
              <a:rPr lang="nl-BE" dirty="0"/>
            </a:b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260120"/>
            <a:ext cx="9313035" cy="432048"/>
          </a:xfrm>
        </p:spPr>
        <p:txBody>
          <a:bodyPr/>
          <a:lstStyle/>
          <a:p>
            <a:r>
              <a:rPr lang="nl-BE" dirty="0" smtClean="0"/>
              <a:t>Scheidingsmethoden deel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8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492079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b="1" u="sng" dirty="0"/>
              <a:t>Voorbeeld:</a:t>
            </a:r>
            <a:r>
              <a:rPr lang="nl-BE" dirty="0"/>
              <a:t> </a:t>
            </a:r>
          </a:p>
          <a:p>
            <a:pPr marL="0" indent="0" eaLnBrk="0" hangingPunct="0">
              <a:buNone/>
            </a:pPr>
            <a:r>
              <a:rPr lang="nl-BE" sz="2400" dirty="0"/>
              <a:t>In het labo werd aspirine </a:t>
            </a:r>
            <a:r>
              <a:rPr lang="nl-BE" sz="2400" dirty="0" smtClean="0"/>
              <a:t>gesynthetiseerd. </a:t>
            </a:r>
            <a:r>
              <a:rPr lang="nl-BE" sz="2400" dirty="0"/>
              <a:t>Voor aspirine gelden de volgende oplosbaarheidsgegevens in water. </a:t>
            </a:r>
          </a:p>
          <a:p>
            <a:pPr marL="0" indent="0" eaLnBrk="0" hangingPunct="0">
              <a:buNone/>
            </a:pPr>
            <a:endParaRPr lang="nl-BE" sz="2400" dirty="0"/>
          </a:p>
          <a:p>
            <a:pPr marL="0" indent="0" eaLnBrk="0" hangingPunct="0">
              <a:buNone/>
            </a:pPr>
            <a:endParaRPr lang="nl-BE" sz="2400" dirty="0"/>
          </a:p>
          <a:p>
            <a:pPr marL="0" indent="0" eaLnBrk="0" hangingPunct="0">
              <a:buNone/>
            </a:pPr>
            <a:endParaRPr lang="nl-BE" sz="2400" dirty="0"/>
          </a:p>
          <a:p>
            <a:pPr marL="0" indent="0" eaLnBrk="0" hangingPunct="0">
              <a:buNone/>
            </a:pPr>
            <a:endParaRPr lang="nl-BE" sz="2400" dirty="0"/>
          </a:p>
          <a:p>
            <a:pPr marL="0" indent="0" eaLnBrk="0" hangingPunct="0">
              <a:buNone/>
            </a:pPr>
            <a:endParaRPr lang="nl-BE" sz="2400" dirty="0"/>
          </a:p>
          <a:p>
            <a:pPr marL="0" indent="0" eaLnBrk="0" hangingPunct="0">
              <a:buNone/>
            </a:pPr>
            <a:endParaRPr lang="nl-BE" sz="2400" dirty="0" smtClean="0"/>
          </a:p>
          <a:p>
            <a:pPr marL="0" indent="0" eaLnBrk="0" hangingPunct="0">
              <a:buNone/>
            </a:pPr>
            <a:r>
              <a:rPr lang="nl-BE" sz="2400" dirty="0" smtClean="0"/>
              <a:t>45g </a:t>
            </a:r>
            <a:r>
              <a:rPr lang="nl-BE" sz="2400" dirty="0"/>
              <a:t>aspirine wordt gezuiverd door </a:t>
            </a:r>
            <a:r>
              <a:rPr lang="nl-BE" sz="2400" dirty="0" err="1"/>
              <a:t>herkristallisatie</a:t>
            </a:r>
            <a:r>
              <a:rPr lang="nl-BE" sz="2400" dirty="0"/>
              <a:t> in 50ml water. Deze oplossing wordt eerst opgewarmd tot 100°C en daarna afgekoeld tot 0°C. Hoeveel gram aspirine slaat er daarbij neer? Wat is het rendement van deze zuivering?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B. </a:t>
            </a:r>
            <a:r>
              <a:rPr lang="nl-BE" dirty="0" err="1"/>
              <a:t>Herkristallisatie</a:t>
            </a:r>
            <a:r>
              <a:rPr lang="nl-BE" dirty="0"/>
              <a:t> </a:t>
            </a:r>
            <a:endParaRPr lang="en-GB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9E6622D-57A7-419E-B37D-B30B784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74753"/>
              </p:ext>
            </p:extLst>
          </p:nvPr>
        </p:nvGraphicFramePr>
        <p:xfrm>
          <a:off x="768412" y="2317018"/>
          <a:ext cx="6188595" cy="21639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97995">
                  <a:extLst>
                    <a:ext uri="{9D8B030D-6E8A-4147-A177-3AD203B41FA5}">
                      <a16:colId xmlns:a16="http://schemas.microsoft.com/office/drawing/2014/main" val="2055092112"/>
                    </a:ext>
                  </a:extLst>
                </a:gridCol>
                <a:gridCol w="3490600">
                  <a:extLst>
                    <a:ext uri="{9D8B030D-6E8A-4147-A177-3AD203B41FA5}">
                      <a16:colId xmlns:a16="http://schemas.microsoft.com/office/drawing/2014/main" val="3244669479"/>
                    </a:ext>
                  </a:extLst>
                </a:gridCol>
              </a:tblGrid>
              <a:tr h="6182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2000">
                          <a:effectLst/>
                        </a:rPr>
                        <a:t>Temperatuur (°C)</a:t>
                      </a:r>
                      <a:endParaRPr lang="nl-BE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2000">
                          <a:effectLst/>
                        </a:rPr>
                        <a:t>Oplosbaarheid (g/100 ml)</a:t>
                      </a:r>
                      <a:endParaRPr lang="nl-BE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250245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0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1,81</a:t>
                      </a:r>
                      <a:endParaRPr lang="nl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46505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15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2,5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482515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21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3,33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940599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37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10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77973"/>
                  </a:ext>
                </a:extLst>
              </a:tr>
              <a:tr h="309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100</a:t>
                      </a:r>
                      <a:endParaRPr lang="nl-BE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100</a:t>
                      </a:r>
                      <a:endParaRPr lang="nl-BE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6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9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5858" y="1011960"/>
            <a:ext cx="10972800" cy="5217443"/>
          </a:xfrm>
        </p:spPr>
        <p:txBody>
          <a:bodyPr/>
          <a:lstStyle/>
          <a:p>
            <a:r>
              <a:rPr lang="nl-BE" dirty="0" smtClean="0"/>
              <a:t>Stappen van </a:t>
            </a:r>
            <a:r>
              <a:rPr lang="nl-BE" dirty="0" err="1" smtClean="0"/>
              <a:t>herkristallisatie</a:t>
            </a:r>
            <a:r>
              <a:rPr lang="nl-BE" dirty="0" smtClean="0"/>
              <a:t>:</a:t>
            </a:r>
          </a:p>
          <a:p>
            <a:pPr marL="0" indent="0">
              <a:buNone/>
            </a:pPr>
            <a:endParaRPr lang="nl-BE" dirty="0" smtClean="0"/>
          </a:p>
          <a:p>
            <a:pPr marL="514350" indent="-514350">
              <a:buFont typeface="+mj-lt"/>
              <a:buAutoNum type="arabicParenR"/>
            </a:pPr>
            <a:r>
              <a:rPr lang="nl-BE" dirty="0" smtClean="0"/>
              <a:t>45g aspirine oplossen in 50ml water bij 100°C: alles opgelost</a:t>
            </a:r>
          </a:p>
          <a:p>
            <a:pPr marL="514350" indent="-514350">
              <a:buFont typeface="+mj-lt"/>
              <a:buAutoNum type="arabicParenR"/>
            </a:pPr>
            <a:r>
              <a:rPr lang="nl-BE" dirty="0" smtClean="0"/>
              <a:t>Warm affiltreren: overbodig</a:t>
            </a:r>
          </a:p>
          <a:p>
            <a:pPr marL="514350" indent="-514350">
              <a:buFont typeface="+mj-lt"/>
              <a:buAutoNum type="arabicParenR"/>
            </a:pPr>
            <a:r>
              <a:rPr lang="nl-BE" dirty="0" smtClean="0"/>
              <a:t>Oplossing afkoelen tot 0°C: 1,81g lost op in 100ml dus 0,905g aspirine lost op in 50ml: dus er slaat 44,095g </a:t>
            </a:r>
            <a:r>
              <a:rPr lang="nl-BE" dirty="0" err="1" smtClean="0"/>
              <a:t>asp</a:t>
            </a:r>
            <a:r>
              <a:rPr lang="nl-BE" dirty="0" smtClean="0"/>
              <a:t> neer.</a:t>
            </a:r>
          </a:p>
          <a:p>
            <a:pPr marL="514350" indent="-514350">
              <a:buFont typeface="+mj-lt"/>
              <a:buAutoNum type="arabicParenR"/>
            </a:pPr>
            <a:r>
              <a:rPr lang="nl-BE" dirty="0" smtClean="0"/>
              <a:t>Koud filtreren: 44,095g zuiver aspirine wordt bekomen.</a:t>
            </a:r>
          </a:p>
          <a:p>
            <a:pPr marL="514350" indent="-514350">
              <a:buFont typeface="+mj-lt"/>
              <a:buAutoNum type="arabicParenR"/>
            </a:pPr>
            <a:r>
              <a:rPr lang="nl-BE" dirty="0" smtClean="0"/>
              <a:t>Rendement= (PR/TH).100= (44,095g/45g).100= 98% 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50918" y="160567"/>
            <a:ext cx="11987005" cy="549844"/>
          </a:xfrm>
        </p:spPr>
        <p:txBody>
          <a:bodyPr/>
          <a:lstStyle/>
          <a:p>
            <a:pPr algn="ctr"/>
            <a:r>
              <a:rPr lang="nl-BE" b="0" dirty="0">
                <a:latin typeface="+mj-lt"/>
              </a:rPr>
              <a:t>B. </a:t>
            </a:r>
            <a:r>
              <a:rPr lang="nl-BE" b="0" dirty="0" err="1">
                <a:latin typeface="+mj-lt"/>
              </a:rPr>
              <a:t>Herkristallisatie</a:t>
            </a:r>
            <a:r>
              <a:rPr lang="nl-BE" b="0" dirty="0">
                <a:latin typeface="+mj-lt"/>
              </a:rPr>
              <a:t> </a:t>
            </a:r>
            <a:endParaRPr lang="en-GB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9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2"/>
            <a:ext cx="10972800" cy="10682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GB" dirty="0" err="1"/>
              <a:t>Filtratie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Osmose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2. Scheiding op basis van een verschillende deeltjesgrootte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3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244349" cy="5217443"/>
          </a:xfrm>
        </p:spPr>
        <p:txBody>
          <a:bodyPr/>
          <a:lstStyle/>
          <a:p>
            <a:pPr marL="1081088" indent="-1081088" eaLnBrk="0" hangingPunct="0">
              <a:buNone/>
            </a:pPr>
            <a:r>
              <a:rPr lang="en-GB" b="1" u="sng" dirty="0"/>
              <a:t>Doel: </a:t>
            </a:r>
            <a:r>
              <a:rPr lang="en-GB" dirty="0" err="1"/>
              <a:t>scheiden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heterogeen</a:t>
            </a:r>
            <a:r>
              <a:rPr lang="en-GB" dirty="0"/>
              <a:t> </a:t>
            </a:r>
            <a:r>
              <a:rPr lang="en-GB" dirty="0" err="1"/>
              <a:t>mengsel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stof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vloeistof</a:t>
            </a:r>
            <a:r>
              <a:rPr lang="en-GB" dirty="0"/>
              <a:t>.</a:t>
            </a:r>
          </a:p>
          <a:p>
            <a:pPr marL="1081088" indent="-1081088" eaLnBrk="0" hangingPunct="0">
              <a:buNone/>
            </a:pPr>
            <a:r>
              <a:rPr lang="en-GB" b="1" u="sng" dirty="0"/>
              <a:t>Principe: </a:t>
            </a:r>
            <a:r>
              <a:rPr lang="en-GB" dirty="0"/>
              <a:t>de </a:t>
            </a:r>
            <a:r>
              <a:rPr lang="en-GB" dirty="0" err="1"/>
              <a:t>poriën</a:t>
            </a:r>
            <a:r>
              <a:rPr lang="en-GB" dirty="0"/>
              <a:t> van de filter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zodanig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vloeistofmoleculen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doorheen</a:t>
            </a:r>
            <a:r>
              <a:rPr lang="en-GB" dirty="0"/>
              <a:t> de filter,</a:t>
            </a:r>
            <a:br>
              <a:rPr lang="en-GB" dirty="0"/>
            </a:b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kristallen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tegenhouden</a:t>
            </a:r>
            <a:r>
              <a:rPr lang="en-GB" dirty="0"/>
              <a:t> </a:t>
            </a:r>
          </a:p>
          <a:p>
            <a:pPr marL="1081088" indent="-1081088" eaLnBrk="0" hangingPunct="0">
              <a:buNone/>
            </a:pP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deeltjesgrootte</a:t>
            </a:r>
            <a:r>
              <a:rPr lang="en-GB" dirty="0">
                <a:sym typeface="Wingdings" panose="05000000000000000000" pitchFamily="2" charset="2"/>
              </a:rPr>
              <a:t>!!</a:t>
            </a:r>
          </a:p>
          <a:p>
            <a:pPr marL="1081088" indent="-1081088" eaLnBrk="0" hangingPunc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1081088" indent="-1081088" eaLnBrk="0" hangingPunc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 eaLnBrk="0" hangingPunct="0">
              <a:buNone/>
            </a:pPr>
            <a:r>
              <a:rPr lang="en-GB" dirty="0">
                <a:sym typeface="Wingdings" panose="05000000000000000000" pitchFamily="2" charset="2"/>
              </a:rPr>
              <a:t>							</a:t>
            </a:r>
            <a:r>
              <a:rPr lang="nl-BE" sz="2000" dirty="0"/>
              <a:t>Filtratie m.b.v.</a:t>
            </a:r>
            <a:br>
              <a:rPr lang="nl-BE" sz="2000" dirty="0"/>
            </a:br>
            <a:r>
              <a:rPr lang="nl-BE" sz="2000" dirty="0"/>
              <a:t>							</a:t>
            </a:r>
            <a:r>
              <a:rPr lang="nl-BE" sz="2000" dirty="0" err="1"/>
              <a:t>büchnerfilter</a:t>
            </a:r>
            <a:endParaRPr lang="nl-BE" sz="2000" dirty="0"/>
          </a:p>
          <a:p>
            <a:pPr marL="1081088" indent="-1081088" eaLnBrk="0" hangingPunc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1081088" indent="-1081088" eaLnBrk="0" hangingPunc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A. Filtratie</a:t>
            </a:r>
            <a:endParaRPr lang="en-GB" dirty="0"/>
          </a:p>
        </p:txBody>
      </p:sp>
      <p:pic>
        <p:nvPicPr>
          <p:cNvPr id="4" name="Picture 4" descr="http://t0.gstatic.com/images?q=tbn:ANd9GcTfktcX86z1CO3Unh4gz9sB9905gHntMYJ7k_mLT4MTFz7t8DrRlpZDNmk">
            <a:hlinkClick r:id="rId2"/>
            <a:extLst>
              <a:ext uri="{FF2B5EF4-FFF2-40B4-BE49-F238E27FC236}">
                <a16:creationId xmlns:a16="http://schemas.microsoft.com/office/drawing/2014/main" id="{AEE46FF7-D3B9-47A8-BAA0-248E972A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071942"/>
            <a:ext cx="1500198" cy="2000264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QiPAYMgKRFtyET3VrNcrb5rRKktkPvNu9-wk32Q5XNPYjbguqeF_LwCD4">
            <a:hlinkClick r:id="rId4"/>
            <a:extLst>
              <a:ext uri="{FF2B5EF4-FFF2-40B4-BE49-F238E27FC236}">
                <a16:creationId xmlns:a16="http://schemas.microsoft.com/office/drawing/2014/main" id="{2AD0966F-F821-42A9-9865-FF2CF487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4000504"/>
            <a:ext cx="1500198" cy="207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2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Principe:</a:t>
            </a:r>
          </a:p>
          <a:p>
            <a:pPr lvl="1"/>
            <a:r>
              <a:rPr lang="nl-BE" dirty="0"/>
              <a:t>kleine solventmoleculen kunnen ongehinderd doorheen een </a:t>
            </a:r>
            <a:r>
              <a:rPr lang="nl-BE" dirty="0" err="1"/>
              <a:t>halfdoorlaatbare</a:t>
            </a:r>
            <a:r>
              <a:rPr lang="nl-BE" dirty="0"/>
              <a:t> membraan</a:t>
            </a:r>
          </a:p>
          <a:p>
            <a:pPr lvl="1"/>
            <a:r>
              <a:rPr lang="nl-BE" dirty="0"/>
              <a:t>grote moleculen opgeloste stof worden tegengehouden</a:t>
            </a:r>
          </a:p>
          <a:p>
            <a:pPr marL="0" indent="0">
              <a:buNone/>
            </a:pPr>
            <a:r>
              <a:rPr lang="en-GB" b="1" u="sng" dirty="0" err="1"/>
              <a:t>Stel</a:t>
            </a:r>
            <a:r>
              <a:rPr lang="en-GB" b="1" u="sng" dirty="0"/>
              <a:t>: </a:t>
            </a:r>
            <a:r>
              <a:rPr lang="nl-BE" sz="2400" dirty="0"/>
              <a:t>2 oplossingen, een geconcentreerde en een </a:t>
            </a:r>
          </a:p>
          <a:p>
            <a:pPr marL="0" indent="0">
              <a:buNone/>
            </a:pPr>
            <a:r>
              <a:rPr lang="nl-BE" sz="2400" dirty="0"/>
              <a:t>verdunde oplossing worden gescheiden door een </a:t>
            </a:r>
          </a:p>
          <a:p>
            <a:pPr marL="0" indent="0">
              <a:buNone/>
            </a:pPr>
            <a:r>
              <a:rPr lang="nl-BE" sz="2400" dirty="0"/>
              <a:t>SEMI-PERMEABELE membraan</a:t>
            </a:r>
          </a:p>
          <a:p>
            <a:pPr marL="0" indent="0" eaLnBrk="0" hangingPunct="0">
              <a:buNone/>
            </a:pPr>
            <a:r>
              <a:rPr lang="en-GB" b="1" u="sng" dirty="0" err="1"/>
              <a:t>Gevolg</a:t>
            </a:r>
            <a:r>
              <a:rPr lang="en-GB" b="1" u="sng" dirty="0"/>
              <a:t>: </a:t>
            </a:r>
            <a:r>
              <a:rPr lang="nl-BE" sz="2400" dirty="0"/>
              <a:t>solventmoleculen gaan van de verdunde oplossing naar</a:t>
            </a:r>
          </a:p>
          <a:p>
            <a:pPr marL="0" indent="0" eaLnBrk="0" hangingPunct="0">
              <a:buNone/>
            </a:pPr>
            <a:r>
              <a:rPr lang="nl-BE" sz="2400" dirty="0"/>
              <a:t>de geconcentreerde oplossing  = OSMOSE                Niveauverschil</a:t>
            </a:r>
          </a:p>
          <a:p>
            <a:pPr marL="0" indent="0" eaLnBrk="0" hangingPunct="0">
              <a:buNone/>
            </a:pPr>
            <a:r>
              <a:rPr lang="nl-BE" sz="2400" dirty="0"/>
              <a:t>Om osmose te </a:t>
            </a:r>
            <a:r>
              <a:rPr lang="nl-BE" sz="2400" dirty="0" err="1"/>
              <a:t>beleten</a:t>
            </a:r>
            <a:r>
              <a:rPr lang="nl-BE" sz="2400" dirty="0"/>
              <a:t> in de linkerarm: osmotische druk uitoefenen</a:t>
            </a:r>
          </a:p>
          <a:p>
            <a:pPr marL="0" indent="0" eaLnBrk="0" hangingPunct="0">
              <a:buNone/>
            </a:pPr>
            <a:r>
              <a:rPr lang="nl-BE" sz="2400" dirty="0"/>
              <a:t>Osmotisch druk </a:t>
            </a:r>
            <a:r>
              <a:rPr lang="el-GR" sz="2400" dirty="0">
                <a:latin typeface="Franklin Gothic Book"/>
              </a:rPr>
              <a:t>π</a:t>
            </a:r>
            <a:r>
              <a:rPr lang="nl-BE" sz="2400" dirty="0">
                <a:latin typeface="Franklin Gothic Book"/>
              </a:rPr>
              <a:t> = </a:t>
            </a:r>
            <a:r>
              <a:rPr lang="nl-BE" sz="2400" dirty="0" err="1">
                <a:latin typeface="Franklin Gothic Book"/>
              </a:rPr>
              <a:t>n.R.T</a:t>
            </a:r>
            <a:r>
              <a:rPr lang="nl-BE" sz="2400" dirty="0">
                <a:latin typeface="Franklin Gothic Book"/>
              </a:rPr>
              <a:t>/V  = C</a:t>
            </a:r>
            <a:r>
              <a:rPr lang="nl-BE" sz="2400" baseline="-25000" dirty="0">
                <a:latin typeface="Franklin Gothic Book"/>
              </a:rPr>
              <a:t>M</a:t>
            </a:r>
            <a:r>
              <a:rPr lang="nl-BE" sz="2400" dirty="0">
                <a:latin typeface="Franklin Gothic Book"/>
              </a:rPr>
              <a:t>.RT</a:t>
            </a:r>
            <a:endParaRPr lang="nl-BE" sz="2400" dirty="0"/>
          </a:p>
          <a:p>
            <a:pPr marL="0" indent="0">
              <a:buNone/>
            </a:pPr>
            <a:endParaRPr lang="en-GB" b="1" u="sng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B. Osmose</a:t>
            </a:r>
            <a:endParaRPr lang="en-GB" dirty="0"/>
          </a:p>
        </p:txBody>
      </p:sp>
      <p:pic>
        <p:nvPicPr>
          <p:cNvPr id="15" name="Picture 2" descr="http://t2.gstatic.com/images?q=tbn:ANd9GcTFIrCs71AM3gQfmxqf4YWmvC0n5FJuZuBzgPZfgi2Y1IebVPgLelmpww">
            <a:hlinkClick r:id="rId3"/>
            <a:extLst>
              <a:ext uri="{FF2B5EF4-FFF2-40B4-BE49-F238E27FC236}">
                <a16:creationId xmlns:a16="http://schemas.microsoft.com/office/drawing/2014/main" id="{B104F236-17B2-4480-A1D7-D6F4C365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3325" y="2668818"/>
            <a:ext cx="2071702" cy="1520364"/>
          </a:xfrm>
          <a:prstGeom prst="rect">
            <a:avLst/>
          </a:prstGeom>
          <a:noFill/>
        </p:spPr>
      </p:pic>
      <p:sp>
        <p:nvSpPr>
          <p:cNvPr id="16" name="PIJL-RECHTS 8">
            <a:extLst>
              <a:ext uri="{FF2B5EF4-FFF2-40B4-BE49-F238E27FC236}">
                <a16:creationId xmlns:a16="http://schemas.microsoft.com/office/drawing/2014/main" id="{5079AE2D-EB30-440D-BA51-82282F455B1E}"/>
              </a:ext>
            </a:extLst>
          </p:cNvPr>
          <p:cNvSpPr/>
          <p:nvPr/>
        </p:nvSpPr>
        <p:spPr>
          <a:xfrm>
            <a:off x="7676811" y="4637995"/>
            <a:ext cx="85725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0FF89B3-F9ED-4151-95F1-8FE26299110C}"/>
              </a:ext>
            </a:extLst>
          </p:cNvPr>
          <p:cNvSpPr/>
          <p:nvPr/>
        </p:nvSpPr>
        <p:spPr>
          <a:xfrm>
            <a:off x="3122192" y="5452127"/>
            <a:ext cx="2796469" cy="49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en-GB" sz="2400" dirty="0"/>
              <a:t>! </a:t>
            </a:r>
            <a:r>
              <a:rPr lang="el-GR" sz="2400" dirty="0"/>
              <a:t>Π</a:t>
            </a:r>
            <a:r>
              <a:rPr lang="nl-BE" sz="2400" dirty="0"/>
              <a:t> </a:t>
            </a:r>
            <a:r>
              <a:rPr lang="nl-BE" sz="2400" b="1" dirty="0"/>
              <a:t>afhankelijk </a:t>
            </a:r>
            <a:r>
              <a:rPr lang="nl-BE" sz="2400" dirty="0"/>
              <a:t>van de </a:t>
            </a:r>
            <a:r>
              <a:rPr lang="nl-BE" sz="2400" b="1" dirty="0"/>
              <a:t>hoeveelheid </a:t>
            </a:r>
            <a:r>
              <a:rPr lang="nl-BE" sz="2400" dirty="0"/>
              <a:t>opgeloste stof</a:t>
            </a:r>
          </a:p>
          <a:p>
            <a:pPr marL="0" indent="0" eaLnBrk="0" hangingPunct="0">
              <a:buNone/>
            </a:pPr>
            <a:r>
              <a:rPr lang="nl-BE" sz="2400" dirty="0"/>
              <a:t>! </a:t>
            </a:r>
            <a:r>
              <a:rPr lang="el-GR" sz="2400" dirty="0"/>
              <a:t>Π</a:t>
            </a:r>
            <a:r>
              <a:rPr lang="nl-BE" sz="2400" dirty="0"/>
              <a:t> </a:t>
            </a:r>
            <a:r>
              <a:rPr lang="nl-BE" sz="2400" b="1" dirty="0" err="1"/>
              <a:t>ON</a:t>
            </a:r>
            <a:r>
              <a:rPr lang="nl-BE" sz="2400" dirty="0" err="1"/>
              <a:t>afhankelijk</a:t>
            </a:r>
            <a:r>
              <a:rPr lang="nl-BE" sz="2400" dirty="0"/>
              <a:t> van de </a:t>
            </a:r>
            <a:r>
              <a:rPr lang="nl-BE" sz="2400" b="1" dirty="0"/>
              <a:t>aard</a:t>
            </a:r>
            <a:r>
              <a:rPr lang="nl-BE" sz="2400" dirty="0"/>
              <a:t> van de opgeloste stof </a:t>
            </a:r>
          </a:p>
          <a:p>
            <a:pPr marL="0" indent="0">
              <a:buNone/>
            </a:pPr>
            <a:endParaRPr lang="en-GB" sz="2400" dirty="0"/>
          </a:p>
          <a:p>
            <a:pPr eaLnBrk="0" hangingPunct="0"/>
            <a:r>
              <a:rPr lang="nl-BE" sz="2400" b="1" dirty="0"/>
              <a:t>ISOTONISCHE</a:t>
            </a:r>
            <a:r>
              <a:rPr lang="nl-BE" sz="2400" dirty="0"/>
              <a:t> </a:t>
            </a:r>
            <a:r>
              <a:rPr lang="nl-BE" sz="2400" dirty="0" err="1"/>
              <a:t>opl</a:t>
            </a:r>
            <a:r>
              <a:rPr lang="nl-BE" sz="2400" dirty="0"/>
              <a:t>: bezitten dezelfde </a:t>
            </a:r>
            <a:r>
              <a:rPr lang="el-GR" sz="2400" dirty="0"/>
              <a:t>π</a:t>
            </a:r>
            <a:endParaRPr lang="nl-BE" sz="2400" dirty="0"/>
          </a:p>
          <a:p>
            <a:pPr eaLnBrk="0" hangingPunct="0"/>
            <a:r>
              <a:rPr lang="nl-BE" sz="2400" b="1" dirty="0"/>
              <a:t>HYPOTONISCHE</a:t>
            </a:r>
            <a:r>
              <a:rPr lang="nl-BE" sz="2400" dirty="0"/>
              <a:t> </a:t>
            </a:r>
            <a:r>
              <a:rPr lang="nl-BE" sz="2400" dirty="0" err="1"/>
              <a:t>opl</a:t>
            </a:r>
            <a:r>
              <a:rPr lang="nl-BE" sz="2400" dirty="0"/>
              <a:t>:  oplossing met de kleinste </a:t>
            </a:r>
            <a:r>
              <a:rPr lang="el-GR" sz="2400" dirty="0" smtClean="0"/>
              <a:t>π</a:t>
            </a:r>
            <a:endParaRPr lang="nl-BE" sz="2400" dirty="0" smtClean="0"/>
          </a:p>
          <a:p>
            <a:pPr marL="0" indent="0" eaLnBrk="0" hangingPunct="0">
              <a:buNone/>
            </a:pPr>
            <a:r>
              <a:rPr lang="nl-BE" sz="2400" dirty="0" smtClean="0"/>
              <a:t>	</a:t>
            </a:r>
            <a:r>
              <a:rPr lang="nl-BE" sz="1800" dirty="0" smtClean="0"/>
              <a:t>weinig os, veel solvent</a:t>
            </a:r>
            <a:endParaRPr lang="nl-BE" sz="1800" dirty="0"/>
          </a:p>
          <a:p>
            <a:pPr eaLnBrk="0" hangingPunct="0"/>
            <a:r>
              <a:rPr lang="nl-BE" sz="2400" b="1" dirty="0"/>
              <a:t>HYPERTONISCHE</a:t>
            </a:r>
            <a:r>
              <a:rPr lang="nl-BE" sz="2400" dirty="0"/>
              <a:t> </a:t>
            </a:r>
            <a:r>
              <a:rPr lang="nl-BE" sz="2400" dirty="0" err="1"/>
              <a:t>opl</a:t>
            </a:r>
            <a:r>
              <a:rPr lang="nl-BE" sz="2400" dirty="0"/>
              <a:t>: oplossing met de grootste </a:t>
            </a:r>
            <a:r>
              <a:rPr lang="el-GR" sz="2400" dirty="0" smtClean="0"/>
              <a:t>π</a:t>
            </a:r>
            <a:endParaRPr lang="nl-BE" sz="2400" dirty="0"/>
          </a:p>
          <a:p>
            <a:pPr marL="0" indent="0" eaLnBrk="0" hangingPunct="0">
              <a:buNone/>
            </a:pPr>
            <a:r>
              <a:rPr lang="nl-BE" sz="2400" dirty="0" smtClean="0"/>
              <a:t>	</a:t>
            </a:r>
            <a:r>
              <a:rPr lang="nl-BE" sz="1800" dirty="0" smtClean="0"/>
              <a:t>veel </a:t>
            </a:r>
            <a:r>
              <a:rPr lang="nl-BE" sz="1800" dirty="0"/>
              <a:t>os, </a:t>
            </a:r>
            <a:r>
              <a:rPr lang="nl-BE" sz="1800" dirty="0" smtClean="0"/>
              <a:t>weinig solvent</a:t>
            </a:r>
            <a:endParaRPr lang="nl-BE" sz="1800" dirty="0"/>
          </a:p>
          <a:p>
            <a:pPr marL="0" indent="0">
              <a:buNone/>
            </a:pPr>
            <a:r>
              <a:rPr lang="en-GB" sz="2400" b="1" u="sng" dirty="0" err="1" smtClean="0"/>
              <a:t>Toepassing</a:t>
            </a:r>
            <a:r>
              <a:rPr lang="en-GB" sz="2400" b="1" u="sng" dirty="0"/>
              <a:t>: </a:t>
            </a:r>
          </a:p>
          <a:p>
            <a:pPr lvl="2"/>
            <a:r>
              <a:rPr lang="nl-BE" dirty="0"/>
              <a:t>Intraveneus toedienen van bloed/voedingsstoffen: isotonische </a:t>
            </a:r>
            <a:r>
              <a:rPr lang="nl-BE" dirty="0" err="1"/>
              <a:t>opl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Zout toevoegen aan vlees: bacteriën verliezen hun vocht door osmose</a:t>
            </a:r>
          </a:p>
          <a:p>
            <a:pPr lvl="2"/>
            <a:r>
              <a:rPr lang="nl-BE" dirty="0"/>
              <a:t>Zuiveren van bloed: via nierdialyse</a:t>
            </a:r>
          </a:p>
          <a:p>
            <a:pPr lvl="2"/>
            <a:r>
              <a:rPr lang="nl-BE" dirty="0"/>
              <a:t>Zeewater drinkbaar maken via omgekeerde osmose: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B. Osmose </a:t>
            </a:r>
            <a:endParaRPr lang="en-GB" dirty="0"/>
          </a:p>
        </p:txBody>
      </p:sp>
      <p:pic>
        <p:nvPicPr>
          <p:cNvPr id="4" name="Afbeelding 3" descr="ro_proces.jpg">
            <a:extLst>
              <a:ext uri="{FF2B5EF4-FFF2-40B4-BE49-F238E27FC236}">
                <a16:creationId xmlns:a16="http://schemas.microsoft.com/office/drawing/2014/main" id="{A665456B-4CCF-45E3-AF1F-8AC4253B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270" y="1651379"/>
            <a:ext cx="1643042" cy="24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20EB976-08C7-4259-BCF1-915FF744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1"/>
            <a:ext cx="8667136" cy="5580569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nl-BE" dirty="0"/>
              <a:t>Water kookt bij 100°C en een uitwendige druk van 101,3kPa</a:t>
            </a:r>
          </a:p>
          <a:p>
            <a:pPr marL="0" indent="0" eaLnBrk="0" hangingPunct="0">
              <a:buNone/>
            </a:pPr>
            <a:r>
              <a:rPr lang="nl-BE" dirty="0"/>
              <a:t>Bij welke p kookt een oplossing?</a:t>
            </a:r>
          </a:p>
          <a:p>
            <a:pPr marL="0" indent="0" eaLnBrk="0" hangingPunct="0">
              <a:buNone/>
            </a:pPr>
            <a:endParaRPr lang="nl-BE" dirty="0"/>
          </a:p>
          <a:p>
            <a:pPr marL="0" indent="0" eaLnBrk="0" hangingPunct="0">
              <a:buNone/>
            </a:pPr>
            <a:r>
              <a:rPr lang="nl-BE" dirty="0"/>
              <a:t>Voor een homogeen mengsel van 2 verbindingen </a:t>
            </a:r>
          </a:p>
          <a:p>
            <a:pPr marL="0" indent="0" eaLnBrk="0" hangingPunct="0">
              <a:buNone/>
            </a:pPr>
            <a:r>
              <a:rPr lang="nl-BE" dirty="0"/>
              <a:t>(OS= opgeloste stof en S= solvent):</a:t>
            </a:r>
          </a:p>
          <a:p>
            <a:pPr marL="0" indent="0" eaLnBrk="0" hangingPunct="0">
              <a:buNone/>
            </a:pPr>
            <a:r>
              <a:rPr lang="nl-BE" dirty="0"/>
              <a:t>	</a:t>
            </a:r>
            <a:r>
              <a:rPr lang="nl-BE" dirty="0" err="1"/>
              <a:t>p</a:t>
            </a:r>
            <a:r>
              <a:rPr lang="nl-BE" baseline="-25000" dirty="0" err="1"/>
              <a:t>tot</a:t>
            </a:r>
            <a:r>
              <a:rPr lang="nl-BE" dirty="0"/>
              <a:t> = </a:t>
            </a:r>
            <a:r>
              <a:rPr lang="el-GR" dirty="0">
                <a:latin typeface="Franklin Gothic Book"/>
              </a:rPr>
              <a:t>γ</a:t>
            </a:r>
            <a:r>
              <a:rPr lang="nl-BE" baseline="-25000" dirty="0">
                <a:latin typeface="Franklin Gothic Book"/>
              </a:rPr>
              <a:t>A</a:t>
            </a:r>
            <a:r>
              <a:rPr lang="nl-BE" dirty="0">
                <a:latin typeface="Franklin Gothic Book"/>
              </a:rPr>
              <a:t> 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. </a:t>
            </a:r>
            <a:r>
              <a:rPr lang="nl-BE" dirty="0" err="1">
                <a:latin typeface="Franklin Gothic Book"/>
              </a:rPr>
              <a:t>p</a:t>
            </a:r>
            <a:r>
              <a:rPr lang="nl-BE" baseline="-25000" dirty="0" err="1">
                <a:latin typeface="Franklin Gothic Book"/>
              </a:rPr>
              <a:t>A</a:t>
            </a:r>
            <a:r>
              <a:rPr lang="nl-BE" dirty="0">
                <a:latin typeface="Franklin Gothic Book"/>
              </a:rPr>
              <a:t>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 + </a:t>
            </a:r>
            <a:r>
              <a:rPr lang="el-GR" dirty="0">
                <a:latin typeface="Franklin Gothic Book"/>
              </a:rPr>
              <a:t>γ</a:t>
            </a:r>
            <a:r>
              <a:rPr lang="nl-BE" baseline="-25000" dirty="0">
                <a:latin typeface="Franklin Gothic Book"/>
              </a:rPr>
              <a:t>B</a:t>
            </a:r>
            <a:r>
              <a:rPr lang="nl-BE" dirty="0">
                <a:latin typeface="Franklin Gothic Book"/>
              </a:rPr>
              <a:t> 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. </a:t>
            </a:r>
            <a:r>
              <a:rPr lang="nl-BE" dirty="0" err="1">
                <a:latin typeface="Franklin Gothic Book"/>
              </a:rPr>
              <a:t>p</a:t>
            </a:r>
            <a:r>
              <a:rPr lang="nl-BE" baseline="-25000" dirty="0" err="1">
                <a:latin typeface="Franklin Gothic Book"/>
              </a:rPr>
              <a:t>B</a:t>
            </a:r>
            <a:r>
              <a:rPr lang="nl-BE" dirty="0">
                <a:latin typeface="Franklin Gothic Book"/>
              </a:rPr>
              <a:t>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</a:t>
            </a:r>
          </a:p>
          <a:p>
            <a:pPr marL="0" indent="0" eaLnBrk="0" hangingPunct="0">
              <a:buNone/>
            </a:pPr>
            <a:r>
              <a:rPr lang="nl-BE" dirty="0"/>
              <a:t>	</a:t>
            </a:r>
            <a:r>
              <a:rPr lang="nl-BE" dirty="0" err="1"/>
              <a:t>p</a:t>
            </a:r>
            <a:r>
              <a:rPr lang="nl-BE" baseline="-25000" dirty="0" err="1"/>
              <a:t>tot</a:t>
            </a:r>
            <a:r>
              <a:rPr lang="nl-BE" dirty="0"/>
              <a:t> = </a:t>
            </a:r>
            <a:r>
              <a:rPr lang="el-GR" dirty="0">
                <a:latin typeface="Franklin Gothic Book"/>
              </a:rPr>
              <a:t>γ</a:t>
            </a:r>
            <a:r>
              <a:rPr lang="nl-BE" baseline="-25000" dirty="0">
                <a:latin typeface="Franklin Gothic Book"/>
              </a:rPr>
              <a:t>OS</a:t>
            </a:r>
            <a:r>
              <a:rPr lang="nl-BE" dirty="0">
                <a:latin typeface="Franklin Gothic Book"/>
              </a:rPr>
              <a:t> 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. </a:t>
            </a:r>
            <a:r>
              <a:rPr lang="nl-BE" dirty="0" err="1">
                <a:latin typeface="Franklin Gothic Book"/>
              </a:rPr>
              <a:t>p</a:t>
            </a:r>
            <a:r>
              <a:rPr lang="nl-BE" baseline="-25000" dirty="0" err="1">
                <a:latin typeface="Franklin Gothic Book"/>
              </a:rPr>
              <a:t>OS</a:t>
            </a:r>
            <a:r>
              <a:rPr lang="nl-BE" dirty="0">
                <a:latin typeface="Franklin Gothic Book"/>
              </a:rPr>
              <a:t>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 + </a:t>
            </a:r>
            <a:r>
              <a:rPr lang="el-GR" dirty="0">
                <a:latin typeface="Franklin Gothic Book"/>
              </a:rPr>
              <a:t>γ</a:t>
            </a:r>
            <a:r>
              <a:rPr lang="nl-BE" baseline="-25000" dirty="0">
                <a:latin typeface="Franklin Gothic Book"/>
              </a:rPr>
              <a:t>S</a:t>
            </a:r>
            <a:r>
              <a:rPr lang="nl-BE" dirty="0">
                <a:latin typeface="Franklin Gothic Book"/>
              </a:rPr>
              <a:t> 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. p</a:t>
            </a:r>
            <a:r>
              <a:rPr lang="nl-BE" baseline="-25000" dirty="0">
                <a:latin typeface="Franklin Gothic Book"/>
              </a:rPr>
              <a:t>S</a:t>
            </a:r>
            <a:r>
              <a:rPr lang="nl-BE" dirty="0">
                <a:latin typeface="Franklin Gothic Book"/>
              </a:rPr>
              <a:t>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</a:t>
            </a:r>
          </a:p>
          <a:p>
            <a:pPr marL="0" indent="0" eaLnBrk="0" hangingPunct="0">
              <a:buNone/>
            </a:pPr>
            <a:r>
              <a:rPr lang="nl-BE" dirty="0"/>
              <a:t>Als de opgeloste  stof weinig of niet-vluchtig :</a:t>
            </a:r>
            <a:r>
              <a:rPr lang="nl-BE" dirty="0">
                <a:latin typeface="Franklin Gothic Book"/>
              </a:rPr>
              <a:t> </a:t>
            </a:r>
            <a:r>
              <a:rPr lang="nl-BE" dirty="0" err="1">
                <a:latin typeface="Franklin Gothic Book"/>
              </a:rPr>
              <a:t>p</a:t>
            </a:r>
            <a:r>
              <a:rPr lang="nl-BE" baseline="-25000" dirty="0" err="1">
                <a:latin typeface="Franklin Gothic Book"/>
              </a:rPr>
              <a:t>OS</a:t>
            </a:r>
            <a:r>
              <a:rPr lang="nl-BE" dirty="0">
                <a:latin typeface="Franklin Gothic Book"/>
              </a:rPr>
              <a:t>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= 0</a:t>
            </a:r>
            <a:r>
              <a:rPr lang="nl-BE" dirty="0"/>
              <a:t>  </a:t>
            </a:r>
          </a:p>
          <a:p>
            <a:pPr marL="0" indent="0" eaLnBrk="0" hangingPunct="0">
              <a:buNone/>
            </a:pPr>
            <a:r>
              <a:rPr lang="nl-BE" dirty="0"/>
              <a:t>	</a:t>
            </a:r>
          </a:p>
          <a:p>
            <a:pPr marL="0" indent="0" eaLnBrk="0" hangingPunct="0">
              <a:buNone/>
            </a:pPr>
            <a:r>
              <a:rPr lang="nl-BE" dirty="0"/>
              <a:t>	</a:t>
            </a:r>
            <a:r>
              <a:rPr lang="nl-BE" dirty="0" err="1"/>
              <a:t>p</a:t>
            </a:r>
            <a:r>
              <a:rPr lang="nl-BE" baseline="-25000" dirty="0" err="1"/>
              <a:t>tot</a:t>
            </a:r>
            <a:r>
              <a:rPr lang="nl-BE" dirty="0"/>
              <a:t> = </a:t>
            </a:r>
            <a:r>
              <a:rPr lang="el-GR" dirty="0">
                <a:latin typeface="Franklin Gothic Book"/>
              </a:rPr>
              <a:t>γ</a:t>
            </a:r>
            <a:r>
              <a:rPr lang="nl-BE" baseline="-25000" dirty="0">
                <a:latin typeface="Franklin Gothic Book"/>
              </a:rPr>
              <a:t>S</a:t>
            </a:r>
            <a:r>
              <a:rPr lang="nl-BE" dirty="0">
                <a:latin typeface="Franklin Gothic Book"/>
              </a:rPr>
              <a:t> 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 . p</a:t>
            </a:r>
            <a:r>
              <a:rPr lang="nl-BE" baseline="-25000" dirty="0">
                <a:latin typeface="Franklin Gothic Book"/>
              </a:rPr>
              <a:t>S</a:t>
            </a:r>
            <a:r>
              <a:rPr lang="nl-BE" dirty="0">
                <a:latin typeface="Franklin Gothic Book"/>
              </a:rPr>
              <a:t>(</a:t>
            </a:r>
            <a:r>
              <a:rPr lang="nl-BE" dirty="0" err="1">
                <a:latin typeface="Franklin Gothic Book"/>
              </a:rPr>
              <a:t>vl</a:t>
            </a:r>
            <a:r>
              <a:rPr lang="nl-BE" dirty="0">
                <a:latin typeface="Franklin Gothic Book"/>
              </a:rPr>
              <a:t>)</a:t>
            </a:r>
          </a:p>
          <a:p>
            <a:pPr marL="0" indent="0" eaLnBrk="0" hangingPunct="0">
              <a:buNone/>
            </a:pPr>
            <a:endParaRPr lang="nl-BE" dirty="0">
              <a:latin typeface="Franklin Gothic Book"/>
            </a:endParaRPr>
          </a:p>
          <a:p>
            <a:pPr eaLnBrk="0" hangingPunct="0"/>
            <a:endParaRPr lang="nl-BE" dirty="0">
              <a:latin typeface="Franklin Gothic Book"/>
            </a:endParaRPr>
          </a:p>
          <a:p>
            <a:pPr eaLnBrk="0" hangingPunct="0"/>
            <a:endParaRPr lang="nl-BE" dirty="0">
              <a:latin typeface="Franklin Gothic Book"/>
            </a:endParaRPr>
          </a:p>
          <a:p>
            <a:pPr eaLnBrk="0" hangingPunct="0"/>
            <a:r>
              <a:rPr lang="nl-BE" dirty="0">
                <a:latin typeface="Franklin Gothic Book"/>
              </a:rPr>
              <a:t> </a:t>
            </a:r>
            <a:endParaRPr lang="nl-BE" dirty="0"/>
          </a:p>
          <a:p>
            <a:pPr eaLnBrk="0" hangingPunct="0"/>
            <a:endParaRPr lang="nl-BE" b="1" u="sng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0FA220-48F2-46A8-8373-9F5C0CD41F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b="0" dirty="0">
                <a:latin typeface="+mj-lt"/>
              </a:rPr>
              <a:t>3. Kookpunt en smeltpunt van oplossingen</a:t>
            </a:r>
          </a:p>
        </p:txBody>
      </p:sp>
      <p:sp>
        <p:nvSpPr>
          <p:cNvPr id="4" name="Gekromde PIJL-RECHTS 5">
            <a:extLst>
              <a:ext uri="{FF2B5EF4-FFF2-40B4-BE49-F238E27FC236}">
                <a16:creationId xmlns:a16="http://schemas.microsoft.com/office/drawing/2014/main" id="{BE9386CD-3B24-49A3-9A8B-D5C1421848F0}"/>
              </a:ext>
            </a:extLst>
          </p:cNvPr>
          <p:cNvSpPr/>
          <p:nvPr/>
        </p:nvSpPr>
        <p:spPr>
          <a:xfrm>
            <a:off x="93405" y="4476913"/>
            <a:ext cx="571504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Gekromde PIJL-RECHTS 11">
            <a:extLst>
              <a:ext uri="{FF2B5EF4-FFF2-40B4-BE49-F238E27FC236}">
                <a16:creationId xmlns:a16="http://schemas.microsoft.com/office/drawing/2014/main" id="{15B240F2-2D16-4BBC-B34D-39A5AA896F02}"/>
              </a:ext>
            </a:extLst>
          </p:cNvPr>
          <p:cNvSpPr/>
          <p:nvPr/>
        </p:nvSpPr>
        <p:spPr>
          <a:xfrm>
            <a:off x="52913" y="5479300"/>
            <a:ext cx="571504" cy="642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6" name="Afbeelding 5" descr="pdsolution3.gif">
            <a:extLst>
              <a:ext uri="{FF2B5EF4-FFF2-40B4-BE49-F238E27FC236}">
                <a16:creationId xmlns:a16="http://schemas.microsoft.com/office/drawing/2014/main" id="{ED5CA301-5B6B-4889-8B2B-0C25F81C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62" y="1732098"/>
            <a:ext cx="4202455" cy="30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2"/>
            <a:ext cx="10972800" cy="5242696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GB" dirty="0" err="1"/>
              <a:t>Dampdrukverlaging</a:t>
            </a:r>
            <a:r>
              <a:rPr lang="en-GB" dirty="0"/>
              <a:t> van </a:t>
            </a:r>
            <a:r>
              <a:rPr lang="en-GB" dirty="0" err="1"/>
              <a:t>oplossing</a:t>
            </a:r>
            <a:endParaRPr lang="en-GB" dirty="0"/>
          </a:p>
          <a:p>
            <a:pPr marL="531813" indent="-531813">
              <a:buNone/>
            </a:pPr>
            <a:r>
              <a:rPr lang="nl-BE" sz="2400" dirty="0"/>
              <a:t>	De dampdruk van de oplossing is lager dan de dampdruk van het zuiver solvent</a:t>
            </a:r>
          </a:p>
          <a:p>
            <a:pPr marL="531813" indent="-531813">
              <a:buNone/>
            </a:pPr>
            <a:r>
              <a:rPr lang="nl-BE" sz="2400" dirty="0"/>
              <a:t>	Want: </a:t>
            </a:r>
            <a:r>
              <a:rPr lang="nl-BE" sz="2400" dirty="0" err="1"/>
              <a:t>p</a:t>
            </a:r>
            <a:r>
              <a:rPr lang="nl-BE" sz="2400" baseline="-25000" dirty="0" err="1"/>
              <a:t>tot</a:t>
            </a:r>
            <a:r>
              <a:rPr lang="nl-BE" sz="2400" dirty="0"/>
              <a:t> = </a:t>
            </a:r>
            <a:r>
              <a:rPr lang="el-GR" sz="2400" dirty="0">
                <a:latin typeface="Franklin Gothic Book"/>
              </a:rPr>
              <a:t>γ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. p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   en     </a:t>
            </a:r>
            <a:r>
              <a:rPr lang="el-GR" sz="2400" dirty="0">
                <a:latin typeface="Franklin Gothic Book"/>
              </a:rPr>
              <a:t> γ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+</a:t>
            </a:r>
            <a:r>
              <a:rPr lang="el-GR" sz="2400" dirty="0">
                <a:latin typeface="Franklin Gothic Book"/>
              </a:rPr>
              <a:t> γ</a:t>
            </a:r>
            <a:r>
              <a:rPr lang="nl-BE" sz="2400" baseline="-25000" dirty="0">
                <a:latin typeface="Franklin Gothic Book"/>
              </a:rPr>
              <a:t>OS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= 1  dus is</a:t>
            </a:r>
            <a:r>
              <a:rPr lang="el-GR" sz="2400" dirty="0">
                <a:latin typeface="Franklin Gothic Book"/>
              </a:rPr>
              <a:t> </a:t>
            </a:r>
            <a:r>
              <a:rPr lang="nl-BE" sz="2400" dirty="0">
                <a:latin typeface="Franklin Gothic Book"/>
              </a:rPr>
              <a:t> </a:t>
            </a:r>
            <a:r>
              <a:rPr lang="el-GR" sz="2400" dirty="0">
                <a:latin typeface="Franklin Gothic Book"/>
              </a:rPr>
              <a:t>γ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&lt; 1 </a:t>
            </a:r>
          </a:p>
          <a:p>
            <a:pPr marL="531813" indent="-531813">
              <a:buNone/>
            </a:pPr>
            <a:endParaRPr lang="nl-BE" sz="2400" dirty="0">
              <a:latin typeface="Franklin Gothic Book"/>
            </a:endParaRPr>
          </a:p>
          <a:p>
            <a:pPr marL="531813" indent="-531813">
              <a:buNone/>
            </a:pPr>
            <a:r>
              <a:rPr lang="nl-BE" sz="2400" dirty="0">
                <a:latin typeface="Franklin Gothic Book"/>
              </a:rPr>
              <a:t>			</a:t>
            </a:r>
            <a:r>
              <a:rPr lang="nl-BE" sz="2400" dirty="0"/>
              <a:t>p </a:t>
            </a:r>
            <a:r>
              <a:rPr lang="nl-BE" sz="2400" baseline="-25000" dirty="0"/>
              <a:t>oplossing</a:t>
            </a:r>
            <a:r>
              <a:rPr lang="nl-BE" sz="2400" dirty="0"/>
              <a:t> &lt; </a:t>
            </a:r>
            <a:r>
              <a:rPr lang="nl-BE" sz="2400" dirty="0" err="1"/>
              <a:t>p</a:t>
            </a:r>
            <a:r>
              <a:rPr lang="nl-BE" sz="2400" baseline="-25000" dirty="0" err="1"/>
              <a:t>solvent</a:t>
            </a:r>
            <a:r>
              <a:rPr lang="nl-BE" sz="2400" dirty="0"/>
              <a:t> </a:t>
            </a:r>
          </a:p>
          <a:p>
            <a:pPr marL="531813" indent="-531813">
              <a:buNone/>
            </a:pPr>
            <a:endParaRPr lang="nl-BE" sz="2400" dirty="0"/>
          </a:p>
          <a:p>
            <a:pPr marL="531813" indent="-531813">
              <a:buNone/>
            </a:pPr>
            <a:r>
              <a:rPr lang="nl-BE" sz="2400" dirty="0"/>
              <a:t>	Dampdrukverlaging = </a:t>
            </a:r>
            <a:r>
              <a:rPr lang="el-GR" sz="2400" dirty="0"/>
              <a:t>Δ</a:t>
            </a:r>
            <a:r>
              <a:rPr lang="nl-BE" sz="2400" dirty="0"/>
              <a:t>p = p</a:t>
            </a:r>
            <a:r>
              <a:rPr lang="nl-BE" sz="2400" baseline="-25000" dirty="0"/>
              <a:t>S(</a:t>
            </a:r>
            <a:r>
              <a:rPr lang="nl-BE" sz="2400" baseline="-25000" dirty="0" err="1"/>
              <a:t>vl</a:t>
            </a:r>
            <a:r>
              <a:rPr lang="nl-BE" sz="2400" baseline="-25000" dirty="0"/>
              <a:t>)</a:t>
            </a:r>
            <a:r>
              <a:rPr lang="nl-BE" sz="2400" dirty="0"/>
              <a:t>  - </a:t>
            </a:r>
            <a:r>
              <a:rPr lang="nl-BE" sz="2400" dirty="0" err="1"/>
              <a:t>p</a:t>
            </a:r>
            <a:r>
              <a:rPr lang="nl-BE" sz="2400" baseline="-25000" dirty="0" err="1"/>
              <a:t>tot</a:t>
            </a:r>
            <a:r>
              <a:rPr lang="nl-BE" sz="2400" baseline="-25000" dirty="0"/>
              <a:t> </a:t>
            </a:r>
            <a:br>
              <a:rPr lang="nl-BE" sz="2400" baseline="-25000" dirty="0"/>
            </a:br>
            <a:r>
              <a:rPr lang="nl-BE" sz="2400" baseline="-25000" dirty="0"/>
              <a:t>					</a:t>
            </a:r>
            <a:r>
              <a:rPr lang="nl-BE" sz="2400" dirty="0"/>
              <a:t>=</a:t>
            </a:r>
            <a:r>
              <a:rPr lang="el-GR" sz="2400" dirty="0">
                <a:latin typeface="Franklin Gothic Book"/>
              </a:rPr>
              <a:t> </a:t>
            </a:r>
            <a:r>
              <a:rPr lang="nl-BE" sz="2400" dirty="0">
                <a:latin typeface="Franklin Gothic Book"/>
              </a:rPr>
              <a:t>p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-</a:t>
            </a:r>
            <a:r>
              <a:rPr lang="el-GR" sz="2400" dirty="0">
                <a:latin typeface="Franklin Gothic Book"/>
              </a:rPr>
              <a:t> γ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. p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 </a:t>
            </a:r>
          </a:p>
          <a:p>
            <a:pPr marL="531813" indent="-531813">
              <a:buNone/>
            </a:pPr>
            <a:r>
              <a:rPr lang="nl-BE" sz="2400" b="1" dirty="0">
                <a:latin typeface="Franklin Gothic Book"/>
              </a:rPr>
              <a:t>						</a:t>
            </a:r>
            <a:r>
              <a:rPr lang="nl-BE" sz="2400" dirty="0"/>
              <a:t>= </a:t>
            </a:r>
            <a:r>
              <a:rPr lang="nl-BE" sz="2400" dirty="0">
                <a:latin typeface="Franklin Gothic Book"/>
              </a:rPr>
              <a:t>p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). (1-</a:t>
            </a:r>
            <a:r>
              <a:rPr lang="el-GR" sz="2400" dirty="0">
                <a:latin typeface="Franklin Gothic Book"/>
              </a:rPr>
              <a:t> γ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))</a:t>
            </a:r>
          </a:p>
          <a:p>
            <a:pPr marL="531813" indent="-531813">
              <a:buNone/>
            </a:pPr>
            <a:endParaRPr lang="nl-BE" sz="2400" dirty="0"/>
          </a:p>
          <a:p>
            <a:pPr marL="531813" indent="-531813">
              <a:buNone/>
              <a:tabLst>
                <a:tab pos="3940175" algn="l"/>
              </a:tabLst>
            </a:pPr>
            <a:r>
              <a:rPr lang="nl-BE" sz="2400" dirty="0"/>
              <a:t>		</a:t>
            </a:r>
            <a:r>
              <a:rPr lang="el-GR" sz="2400" dirty="0"/>
              <a:t>Δ</a:t>
            </a:r>
            <a:r>
              <a:rPr lang="nl-BE" sz="2400" dirty="0"/>
              <a:t>p = </a:t>
            </a:r>
            <a:r>
              <a:rPr lang="nl-BE" sz="2400" dirty="0">
                <a:latin typeface="Franklin Gothic Book"/>
              </a:rPr>
              <a:t>p</a:t>
            </a:r>
            <a:r>
              <a:rPr lang="nl-BE" sz="2400" baseline="-25000" dirty="0">
                <a:latin typeface="Franklin Gothic Book"/>
              </a:rPr>
              <a:t>S</a:t>
            </a:r>
            <a:r>
              <a:rPr lang="nl-BE" sz="2400" dirty="0">
                <a:latin typeface="Franklin Gothic Book"/>
              </a:rPr>
              <a:t>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).</a:t>
            </a:r>
            <a:r>
              <a:rPr lang="el-GR" sz="2400" dirty="0">
                <a:latin typeface="Franklin Gothic Book"/>
              </a:rPr>
              <a:t> γ</a:t>
            </a:r>
            <a:r>
              <a:rPr lang="nl-BE" sz="2400" baseline="-25000" dirty="0">
                <a:latin typeface="Franklin Gothic Book"/>
              </a:rPr>
              <a:t>OS</a:t>
            </a:r>
            <a:r>
              <a:rPr lang="nl-BE" sz="2400" dirty="0">
                <a:latin typeface="Franklin Gothic Book"/>
              </a:rPr>
              <a:t> (</a:t>
            </a:r>
            <a:r>
              <a:rPr lang="nl-BE" sz="2400" dirty="0" err="1">
                <a:latin typeface="Franklin Gothic Book"/>
              </a:rPr>
              <a:t>vl</a:t>
            </a:r>
            <a:r>
              <a:rPr lang="nl-BE" sz="2400" dirty="0">
                <a:latin typeface="Franklin Gothic Book"/>
              </a:rPr>
              <a:t>)</a:t>
            </a:r>
            <a:r>
              <a:rPr lang="nl-BE" sz="2400" dirty="0"/>
              <a:t> </a:t>
            </a:r>
          </a:p>
          <a:p>
            <a:pPr marL="531813" indent="-531813">
              <a:buNone/>
            </a:pPr>
            <a:endParaRPr lang="nl-BE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3. Kookpunt en smeltpunt van oplossingen </a:t>
            </a:r>
            <a:endParaRPr lang="en-GB" dirty="0"/>
          </a:p>
        </p:txBody>
      </p:sp>
      <p:sp>
        <p:nvSpPr>
          <p:cNvPr id="4" name="Gekromde PIJL-RECHTS 18">
            <a:extLst>
              <a:ext uri="{FF2B5EF4-FFF2-40B4-BE49-F238E27FC236}">
                <a16:creationId xmlns:a16="http://schemas.microsoft.com/office/drawing/2014/main" id="{CDD6CB46-4F15-4A15-8C0B-7E0428BEB644}"/>
              </a:ext>
            </a:extLst>
          </p:cNvPr>
          <p:cNvSpPr/>
          <p:nvPr/>
        </p:nvSpPr>
        <p:spPr>
          <a:xfrm>
            <a:off x="1678625" y="2928934"/>
            <a:ext cx="428628" cy="5000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Gekromde PIJL-RECHTS 16">
            <a:extLst>
              <a:ext uri="{FF2B5EF4-FFF2-40B4-BE49-F238E27FC236}">
                <a16:creationId xmlns:a16="http://schemas.microsoft.com/office/drawing/2014/main" id="{6ACE4AE5-7EF4-4DC9-8E9E-119FFFD82D96}"/>
              </a:ext>
            </a:extLst>
          </p:cNvPr>
          <p:cNvSpPr/>
          <p:nvPr/>
        </p:nvSpPr>
        <p:spPr>
          <a:xfrm>
            <a:off x="3713682" y="4705002"/>
            <a:ext cx="692063" cy="13606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6" name="Afbeelding 5" descr="pdsolution3.gif">
            <a:extLst>
              <a:ext uri="{FF2B5EF4-FFF2-40B4-BE49-F238E27FC236}">
                <a16:creationId xmlns:a16="http://schemas.microsoft.com/office/drawing/2014/main" id="{ED5CA301-5B6B-4889-8B2B-0C25F81C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23" y="2862566"/>
            <a:ext cx="4202455" cy="30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49600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GB" dirty="0" err="1"/>
              <a:t>Dampdrukverlaging</a:t>
            </a:r>
            <a:r>
              <a:rPr lang="en-GB" dirty="0"/>
              <a:t> van </a:t>
            </a:r>
            <a:r>
              <a:rPr lang="en-GB" dirty="0" err="1"/>
              <a:t>oplossingen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531813" indent="0">
              <a:buNone/>
            </a:pPr>
            <a:r>
              <a:rPr lang="el-GR" sz="2400" dirty="0"/>
              <a:t>Δ</a:t>
            </a:r>
            <a:r>
              <a:rPr lang="en-GB" sz="2400" dirty="0"/>
              <a:t>p = </a:t>
            </a:r>
            <a:r>
              <a:rPr lang="en-GB" sz="2400" dirty="0" err="1"/>
              <a:t>pS</a:t>
            </a:r>
            <a:r>
              <a:rPr lang="en-GB" sz="2400" dirty="0"/>
              <a:t>(</a:t>
            </a:r>
            <a:r>
              <a:rPr lang="en-GB" sz="2400" dirty="0" err="1"/>
              <a:t>vl</a:t>
            </a:r>
            <a:r>
              <a:rPr lang="en-GB" sz="2400" dirty="0"/>
              <a:t>). </a:t>
            </a:r>
            <a:r>
              <a:rPr lang="el-GR" sz="2400" dirty="0"/>
              <a:t>γ</a:t>
            </a:r>
            <a:r>
              <a:rPr lang="en-GB" sz="2400" dirty="0"/>
              <a:t>OS (</a:t>
            </a:r>
            <a:r>
              <a:rPr lang="en-GB" sz="2400" dirty="0" err="1"/>
              <a:t>vl</a:t>
            </a:r>
            <a:r>
              <a:rPr lang="en-GB" sz="2400" dirty="0"/>
              <a:t>) </a:t>
            </a:r>
          </a:p>
          <a:p>
            <a:pPr marL="531813" indent="0">
              <a:buNone/>
            </a:pPr>
            <a:endParaRPr lang="en-GB" sz="2400" dirty="0"/>
          </a:p>
          <a:p>
            <a:pPr marL="531813" indent="0">
              <a:buNone/>
            </a:pPr>
            <a:r>
              <a:rPr lang="nl-BE" sz="2400" dirty="0"/>
              <a:t>Hoe groter </a:t>
            </a:r>
            <a:r>
              <a:rPr lang="nl-BE" sz="2400" dirty="0" err="1"/>
              <a:t>γOS</a:t>
            </a:r>
            <a:r>
              <a:rPr lang="nl-BE" sz="2400" dirty="0"/>
              <a:t> (</a:t>
            </a:r>
            <a:r>
              <a:rPr lang="nl-BE" sz="2400" dirty="0" err="1"/>
              <a:t>vl</a:t>
            </a:r>
            <a:r>
              <a:rPr lang="nl-BE" sz="2400" dirty="0"/>
              <a:t>), hoe groter de dampdrukverlaging </a:t>
            </a:r>
            <a:r>
              <a:rPr lang="nl-BE" sz="2400" dirty="0" err="1"/>
              <a:t>Δp</a:t>
            </a:r>
            <a:endParaRPr lang="nl-BE" sz="2400" dirty="0"/>
          </a:p>
          <a:p>
            <a:pPr marL="531813" indent="0">
              <a:buNone/>
            </a:pPr>
            <a:r>
              <a:rPr lang="nl-BE" sz="2400" dirty="0"/>
              <a:t>Dus </a:t>
            </a:r>
            <a:r>
              <a:rPr lang="nl-BE" sz="2400" b="1" dirty="0" err="1"/>
              <a:t>Δp</a:t>
            </a:r>
            <a:r>
              <a:rPr lang="nl-BE" sz="2400" dirty="0"/>
              <a:t> : </a:t>
            </a:r>
          </a:p>
          <a:p>
            <a:pPr marL="531813" indent="0">
              <a:buNone/>
            </a:pPr>
            <a:r>
              <a:rPr lang="nl-BE" sz="2400" dirty="0"/>
              <a:t>		</a:t>
            </a:r>
            <a:r>
              <a:rPr lang="nl-BE" sz="2400" b="1" dirty="0"/>
              <a:t>- enkel </a:t>
            </a:r>
            <a:r>
              <a:rPr lang="nl-BE" sz="2400" b="1" dirty="0" err="1"/>
              <a:t>afh</a:t>
            </a:r>
            <a:r>
              <a:rPr lang="nl-BE" sz="2400" b="1" dirty="0"/>
              <a:t> van de hoeveelheid opgeloste stof </a:t>
            </a:r>
          </a:p>
          <a:p>
            <a:pPr marL="531813" indent="0">
              <a:buNone/>
            </a:pPr>
            <a:r>
              <a:rPr lang="nl-BE" sz="2400" b="1" dirty="0"/>
              <a:t>		- niet </a:t>
            </a:r>
            <a:r>
              <a:rPr lang="nl-BE" sz="2400" b="1" dirty="0" err="1"/>
              <a:t>afh</a:t>
            </a:r>
            <a:r>
              <a:rPr lang="nl-BE" sz="2400" b="1" dirty="0"/>
              <a:t> van de aard </a:t>
            </a:r>
            <a:r>
              <a:rPr lang="nl-BE" sz="2400" b="1" dirty="0" err="1"/>
              <a:t>vd</a:t>
            </a:r>
            <a:r>
              <a:rPr lang="nl-BE" sz="2400" b="1" dirty="0"/>
              <a:t> opgeloste stof  </a:t>
            </a:r>
          </a:p>
          <a:p>
            <a:pPr marL="531813" indent="0">
              <a:buNone/>
            </a:pPr>
            <a:endParaRPr lang="nl-BE" sz="2400" dirty="0"/>
          </a:p>
          <a:p>
            <a:pPr marL="531813" indent="0">
              <a:buNone/>
            </a:pPr>
            <a:r>
              <a:rPr lang="nl-BE" sz="2400" dirty="0"/>
              <a:t>Hoe vluchtiger het solvent, hoe groter </a:t>
            </a:r>
            <a:r>
              <a:rPr lang="nl-BE" sz="2400" b="1" dirty="0" err="1" smtClean="0"/>
              <a:t>p</a:t>
            </a:r>
            <a:r>
              <a:rPr lang="nl-BE" sz="2400" b="1" baseline="-25000" dirty="0" err="1" smtClean="0"/>
              <a:t>S</a:t>
            </a:r>
            <a:r>
              <a:rPr lang="nl-BE" sz="2400" b="1" baseline="-25000" dirty="0" smtClean="0"/>
              <a:t>(</a:t>
            </a:r>
            <a:r>
              <a:rPr lang="nl-BE" sz="2400" b="1" baseline="-25000" dirty="0" err="1" smtClean="0"/>
              <a:t>vl</a:t>
            </a:r>
            <a:r>
              <a:rPr lang="nl-BE" sz="2400" b="1" baseline="-25000" dirty="0" smtClean="0"/>
              <a:t>)</a:t>
            </a:r>
            <a:r>
              <a:rPr lang="nl-BE" sz="2400" dirty="0" smtClean="0"/>
              <a:t> </a:t>
            </a:r>
            <a:r>
              <a:rPr lang="nl-BE" sz="2400" dirty="0"/>
              <a:t>,hoe groter de dampdrukverlaging </a:t>
            </a:r>
            <a:r>
              <a:rPr lang="nl-BE" sz="2400" dirty="0" err="1"/>
              <a:t>Δp</a:t>
            </a:r>
            <a:endParaRPr lang="nl-BE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3. Kookpunt en smeltpunt van oplossingen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1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093067"/>
          </a:xfrm>
        </p:spPr>
        <p:txBody>
          <a:bodyPr/>
          <a:lstStyle/>
          <a:p>
            <a:pPr marL="531813" indent="-531813">
              <a:buNone/>
            </a:pPr>
            <a:r>
              <a:rPr lang="en-GB" dirty="0"/>
              <a:t>B. </a:t>
            </a:r>
            <a:r>
              <a:rPr lang="en-GB" dirty="0" err="1"/>
              <a:t>Kookpuntsverhoging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vriespuntsverlaging</a:t>
            </a:r>
            <a:r>
              <a:rPr lang="en-GB" dirty="0"/>
              <a:t> van </a:t>
            </a:r>
            <a:r>
              <a:rPr lang="en-GB" dirty="0" err="1"/>
              <a:t>oplossing</a:t>
            </a:r>
            <a:r>
              <a:rPr lang="en-GB" dirty="0"/>
              <a:t> </a:t>
            </a:r>
          </a:p>
          <a:p>
            <a:pPr marL="531813" indent="-531813">
              <a:buNone/>
            </a:pPr>
            <a:endParaRPr lang="en-GB" dirty="0"/>
          </a:p>
          <a:p>
            <a:pPr marL="531813" indent="-82550">
              <a:buNone/>
            </a:pPr>
            <a:r>
              <a:rPr lang="nl-BE" sz="2400" dirty="0"/>
              <a:t>Antivriesoplossingen in auto’s verlagen het vriespunt van water</a:t>
            </a:r>
          </a:p>
          <a:p>
            <a:pPr marL="531813" indent="-82550">
              <a:buNone/>
            </a:pPr>
            <a:r>
              <a:rPr lang="nl-BE" sz="2400" dirty="0"/>
              <a:t>Aangezien p</a:t>
            </a:r>
            <a:r>
              <a:rPr lang="nl-BE" sz="2400" baseline="-25000" dirty="0"/>
              <a:t>oplossing</a:t>
            </a:r>
            <a:r>
              <a:rPr lang="nl-BE" sz="2400" dirty="0"/>
              <a:t> &lt; </a:t>
            </a:r>
            <a:r>
              <a:rPr lang="nl-BE" sz="2400" dirty="0" err="1"/>
              <a:t>p</a:t>
            </a:r>
            <a:r>
              <a:rPr lang="nl-BE" sz="2400" baseline="-25000" dirty="0" err="1"/>
              <a:t>solvent</a:t>
            </a:r>
            <a:r>
              <a:rPr lang="nl-BE" sz="2400" baseline="-25000" dirty="0"/>
              <a:t>    dus </a:t>
            </a:r>
            <a:r>
              <a:rPr lang="nl-BE" sz="2400" dirty="0"/>
              <a:t> </a:t>
            </a:r>
            <a:r>
              <a:rPr lang="nl-BE" sz="2400" dirty="0" err="1"/>
              <a:t>T</a:t>
            </a:r>
            <a:r>
              <a:rPr lang="nl-BE" sz="3200" baseline="-25000" dirty="0" err="1"/>
              <a:t>k</a:t>
            </a:r>
            <a:r>
              <a:rPr lang="nl-BE" sz="2400" dirty="0"/>
              <a:t> </a:t>
            </a:r>
            <a:r>
              <a:rPr lang="nl-BE" sz="2400" baseline="-25000" dirty="0"/>
              <a:t>oplossing</a:t>
            </a:r>
            <a:r>
              <a:rPr lang="nl-BE" sz="2400" dirty="0"/>
              <a:t> &gt;  </a:t>
            </a:r>
            <a:r>
              <a:rPr lang="nl-BE" sz="2400" dirty="0" err="1"/>
              <a:t>T</a:t>
            </a:r>
            <a:r>
              <a:rPr lang="nl-BE" sz="3200" baseline="-25000" dirty="0" err="1"/>
              <a:t>k</a:t>
            </a:r>
            <a:r>
              <a:rPr lang="nl-BE" sz="2400" baseline="-25000" dirty="0" err="1"/>
              <a:t>solvent</a:t>
            </a:r>
            <a:r>
              <a:rPr lang="nl-BE" sz="2400" dirty="0"/>
              <a:t> </a:t>
            </a:r>
          </a:p>
          <a:p>
            <a:pPr marL="531813" indent="-531813">
              <a:buNone/>
            </a:pPr>
            <a:endParaRPr lang="nl-BE" sz="2400" dirty="0"/>
          </a:p>
          <a:p>
            <a:pPr marL="4572000" indent="0">
              <a:buNone/>
            </a:pPr>
            <a:endParaRPr lang="nl-BE" sz="1200" dirty="0"/>
          </a:p>
          <a:p>
            <a:pPr marL="4572000" indent="0">
              <a:buNone/>
            </a:pPr>
            <a:r>
              <a:rPr lang="nl-BE" sz="2000" dirty="0"/>
              <a:t>Een </a:t>
            </a:r>
            <a:r>
              <a:rPr lang="nl-BE" sz="2000" dirty="0" err="1"/>
              <a:t>opl</a:t>
            </a:r>
            <a:r>
              <a:rPr lang="nl-BE" sz="2000" dirty="0"/>
              <a:t> kookt wanneer de </a:t>
            </a:r>
            <a:r>
              <a:rPr lang="nl-BE" sz="2000" dirty="0" err="1"/>
              <a:t>p</a:t>
            </a:r>
            <a:r>
              <a:rPr lang="nl-BE" sz="2000" baseline="-25000" dirty="0" err="1"/>
              <a:t>opl</a:t>
            </a:r>
            <a:r>
              <a:rPr lang="nl-BE" sz="2000" dirty="0"/>
              <a:t> = </a:t>
            </a:r>
            <a:r>
              <a:rPr lang="nl-BE" sz="2000" dirty="0" err="1"/>
              <a:t>p</a:t>
            </a:r>
            <a:r>
              <a:rPr lang="nl-BE" sz="2000" baseline="-25000" dirty="0" err="1"/>
              <a:t>uitw</a:t>
            </a:r>
            <a:r>
              <a:rPr lang="nl-BE" sz="2000" dirty="0"/>
              <a:t> </a:t>
            </a:r>
          </a:p>
          <a:p>
            <a:pPr marL="4572000" indent="0">
              <a:buNone/>
            </a:pPr>
            <a:r>
              <a:rPr lang="nl-BE" sz="2000" dirty="0"/>
              <a:t>en aangezien </a:t>
            </a:r>
            <a:r>
              <a:rPr lang="nl-BE" sz="2000" dirty="0" err="1"/>
              <a:t>p</a:t>
            </a:r>
            <a:r>
              <a:rPr lang="nl-BE" sz="2000" baseline="-25000" dirty="0" err="1"/>
              <a:t>opl</a:t>
            </a:r>
            <a:r>
              <a:rPr lang="nl-BE" sz="2000" dirty="0"/>
              <a:t> &lt; </a:t>
            </a:r>
            <a:r>
              <a:rPr lang="nl-BE" sz="2000" dirty="0" err="1"/>
              <a:t>p</a:t>
            </a:r>
            <a:r>
              <a:rPr lang="nl-BE" sz="2000" baseline="-25000" dirty="0" err="1"/>
              <a:t>solvent</a:t>
            </a:r>
            <a:r>
              <a:rPr lang="nl-BE" sz="2000" dirty="0"/>
              <a:t>, zal er meer </a:t>
            </a:r>
          </a:p>
          <a:p>
            <a:pPr marL="4572000" indent="0">
              <a:buNone/>
            </a:pPr>
            <a:r>
              <a:rPr lang="nl-BE" sz="2000" dirty="0"/>
              <a:t>warmte toegevoegd moeten worden om</a:t>
            </a:r>
          </a:p>
          <a:p>
            <a:pPr marL="4572000" indent="0">
              <a:buNone/>
            </a:pPr>
            <a:r>
              <a:rPr lang="nl-BE" sz="2000" dirty="0"/>
              <a:t>een </a:t>
            </a:r>
            <a:r>
              <a:rPr lang="nl-BE" sz="2000" dirty="0" err="1"/>
              <a:t>p</a:t>
            </a:r>
            <a:r>
              <a:rPr lang="nl-BE" sz="2000" baseline="-25000" dirty="0" err="1"/>
              <a:t>opl</a:t>
            </a:r>
            <a:r>
              <a:rPr lang="nl-BE" sz="2000" dirty="0"/>
              <a:t> te bekomen die gelijk is </a:t>
            </a:r>
            <a:r>
              <a:rPr lang="nl-BE" sz="2000" dirty="0" err="1"/>
              <a:t>p</a:t>
            </a:r>
            <a:r>
              <a:rPr lang="nl-BE" sz="2000" baseline="-25000" dirty="0" err="1"/>
              <a:t>uitw</a:t>
            </a:r>
            <a:endParaRPr lang="nl-BE" sz="2000" baseline="-25000" dirty="0"/>
          </a:p>
          <a:p>
            <a:pPr marL="4572000" indent="0">
              <a:buNone/>
            </a:pPr>
            <a:r>
              <a:rPr lang="nl-BE" sz="2000" dirty="0"/>
              <a:t>dus het kookpunt wordt hoger.</a:t>
            </a:r>
          </a:p>
          <a:p>
            <a:pPr marL="5103813" indent="-531813">
              <a:buNone/>
            </a:pPr>
            <a:endParaRPr lang="nl-BE" sz="2400" dirty="0"/>
          </a:p>
          <a:p>
            <a:pPr marL="531813" indent="-531813">
              <a:buNone/>
            </a:pPr>
            <a:endParaRPr lang="nl-BE" sz="2400" dirty="0"/>
          </a:p>
          <a:p>
            <a:pPr marL="531813" indent="-531813">
              <a:buNone/>
            </a:pPr>
            <a:endParaRPr lang="en-GB" sz="24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3. Kookpunt en smeltpunt van oplossingen</a:t>
            </a:r>
            <a:endParaRPr lang="en-GB" dirty="0"/>
          </a:p>
        </p:txBody>
      </p:sp>
      <p:pic>
        <p:nvPicPr>
          <p:cNvPr id="4" name="Afbeelding 3" descr="pdsolution3.gif">
            <a:extLst>
              <a:ext uri="{FF2B5EF4-FFF2-40B4-BE49-F238E27FC236}">
                <a16:creationId xmlns:a16="http://schemas.microsoft.com/office/drawing/2014/main" id="{ED5CA301-5B6B-4889-8B2B-0C25F81C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12" y="3455254"/>
            <a:ext cx="3714776" cy="26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7" y="1"/>
            <a:ext cx="11429038" cy="549276"/>
          </a:xfrm>
        </p:spPr>
        <p:txBody>
          <a:bodyPr/>
          <a:lstStyle/>
          <a:p>
            <a:r>
              <a:rPr lang="nl-BE" dirty="0" smtClean="0"/>
              <a:t>1. Soorten </a:t>
            </a:r>
            <a:r>
              <a:rPr lang="nl-BE" dirty="0" err="1" smtClean="0"/>
              <a:t>solventen</a:t>
            </a:r>
            <a:r>
              <a:rPr lang="nl-BE" dirty="0" smtClean="0"/>
              <a:t> </a:t>
            </a:r>
            <a:endParaRPr lang="en-GB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38637EE1-82D6-4068-BBA1-494B0798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08721"/>
            <a:ext cx="11443855" cy="5217443"/>
          </a:xfrm>
        </p:spPr>
        <p:txBody>
          <a:bodyPr/>
          <a:lstStyle/>
          <a:p>
            <a:pPr marL="0" indent="0">
              <a:buNone/>
            </a:pPr>
            <a:r>
              <a:rPr lang="nl-BE" dirty="0" smtClean="0"/>
              <a:t>Verschillende soorten </a:t>
            </a:r>
            <a:r>
              <a:rPr lang="nl-BE" dirty="0" err="1" smtClean="0"/>
              <a:t>solventen</a:t>
            </a:r>
            <a:r>
              <a:rPr lang="nl-BE" dirty="0" smtClean="0"/>
              <a:t>:</a:t>
            </a:r>
          </a:p>
          <a:p>
            <a:r>
              <a:rPr lang="nl-BE" dirty="0" smtClean="0"/>
              <a:t>Apolaire </a:t>
            </a:r>
            <a:r>
              <a:rPr lang="nl-BE" dirty="0" err="1" smtClean="0"/>
              <a:t>solventen</a:t>
            </a:r>
            <a:r>
              <a:rPr lang="nl-BE" dirty="0" smtClean="0"/>
              <a:t> (dispersiekrachten)</a:t>
            </a:r>
          </a:p>
          <a:p>
            <a:r>
              <a:rPr lang="nl-BE" dirty="0" smtClean="0"/>
              <a:t>DAS (</a:t>
            </a:r>
            <a:r>
              <a:rPr lang="nl-BE" dirty="0" err="1" smtClean="0"/>
              <a:t>dipolaire</a:t>
            </a:r>
            <a:r>
              <a:rPr lang="nl-BE" dirty="0" smtClean="0"/>
              <a:t> </a:t>
            </a:r>
            <a:r>
              <a:rPr lang="nl-BE" dirty="0" err="1" smtClean="0"/>
              <a:t>aprotische</a:t>
            </a:r>
            <a:r>
              <a:rPr lang="nl-BE" dirty="0" smtClean="0"/>
              <a:t> </a:t>
            </a:r>
            <a:r>
              <a:rPr lang="nl-BE" dirty="0" err="1" smtClean="0"/>
              <a:t>solventen</a:t>
            </a:r>
            <a:r>
              <a:rPr lang="nl-BE" dirty="0" smtClean="0"/>
              <a:t>) (dipool-dipoolkrachten)</a:t>
            </a:r>
          </a:p>
          <a:p>
            <a:r>
              <a:rPr lang="nl-BE" dirty="0" smtClean="0"/>
              <a:t>PPS (polair </a:t>
            </a:r>
            <a:r>
              <a:rPr lang="nl-BE" dirty="0" err="1" smtClean="0"/>
              <a:t>protische</a:t>
            </a:r>
            <a:r>
              <a:rPr lang="nl-BE" dirty="0" smtClean="0"/>
              <a:t> </a:t>
            </a:r>
            <a:r>
              <a:rPr lang="nl-BE" dirty="0" err="1" smtClean="0"/>
              <a:t>solventen</a:t>
            </a:r>
            <a:r>
              <a:rPr lang="nl-BE" dirty="0" smtClean="0"/>
              <a:t>) (H-brugvorming)</a:t>
            </a:r>
            <a:endParaRPr lang="en-GB" dirty="0" smtClean="0"/>
          </a:p>
          <a:p>
            <a:pPr marL="0" indent="0">
              <a:buNone/>
            </a:pPr>
            <a:r>
              <a:rPr lang="nl-BE" dirty="0" err="1" smtClean="0"/>
              <a:t>Vw</a:t>
            </a:r>
            <a:r>
              <a:rPr lang="nl-BE" dirty="0" smtClean="0"/>
              <a:t> voor oplossen: “soort” zoekt “soort”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Scheiding </a:t>
            </a:r>
            <a:r>
              <a:rPr lang="nl-BE" dirty="0"/>
              <a:t>door een verschillende verdeling tussen 2 fasen</a:t>
            </a:r>
            <a:endParaRPr lang="en-GB" dirty="0"/>
          </a:p>
          <a:p>
            <a:pPr marL="914400" lvl="1" indent="-514350">
              <a:buAutoNum type="alphaUcPeriod"/>
            </a:pPr>
            <a:r>
              <a:rPr lang="en-GB" dirty="0" err="1" smtClean="0"/>
              <a:t>Extractie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514350">
              <a:buAutoNum type="alphaUcPeriod"/>
            </a:pPr>
            <a:r>
              <a:rPr lang="en-GB" dirty="0" err="1" smtClean="0"/>
              <a:t>Herkristallisatie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1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4960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Kookpuntsverhoging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vriespuntsverlaging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nl-BE" sz="2400" dirty="0"/>
          </a:p>
          <a:p>
            <a:pPr marL="531813" indent="0">
              <a:buNone/>
            </a:pPr>
            <a:r>
              <a:rPr lang="nl-BE" sz="2400" dirty="0" err="1"/>
              <a:t>ΔTk</a:t>
            </a:r>
            <a:r>
              <a:rPr lang="nl-BE" sz="2400" dirty="0"/>
              <a:t> = </a:t>
            </a:r>
            <a:r>
              <a:rPr lang="nl-BE" sz="2400" dirty="0" err="1"/>
              <a:t>kookpuntsverhoging</a:t>
            </a:r>
            <a:r>
              <a:rPr lang="nl-BE" sz="2400" dirty="0"/>
              <a:t> en </a:t>
            </a:r>
            <a:r>
              <a:rPr lang="nl-BE" sz="2400" dirty="0" err="1"/>
              <a:t>ΔTv</a:t>
            </a:r>
            <a:r>
              <a:rPr lang="nl-BE" sz="2400" dirty="0"/>
              <a:t> = </a:t>
            </a:r>
            <a:r>
              <a:rPr lang="nl-BE" sz="2400" dirty="0" err="1"/>
              <a:t>vriespuntsverlaging</a:t>
            </a:r>
            <a:endParaRPr lang="nl-BE" sz="2400" dirty="0"/>
          </a:p>
          <a:p>
            <a:pPr marL="531813" indent="0">
              <a:buNone/>
            </a:pPr>
            <a:endParaRPr lang="nl-BE" sz="2400" dirty="0"/>
          </a:p>
          <a:p>
            <a:pPr marL="531813" indent="0">
              <a:buNone/>
            </a:pPr>
            <a:r>
              <a:rPr lang="nl-BE" sz="2400" dirty="0" err="1"/>
              <a:t>Δp</a:t>
            </a:r>
            <a:r>
              <a:rPr lang="nl-BE" sz="2400" dirty="0"/>
              <a:t> = pS(</a:t>
            </a:r>
            <a:r>
              <a:rPr lang="nl-BE" sz="2400" dirty="0" err="1"/>
              <a:t>vl</a:t>
            </a:r>
            <a:r>
              <a:rPr lang="nl-BE" sz="2400" dirty="0"/>
              <a:t>). </a:t>
            </a:r>
            <a:r>
              <a:rPr lang="nl-BE" sz="2400" dirty="0" err="1"/>
              <a:t>γOS</a:t>
            </a:r>
            <a:r>
              <a:rPr lang="nl-BE" sz="2400" dirty="0"/>
              <a:t> (</a:t>
            </a:r>
            <a:r>
              <a:rPr lang="nl-BE" sz="2400" dirty="0" err="1"/>
              <a:t>vl</a:t>
            </a:r>
            <a:r>
              <a:rPr lang="nl-BE" sz="2400" dirty="0"/>
              <a:t>) </a:t>
            </a:r>
          </a:p>
          <a:p>
            <a:pPr marL="531813" indent="0">
              <a:buNone/>
            </a:pPr>
            <a:endParaRPr lang="nl-BE" sz="2400" dirty="0"/>
          </a:p>
          <a:p>
            <a:pPr marL="531813" indent="0">
              <a:buNone/>
            </a:pPr>
            <a:r>
              <a:rPr lang="nl-BE" sz="2400" dirty="0"/>
              <a:t>Hoe meer opgeloste stof in oplossing, hoe groter </a:t>
            </a:r>
            <a:r>
              <a:rPr lang="nl-BE" sz="2400" dirty="0" err="1"/>
              <a:t>γOS</a:t>
            </a:r>
            <a:r>
              <a:rPr lang="nl-BE" sz="2400" dirty="0"/>
              <a:t> (</a:t>
            </a:r>
            <a:r>
              <a:rPr lang="nl-BE" sz="2400" dirty="0" err="1"/>
              <a:t>vl</a:t>
            </a:r>
            <a:r>
              <a:rPr lang="nl-BE" sz="2400" dirty="0"/>
              <a:t>) , hoe groter de dampdrukverlaging </a:t>
            </a:r>
            <a:r>
              <a:rPr lang="nl-BE" sz="2400" dirty="0" err="1"/>
              <a:t>Δp</a:t>
            </a:r>
            <a:r>
              <a:rPr lang="nl-BE" sz="2400" dirty="0"/>
              <a:t> zal zijn, hoe meer de dampdruklijn </a:t>
            </a:r>
            <a:r>
              <a:rPr lang="nl-BE" sz="2400" dirty="0" err="1"/>
              <a:t>vd</a:t>
            </a:r>
            <a:r>
              <a:rPr lang="nl-BE" sz="2400" dirty="0"/>
              <a:t> oplossing zal dalen </a:t>
            </a:r>
            <a:r>
              <a:rPr lang="nl-BE" sz="2400" dirty="0" err="1"/>
              <a:t>tov</a:t>
            </a:r>
            <a:r>
              <a:rPr lang="nl-BE" sz="2400" dirty="0"/>
              <a:t> die van zuiver solvent, hoe groter </a:t>
            </a:r>
            <a:r>
              <a:rPr lang="nl-BE" sz="2400" dirty="0" err="1"/>
              <a:t>kookpuntsverhoging</a:t>
            </a:r>
            <a:r>
              <a:rPr lang="nl-BE" sz="2400" dirty="0"/>
              <a:t> </a:t>
            </a:r>
            <a:r>
              <a:rPr lang="nl-BE" sz="2400" dirty="0" err="1"/>
              <a:t>ΔTk</a:t>
            </a:r>
            <a:r>
              <a:rPr lang="nl-BE" sz="2400" dirty="0"/>
              <a:t> en de </a:t>
            </a:r>
            <a:r>
              <a:rPr lang="nl-BE" sz="2400" dirty="0" err="1"/>
              <a:t>vriespuntsverlaging</a:t>
            </a:r>
            <a:r>
              <a:rPr lang="nl-BE" sz="2400" dirty="0"/>
              <a:t> </a:t>
            </a:r>
            <a:r>
              <a:rPr lang="nl-BE" sz="2400" dirty="0" err="1"/>
              <a:t>ΔTv</a:t>
            </a:r>
            <a:r>
              <a:rPr lang="nl-BE" sz="2400" dirty="0"/>
              <a:t> zal zijn.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3. Kookpunt en smeltpunt van oplossingen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4960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Kookpuntsverhoging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vriespuntsverlaging</a:t>
            </a:r>
            <a:r>
              <a:rPr lang="en-GB" dirty="0"/>
              <a:t> van </a:t>
            </a:r>
            <a:r>
              <a:rPr lang="en-GB" dirty="0" err="1"/>
              <a:t>oplossingen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nl-BE" sz="2400" dirty="0"/>
          </a:p>
          <a:p>
            <a:pPr marL="531813" indent="0">
              <a:buNone/>
            </a:pPr>
            <a:r>
              <a:rPr lang="el-GR" sz="2400" dirty="0"/>
              <a:t>Δ</a:t>
            </a:r>
            <a:r>
              <a:rPr lang="nl-BE" sz="2400" dirty="0" err="1"/>
              <a:t>Tk</a:t>
            </a:r>
            <a:r>
              <a:rPr lang="nl-BE" sz="2400" dirty="0"/>
              <a:t> = </a:t>
            </a:r>
            <a:r>
              <a:rPr lang="nl-BE" sz="2400" dirty="0" err="1"/>
              <a:t>K</a:t>
            </a:r>
            <a:r>
              <a:rPr lang="nl-BE" sz="2400" baseline="-25000" dirty="0" err="1"/>
              <a:t>k</a:t>
            </a:r>
            <a:r>
              <a:rPr lang="nl-BE" sz="2400" dirty="0"/>
              <a:t> . </a:t>
            </a:r>
            <a:r>
              <a:rPr lang="nl-BE" sz="2400" dirty="0" err="1"/>
              <a:t>Molaliteit</a:t>
            </a:r>
            <a:r>
              <a:rPr lang="nl-BE" sz="2400" dirty="0"/>
              <a:t>   </a:t>
            </a:r>
            <a:r>
              <a:rPr lang="nl-BE" sz="2400" dirty="0" smtClean="0"/>
              <a:t>= kookpunt (oplossing)- (kookpunt solvent)  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/>
              <a:t>waarbij </a:t>
            </a:r>
            <a:r>
              <a:rPr lang="nl-BE" sz="2400" dirty="0" err="1"/>
              <a:t>K</a:t>
            </a:r>
            <a:r>
              <a:rPr lang="nl-BE" sz="2400" baseline="-25000" dirty="0" err="1"/>
              <a:t>k</a:t>
            </a:r>
            <a:r>
              <a:rPr lang="nl-BE" sz="2400" dirty="0" smtClean="0"/>
              <a:t> </a:t>
            </a:r>
            <a:r>
              <a:rPr lang="nl-BE" sz="2400" dirty="0"/>
              <a:t>= </a:t>
            </a:r>
            <a:r>
              <a:rPr lang="nl-BE" sz="2400" dirty="0" err="1"/>
              <a:t>molaile</a:t>
            </a:r>
            <a:r>
              <a:rPr lang="nl-BE" sz="2400" dirty="0"/>
              <a:t> </a:t>
            </a:r>
            <a:r>
              <a:rPr lang="nl-BE" sz="2400" dirty="0" err="1"/>
              <a:t>kookpuntsverhoging</a:t>
            </a:r>
            <a:r>
              <a:rPr lang="nl-BE" sz="2400" dirty="0"/>
              <a:t> van het </a:t>
            </a:r>
            <a:r>
              <a:rPr lang="nl-BE" sz="2400" dirty="0" smtClean="0"/>
              <a:t>solvent= </a:t>
            </a:r>
            <a:r>
              <a:rPr lang="nl-BE" sz="2400" dirty="0" err="1" smtClean="0"/>
              <a:t>cte</a:t>
            </a:r>
            <a:endParaRPr lang="nl-BE" sz="2400" dirty="0"/>
          </a:p>
          <a:p>
            <a:pPr marL="531813" indent="0">
              <a:buNone/>
            </a:pPr>
            <a:endParaRPr lang="nl-BE" sz="2400" dirty="0"/>
          </a:p>
          <a:p>
            <a:pPr marL="531813" indent="0">
              <a:buNone/>
            </a:pPr>
            <a:r>
              <a:rPr lang="el-GR" sz="2400" dirty="0"/>
              <a:t>Δ</a:t>
            </a:r>
            <a:r>
              <a:rPr lang="nl-BE" sz="2400" dirty="0"/>
              <a:t>Tv = </a:t>
            </a:r>
            <a:r>
              <a:rPr lang="nl-BE" sz="2400" dirty="0" err="1"/>
              <a:t>K</a:t>
            </a:r>
            <a:r>
              <a:rPr lang="nl-BE" sz="2400" baseline="-25000" dirty="0" err="1"/>
              <a:t>v</a:t>
            </a:r>
            <a:r>
              <a:rPr lang="nl-BE" sz="2400" dirty="0"/>
              <a:t> . </a:t>
            </a:r>
            <a:r>
              <a:rPr lang="nl-BE" sz="2400" dirty="0" err="1"/>
              <a:t>Molaliteit</a:t>
            </a:r>
            <a:r>
              <a:rPr lang="nl-BE" sz="2400" dirty="0"/>
              <a:t> </a:t>
            </a:r>
            <a:r>
              <a:rPr lang="nl-BE" sz="2400" dirty="0" smtClean="0"/>
              <a:t>= smelttemp (solvent)- smelttemp (oplossing)    </a:t>
            </a:r>
            <a:r>
              <a:rPr lang="nl-BE" sz="2400" dirty="0"/>
              <a:t/>
            </a:r>
            <a:br>
              <a:rPr lang="nl-BE" sz="2400" dirty="0"/>
            </a:br>
            <a:r>
              <a:rPr lang="nl-BE" sz="2400" dirty="0"/>
              <a:t>waarbij </a:t>
            </a:r>
            <a:r>
              <a:rPr lang="nl-BE" sz="2400" dirty="0" err="1"/>
              <a:t>K</a:t>
            </a:r>
            <a:r>
              <a:rPr lang="nl-BE" sz="2400" baseline="-25000" dirty="0" err="1"/>
              <a:t>v</a:t>
            </a:r>
            <a:r>
              <a:rPr lang="nl-BE" sz="2400" dirty="0" smtClean="0"/>
              <a:t> </a:t>
            </a:r>
            <a:r>
              <a:rPr lang="nl-BE" sz="2400" dirty="0"/>
              <a:t>= </a:t>
            </a:r>
            <a:r>
              <a:rPr lang="nl-BE" sz="2400" dirty="0" err="1"/>
              <a:t>molaile</a:t>
            </a:r>
            <a:r>
              <a:rPr lang="nl-BE" sz="2400" dirty="0"/>
              <a:t> </a:t>
            </a:r>
            <a:r>
              <a:rPr lang="nl-BE" sz="2400" dirty="0" err="1"/>
              <a:t>vriespuntsverlaging</a:t>
            </a:r>
            <a:r>
              <a:rPr lang="nl-BE" sz="2400" dirty="0"/>
              <a:t> van het </a:t>
            </a:r>
            <a:r>
              <a:rPr lang="nl-BE" sz="2400" dirty="0" smtClean="0"/>
              <a:t>solvent= </a:t>
            </a:r>
            <a:r>
              <a:rPr lang="nl-BE" sz="2400" dirty="0" err="1" smtClean="0"/>
              <a:t>cte</a:t>
            </a:r>
            <a:endParaRPr lang="nl-BE" sz="2400" dirty="0"/>
          </a:p>
          <a:p>
            <a:pPr marL="531813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3. Kookpunt en smeltpunt van oplossingen</a:t>
            </a:r>
            <a:endParaRPr lang="en-GB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26879"/>
              </p:ext>
            </p:extLst>
          </p:nvPr>
        </p:nvGraphicFramePr>
        <p:xfrm>
          <a:off x="1268965" y="3982066"/>
          <a:ext cx="5848985" cy="2214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539306889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1770300200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333932043"/>
                    </a:ext>
                  </a:extLst>
                </a:gridCol>
              </a:tblGrid>
              <a:tr h="316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 err="1" smtClean="0">
                          <a:effectLst/>
                        </a:rPr>
                        <a:t>Solventz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K</a:t>
                      </a:r>
                      <a:r>
                        <a:rPr lang="nl-NL" sz="1200" baseline="-25000">
                          <a:effectLst/>
                        </a:rPr>
                        <a:t>k </a:t>
                      </a:r>
                      <a:r>
                        <a:rPr lang="nl-NL" sz="1200">
                          <a:effectLst/>
                        </a:rPr>
                        <a:t>(°Ckg/mol)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K</a:t>
                      </a:r>
                      <a:r>
                        <a:rPr lang="nl-NL" sz="1200" baseline="-25000">
                          <a:effectLst/>
                        </a:rPr>
                        <a:t>v</a:t>
                      </a:r>
                      <a:r>
                        <a:rPr lang="nl-NL" sz="1200">
                          <a:effectLst/>
                        </a:rPr>
                        <a:t> (°Ckg/mol)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599751"/>
                  </a:ext>
                </a:extLst>
              </a:tr>
              <a:tr h="316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Water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0,52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1,86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815387"/>
                  </a:ext>
                </a:extLst>
              </a:tr>
              <a:tr h="316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ethanol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1,22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1,99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397218"/>
                  </a:ext>
                </a:extLst>
              </a:tr>
              <a:tr h="316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Diethylether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2,16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426581"/>
                  </a:ext>
                </a:extLst>
              </a:tr>
              <a:tr h="315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Benzeen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2,53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5,12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123402"/>
                  </a:ext>
                </a:extLst>
              </a:tr>
              <a:tr h="316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Chloroform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3,63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4,68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575458"/>
                  </a:ext>
                </a:extLst>
              </a:tr>
              <a:tr h="316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koolstoftetrachloride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5,02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29,8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93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0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4960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B. </a:t>
            </a:r>
            <a:r>
              <a:rPr lang="nl-BE" sz="2000" dirty="0" smtClean="0"/>
              <a:t>Vb</a:t>
            </a:r>
            <a:r>
              <a:rPr lang="nl-BE" sz="2000" dirty="0"/>
              <a:t>. </a:t>
            </a:r>
          </a:p>
          <a:p>
            <a:pPr marL="531813" indent="0">
              <a:buNone/>
            </a:pPr>
            <a:r>
              <a:rPr lang="nl-BE" sz="2000" dirty="0"/>
              <a:t>Oplossing van 100g antivries (ethyleenglycol) in 900g water. </a:t>
            </a:r>
            <a:br>
              <a:rPr lang="nl-BE" sz="2000" dirty="0"/>
            </a:br>
            <a:r>
              <a:rPr lang="nl-BE" sz="2000" dirty="0"/>
              <a:t>De </a:t>
            </a:r>
            <a:r>
              <a:rPr lang="nl-BE" sz="2000" dirty="0" err="1"/>
              <a:t>brutoformule</a:t>
            </a:r>
            <a:r>
              <a:rPr lang="nl-BE" sz="2000" dirty="0"/>
              <a:t> van ethyleenglycol is C</a:t>
            </a:r>
            <a:r>
              <a:rPr lang="nl-BE" sz="2000" baseline="-25000" dirty="0"/>
              <a:t>2</a:t>
            </a:r>
            <a:r>
              <a:rPr lang="nl-BE" sz="2000" dirty="0"/>
              <a:t>H</a:t>
            </a:r>
            <a:r>
              <a:rPr lang="nl-BE" sz="2000" baseline="-25000" dirty="0"/>
              <a:t>6</a:t>
            </a:r>
            <a:r>
              <a:rPr lang="nl-BE" sz="2000" dirty="0"/>
              <a:t>O</a:t>
            </a:r>
            <a:r>
              <a:rPr lang="nl-BE" sz="2000" baseline="-25000" dirty="0"/>
              <a:t>2</a:t>
            </a:r>
            <a:r>
              <a:rPr lang="nl-BE" sz="2000" dirty="0"/>
              <a:t>.</a:t>
            </a:r>
          </a:p>
          <a:p>
            <a:pPr marL="531813" indent="0">
              <a:buNone/>
            </a:pPr>
            <a:r>
              <a:rPr lang="nl-BE" sz="2000" dirty="0"/>
              <a:t>Vanaf welke T zal deze oplossing bevriezen</a:t>
            </a:r>
            <a:r>
              <a:rPr lang="nl-BE" sz="2000" dirty="0" smtClean="0"/>
              <a:t>?</a:t>
            </a:r>
          </a:p>
          <a:p>
            <a:pPr marL="531813" indent="0">
              <a:buNone/>
            </a:pPr>
            <a:endParaRPr lang="nl-BE" sz="2000" dirty="0"/>
          </a:p>
          <a:p>
            <a:pPr marL="531813" indent="0">
              <a:buNone/>
            </a:pPr>
            <a:r>
              <a:rPr lang="el-GR" sz="2000" dirty="0"/>
              <a:t>Δ</a:t>
            </a:r>
            <a:r>
              <a:rPr lang="nl-BE" sz="2000" dirty="0"/>
              <a:t>Tv = </a:t>
            </a:r>
            <a:r>
              <a:rPr lang="nl-BE" sz="2000" dirty="0" err="1"/>
              <a:t>K</a:t>
            </a:r>
            <a:r>
              <a:rPr lang="nl-BE" sz="2000" baseline="-25000" dirty="0" err="1"/>
              <a:t>v</a:t>
            </a:r>
            <a:r>
              <a:rPr lang="nl-BE" sz="2000" dirty="0"/>
              <a:t> . </a:t>
            </a:r>
            <a:r>
              <a:rPr lang="nl-BE" sz="2000" dirty="0" err="1" smtClean="0"/>
              <a:t>Molaliteit</a:t>
            </a:r>
            <a:endParaRPr lang="nl-BE" sz="2000" dirty="0" smtClean="0"/>
          </a:p>
          <a:p>
            <a:pPr marL="531813" indent="0">
              <a:buNone/>
            </a:pPr>
            <a:endParaRPr lang="nl-BE" sz="2000" dirty="0"/>
          </a:p>
          <a:p>
            <a:pPr marL="531813" indent="0">
              <a:buNone/>
            </a:pPr>
            <a:r>
              <a:rPr lang="nl-BE" sz="2000" dirty="0" err="1" smtClean="0"/>
              <a:t>Molaliteit</a:t>
            </a:r>
            <a:r>
              <a:rPr lang="nl-BE" sz="2000" dirty="0" smtClean="0"/>
              <a:t>= (100g/62,08g/mol)/0,900kg= 1,79mol/kg</a:t>
            </a:r>
          </a:p>
          <a:p>
            <a:pPr marL="531813" indent="0">
              <a:buNone/>
            </a:pPr>
            <a:endParaRPr lang="nl-BE" sz="2000" dirty="0"/>
          </a:p>
          <a:p>
            <a:pPr marL="531813" indent="0">
              <a:buNone/>
            </a:pPr>
            <a:r>
              <a:rPr lang="el-GR" sz="2000" dirty="0"/>
              <a:t>Δ</a:t>
            </a:r>
            <a:r>
              <a:rPr lang="nl-BE" sz="2000" dirty="0"/>
              <a:t>Tv = 1,79mol/kg.1,86°C.kg/mol=3,33°C</a:t>
            </a:r>
          </a:p>
          <a:p>
            <a:pPr marL="531813" indent="0">
              <a:buNone/>
            </a:pPr>
            <a:r>
              <a:rPr lang="nl-BE" sz="2000" dirty="0"/>
              <a:t>dus 3,33°C= Ts(H</a:t>
            </a:r>
            <a:r>
              <a:rPr lang="nl-BE" sz="2000" baseline="-25000" dirty="0"/>
              <a:t>2</a:t>
            </a:r>
            <a:r>
              <a:rPr lang="nl-BE" sz="2000" dirty="0"/>
              <a:t>O)-Ts(oplossing)= 0°C-Ts(oplossing)</a:t>
            </a:r>
          </a:p>
          <a:p>
            <a:pPr marL="0" indent="0">
              <a:buNone/>
            </a:pPr>
            <a:r>
              <a:rPr lang="nl-BE" sz="2000" dirty="0"/>
              <a:t>    </a:t>
            </a:r>
            <a:r>
              <a:rPr lang="nl-BE" sz="2000" dirty="0" smtClean="0"/>
              <a:t>  dus </a:t>
            </a:r>
            <a:r>
              <a:rPr lang="nl-BE" sz="2000" dirty="0"/>
              <a:t>de oplossing bevriest bij </a:t>
            </a:r>
            <a:r>
              <a:rPr lang="nl-BE" sz="2000" b="1" dirty="0"/>
              <a:t>-3,33°C.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624416" y="115889"/>
            <a:ext cx="11445663" cy="464696"/>
          </a:xfrm>
        </p:spPr>
        <p:txBody>
          <a:bodyPr/>
          <a:lstStyle/>
          <a:p>
            <a:r>
              <a:rPr lang="nl-BE" dirty="0"/>
              <a:t>3. Kookpunt en smeltpunt van oplossingen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96644" y="1038023"/>
            <a:ext cx="11194473" cy="5217443"/>
          </a:xfrm>
        </p:spPr>
        <p:txBody>
          <a:bodyPr/>
          <a:lstStyle/>
          <a:p>
            <a:pPr marL="0" indent="0">
              <a:buNone/>
            </a:pPr>
            <a:r>
              <a:rPr lang="nl-BE" b="1" u="sng" dirty="0"/>
              <a:t>Definitie</a:t>
            </a:r>
            <a:r>
              <a:rPr lang="nl-BE" dirty="0"/>
              <a:t>: scheidingstechniek waarbij 1 of meerdere stoffen worden overgedragen van de ene fase naar een andere fase</a:t>
            </a:r>
          </a:p>
          <a:p>
            <a:pPr marL="0" indent="0">
              <a:buNone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rgbClr val="FF0000"/>
                </a:solidFill>
              </a:rPr>
              <a:t>Vloeistof-vloeistof extractie:</a:t>
            </a:r>
          </a:p>
          <a:p>
            <a:pPr marL="531813" indent="-531813">
              <a:buNone/>
            </a:pPr>
            <a:r>
              <a:rPr lang="nl-BE" dirty="0"/>
              <a:t>	</a:t>
            </a:r>
            <a:r>
              <a:rPr lang="nl-BE" sz="2400" b="1" dirty="0"/>
              <a:t>Voorwaarde:</a:t>
            </a:r>
            <a:r>
              <a:rPr lang="nl-BE" sz="2400" dirty="0"/>
              <a:t> 2 niet-mengbare vloeistoffen </a:t>
            </a:r>
          </a:p>
          <a:p>
            <a:pPr marL="531813" indent="-531813">
              <a:buNone/>
            </a:pPr>
            <a:r>
              <a:rPr lang="nl-BE" sz="2400" b="1" dirty="0"/>
              <a:t>	Verloop: </a:t>
            </a:r>
          </a:p>
          <a:p>
            <a:pPr lvl="2"/>
            <a:r>
              <a:rPr lang="nl-BE" dirty="0"/>
              <a:t>Te extraheren stof : in solvent 1</a:t>
            </a:r>
          </a:p>
          <a:p>
            <a:pPr lvl="2"/>
            <a:r>
              <a:rPr lang="nl-BE" dirty="0"/>
              <a:t>Toevoegen van solvent  2: heterogeen mengsel</a:t>
            </a:r>
          </a:p>
          <a:p>
            <a:pPr lvl="2"/>
            <a:r>
              <a:rPr lang="nl-BE" dirty="0"/>
              <a:t>Na schudden: te extraheren stof gaat geheel of </a:t>
            </a:r>
            <a:r>
              <a:rPr lang="nl-BE" dirty="0" smtClean="0"/>
              <a:t>gedeeltelijk</a:t>
            </a:r>
          </a:p>
          <a:p>
            <a:pPr marL="914400" lvl="2" indent="0">
              <a:buNone/>
            </a:pPr>
            <a:r>
              <a:rPr lang="nl-BE" dirty="0"/>
              <a:t> </a:t>
            </a:r>
            <a:r>
              <a:rPr lang="nl-BE" dirty="0" smtClean="0"/>
              <a:t>  over naar solvent 2</a:t>
            </a:r>
            <a:endParaRPr lang="nl-BE" dirty="0"/>
          </a:p>
          <a:p>
            <a:pPr lvl="2"/>
            <a:r>
              <a:rPr lang="nl-BE" dirty="0"/>
              <a:t>De 2 fasen ontmengen en scheiden </a:t>
            </a:r>
            <a:r>
              <a:rPr lang="nl-BE" dirty="0" err="1"/>
              <a:t>mbv</a:t>
            </a:r>
            <a:r>
              <a:rPr lang="nl-BE" dirty="0"/>
              <a:t> de scheidtrechter</a:t>
            </a:r>
          </a:p>
          <a:p>
            <a:pPr lvl="2"/>
            <a:r>
              <a:rPr lang="nl-BE" dirty="0"/>
              <a:t>Na extractie: solvent  2 verwijderen </a:t>
            </a:r>
            <a:r>
              <a:rPr lang="nl-BE" dirty="0" err="1"/>
              <a:t>bvb</a:t>
            </a:r>
            <a:r>
              <a:rPr lang="nl-BE" dirty="0"/>
              <a:t> door verdampen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A. Extractie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923" y="2018377"/>
            <a:ext cx="2130751" cy="42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buNone/>
            </a:pPr>
            <a:r>
              <a:rPr lang="nl-BE" dirty="0"/>
              <a:t>	</a:t>
            </a:r>
            <a:r>
              <a:rPr lang="nl-BE" sz="2400" b="1" dirty="0"/>
              <a:t>Voorwaarde voor solvent 2: </a:t>
            </a:r>
            <a:endParaRPr lang="nl-BE" b="1" dirty="0"/>
          </a:p>
          <a:p>
            <a:pPr lvl="1"/>
            <a:r>
              <a:rPr lang="nl-BE" dirty="0"/>
              <a:t>De te extraheren stof lost goed op in solvent 2</a:t>
            </a:r>
          </a:p>
          <a:p>
            <a:pPr lvl="1"/>
            <a:r>
              <a:rPr lang="nl-BE" dirty="0"/>
              <a:t>Solvent 1 en solvent 2: niet mengbaar</a:t>
            </a:r>
          </a:p>
          <a:p>
            <a:pPr lvl="1"/>
            <a:r>
              <a:rPr lang="nl-BE" dirty="0"/>
              <a:t>Solvent 2: zo laag mogelijk kookpunt 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dirty="0"/>
              <a:t>Vb.: producten in water worden behandeld met een organisch solvent, waardoor de organische verbindingen overgaan naar de organische laag.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A. Extractie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4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08721"/>
            <a:ext cx="11582400" cy="5217443"/>
          </a:xfrm>
        </p:spPr>
        <p:txBody>
          <a:bodyPr/>
          <a:lstStyle/>
          <a:p>
            <a:pPr marL="0" indent="0">
              <a:buNone/>
            </a:pPr>
            <a:r>
              <a:rPr lang="nl-BE" b="1" u="sng" dirty="0"/>
              <a:t>Definitie</a:t>
            </a:r>
            <a:r>
              <a:rPr lang="nl-BE" dirty="0"/>
              <a:t>: scheidingstechniek waarbij 1 of meerdere stoffen worden overgedragen van de ene fase naar een andere fase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2. Vaste stof-vloeistof extractie: </a:t>
            </a:r>
          </a:p>
          <a:p>
            <a:pPr marL="531813" indent="-531813">
              <a:buNone/>
            </a:pPr>
            <a:r>
              <a:rPr lang="nl-BE" sz="2400" dirty="0">
                <a:solidFill>
                  <a:srgbClr val="FF0000"/>
                </a:solidFill>
              </a:rPr>
              <a:t>	</a:t>
            </a:r>
            <a:r>
              <a:rPr lang="nl-BE" sz="2400" dirty="0"/>
              <a:t>verloop: </a:t>
            </a:r>
          </a:p>
          <a:p>
            <a:pPr lvl="2"/>
            <a:r>
              <a:rPr lang="nl-BE" dirty="0"/>
              <a:t>De fijn verdeelde vaste stof in contact brengen met een solvent</a:t>
            </a:r>
          </a:p>
          <a:p>
            <a:pPr lvl="2"/>
            <a:r>
              <a:rPr lang="nl-BE" dirty="0"/>
              <a:t>Alle oplosbare verbindingen gaan over naar de vloeistof fase</a:t>
            </a:r>
          </a:p>
          <a:p>
            <a:pPr lvl="3"/>
            <a:r>
              <a:rPr lang="nl-BE" sz="2000" dirty="0"/>
              <a:t>Vb1.: koffie = waterig extract van koffiebonen</a:t>
            </a:r>
          </a:p>
          <a:p>
            <a:pPr lvl="3"/>
            <a:r>
              <a:rPr lang="nl-BE" sz="2000" dirty="0"/>
              <a:t>Vb2.: wassen: neerslag op een filter </a:t>
            </a:r>
            <a:r>
              <a:rPr lang="nl-BE" sz="2000" dirty="0" smtClean="0"/>
              <a:t>wassen: men heeft </a:t>
            </a:r>
            <a:r>
              <a:rPr lang="nl-BE" sz="2000" dirty="0" err="1" smtClean="0"/>
              <a:t>bvb</a:t>
            </a:r>
            <a:r>
              <a:rPr lang="nl-BE" sz="2000" dirty="0" smtClean="0"/>
              <a:t> zand </a:t>
            </a:r>
            <a:r>
              <a:rPr lang="nl-BE" sz="2000" dirty="0" err="1" smtClean="0"/>
              <a:t>afgefiltreerd</a:t>
            </a:r>
            <a:r>
              <a:rPr lang="nl-BE" sz="2000" dirty="0" smtClean="0"/>
              <a:t> en hierin zitten nog kleine zoutkorreltjes als verontreiniging. Door het zandneerslag te wassen (= overgieten) met </a:t>
            </a:r>
            <a:r>
              <a:rPr lang="nl-BE" sz="2000" b="1" dirty="0" smtClean="0"/>
              <a:t>kleine</a:t>
            </a:r>
            <a:r>
              <a:rPr lang="nl-BE" sz="2000" dirty="0" smtClean="0"/>
              <a:t> hoeveelheden warm water, lost het zout op en loopt de zoutoplossing door de filter en blijft zuiver zand als residu over op de filter.</a:t>
            </a:r>
            <a:endParaRPr lang="nl-BE" sz="2000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A. Extractie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943897"/>
            <a:ext cx="10972800" cy="5182267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K = verdelingscoëfficiënt </a:t>
            </a:r>
          </a:p>
          <a:p>
            <a:pPr marL="0" indent="0">
              <a:buNone/>
            </a:pPr>
            <a:endParaRPr lang="nl-BE" sz="1200" dirty="0"/>
          </a:p>
          <a:p>
            <a:pPr marL="0" indent="0">
              <a:buNone/>
            </a:pPr>
            <a:r>
              <a:rPr lang="nl-BE" dirty="0"/>
              <a:t>K = </a:t>
            </a:r>
            <a:r>
              <a:rPr lang="nl-BE" u="sng" dirty="0"/>
              <a:t>c</a:t>
            </a:r>
            <a:r>
              <a:rPr lang="nl-BE" u="sng" baseline="-25000" dirty="0"/>
              <a:t>A</a:t>
            </a:r>
            <a:r>
              <a:rPr lang="nl-BE" u="sng" dirty="0"/>
              <a:t>(2)</a:t>
            </a:r>
            <a:r>
              <a:rPr lang="nl-BE" dirty="0"/>
              <a:t>		</a:t>
            </a:r>
            <a:r>
              <a:rPr lang="nl-BE" sz="2400" dirty="0"/>
              <a:t>c</a:t>
            </a:r>
            <a:r>
              <a:rPr lang="nl-BE" sz="2400" baseline="-25000" dirty="0"/>
              <a:t>A</a:t>
            </a:r>
            <a:r>
              <a:rPr lang="nl-BE" sz="2400" dirty="0"/>
              <a:t>(2): </a:t>
            </a:r>
            <a:r>
              <a:rPr lang="nl-BE" sz="2400" dirty="0" err="1"/>
              <a:t>conc</a:t>
            </a:r>
            <a:r>
              <a:rPr lang="nl-BE" sz="2400" dirty="0"/>
              <a:t>. in mol/l of g/l van A in fase 2</a:t>
            </a:r>
          </a:p>
          <a:p>
            <a:pPr marL="0" indent="0">
              <a:buNone/>
              <a:tabLst>
                <a:tab pos="714375" algn="l"/>
              </a:tabLst>
            </a:pPr>
            <a:r>
              <a:rPr lang="nl-BE" baseline="-25000" dirty="0"/>
              <a:t>	</a:t>
            </a:r>
            <a:r>
              <a:rPr lang="nl-BE" dirty="0"/>
              <a:t> c</a:t>
            </a:r>
            <a:r>
              <a:rPr lang="nl-BE" baseline="-25000" dirty="0"/>
              <a:t>A</a:t>
            </a:r>
            <a:r>
              <a:rPr lang="nl-BE" dirty="0"/>
              <a:t>(1)		</a:t>
            </a:r>
            <a:r>
              <a:rPr lang="nl-BE" sz="2400" dirty="0"/>
              <a:t>c</a:t>
            </a:r>
            <a:r>
              <a:rPr lang="nl-BE" sz="2400" baseline="-25000" dirty="0"/>
              <a:t>A</a:t>
            </a:r>
            <a:r>
              <a:rPr lang="nl-BE" sz="2400" dirty="0"/>
              <a:t>(1): </a:t>
            </a:r>
            <a:r>
              <a:rPr lang="nl-BE" sz="2400" dirty="0" err="1"/>
              <a:t>conc</a:t>
            </a:r>
            <a:r>
              <a:rPr lang="nl-BE" sz="2400" dirty="0"/>
              <a:t>. in mol/l of g/l van A in fase 1</a:t>
            </a:r>
            <a:endParaRPr lang="nl-BE" baseline="-25000" dirty="0"/>
          </a:p>
          <a:p>
            <a:pPr marL="0" indent="0">
              <a:buNone/>
              <a:tabLst>
                <a:tab pos="714375" algn="l"/>
              </a:tabLst>
            </a:pPr>
            <a:endParaRPr lang="nl-BE" sz="1200" dirty="0"/>
          </a:p>
          <a:p>
            <a:pPr marL="0" indent="0">
              <a:buNone/>
              <a:tabLst>
                <a:tab pos="714375" algn="l"/>
              </a:tabLst>
            </a:pPr>
            <a:r>
              <a:rPr lang="nl-BE" dirty="0"/>
              <a:t>K </a:t>
            </a:r>
            <a:r>
              <a:rPr lang="nl-BE" dirty="0" err="1"/>
              <a:t>afh</a:t>
            </a:r>
            <a:r>
              <a:rPr lang="nl-BE" dirty="0"/>
              <a:t>. van </a:t>
            </a:r>
          </a:p>
          <a:p>
            <a:pPr lvl="1">
              <a:tabLst>
                <a:tab pos="714375" algn="l"/>
              </a:tabLst>
            </a:pPr>
            <a:r>
              <a:rPr lang="nl-BE" dirty="0"/>
              <a:t>De aard van product A</a:t>
            </a:r>
          </a:p>
          <a:p>
            <a:pPr lvl="1">
              <a:tabLst>
                <a:tab pos="714375" algn="l"/>
              </a:tabLst>
            </a:pPr>
            <a:r>
              <a:rPr lang="nl-BE" dirty="0"/>
              <a:t>De aard van de </a:t>
            </a:r>
            <a:r>
              <a:rPr lang="nl-BE" dirty="0" err="1"/>
              <a:t>solventen</a:t>
            </a:r>
            <a:r>
              <a:rPr lang="nl-BE" dirty="0"/>
              <a:t> 1 en 2 </a:t>
            </a:r>
          </a:p>
          <a:p>
            <a:pPr lvl="1">
              <a:tabLst>
                <a:tab pos="714375" algn="l"/>
              </a:tabLst>
            </a:pPr>
            <a:r>
              <a:rPr lang="nl-BE" dirty="0"/>
              <a:t>De temperatuur</a:t>
            </a:r>
          </a:p>
          <a:p>
            <a:pPr marL="0" indent="0">
              <a:buNone/>
              <a:tabLst>
                <a:tab pos="714375" algn="l"/>
              </a:tabLst>
            </a:pPr>
            <a:endParaRPr lang="nl-BE" sz="1200" dirty="0"/>
          </a:p>
          <a:p>
            <a:pPr marL="0" indent="0">
              <a:buNone/>
              <a:tabLst>
                <a:tab pos="714375" algn="l"/>
              </a:tabLst>
            </a:pPr>
            <a:r>
              <a:rPr lang="nl-BE" sz="2400" dirty="0">
                <a:solidFill>
                  <a:srgbClr val="FF0000"/>
                </a:solidFill>
              </a:rPr>
              <a:t>Hoe groter K, hoe efficiënter de extractie</a:t>
            </a:r>
          </a:p>
          <a:p>
            <a:pPr marL="0" indent="0">
              <a:buNone/>
              <a:tabLst>
                <a:tab pos="714375" algn="l"/>
              </a:tabLst>
            </a:pPr>
            <a:r>
              <a:rPr lang="nl-BE" sz="2400" dirty="0">
                <a:solidFill>
                  <a:srgbClr val="FF0000"/>
                </a:solidFill>
              </a:rPr>
              <a:t>EFFICIËNTER</a:t>
            </a:r>
            <a:r>
              <a:rPr lang="nl-BE" sz="2400" dirty="0"/>
              <a:t>: </a:t>
            </a:r>
            <a:r>
              <a:rPr lang="nl-BE" sz="2400" dirty="0">
                <a:solidFill>
                  <a:srgbClr val="FF0000"/>
                </a:solidFill>
              </a:rPr>
              <a:t>meerdere keren extraheren </a:t>
            </a:r>
            <a:r>
              <a:rPr lang="nl-BE" sz="2400" dirty="0"/>
              <a:t>met </a:t>
            </a:r>
            <a:r>
              <a:rPr lang="nl-BE" sz="2400" dirty="0">
                <a:solidFill>
                  <a:srgbClr val="FF0000"/>
                </a:solidFill>
              </a:rPr>
              <a:t>kleine porties solvent </a:t>
            </a:r>
            <a:r>
              <a:rPr lang="nl-BE" sz="2400" dirty="0"/>
              <a:t>dan met één enkele extractie met één grote hoeveelheid solvent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A. Extractie: verdelingscoëfficiënt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u="sng" dirty="0"/>
              <a:t>Voorbeeld: zie pag. </a:t>
            </a:r>
            <a:r>
              <a:rPr lang="nl-BE" b="1" u="sng" dirty="0" smtClean="0"/>
              <a:t>239-240</a:t>
            </a:r>
            <a:endParaRPr lang="nl-BE" b="1" u="sng" dirty="0"/>
          </a:p>
          <a:p>
            <a:pPr marL="0" indent="0">
              <a:buNone/>
            </a:pPr>
            <a:endParaRPr lang="nl-BE" sz="1200" u="sng" dirty="0"/>
          </a:p>
          <a:p>
            <a:pPr marL="0" indent="0">
              <a:buNone/>
            </a:pPr>
            <a:r>
              <a:rPr lang="nl-BE" b="1" dirty="0"/>
              <a:t>Gegeven: </a:t>
            </a:r>
          </a:p>
          <a:p>
            <a:pPr lvl="1"/>
            <a:r>
              <a:rPr lang="nl-BE" dirty="0"/>
              <a:t>oplossing van 400mg </a:t>
            </a:r>
            <a:r>
              <a:rPr lang="nl-BE" dirty="0" err="1"/>
              <a:t>acetanilide</a:t>
            </a:r>
            <a:r>
              <a:rPr lang="nl-BE" dirty="0"/>
              <a:t> (pijnstiller) in 100ml water</a:t>
            </a:r>
          </a:p>
          <a:p>
            <a:pPr lvl="1"/>
            <a:r>
              <a:rPr lang="nl-BE" dirty="0"/>
              <a:t>Als solvent wordt chloroform (niet mengbaar met water) gebruikt.</a:t>
            </a:r>
          </a:p>
          <a:p>
            <a:pPr lvl="1"/>
            <a:r>
              <a:rPr lang="nl-BE" dirty="0"/>
              <a:t>K = 27</a:t>
            </a:r>
          </a:p>
          <a:p>
            <a:pPr marL="0" indent="0">
              <a:buNone/>
            </a:pPr>
            <a:r>
              <a:rPr lang="nl-BE" b="1" dirty="0"/>
              <a:t>Doel:</a:t>
            </a:r>
            <a:r>
              <a:rPr lang="nl-BE" dirty="0"/>
              <a:t> </a:t>
            </a:r>
            <a:r>
              <a:rPr lang="nl-BE" sz="2400" dirty="0"/>
              <a:t>zoveel mogelijk </a:t>
            </a:r>
            <a:r>
              <a:rPr lang="nl-BE" sz="2400" dirty="0" err="1"/>
              <a:t>acetanilide</a:t>
            </a:r>
            <a:r>
              <a:rPr lang="nl-BE" sz="2400" dirty="0"/>
              <a:t> laten overgaan naar chloroform</a:t>
            </a:r>
          </a:p>
          <a:p>
            <a:pPr marL="0" indent="0">
              <a:buNone/>
            </a:pPr>
            <a:r>
              <a:rPr lang="nl-BE" b="1" dirty="0"/>
              <a:t>Gevraagd: </a:t>
            </a:r>
          </a:p>
          <a:p>
            <a:pPr marL="0" indent="0">
              <a:buNone/>
            </a:pPr>
            <a:r>
              <a:rPr lang="nl-BE" sz="2400" dirty="0"/>
              <a:t>Is een éénmalige extractie met 40ml chloroform </a:t>
            </a:r>
            <a:r>
              <a:rPr lang="nl-BE" sz="2400" dirty="0" smtClean="0"/>
              <a:t>efficiënter </a:t>
            </a:r>
            <a:r>
              <a:rPr lang="nl-BE" sz="2400" dirty="0"/>
              <a:t>(hoger rendement) dan </a:t>
            </a:r>
            <a:r>
              <a:rPr lang="nl-BE" sz="2400" dirty="0" smtClean="0"/>
              <a:t>4 of 3 </a:t>
            </a:r>
            <a:r>
              <a:rPr lang="nl-BE" sz="2400" dirty="0"/>
              <a:t>extracties met telkens 10ml </a:t>
            </a:r>
            <a:r>
              <a:rPr lang="nl-BE" sz="2400" dirty="0" smtClean="0"/>
              <a:t>chloroform</a:t>
            </a:r>
            <a:r>
              <a:rPr lang="nl-BE" sz="2400" dirty="0"/>
              <a:t>? Staaf je antwoord met berekeningen.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A. Extractie: verdelingscoëfficiënt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8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09600" y="808971"/>
            <a:ext cx="11582400" cy="5217443"/>
          </a:xfrm>
        </p:spPr>
        <p:txBody>
          <a:bodyPr/>
          <a:lstStyle/>
          <a:p>
            <a:pPr marL="0" indent="0">
              <a:buNone/>
            </a:pPr>
            <a:r>
              <a:rPr lang="nl-BE" sz="2600" b="1" u="sng" dirty="0"/>
              <a:t>Doel: </a:t>
            </a:r>
            <a:r>
              <a:rPr lang="nl-BE" sz="2400" dirty="0"/>
              <a:t>Zuiveren van vaste stoffen (</a:t>
            </a:r>
            <a:r>
              <a:rPr lang="nl-BE" sz="2400" dirty="0" err="1"/>
              <a:t>bvb</a:t>
            </a:r>
            <a:r>
              <a:rPr lang="nl-BE" sz="2400" dirty="0"/>
              <a:t>. stof A)</a:t>
            </a:r>
          </a:p>
          <a:p>
            <a:pPr marL="0" indent="0">
              <a:buNone/>
            </a:pPr>
            <a:r>
              <a:rPr lang="nl-BE" sz="2600" b="1" u="sng" dirty="0"/>
              <a:t>Principe: 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400" dirty="0"/>
              <a:t>Het te zuiveren product lost beter op in een warm solvent dan in een koud solvent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400" dirty="0"/>
              <a:t>De oplosbaarheid van verschillende verbindingen is verschillend in één oplosmiddel.</a:t>
            </a:r>
          </a:p>
          <a:p>
            <a:pPr marL="0" indent="0">
              <a:buNone/>
            </a:pPr>
            <a:r>
              <a:rPr lang="nl-BE" sz="2600" b="1" u="sng" dirty="0"/>
              <a:t>Voorwaarden voor het solvent: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A moet goed oplosbaar zijn in het kokend solvent en slecht oplosbaar in het koud solvent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De onzuiverheden moeten goed oplossen in koud solvent of slecht oplossen in het kokend solvent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Het solvent mag niet reageren met A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Het solvent moet voldoende vluchtig zijn</a:t>
            </a:r>
          </a:p>
          <a:p>
            <a:pPr marL="0" indent="0">
              <a:buNone/>
            </a:pPr>
            <a:endParaRPr lang="nl-BE" b="1" u="sng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B. </a:t>
            </a:r>
            <a:r>
              <a:rPr lang="nl-BE" dirty="0" err="1"/>
              <a:t>Herkristallisatie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7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err="1"/>
              <a:t>Verloop</a:t>
            </a:r>
            <a:r>
              <a:rPr lang="en-GB" b="1" u="sng" dirty="0"/>
              <a:t>: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Aan stof A  kleine </a:t>
            </a:r>
            <a:r>
              <a:rPr lang="nl-BE" sz="2400" dirty="0" err="1"/>
              <a:t>hoev</a:t>
            </a:r>
            <a:r>
              <a:rPr lang="nl-BE" sz="2400" dirty="0"/>
              <a:t>. koud solvent toevoegen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Temperatuur verhogen tot het kookpunt van het solvent: A lost volledig op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De kokende oplossing  warm filtreren: 	</a:t>
            </a:r>
          </a:p>
          <a:p>
            <a:pPr marL="1371600" lvl="2" indent="-457200" eaLnBrk="0" hangingPunct="0">
              <a:buFont typeface="Arial" pitchFamily="34" charset="0"/>
              <a:buChar char="•"/>
            </a:pPr>
            <a:r>
              <a:rPr lang="nl-BE" dirty="0"/>
              <a:t>Residu: onoplosbare onzuiverheden</a:t>
            </a:r>
          </a:p>
          <a:p>
            <a:pPr marL="1371600" lvl="2" indent="-457200" eaLnBrk="0" hangingPunct="0">
              <a:buFont typeface="Arial" pitchFamily="34" charset="0"/>
              <a:buChar char="•"/>
            </a:pPr>
            <a:r>
              <a:rPr lang="nl-BE" dirty="0"/>
              <a:t>Filtraat: A opgelost in het solvent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Filtraat afkoelen tot kamertemp : </a:t>
            </a:r>
          </a:p>
          <a:p>
            <a:pPr marL="1371600" lvl="2" indent="-457200" eaLnBrk="0" hangingPunct="0">
              <a:buFont typeface="Arial" pitchFamily="34" charset="0"/>
              <a:buChar char="•"/>
            </a:pPr>
            <a:r>
              <a:rPr lang="nl-BE" dirty="0"/>
              <a:t>A slaat neer (kristalliseert uit)</a:t>
            </a:r>
          </a:p>
          <a:p>
            <a:pPr marL="1371600" lvl="2" indent="-457200" eaLnBrk="0" hangingPunct="0">
              <a:buFont typeface="Arial" pitchFamily="34" charset="0"/>
              <a:buChar char="•"/>
            </a:pPr>
            <a:r>
              <a:rPr lang="nl-BE" dirty="0"/>
              <a:t>Solvent blijft vloeibaar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nl-BE" sz="2400" dirty="0"/>
              <a:t>Filtratie: scheiding van A en solvent</a:t>
            </a:r>
          </a:p>
          <a:p>
            <a:pPr marL="1371600" lvl="2" indent="-457200" eaLnBrk="0" hangingPunct="0">
              <a:buFont typeface="Arial" pitchFamily="34" charset="0"/>
              <a:buChar char="•"/>
            </a:pPr>
            <a:r>
              <a:rPr lang="nl-BE" dirty="0"/>
              <a:t>Residu: zuiver A</a:t>
            </a:r>
          </a:p>
          <a:p>
            <a:pPr marL="1371600" lvl="2" indent="-457200" eaLnBrk="0" hangingPunct="0">
              <a:buFont typeface="Arial" pitchFamily="34" charset="0"/>
              <a:buChar char="•"/>
            </a:pPr>
            <a:r>
              <a:rPr lang="nl-BE" dirty="0"/>
              <a:t>Filtraat: solvent met eventueel opgeloste onzuiverheden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B. </a:t>
            </a:r>
            <a:r>
              <a:rPr lang="nl-BE" dirty="0" err="1"/>
              <a:t>Herkristallisatie</a:t>
            </a:r>
            <a:r>
              <a:rPr lang="nl-B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9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529</TotalTime>
  <Words>1091</Words>
  <Application>Microsoft Office PowerPoint</Application>
  <PresentationFormat>Breedbeeld</PresentationFormat>
  <Paragraphs>263</Paragraphs>
  <Slides>22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Franklin Gothic Book</vt:lpstr>
      <vt:lpstr>Times New Roman</vt:lpstr>
      <vt:lpstr>Verdana</vt:lpstr>
      <vt:lpstr>Wingdings</vt:lpstr>
      <vt:lpstr>iiw</vt:lpstr>
      <vt:lpstr>Chemie schakelprogramma  </vt:lpstr>
      <vt:lpstr>1. Soorten solventen </vt:lpstr>
      <vt:lpstr>A. Extractie</vt:lpstr>
      <vt:lpstr>A. Extractie</vt:lpstr>
      <vt:lpstr>A. Extractie </vt:lpstr>
      <vt:lpstr>A. Extractie: verdelingscoëfficiënt</vt:lpstr>
      <vt:lpstr>A. Extractie: verdelingscoëfficiënt</vt:lpstr>
      <vt:lpstr>B. Herkristallisatie</vt:lpstr>
      <vt:lpstr>B. Herkristallisatie </vt:lpstr>
      <vt:lpstr>B. Herkristallisatie </vt:lpstr>
      <vt:lpstr>B. Herkristallisatie </vt:lpstr>
      <vt:lpstr>2. Scheiding op basis van een verschillende deeltjesgrootte</vt:lpstr>
      <vt:lpstr>A. Filtratie</vt:lpstr>
      <vt:lpstr>B. Osmose</vt:lpstr>
      <vt:lpstr>B. Osmose </vt:lpstr>
      <vt:lpstr>3. Kookpunt en smeltpunt van oplossingen</vt:lpstr>
      <vt:lpstr>3. Kookpunt en smeltpunt van oplossingen </vt:lpstr>
      <vt:lpstr>3. Kookpunt en smeltpunt van oplossingen</vt:lpstr>
      <vt:lpstr>3. Kookpunt en smeltpunt van oplossingen</vt:lpstr>
      <vt:lpstr>3. Kookpunt en smeltpunt van oplossingen</vt:lpstr>
      <vt:lpstr>3. Kookpunt en smeltpunt van oplossingen</vt:lpstr>
      <vt:lpstr>3. Kookpunt en smeltpunt van oplossingen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8</dc:title>
  <dc:creator>GOIGNARD Els</dc:creator>
  <cp:lastModifiedBy>GOIGNARD Els</cp:lastModifiedBy>
  <cp:revision>42</cp:revision>
  <dcterms:created xsi:type="dcterms:W3CDTF">2018-08-26T12:23:55Z</dcterms:created>
  <dcterms:modified xsi:type="dcterms:W3CDTF">2022-05-09T07:03:47Z</dcterms:modified>
</cp:coreProperties>
</file>