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65" r:id="rId13"/>
    <p:sldId id="273" r:id="rId14"/>
    <p:sldId id="266" r:id="rId15"/>
    <p:sldId id="267" r:id="rId16"/>
    <p:sldId id="274" r:id="rId17"/>
    <p:sldId id="275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11480800" y="2667000"/>
            <a:ext cx="7112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10566400" y="3200400"/>
            <a:ext cx="1117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9448800" y="3657600"/>
            <a:ext cx="1320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11"/>
          <p:cNvSpPr/>
          <p:nvPr/>
        </p:nvSpPr>
        <p:spPr>
          <a:xfrm>
            <a:off x="4267200" y="152400"/>
            <a:ext cx="1320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2"/>
          <p:cNvSpPr/>
          <p:nvPr/>
        </p:nvSpPr>
        <p:spPr>
          <a:xfrm>
            <a:off x="2159000" y="22225"/>
            <a:ext cx="11176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9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03" y="2996952"/>
            <a:ext cx="9313035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D94F2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403" y="3644978"/>
            <a:ext cx="9313035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8233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pic>
        <p:nvPicPr>
          <p:cNvPr id="10" name="Afbeelding 9" descr="logo gezamelijk opleid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27" y="6165304"/>
            <a:ext cx="8291859" cy="4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2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43934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6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21744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10" name="Titel 1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1"/>
            <a:ext cx="2414059" cy="365125"/>
          </a:xfrm>
        </p:spPr>
        <p:txBody>
          <a:bodyPr/>
          <a:lstStyle>
            <a:lvl1pPr>
              <a:defRPr/>
            </a:lvl1pPr>
          </a:lstStyle>
          <a:p>
            <a:fld id="{9BB9D334-7A08-4D65-A885-5FB35F3A2E80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224" y="6381751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107" y="6383339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A1761E02-92BD-46B0-BB38-E594501BA597}" type="slidenum">
              <a:rPr lang="en-GB" smtClean="0"/>
              <a:t>‹nr.›</a:t>
            </a:fld>
            <a:endParaRPr lang="en-GB"/>
          </a:p>
        </p:txBody>
      </p:sp>
      <p:pic>
        <p:nvPicPr>
          <p:cNvPr id="2" name="Afbeelding 1" descr="UHasselt-KU Leuv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6367885"/>
            <a:ext cx="3744416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0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43934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7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80729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0729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4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1"/>
            <a:ext cx="2414059" cy="365125"/>
          </a:xfrm>
        </p:spPr>
        <p:txBody>
          <a:bodyPr/>
          <a:lstStyle>
            <a:lvl1pPr>
              <a:defRPr/>
            </a:lvl1pPr>
          </a:lstStyle>
          <a:p>
            <a:fld id="{9BB9D334-7A08-4D65-A885-5FB35F3A2E80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224" y="6381751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107" y="6383339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A1761E02-92BD-46B0-BB38-E594501BA597}" type="slidenum">
              <a:rPr lang="en-GB" smtClean="0"/>
              <a:t>‹nr.›</a:t>
            </a:fld>
            <a:endParaRPr lang="en-GB"/>
          </a:p>
        </p:txBody>
      </p:sp>
      <p:pic>
        <p:nvPicPr>
          <p:cNvPr id="15" name="Afbeelding 14" descr="UHasselt-KU Leuv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6367885"/>
            <a:ext cx="3744416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7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7" y="115889"/>
            <a:ext cx="10972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908050"/>
            <a:ext cx="109728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9BB9D334-7A08-4D65-A885-5FB35F3A2E80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1761E02-92BD-46B0-BB38-E594501BA5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3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Chemie schakelprogramma</a:t>
            </a:r>
            <a:br>
              <a:rPr lang="nl-BE" dirty="0" smtClean="0"/>
            </a:br>
            <a:r>
              <a:rPr lang="nl-BE" dirty="0" smtClean="0"/>
              <a:t>Hoofdstuk 2 en 3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403" y="4260120"/>
            <a:ext cx="9313035" cy="432048"/>
          </a:xfrm>
        </p:spPr>
        <p:txBody>
          <a:bodyPr/>
          <a:lstStyle/>
          <a:p>
            <a:r>
              <a:rPr lang="nl-BE" dirty="0" smtClean="0"/>
              <a:t>Het periodiek systeem- basen &amp; oxiden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8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279918" y="908721"/>
            <a:ext cx="11912082" cy="540810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= </a:t>
            </a:r>
            <a:r>
              <a:rPr lang="en-GB" sz="2000" dirty="0" err="1"/>
              <a:t>vaste</a:t>
            </a:r>
            <a:r>
              <a:rPr lang="en-GB" sz="2000" dirty="0"/>
              <a:t> </a:t>
            </a:r>
            <a:r>
              <a:rPr lang="en-GB" sz="2000" dirty="0" err="1" smtClean="0"/>
              <a:t>ionverbindingen</a:t>
            </a:r>
            <a:r>
              <a:rPr lang="en-GB" sz="2000" dirty="0" smtClean="0"/>
              <a:t> (</a:t>
            </a:r>
            <a:r>
              <a:rPr lang="en-GB" sz="2000" b="1" dirty="0" err="1" smtClean="0">
                <a:solidFill>
                  <a:srgbClr val="FF0000"/>
                </a:solidFill>
              </a:rPr>
              <a:t>ongeladen</a:t>
            </a:r>
            <a:r>
              <a:rPr lang="en-GB" sz="2000" dirty="0" smtClean="0"/>
              <a:t>)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= </a:t>
            </a:r>
            <a:r>
              <a:rPr lang="en-GB" sz="2000" dirty="0" err="1"/>
              <a:t>metaalion</a:t>
            </a:r>
            <a:r>
              <a:rPr lang="en-GB" sz="2000" dirty="0"/>
              <a:t> + </a:t>
            </a:r>
            <a:r>
              <a:rPr lang="en-GB" sz="2000" dirty="0" smtClean="0"/>
              <a:t>oxide-ion (O</a:t>
            </a:r>
            <a:r>
              <a:rPr lang="en-GB" sz="2000" baseline="30000" dirty="0" smtClean="0"/>
              <a:t>2-</a:t>
            </a:r>
            <a:r>
              <a:rPr lang="en-GB" sz="2000" dirty="0" smtClean="0"/>
              <a:t>)</a:t>
            </a: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 Hoe? </a:t>
            </a:r>
            <a:r>
              <a:rPr lang="nl-BE" sz="2000" dirty="0" smtClean="0"/>
              <a:t>Reactie van een metaal met O</a:t>
            </a:r>
            <a:r>
              <a:rPr lang="nl-BE" sz="2000" baseline="-25000" dirty="0" smtClean="0"/>
              <a:t>2</a:t>
            </a:r>
            <a:r>
              <a:rPr lang="nl-BE" sz="2000" dirty="0" smtClean="0"/>
              <a:t> (verbranding)</a:t>
            </a:r>
          </a:p>
          <a:p>
            <a:pPr marL="0" indent="0">
              <a:buNone/>
            </a:pPr>
            <a:r>
              <a:rPr lang="nl-BE" sz="2000" dirty="0" err="1" smtClean="0"/>
              <a:t>vb</a:t>
            </a:r>
            <a:r>
              <a:rPr lang="nl-BE" sz="2000" dirty="0" smtClean="0"/>
              <a:t> 1:  2. (Li – 1e</a:t>
            </a:r>
            <a:r>
              <a:rPr lang="nl-BE" sz="2000" baseline="30000" dirty="0" smtClean="0"/>
              <a:t>-</a:t>
            </a:r>
            <a:r>
              <a:rPr lang="nl-BE" sz="2000" dirty="0" smtClean="0"/>
              <a:t> </a:t>
            </a:r>
            <a:r>
              <a:rPr lang="nl-NL" sz="2000" dirty="0" smtClean="0">
                <a:sym typeface="Symbol" pitchFamily="18" charset="2"/>
              </a:rPr>
              <a:t> Li</a:t>
            </a:r>
            <a:r>
              <a:rPr lang="nl-NL" sz="2000" baseline="30000" dirty="0" smtClean="0">
                <a:sym typeface="Symbol" pitchFamily="18" charset="2"/>
              </a:rPr>
              <a:t>+</a:t>
            </a:r>
            <a:r>
              <a:rPr lang="nl-NL" sz="2000" dirty="0" smtClean="0">
                <a:sym typeface="Symbol" pitchFamily="18" charset="2"/>
              </a:rPr>
              <a:t>)</a:t>
            </a:r>
            <a:endParaRPr lang="nl-BE" sz="2000" dirty="0" smtClean="0"/>
          </a:p>
          <a:p>
            <a:pPr marL="0" indent="0">
              <a:buNone/>
            </a:pPr>
            <a:r>
              <a:rPr lang="nl-BE" sz="2000" dirty="0" smtClean="0"/>
              <a:t>          O </a:t>
            </a:r>
            <a:r>
              <a:rPr lang="nl-BE" sz="2000" dirty="0"/>
              <a:t>+ </a:t>
            </a:r>
            <a:r>
              <a:rPr lang="nl-BE" sz="2000" dirty="0" smtClean="0"/>
              <a:t>2e</a:t>
            </a:r>
            <a:r>
              <a:rPr lang="nl-BE" sz="2000" baseline="30000" dirty="0" smtClean="0"/>
              <a:t>-</a:t>
            </a:r>
            <a:r>
              <a:rPr lang="nl-BE" sz="2000" dirty="0" smtClean="0"/>
              <a:t> </a:t>
            </a:r>
            <a:r>
              <a:rPr lang="nl-NL" sz="2000" dirty="0">
                <a:sym typeface="Symbol" pitchFamily="18" charset="2"/>
              </a:rPr>
              <a:t> </a:t>
            </a:r>
            <a:r>
              <a:rPr lang="nl-NL" sz="2000" dirty="0" smtClean="0">
                <a:sym typeface="Symbol" pitchFamily="18" charset="2"/>
              </a:rPr>
              <a:t>O</a:t>
            </a:r>
            <a:r>
              <a:rPr lang="nl-NL" sz="2000" baseline="30000" dirty="0" smtClean="0">
                <a:sym typeface="Symbol" pitchFamily="18" charset="2"/>
              </a:rPr>
              <a:t>2-          !! Aantal opgenomen</a:t>
            </a:r>
            <a:r>
              <a:rPr lang="nl-NL" sz="2000" dirty="0">
                <a:sym typeface="Symbol" pitchFamily="18" charset="2"/>
              </a:rPr>
              <a:t> </a:t>
            </a:r>
            <a:r>
              <a:rPr lang="nl-NL" sz="2000" baseline="30000" dirty="0">
                <a:sym typeface="Symbol" pitchFamily="18" charset="2"/>
              </a:rPr>
              <a:t>e-= aantal afgegeven </a:t>
            </a:r>
            <a:r>
              <a:rPr lang="nl-NL" sz="2000" baseline="30000" dirty="0" smtClean="0">
                <a:sym typeface="Symbol" pitchFamily="18" charset="2"/>
              </a:rPr>
              <a:t>e-   </a:t>
            </a:r>
          </a:p>
          <a:p>
            <a:pPr marL="0" indent="0">
              <a:buNone/>
            </a:pPr>
            <a:endParaRPr lang="nl-NL" sz="2000" baseline="30000" dirty="0">
              <a:sym typeface="Symbol" pitchFamily="18" charset="2"/>
            </a:endParaRPr>
          </a:p>
          <a:p>
            <a:pPr marL="0" indent="0">
              <a:buNone/>
            </a:pPr>
            <a:r>
              <a:rPr lang="nl-NL" sz="2000" baseline="30000" dirty="0" smtClean="0">
                <a:sym typeface="Symbol" pitchFamily="18" charset="2"/>
              </a:rPr>
              <a:t>               </a:t>
            </a:r>
            <a:r>
              <a:rPr lang="nl-NL" sz="2000" dirty="0" smtClean="0">
                <a:sym typeface="Symbol" pitchFamily="18" charset="2"/>
              </a:rPr>
              <a:t>Li</a:t>
            </a:r>
            <a:r>
              <a:rPr lang="nl-NL" sz="2000" baseline="-25000" dirty="0" smtClean="0">
                <a:sym typeface="Symbol" pitchFamily="18" charset="2"/>
              </a:rPr>
              <a:t>2</a:t>
            </a:r>
            <a:r>
              <a:rPr lang="nl-NL" sz="2000" dirty="0" smtClean="0">
                <a:sym typeface="Symbol" pitchFamily="18" charset="2"/>
              </a:rPr>
              <a:t>O(v) </a:t>
            </a:r>
          </a:p>
          <a:p>
            <a:pPr marL="0" indent="0">
              <a:buNone/>
            </a:pPr>
            <a:r>
              <a:rPr lang="nl-NL" sz="2000" dirty="0">
                <a:sym typeface="Symbol" pitchFamily="18" charset="2"/>
              </a:rPr>
              <a:t>	</a:t>
            </a:r>
            <a:r>
              <a:rPr lang="nl-NL" sz="2000" dirty="0" smtClean="0">
                <a:sym typeface="Symbol" pitchFamily="18" charset="2"/>
              </a:rPr>
              <a:t>	Reactie: 4 Li(v) +   O</a:t>
            </a:r>
            <a:r>
              <a:rPr lang="nl-NL" sz="2000" baseline="-25000" dirty="0" smtClean="0">
                <a:sym typeface="Symbol" pitchFamily="18" charset="2"/>
              </a:rPr>
              <a:t>2</a:t>
            </a:r>
            <a:r>
              <a:rPr lang="nl-NL" sz="2000" dirty="0" smtClean="0">
                <a:sym typeface="Symbol" pitchFamily="18" charset="2"/>
              </a:rPr>
              <a:t>(g)   </a:t>
            </a:r>
            <a:r>
              <a:rPr lang="nl-NL" sz="2000" dirty="0">
                <a:sym typeface="Symbol" pitchFamily="18" charset="2"/>
              </a:rPr>
              <a:t>2</a:t>
            </a:r>
            <a:r>
              <a:rPr lang="nl-NL" sz="2000" dirty="0" smtClean="0">
                <a:sym typeface="Symbol" pitchFamily="18" charset="2"/>
              </a:rPr>
              <a:t>Li</a:t>
            </a:r>
            <a:r>
              <a:rPr lang="nl-NL" sz="2000" baseline="-25000" dirty="0" smtClean="0">
                <a:sym typeface="Symbol" pitchFamily="18" charset="2"/>
              </a:rPr>
              <a:t>2</a:t>
            </a:r>
            <a:r>
              <a:rPr lang="nl-NL" sz="2000" dirty="0" smtClean="0">
                <a:sym typeface="Symbol" pitchFamily="18" charset="2"/>
              </a:rPr>
              <a:t>O(v)      </a:t>
            </a:r>
            <a:r>
              <a:rPr lang="nl-NL" sz="2000" baseline="30000" dirty="0" smtClean="0">
                <a:sym typeface="Symbol" pitchFamily="18" charset="2"/>
              </a:rPr>
              <a:t>!! balanceren</a:t>
            </a:r>
            <a:endParaRPr lang="nl-NL" sz="2000" baseline="30000" dirty="0">
              <a:sym typeface="Symbol" pitchFamily="18" charset="2"/>
            </a:endParaRPr>
          </a:p>
          <a:p>
            <a:pPr marL="0" indent="0">
              <a:buNone/>
            </a:pPr>
            <a:r>
              <a:rPr lang="nl-BE" sz="2000" dirty="0" smtClean="0"/>
              <a:t>		Naam: indien het metaalion slechts 1 mogelijke ionenvalentie: lithiumoxide</a:t>
            </a:r>
            <a:endParaRPr lang="nl-BE" sz="2000" dirty="0"/>
          </a:p>
          <a:p>
            <a:pPr marL="0" indent="0">
              <a:buNone/>
            </a:pPr>
            <a:r>
              <a:rPr lang="nl-BE" sz="2000" dirty="0" err="1"/>
              <a:t>vb</a:t>
            </a:r>
            <a:r>
              <a:rPr lang="nl-BE" sz="2000" dirty="0"/>
              <a:t> </a:t>
            </a:r>
            <a:r>
              <a:rPr lang="nl-BE" sz="2000" dirty="0" smtClean="0"/>
              <a:t>2:  Fe </a:t>
            </a:r>
            <a:r>
              <a:rPr lang="nl-BE" sz="2000" dirty="0"/>
              <a:t>– </a:t>
            </a:r>
            <a:r>
              <a:rPr lang="nl-BE" sz="2000" dirty="0" smtClean="0"/>
              <a:t>2e</a:t>
            </a:r>
            <a:r>
              <a:rPr lang="nl-BE" sz="2000" baseline="30000" dirty="0" smtClean="0"/>
              <a:t>-</a:t>
            </a:r>
            <a:r>
              <a:rPr lang="nl-BE" sz="2000" dirty="0" smtClean="0"/>
              <a:t> </a:t>
            </a:r>
            <a:r>
              <a:rPr lang="nl-NL" sz="2000" dirty="0">
                <a:sym typeface="Symbol" pitchFamily="18" charset="2"/>
              </a:rPr>
              <a:t> </a:t>
            </a:r>
            <a:r>
              <a:rPr lang="nl-NL" sz="2000" dirty="0" smtClean="0">
                <a:sym typeface="Symbol" pitchFamily="18" charset="2"/>
              </a:rPr>
              <a:t>Fe</a:t>
            </a:r>
            <a:r>
              <a:rPr lang="nl-NL" sz="2000" baseline="30000" dirty="0" smtClean="0">
                <a:sym typeface="Symbol" pitchFamily="18" charset="2"/>
              </a:rPr>
              <a:t>2+</a:t>
            </a:r>
            <a:endParaRPr lang="nl-BE" sz="2000" dirty="0"/>
          </a:p>
          <a:p>
            <a:pPr marL="0" indent="0">
              <a:buNone/>
            </a:pPr>
            <a:r>
              <a:rPr lang="nl-BE" sz="2000" dirty="0"/>
              <a:t>          O + 2e</a:t>
            </a:r>
            <a:r>
              <a:rPr lang="nl-BE" sz="2000" baseline="30000" dirty="0"/>
              <a:t>-</a:t>
            </a:r>
            <a:r>
              <a:rPr lang="nl-BE" sz="2000" dirty="0"/>
              <a:t> </a:t>
            </a:r>
            <a:r>
              <a:rPr lang="nl-NL" sz="2000" dirty="0">
                <a:sym typeface="Symbol" pitchFamily="18" charset="2"/>
              </a:rPr>
              <a:t> O</a:t>
            </a:r>
            <a:r>
              <a:rPr lang="nl-NL" sz="2000" baseline="30000" dirty="0">
                <a:sym typeface="Symbol" pitchFamily="18" charset="2"/>
              </a:rPr>
              <a:t>2-          !! Aantal opgenomen</a:t>
            </a:r>
            <a:r>
              <a:rPr lang="nl-NL" sz="2000" dirty="0">
                <a:sym typeface="Symbol" pitchFamily="18" charset="2"/>
              </a:rPr>
              <a:t> </a:t>
            </a:r>
            <a:r>
              <a:rPr lang="nl-NL" sz="2000" baseline="30000" dirty="0">
                <a:sym typeface="Symbol" pitchFamily="18" charset="2"/>
              </a:rPr>
              <a:t>e-= aantal afgegeven e-   </a:t>
            </a:r>
          </a:p>
          <a:p>
            <a:pPr marL="0" indent="0">
              <a:buNone/>
            </a:pPr>
            <a:endParaRPr lang="nl-NL" sz="2000" baseline="30000" dirty="0">
              <a:sym typeface="Symbol" pitchFamily="18" charset="2"/>
            </a:endParaRPr>
          </a:p>
          <a:p>
            <a:pPr marL="0" indent="0">
              <a:buNone/>
            </a:pPr>
            <a:r>
              <a:rPr lang="nl-NL" sz="2000" baseline="30000" dirty="0">
                <a:sym typeface="Symbol" pitchFamily="18" charset="2"/>
              </a:rPr>
              <a:t>               </a:t>
            </a:r>
            <a:r>
              <a:rPr lang="nl-NL" sz="2000" dirty="0" err="1" smtClean="0">
                <a:sym typeface="Symbol" pitchFamily="18" charset="2"/>
              </a:rPr>
              <a:t>FeO</a:t>
            </a:r>
            <a:r>
              <a:rPr lang="nl-NL" sz="2000" dirty="0" smtClean="0">
                <a:sym typeface="Symbol" pitchFamily="18" charset="2"/>
              </a:rPr>
              <a:t>(v</a:t>
            </a:r>
            <a:r>
              <a:rPr lang="nl-NL" sz="2000" dirty="0">
                <a:sym typeface="Symbol" pitchFamily="18" charset="2"/>
              </a:rPr>
              <a:t>) </a:t>
            </a:r>
          </a:p>
          <a:p>
            <a:pPr marL="0" indent="0">
              <a:buNone/>
            </a:pPr>
            <a:r>
              <a:rPr lang="nl-NL" sz="2000" dirty="0">
                <a:sym typeface="Symbol" pitchFamily="18" charset="2"/>
              </a:rPr>
              <a:t>		Reactie: </a:t>
            </a:r>
            <a:r>
              <a:rPr lang="nl-NL" sz="2000" dirty="0" smtClean="0">
                <a:sym typeface="Symbol" pitchFamily="18" charset="2"/>
              </a:rPr>
              <a:t>2 Fe(v</a:t>
            </a:r>
            <a:r>
              <a:rPr lang="nl-NL" sz="2000" dirty="0">
                <a:sym typeface="Symbol" pitchFamily="18" charset="2"/>
              </a:rPr>
              <a:t>) + O</a:t>
            </a:r>
            <a:r>
              <a:rPr lang="nl-NL" sz="2000" baseline="-25000" dirty="0">
                <a:sym typeface="Symbol" pitchFamily="18" charset="2"/>
              </a:rPr>
              <a:t>2</a:t>
            </a:r>
            <a:r>
              <a:rPr lang="nl-NL" sz="2000" dirty="0">
                <a:sym typeface="Symbol" pitchFamily="18" charset="2"/>
              </a:rPr>
              <a:t>(g)</a:t>
            </a:r>
            <a:r>
              <a:rPr lang="nl-NL" sz="2000" dirty="0" smtClean="0">
                <a:sym typeface="Symbol" pitchFamily="18" charset="2"/>
              </a:rPr>
              <a:t> </a:t>
            </a:r>
            <a:r>
              <a:rPr lang="nl-NL" sz="2000" dirty="0">
                <a:sym typeface="Symbol" pitchFamily="18" charset="2"/>
              </a:rPr>
              <a:t> </a:t>
            </a:r>
            <a:r>
              <a:rPr lang="nl-NL" sz="2000" dirty="0" smtClean="0">
                <a:sym typeface="Symbol" pitchFamily="18" charset="2"/>
              </a:rPr>
              <a:t>2 </a:t>
            </a:r>
            <a:r>
              <a:rPr lang="nl-NL" sz="2000" dirty="0" err="1" smtClean="0">
                <a:sym typeface="Symbol" pitchFamily="18" charset="2"/>
              </a:rPr>
              <a:t>FeO</a:t>
            </a:r>
            <a:r>
              <a:rPr lang="nl-NL" sz="2000" dirty="0" smtClean="0">
                <a:sym typeface="Symbol" pitchFamily="18" charset="2"/>
              </a:rPr>
              <a:t>(v</a:t>
            </a:r>
            <a:r>
              <a:rPr lang="nl-NL" sz="2000" dirty="0">
                <a:sym typeface="Symbol" pitchFamily="18" charset="2"/>
              </a:rPr>
              <a:t>)      </a:t>
            </a:r>
            <a:r>
              <a:rPr lang="nl-NL" sz="2000" baseline="30000" dirty="0">
                <a:sym typeface="Symbol" pitchFamily="18" charset="2"/>
              </a:rPr>
              <a:t>!! balanceren</a:t>
            </a:r>
          </a:p>
          <a:p>
            <a:pPr marL="0" indent="0">
              <a:buNone/>
            </a:pPr>
            <a:r>
              <a:rPr lang="nl-BE" sz="2000" dirty="0"/>
              <a:t>		Naam: indien het metaalion </a:t>
            </a:r>
            <a:r>
              <a:rPr lang="nl-BE" sz="2000" dirty="0" smtClean="0"/>
              <a:t>&gt; </a:t>
            </a:r>
            <a:r>
              <a:rPr lang="nl-BE" sz="2000" dirty="0"/>
              <a:t>1 mogelijk </a:t>
            </a:r>
            <a:r>
              <a:rPr lang="nl-BE" sz="2000" dirty="0" smtClean="0"/>
              <a:t>ionenvalentie: ijzer(II)oxide</a:t>
            </a:r>
            <a:endParaRPr lang="nl-BE" sz="2000" dirty="0"/>
          </a:p>
          <a:p>
            <a:pPr marL="0" indent="0">
              <a:buNone/>
            </a:pPr>
            <a:r>
              <a:rPr lang="nl-BE" sz="2000" dirty="0"/>
              <a:t>	</a:t>
            </a:r>
            <a:r>
              <a:rPr lang="nl-BE" sz="2000" dirty="0" smtClean="0"/>
              <a:t>	</a:t>
            </a:r>
            <a:endParaRPr lang="en-GB" sz="2000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3: metaaloxiden</a:t>
            </a:r>
            <a:endParaRPr lang="en-GB" sz="2400" dirty="0"/>
          </a:p>
        </p:txBody>
      </p:sp>
      <p:sp>
        <p:nvSpPr>
          <p:cNvPr id="5" name="Gekromde PIJL-RECHTS 16"/>
          <p:cNvSpPr/>
          <p:nvPr/>
        </p:nvSpPr>
        <p:spPr>
          <a:xfrm>
            <a:off x="624417" y="2527028"/>
            <a:ext cx="394782" cy="6686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>
              <a:solidFill>
                <a:schemeClr val="tx1"/>
              </a:solidFill>
            </a:endParaRPr>
          </a:p>
        </p:txBody>
      </p:sp>
      <p:sp>
        <p:nvSpPr>
          <p:cNvPr id="6" name="Gekromde PIJL-RECHTS 16"/>
          <p:cNvSpPr/>
          <p:nvPr/>
        </p:nvSpPr>
        <p:spPr>
          <a:xfrm>
            <a:off x="624417" y="4916612"/>
            <a:ext cx="394782" cy="6686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>
              <a:solidFill>
                <a:schemeClr val="tx1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904" y="4385173"/>
            <a:ext cx="1014984" cy="139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1277600" cy="5408103"/>
          </a:xfrm>
        </p:spPr>
        <p:txBody>
          <a:bodyPr/>
          <a:lstStyle/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 err="1"/>
              <a:t>vb</a:t>
            </a:r>
            <a:r>
              <a:rPr lang="nl-BE" sz="2000" dirty="0"/>
              <a:t> </a:t>
            </a:r>
            <a:r>
              <a:rPr lang="nl-BE" sz="2000" dirty="0" smtClean="0"/>
              <a:t>3:  2 (Fe </a:t>
            </a:r>
            <a:r>
              <a:rPr lang="nl-BE" sz="2000" dirty="0"/>
              <a:t>– </a:t>
            </a:r>
            <a:r>
              <a:rPr lang="nl-BE" sz="2000" dirty="0" smtClean="0"/>
              <a:t>3e</a:t>
            </a:r>
            <a:r>
              <a:rPr lang="nl-BE" sz="2000" baseline="30000" dirty="0" smtClean="0"/>
              <a:t>-</a:t>
            </a:r>
            <a:r>
              <a:rPr lang="nl-BE" sz="2000" dirty="0" smtClean="0"/>
              <a:t> </a:t>
            </a:r>
            <a:r>
              <a:rPr lang="nl-NL" sz="2000" dirty="0">
                <a:sym typeface="Symbol" pitchFamily="18" charset="2"/>
              </a:rPr>
              <a:t> </a:t>
            </a:r>
            <a:r>
              <a:rPr lang="nl-NL" sz="2000" dirty="0" smtClean="0">
                <a:sym typeface="Symbol" pitchFamily="18" charset="2"/>
              </a:rPr>
              <a:t>Fe</a:t>
            </a:r>
            <a:r>
              <a:rPr lang="nl-NL" sz="2000" baseline="30000" dirty="0" smtClean="0">
                <a:sym typeface="Symbol" pitchFamily="18" charset="2"/>
              </a:rPr>
              <a:t>3+</a:t>
            </a:r>
            <a:r>
              <a:rPr lang="nl-NL" sz="2000" dirty="0" smtClean="0">
                <a:sym typeface="Symbol" pitchFamily="18" charset="2"/>
              </a:rPr>
              <a:t>)</a:t>
            </a:r>
            <a:endParaRPr lang="nl-BE" sz="2000" dirty="0"/>
          </a:p>
          <a:p>
            <a:pPr marL="0" indent="0">
              <a:buNone/>
            </a:pPr>
            <a:r>
              <a:rPr lang="nl-BE" sz="2000" dirty="0"/>
              <a:t>          </a:t>
            </a:r>
            <a:r>
              <a:rPr lang="nl-BE" sz="2000" dirty="0" smtClean="0"/>
              <a:t>3 (O </a:t>
            </a:r>
            <a:r>
              <a:rPr lang="nl-BE" sz="2000" dirty="0"/>
              <a:t>+ 2e</a:t>
            </a:r>
            <a:r>
              <a:rPr lang="nl-BE" sz="2000" baseline="30000" dirty="0"/>
              <a:t>-</a:t>
            </a:r>
            <a:r>
              <a:rPr lang="nl-BE" sz="2000" dirty="0"/>
              <a:t> </a:t>
            </a:r>
            <a:r>
              <a:rPr lang="nl-NL" sz="2000" dirty="0">
                <a:sym typeface="Symbol" pitchFamily="18" charset="2"/>
              </a:rPr>
              <a:t> O</a:t>
            </a:r>
            <a:r>
              <a:rPr lang="nl-NL" sz="2000" baseline="30000" dirty="0">
                <a:sym typeface="Symbol" pitchFamily="18" charset="2"/>
              </a:rPr>
              <a:t>2-  </a:t>
            </a:r>
            <a:r>
              <a:rPr lang="nl-NL" sz="2000" dirty="0" smtClean="0">
                <a:sym typeface="Symbol" pitchFamily="18" charset="2"/>
              </a:rPr>
              <a:t>)</a:t>
            </a:r>
            <a:r>
              <a:rPr lang="nl-NL" sz="2000" baseline="30000" dirty="0" smtClean="0">
                <a:sym typeface="Symbol" pitchFamily="18" charset="2"/>
              </a:rPr>
              <a:t>        </a:t>
            </a:r>
            <a:r>
              <a:rPr lang="nl-NL" sz="2000" baseline="30000" dirty="0">
                <a:sym typeface="Symbol" pitchFamily="18" charset="2"/>
              </a:rPr>
              <a:t>!! Aantal opgenomen</a:t>
            </a:r>
            <a:r>
              <a:rPr lang="nl-NL" sz="2000" dirty="0">
                <a:sym typeface="Symbol" pitchFamily="18" charset="2"/>
              </a:rPr>
              <a:t> </a:t>
            </a:r>
            <a:r>
              <a:rPr lang="nl-NL" sz="2000" baseline="30000" dirty="0">
                <a:sym typeface="Symbol" pitchFamily="18" charset="2"/>
              </a:rPr>
              <a:t>e-= aantal afgegeven e-   </a:t>
            </a:r>
          </a:p>
          <a:p>
            <a:pPr marL="0" indent="0">
              <a:buNone/>
            </a:pPr>
            <a:endParaRPr lang="nl-NL" sz="2000" baseline="30000" dirty="0">
              <a:sym typeface="Symbol" pitchFamily="18" charset="2"/>
            </a:endParaRPr>
          </a:p>
          <a:p>
            <a:pPr marL="0" indent="0">
              <a:buNone/>
            </a:pPr>
            <a:r>
              <a:rPr lang="nl-NL" sz="2000" baseline="30000" dirty="0">
                <a:sym typeface="Symbol" pitchFamily="18" charset="2"/>
              </a:rPr>
              <a:t>               </a:t>
            </a:r>
            <a:r>
              <a:rPr lang="nl-NL" sz="2000" dirty="0" smtClean="0">
                <a:sym typeface="Symbol" pitchFamily="18" charset="2"/>
              </a:rPr>
              <a:t>Fe</a:t>
            </a:r>
            <a:r>
              <a:rPr lang="nl-NL" sz="2000" baseline="-25000" dirty="0" smtClean="0">
                <a:sym typeface="Symbol" pitchFamily="18" charset="2"/>
              </a:rPr>
              <a:t>2</a:t>
            </a:r>
            <a:r>
              <a:rPr lang="nl-NL" sz="2000" dirty="0" smtClean="0">
                <a:sym typeface="Symbol" pitchFamily="18" charset="2"/>
              </a:rPr>
              <a:t>O</a:t>
            </a:r>
            <a:r>
              <a:rPr lang="nl-NL" sz="2000" baseline="-25000" dirty="0" smtClean="0">
                <a:sym typeface="Symbol" pitchFamily="18" charset="2"/>
              </a:rPr>
              <a:t>3</a:t>
            </a:r>
            <a:r>
              <a:rPr lang="nl-NL" sz="2000" dirty="0" smtClean="0">
                <a:sym typeface="Symbol" pitchFamily="18" charset="2"/>
              </a:rPr>
              <a:t>(v</a:t>
            </a:r>
            <a:r>
              <a:rPr lang="nl-NL" sz="2000" dirty="0">
                <a:sym typeface="Symbol" pitchFamily="18" charset="2"/>
              </a:rPr>
              <a:t>) </a:t>
            </a:r>
          </a:p>
          <a:p>
            <a:pPr marL="0" indent="0">
              <a:buNone/>
            </a:pPr>
            <a:r>
              <a:rPr lang="nl-NL" sz="2000" dirty="0">
                <a:sym typeface="Symbol" pitchFamily="18" charset="2"/>
              </a:rPr>
              <a:t>		Reactie: </a:t>
            </a:r>
            <a:r>
              <a:rPr lang="nl-NL" sz="2000" dirty="0" smtClean="0">
                <a:sym typeface="Symbol" pitchFamily="18" charset="2"/>
              </a:rPr>
              <a:t>4 Fe(v</a:t>
            </a:r>
            <a:r>
              <a:rPr lang="nl-NL" sz="2000" dirty="0">
                <a:sym typeface="Symbol" pitchFamily="18" charset="2"/>
              </a:rPr>
              <a:t>) + </a:t>
            </a:r>
            <a:r>
              <a:rPr lang="nl-NL" sz="2000" dirty="0" smtClean="0">
                <a:sym typeface="Symbol" pitchFamily="18" charset="2"/>
              </a:rPr>
              <a:t>3 O</a:t>
            </a:r>
            <a:r>
              <a:rPr lang="nl-NL" sz="2000" baseline="-25000" dirty="0" smtClean="0">
                <a:sym typeface="Symbol" pitchFamily="18" charset="2"/>
              </a:rPr>
              <a:t>2</a:t>
            </a:r>
            <a:r>
              <a:rPr lang="nl-NL" sz="2000" dirty="0" smtClean="0">
                <a:sym typeface="Symbol" pitchFamily="18" charset="2"/>
              </a:rPr>
              <a:t>(g</a:t>
            </a:r>
            <a:r>
              <a:rPr lang="nl-NL" sz="2000" dirty="0">
                <a:sym typeface="Symbol" pitchFamily="18" charset="2"/>
              </a:rPr>
              <a:t>)</a:t>
            </a:r>
            <a:r>
              <a:rPr lang="nl-NL" sz="2000" dirty="0" smtClean="0">
                <a:sym typeface="Symbol" pitchFamily="18" charset="2"/>
              </a:rPr>
              <a:t> </a:t>
            </a:r>
            <a:r>
              <a:rPr lang="nl-NL" sz="2000" dirty="0">
                <a:sym typeface="Symbol" pitchFamily="18" charset="2"/>
              </a:rPr>
              <a:t> </a:t>
            </a:r>
            <a:r>
              <a:rPr lang="nl-NL" sz="2000" dirty="0" smtClean="0">
                <a:sym typeface="Symbol" pitchFamily="18" charset="2"/>
              </a:rPr>
              <a:t>2 Fe</a:t>
            </a:r>
            <a:r>
              <a:rPr lang="nl-NL" sz="2000" baseline="-25000" dirty="0" smtClean="0">
                <a:sym typeface="Symbol" pitchFamily="18" charset="2"/>
              </a:rPr>
              <a:t>2</a:t>
            </a:r>
            <a:r>
              <a:rPr lang="nl-NL" sz="2000" dirty="0" smtClean="0">
                <a:sym typeface="Symbol" pitchFamily="18" charset="2"/>
              </a:rPr>
              <a:t>O</a:t>
            </a:r>
            <a:r>
              <a:rPr lang="nl-NL" sz="2000" baseline="-25000" dirty="0" smtClean="0">
                <a:sym typeface="Symbol" pitchFamily="18" charset="2"/>
              </a:rPr>
              <a:t>3</a:t>
            </a:r>
            <a:r>
              <a:rPr lang="nl-NL" sz="2000" dirty="0" smtClean="0">
                <a:sym typeface="Symbol" pitchFamily="18" charset="2"/>
              </a:rPr>
              <a:t>(v</a:t>
            </a:r>
            <a:r>
              <a:rPr lang="nl-NL" sz="2000" dirty="0">
                <a:sym typeface="Symbol" pitchFamily="18" charset="2"/>
              </a:rPr>
              <a:t>)</a:t>
            </a:r>
            <a:r>
              <a:rPr lang="nl-NL" sz="2000" dirty="0" smtClean="0">
                <a:sym typeface="Symbol" pitchFamily="18" charset="2"/>
              </a:rPr>
              <a:t>      </a:t>
            </a:r>
            <a:r>
              <a:rPr lang="nl-NL" sz="2000" baseline="30000" dirty="0">
                <a:sym typeface="Symbol" pitchFamily="18" charset="2"/>
              </a:rPr>
              <a:t>!! balanceren</a:t>
            </a:r>
          </a:p>
          <a:p>
            <a:pPr marL="0" indent="0">
              <a:buNone/>
            </a:pPr>
            <a:r>
              <a:rPr lang="nl-BE" sz="2000" dirty="0"/>
              <a:t>		Naam: indien het metaalion </a:t>
            </a:r>
            <a:r>
              <a:rPr lang="nl-BE" sz="2000" dirty="0" smtClean="0"/>
              <a:t>&gt; </a:t>
            </a:r>
            <a:r>
              <a:rPr lang="nl-BE" sz="2000" dirty="0"/>
              <a:t>1 </a:t>
            </a:r>
            <a:r>
              <a:rPr lang="nl-BE" sz="2000" dirty="0" smtClean="0"/>
              <a:t>mogelijke ionenvalentie: ijzer(III)oxide</a:t>
            </a:r>
            <a:endParaRPr lang="nl-BE" sz="2000" dirty="0"/>
          </a:p>
          <a:p>
            <a:pPr marL="0" indent="0">
              <a:buNone/>
            </a:pPr>
            <a:r>
              <a:rPr lang="nl-BE" sz="2000" dirty="0"/>
              <a:t>	</a:t>
            </a:r>
            <a:r>
              <a:rPr lang="nl-BE" sz="2000" dirty="0" smtClean="0"/>
              <a:t>	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 smtClean="0"/>
              <a:t>!! Ionenvalentie : rechtstreeks aflezen op het PSE: onder elk element in Romeinse cijfers.</a:t>
            </a:r>
          </a:p>
          <a:p>
            <a:pPr marL="0" indent="0">
              <a:buNone/>
            </a:pPr>
            <a:endParaRPr lang="nl-BE" sz="2000" dirty="0" smtClean="0"/>
          </a:p>
          <a:p>
            <a:pPr marL="0" indent="0">
              <a:buNone/>
            </a:pPr>
            <a:r>
              <a:rPr lang="nl-BE" sz="2000" dirty="0" smtClean="0"/>
              <a:t>Wat is de correcte naam voor het oxide van Al? </a:t>
            </a:r>
          </a:p>
          <a:p>
            <a:pPr marL="0" indent="0">
              <a:buNone/>
            </a:pPr>
            <a:r>
              <a:rPr lang="nl-BE" sz="2000" dirty="0" smtClean="0"/>
              <a:t>Aluminium(III)oxide of Aluminiumoxide of </a:t>
            </a:r>
            <a:r>
              <a:rPr lang="nl-BE" sz="2000" dirty="0" err="1" smtClean="0"/>
              <a:t>dialuminiumtrioxide</a:t>
            </a:r>
            <a:endParaRPr lang="en-GB" sz="2000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3: metaaloxiden</a:t>
            </a:r>
            <a:endParaRPr lang="en-GB" sz="2400" dirty="0"/>
          </a:p>
        </p:txBody>
      </p:sp>
      <p:sp>
        <p:nvSpPr>
          <p:cNvPr id="5" name="Gekromde PIJL-RECHTS 16"/>
          <p:cNvSpPr/>
          <p:nvPr/>
        </p:nvSpPr>
        <p:spPr>
          <a:xfrm>
            <a:off x="889807" y="1858388"/>
            <a:ext cx="394782" cy="6686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>
              <a:solidFill>
                <a:schemeClr val="tx1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512" y="1080596"/>
            <a:ext cx="1307592" cy="17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307912" y="908721"/>
            <a:ext cx="11893420" cy="5217443"/>
          </a:xfrm>
        </p:spPr>
        <p:txBody>
          <a:bodyPr/>
          <a:lstStyle/>
          <a:p>
            <a:pPr marL="0" indent="0" eaLnBrk="0" hangingPunct="0">
              <a:buNone/>
            </a:pPr>
            <a:r>
              <a:rPr lang="nl-BE" sz="2000" dirty="0"/>
              <a:t>= metaalion + hydroxide-ion(en</a:t>
            </a:r>
            <a:r>
              <a:rPr lang="nl-BE" sz="2000" dirty="0" smtClean="0"/>
              <a:t>) OH- </a:t>
            </a:r>
            <a:r>
              <a:rPr lang="en-GB" sz="2000" dirty="0"/>
              <a:t>(</a:t>
            </a:r>
            <a:r>
              <a:rPr lang="en-GB" sz="2000" b="1" dirty="0" err="1">
                <a:solidFill>
                  <a:srgbClr val="FF0000"/>
                </a:solidFill>
              </a:rPr>
              <a:t>ongeladen</a:t>
            </a:r>
            <a:r>
              <a:rPr lang="en-GB" sz="2000" dirty="0" smtClean="0"/>
              <a:t>)</a:t>
            </a:r>
            <a:endParaRPr lang="nl-BE" sz="2000" dirty="0"/>
          </a:p>
          <a:p>
            <a:pPr marL="0" indent="0" eaLnBrk="0" hangingPunct="0">
              <a:buNone/>
            </a:pPr>
            <a:r>
              <a:rPr lang="nl-BE" sz="2000" dirty="0"/>
              <a:t>= </a:t>
            </a:r>
            <a:r>
              <a:rPr lang="nl-BE" sz="2000" dirty="0" smtClean="0"/>
              <a:t>Me</a:t>
            </a:r>
            <a:r>
              <a:rPr lang="nl-BE" sz="2000" baseline="30000" dirty="0" smtClean="0"/>
              <a:t>n+</a:t>
            </a:r>
            <a:r>
              <a:rPr lang="nl-BE" sz="2000" dirty="0" smtClean="0"/>
              <a:t>- </a:t>
            </a:r>
            <a:r>
              <a:rPr lang="nl-BE" sz="2000" dirty="0" smtClean="0"/>
              <a:t>n(OH</a:t>
            </a:r>
            <a:r>
              <a:rPr lang="nl-BE" sz="2000" baseline="30000" dirty="0" smtClean="0"/>
              <a:t>-</a:t>
            </a:r>
            <a:r>
              <a:rPr lang="nl-BE" sz="2000" dirty="0" smtClean="0"/>
              <a:t>)</a:t>
            </a:r>
            <a:endParaRPr lang="nl-BE" sz="2000" baseline="-25000" dirty="0" smtClean="0"/>
          </a:p>
          <a:p>
            <a:pPr marL="0" indent="0">
              <a:buNone/>
            </a:pPr>
            <a:r>
              <a:rPr lang="nl-BE" sz="2000" dirty="0" err="1" smtClean="0">
                <a:solidFill>
                  <a:srgbClr val="FF0000"/>
                </a:solidFill>
              </a:rPr>
              <a:t>Uitz</a:t>
            </a:r>
            <a:r>
              <a:rPr lang="nl-BE" sz="2000" dirty="0" smtClean="0">
                <a:solidFill>
                  <a:srgbClr val="FF0000"/>
                </a:solidFill>
              </a:rPr>
              <a:t>. Ammoniak NH</a:t>
            </a:r>
            <a:r>
              <a:rPr lang="nl-BE" sz="2000" baseline="-25000" dirty="0" smtClean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GB" sz="2000" dirty="0"/>
              <a:t>Hoe? </a:t>
            </a:r>
            <a:r>
              <a:rPr lang="nl-BE" sz="2000" dirty="0"/>
              <a:t>Reactie van een </a:t>
            </a:r>
            <a:r>
              <a:rPr lang="nl-BE" sz="2000" dirty="0" smtClean="0"/>
              <a:t>metaaloxide </a:t>
            </a:r>
            <a:r>
              <a:rPr lang="nl-BE" sz="2000" dirty="0"/>
              <a:t>met </a:t>
            </a:r>
            <a:r>
              <a:rPr lang="nl-BE" sz="2000" dirty="0" smtClean="0"/>
              <a:t>H</a:t>
            </a:r>
            <a:r>
              <a:rPr lang="nl-BE" sz="2000" baseline="-25000" dirty="0" smtClean="0"/>
              <a:t>2</a:t>
            </a:r>
            <a:r>
              <a:rPr lang="nl-BE" sz="2000" dirty="0" smtClean="0"/>
              <a:t>O      </a:t>
            </a:r>
            <a:r>
              <a:rPr lang="nl-BE" sz="1600" dirty="0" smtClean="0">
                <a:solidFill>
                  <a:srgbClr val="FF0000"/>
                </a:solidFill>
              </a:rPr>
              <a:t>(!! Metaaloxiden= basevormende oxiden)</a:t>
            </a:r>
            <a:endParaRPr lang="nl-BE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BE" sz="2000" dirty="0" err="1"/>
              <a:t>vb</a:t>
            </a:r>
            <a:r>
              <a:rPr lang="nl-BE" sz="2000" dirty="0"/>
              <a:t> 1:  	</a:t>
            </a:r>
            <a:r>
              <a:rPr lang="nl-BE" sz="2000" dirty="0" smtClean="0"/>
              <a:t>	</a:t>
            </a:r>
            <a:r>
              <a:rPr lang="nl-NL" sz="2000" dirty="0" smtClean="0">
                <a:sym typeface="Symbol" pitchFamily="18" charset="2"/>
              </a:rPr>
              <a:t>Li</a:t>
            </a:r>
            <a:r>
              <a:rPr lang="nl-NL" sz="2000" baseline="30000" dirty="0" smtClean="0">
                <a:sym typeface="Symbol" pitchFamily="18" charset="2"/>
              </a:rPr>
              <a:t>+</a:t>
            </a:r>
            <a:r>
              <a:rPr lang="nl-BE" sz="2000" dirty="0" smtClean="0">
                <a:sym typeface="Symbol" pitchFamily="18" charset="2"/>
              </a:rPr>
              <a:t> en OH</a:t>
            </a:r>
            <a:r>
              <a:rPr lang="nl-NL" sz="2000" baseline="30000" dirty="0" smtClean="0">
                <a:sym typeface="Symbol" pitchFamily="18" charset="2"/>
              </a:rPr>
              <a:t>-          </a:t>
            </a:r>
            <a:r>
              <a:rPr lang="nl-NL" sz="2000" baseline="30000" dirty="0">
                <a:sym typeface="Symbol" pitchFamily="18" charset="2"/>
              </a:rPr>
              <a:t>!! Aantal </a:t>
            </a:r>
            <a:r>
              <a:rPr lang="nl-NL" sz="2000" baseline="30000" dirty="0" smtClean="0">
                <a:sym typeface="Symbol" pitchFamily="18" charset="2"/>
              </a:rPr>
              <a:t>+ = </a:t>
            </a:r>
            <a:r>
              <a:rPr lang="nl-NL" sz="2000" baseline="30000" dirty="0">
                <a:sym typeface="Symbol" pitchFamily="18" charset="2"/>
              </a:rPr>
              <a:t>aantal </a:t>
            </a:r>
            <a:r>
              <a:rPr lang="nl-NL" sz="2000" baseline="30000" dirty="0" smtClean="0">
                <a:sym typeface="Symbol" pitchFamily="18" charset="2"/>
              </a:rPr>
              <a:t>-   </a:t>
            </a:r>
            <a:endParaRPr lang="nl-NL" sz="2000" baseline="30000" dirty="0">
              <a:sym typeface="Symbol" pitchFamily="18" charset="2"/>
            </a:endParaRPr>
          </a:p>
          <a:p>
            <a:pPr marL="0" indent="0">
              <a:buNone/>
            </a:pPr>
            <a:endParaRPr lang="nl-NL" sz="2000" baseline="30000" dirty="0">
              <a:sym typeface="Symbol" pitchFamily="18" charset="2"/>
            </a:endParaRPr>
          </a:p>
          <a:p>
            <a:pPr marL="0" indent="0">
              <a:buNone/>
            </a:pPr>
            <a:r>
              <a:rPr lang="nl-NL" sz="2000" baseline="30000" dirty="0">
                <a:sym typeface="Symbol" pitchFamily="18" charset="2"/>
              </a:rPr>
              <a:t>               </a:t>
            </a:r>
            <a:r>
              <a:rPr lang="nl-NL" sz="2000" baseline="30000" dirty="0" smtClean="0">
                <a:sym typeface="Symbol" pitchFamily="18" charset="2"/>
              </a:rPr>
              <a:t>		</a:t>
            </a:r>
            <a:r>
              <a:rPr lang="nl-NL" sz="2000" dirty="0" err="1" smtClean="0">
                <a:sym typeface="Symbol" pitchFamily="18" charset="2"/>
              </a:rPr>
              <a:t>LiOH</a:t>
            </a:r>
            <a:r>
              <a:rPr lang="nl-NL" sz="2000" dirty="0" smtClean="0">
                <a:sym typeface="Symbol" pitchFamily="18" charset="2"/>
              </a:rPr>
              <a:t> </a:t>
            </a:r>
            <a:endParaRPr lang="nl-NL" sz="2000" dirty="0">
              <a:sym typeface="Symbol" pitchFamily="18" charset="2"/>
            </a:endParaRPr>
          </a:p>
          <a:p>
            <a:pPr marL="0" indent="0">
              <a:buNone/>
            </a:pPr>
            <a:r>
              <a:rPr lang="nl-NL" sz="2000" dirty="0">
                <a:sym typeface="Symbol" pitchFamily="18" charset="2"/>
              </a:rPr>
              <a:t>	</a:t>
            </a:r>
            <a:r>
              <a:rPr lang="nl-NL" sz="2000" dirty="0" smtClean="0">
                <a:sym typeface="Symbol" pitchFamily="18" charset="2"/>
              </a:rPr>
              <a:t>Reactie</a:t>
            </a:r>
            <a:r>
              <a:rPr lang="nl-NL" sz="2000" dirty="0">
                <a:sym typeface="Symbol" pitchFamily="18" charset="2"/>
              </a:rPr>
              <a:t>: </a:t>
            </a:r>
            <a:r>
              <a:rPr lang="nl-NL" sz="2000" dirty="0" smtClean="0">
                <a:sym typeface="Symbol" pitchFamily="18" charset="2"/>
              </a:rPr>
              <a:t>Li</a:t>
            </a:r>
            <a:r>
              <a:rPr lang="nl-NL" sz="2000" baseline="-25000" dirty="0" smtClean="0">
                <a:sym typeface="Symbol" pitchFamily="18" charset="2"/>
              </a:rPr>
              <a:t>2</a:t>
            </a:r>
            <a:r>
              <a:rPr lang="nl-NL" sz="2000" dirty="0" smtClean="0">
                <a:sym typeface="Symbol" pitchFamily="18" charset="2"/>
              </a:rPr>
              <a:t>O (v</a:t>
            </a:r>
            <a:r>
              <a:rPr lang="nl-NL" sz="2000" dirty="0">
                <a:sym typeface="Symbol" pitchFamily="18" charset="2"/>
              </a:rPr>
              <a:t>) +  </a:t>
            </a:r>
            <a:r>
              <a:rPr lang="nl-BE" sz="2000" dirty="0" smtClean="0"/>
              <a:t>H</a:t>
            </a:r>
            <a:r>
              <a:rPr lang="nl-BE" sz="2000" baseline="-25000" dirty="0" smtClean="0"/>
              <a:t>2</a:t>
            </a:r>
            <a:r>
              <a:rPr lang="nl-BE" sz="2000" dirty="0" smtClean="0"/>
              <a:t>O(</a:t>
            </a:r>
            <a:r>
              <a:rPr lang="nl-BE" sz="2000" dirty="0" err="1" smtClean="0"/>
              <a:t>vl</a:t>
            </a:r>
            <a:r>
              <a:rPr lang="nl-BE" sz="2000" dirty="0" smtClean="0"/>
              <a:t>) </a:t>
            </a:r>
            <a:r>
              <a:rPr lang="nl-NL" sz="2000" dirty="0" smtClean="0">
                <a:sym typeface="Symbol" pitchFamily="18" charset="2"/>
              </a:rPr>
              <a:t> 2 </a:t>
            </a:r>
            <a:r>
              <a:rPr lang="nl-NL" sz="2000" dirty="0" err="1" smtClean="0">
                <a:sym typeface="Symbol" pitchFamily="18" charset="2"/>
              </a:rPr>
              <a:t>LiOH</a:t>
            </a:r>
            <a:r>
              <a:rPr lang="nl-NL" sz="2000" dirty="0" smtClean="0">
                <a:sym typeface="Symbol" pitchFamily="18" charset="2"/>
              </a:rPr>
              <a:t>(</a:t>
            </a:r>
            <a:r>
              <a:rPr lang="nl-NL" sz="2000" dirty="0" err="1" smtClean="0">
                <a:sym typeface="Symbol" pitchFamily="18" charset="2"/>
              </a:rPr>
              <a:t>aq</a:t>
            </a:r>
            <a:r>
              <a:rPr lang="nl-NL" sz="2000" dirty="0" smtClean="0">
                <a:sym typeface="Symbol" pitchFamily="18" charset="2"/>
              </a:rPr>
              <a:t>)      </a:t>
            </a:r>
            <a:r>
              <a:rPr lang="nl-NL" sz="2000" baseline="30000" dirty="0">
                <a:sym typeface="Symbol" pitchFamily="18" charset="2"/>
              </a:rPr>
              <a:t>!! balanceren</a:t>
            </a:r>
          </a:p>
          <a:p>
            <a:pPr marL="0" indent="0">
              <a:buNone/>
            </a:pPr>
            <a:r>
              <a:rPr lang="nl-BE" sz="2000" dirty="0"/>
              <a:t>	</a:t>
            </a:r>
            <a:r>
              <a:rPr lang="nl-BE" sz="2000" dirty="0" smtClean="0"/>
              <a:t>Naam</a:t>
            </a:r>
            <a:r>
              <a:rPr lang="nl-BE" sz="2000" dirty="0"/>
              <a:t>: indien het metaalion slechts 1 mogelijke ionenvalentie: </a:t>
            </a:r>
            <a:r>
              <a:rPr lang="nl-BE" sz="2000" dirty="0" smtClean="0"/>
              <a:t>lithiumhydroxide</a:t>
            </a:r>
            <a:endParaRPr lang="nl-BE" sz="2000" dirty="0"/>
          </a:p>
          <a:p>
            <a:pPr marL="0" indent="0">
              <a:buNone/>
            </a:pPr>
            <a:endParaRPr lang="nl-BE" sz="2000" dirty="0" smtClean="0"/>
          </a:p>
          <a:p>
            <a:pPr marL="0" indent="0">
              <a:buNone/>
            </a:pPr>
            <a:r>
              <a:rPr lang="nl-BE" sz="2000" dirty="0" err="1" smtClean="0"/>
              <a:t>vb</a:t>
            </a:r>
            <a:r>
              <a:rPr lang="nl-BE" sz="2000" dirty="0" smtClean="0"/>
              <a:t> 2:  		</a:t>
            </a:r>
            <a:r>
              <a:rPr lang="nl-NL" sz="2000" dirty="0" smtClean="0">
                <a:sym typeface="Symbol" pitchFamily="18" charset="2"/>
              </a:rPr>
              <a:t>Fe</a:t>
            </a:r>
            <a:r>
              <a:rPr lang="nl-NL" sz="2000" baseline="30000" dirty="0" smtClean="0">
                <a:sym typeface="Symbol" pitchFamily="18" charset="2"/>
              </a:rPr>
              <a:t>2+</a:t>
            </a:r>
            <a:r>
              <a:rPr lang="nl-BE" sz="2000" dirty="0" smtClean="0">
                <a:sym typeface="Symbol" pitchFamily="18" charset="2"/>
              </a:rPr>
              <a:t> </a:t>
            </a:r>
            <a:r>
              <a:rPr lang="nl-BE" sz="2000" dirty="0">
                <a:sym typeface="Symbol" pitchFamily="18" charset="2"/>
              </a:rPr>
              <a:t>en OH</a:t>
            </a:r>
            <a:r>
              <a:rPr lang="nl-NL" sz="2000" baseline="30000" dirty="0" smtClean="0">
                <a:sym typeface="Symbol" pitchFamily="18" charset="2"/>
              </a:rPr>
              <a:t>-</a:t>
            </a:r>
            <a:endParaRPr lang="nl-NL" sz="2000" baseline="30000" dirty="0">
              <a:sym typeface="Symbol" pitchFamily="18" charset="2"/>
            </a:endParaRPr>
          </a:p>
          <a:p>
            <a:pPr marL="0" indent="0">
              <a:buNone/>
            </a:pPr>
            <a:r>
              <a:rPr lang="nl-NL" sz="2000" baseline="30000" dirty="0">
                <a:sym typeface="Symbol" pitchFamily="18" charset="2"/>
              </a:rPr>
              <a:t>               </a:t>
            </a:r>
            <a:r>
              <a:rPr lang="nl-NL" sz="2000" baseline="30000" dirty="0" smtClean="0">
                <a:sym typeface="Symbol" pitchFamily="18" charset="2"/>
              </a:rPr>
              <a:t>		</a:t>
            </a:r>
            <a:r>
              <a:rPr lang="nl-NL" sz="2000" dirty="0" smtClean="0">
                <a:sym typeface="Symbol" pitchFamily="18" charset="2"/>
              </a:rPr>
              <a:t>Fe(OH)</a:t>
            </a:r>
            <a:r>
              <a:rPr lang="nl-NL" sz="2000" baseline="-25000" dirty="0" smtClean="0">
                <a:sym typeface="Symbol" pitchFamily="18" charset="2"/>
              </a:rPr>
              <a:t>2</a:t>
            </a:r>
            <a:r>
              <a:rPr lang="nl-NL" sz="2000" dirty="0" smtClean="0">
                <a:sym typeface="Symbol" pitchFamily="18" charset="2"/>
              </a:rPr>
              <a:t> </a:t>
            </a:r>
            <a:endParaRPr lang="nl-NL" sz="2000" dirty="0">
              <a:sym typeface="Symbol" pitchFamily="18" charset="2"/>
            </a:endParaRPr>
          </a:p>
          <a:p>
            <a:pPr marL="0" indent="0">
              <a:buNone/>
            </a:pPr>
            <a:r>
              <a:rPr lang="nl-NL" sz="2000" dirty="0">
                <a:sym typeface="Symbol" pitchFamily="18" charset="2"/>
              </a:rPr>
              <a:t>	Reactie: </a:t>
            </a:r>
            <a:r>
              <a:rPr lang="nl-NL" sz="2000" dirty="0" err="1" smtClean="0">
                <a:sym typeface="Symbol" pitchFamily="18" charset="2"/>
              </a:rPr>
              <a:t>FeO</a:t>
            </a:r>
            <a:r>
              <a:rPr lang="nl-NL" sz="2000" dirty="0" smtClean="0">
                <a:sym typeface="Symbol" pitchFamily="18" charset="2"/>
              </a:rPr>
              <a:t> </a:t>
            </a:r>
            <a:r>
              <a:rPr lang="nl-NL" sz="2000" dirty="0">
                <a:sym typeface="Symbol" pitchFamily="18" charset="2"/>
              </a:rPr>
              <a:t>(v) +  </a:t>
            </a:r>
            <a:r>
              <a:rPr lang="nl-BE" sz="2000" dirty="0"/>
              <a:t>H</a:t>
            </a:r>
            <a:r>
              <a:rPr lang="nl-BE" sz="2000" baseline="-25000" dirty="0"/>
              <a:t>2</a:t>
            </a:r>
            <a:r>
              <a:rPr lang="nl-BE" sz="2000" dirty="0"/>
              <a:t>O(</a:t>
            </a:r>
            <a:r>
              <a:rPr lang="nl-BE" sz="2000" dirty="0" err="1"/>
              <a:t>vl</a:t>
            </a:r>
            <a:r>
              <a:rPr lang="nl-BE" sz="2000" dirty="0"/>
              <a:t>) </a:t>
            </a:r>
            <a:r>
              <a:rPr lang="nl-NL" sz="2000" dirty="0">
                <a:sym typeface="Symbol" pitchFamily="18" charset="2"/>
              </a:rPr>
              <a:t>  </a:t>
            </a:r>
            <a:r>
              <a:rPr lang="nl-NL" sz="2000" dirty="0" smtClean="0">
                <a:sym typeface="Symbol" pitchFamily="18" charset="2"/>
              </a:rPr>
              <a:t>Fe(OH)</a:t>
            </a:r>
            <a:r>
              <a:rPr lang="nl-NL" sz="2000" baseline="-25000" dirty="0" smtClean="0">
                <a:sym typeface="Symbol" pitchFamily="18" charset="2"/>
              </a:rPr>
              <a:t>2</a:t>
            </a:r>
            <a:r>
              <a:rPr lang="nl-NL" sz="2000" dirty="0" smtClean="0">
                <a:sym typeface="Symbol" pitchFamily="18" charset="2"/>
              </a:rPr>
              <a:t>(</a:t>
            </a:r>
            <a:r>
              <a:rPr lang="nl-NL" sz="2000" dirty="0" err="1" smtClean="0">
                <a:sym typeface="Symbol" pitchFamily="18" charset="2"/>
              </a:rPr>
              <a:t>aq</a:t>
            </a:r>
            <a:r>
              <a:rPr lang="nl-NL" sz="2000" dirty="0">
                <a:sym typeface="Symbol" pitchFamily="18" charset="2"/>
              </a:rPr>
              <a:t>)      </a:t>
            </a:r>
            <a:r>
              <a:rPr lang="nl-NL" sz="2000" baseline="30000" dirty="0">
                <a:sym typeface="Symbol" pitchFamily="18" charset="2"/>
              </a:rPr>
              <a:t>!! balanceren</a:t>
            </a:r>
          </a:p>
          <a:p>
            <a:pPr marL="0" indent="0">
              <a:buNone/>
            </a:pPr>
            <a:r>
              <a:rPr lang="nl-BE" sz="2000" dirty="0"/>
              <a:t>	Naam: indien het metaalion </a:t>
            </a:r>
            <a:r>
              <a:rPr lang="nl-BE" sz="2000" dirty="0" smtClean="0"/>
              <a:t>&gt; 1 ionenvalentie</a:t>
            </a:r>
            <a:r>
              <a:rPr lang="nl-BE" sz="2000" dirty="0"/>
              <a:t>: </a:t>
            </a:r>
            <a:r>
              <a:rPr lang="nl-BE" sz="2000" dirty="0" smtClean="0"/>
              <a:t>ijzer(II)hydroxide</a:t>
            </a:r>
            <a:endParaRPr lang="nl-BE" sz="2000" dirty="0"/>
          </a:p>
          <a:p>
            <a:pPr marL="0" indent="0">
              <a:buNone/>
            </a:pPr>
            <a:endParaRPr lang="nl-BE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BE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BE" sz="2000" dirty="0" smtClean="0">
              <a:solidFill>
                <a:srgbClr val="FF0000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3: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basen</a:t>
            </a:r>
            <a:endParaRPr lang="en-GB" sz="2400" dirty="0"/>
          </a:p>
        </p:txBody>
      </p:sp>
      <p:sp>
        <p:nvSpPr>
          <p:cNvPr id="5" name="Gekromde PIJL-RECHTS 16"/>
          <p:cNvSpPr/>
          <p:nvPr/>
        </p:nvSpPr>
        <p:spPr>
          <a:xfrm>
            <a:off x="1679510" y="2472612"/>
            <a:ext cx="394781" cy="6158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>
              <a:solidFill>
                <a:schemeClr val="tx1"/>
              </a:solidFill>
            </a:endParaRPr>
          </a:p>
        </p:txBody>
      </p:sp>
      <p:sp>
        <p:nvSpPr>
          <p:cNvPr id="6" name="Gekromde PIJL-RECHTS 16"/>
          <p:cNvSpPr/>
          <p:nvPr/>
        </p:nvSpPr>
        <p:spPr>
          <a:xfrm>
            <a:off x="1673073" y="4460033"/>
            <a:ext cx="401218" cy="5989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57667" y="908721"/>
            <a:ext cx="11869491" cy="5217443"/>
          </a:xfrm>
        </p:spPr>
        <p:txBody>
          <a:bodyPr/>
          <a:lstStyle/>
          <a:p>
            <a:pPr marL="0" indent="0">
              <a:buNone/>
            </a:pPr>
            <a:r>
              <a:rPr lang="nl-BE" sz="2000" dirty="0" err="1"/>
              <a:t>vb</a:t>
            </a:r>
            <a:r>
              <a:rPr lang="nl-BE" sz="2000" dirty="0"/>
              <a:t> </a:t>
            </a:r>
            <a:r>
              <a:rPr lang="nl-BE" sz="2000" dirty="0" smtClean="0"/>
              <a:t>3:  </a:t>
            </a:r>
            <a:r>
              <a:rPr lang="nl-BE" sz="2400" dirty="0"/>
              <a:t>		</a:t>
            </a:r>
            <a:r>
              <a:rPr lang="nl-NL" sz="2000" dirty="0" smtClean="0">
                <a:sym typeface="Symbol" pitchFamily="18" charset="2"/>
              </a:rPr>
              <a:t>Fe</a:t>
            </a:r>
            <a:r>
              <a:rPr lang="nl-NL" sz="2000" baseline="30000" dirty="0" smtClean="0">
                <a:sym typeface="Symbol" pitchFamily="18" charset="2"/>
              </a:rPr>
              <a:t>3+</a:t>
            </a:r>
            <a:r>
              <a:rPr lang="nl-BE" sz="2000" dirty="0" smtClean="0">
                <a:sym typeface="Symbol" pitchFamily="18" charset="2"/>
              </a:rPr>
              <a:t> </a:t>
            </a:r>
            <a:r>
              <a:rPr lang="nl-BE" sz="2000" dirty="0">
                <a:sym typeface="Symbol" pitchFamily="18" charset="2"/>
              </a:rPr>
              <a:t>en OH</a:t>
            </a:r>
            <a:r>
              <a:rPr lang="nl-NL" sz="2000" baseline="30000" dirty="0">
                <a:sym typeface="Symbol" pitchFamily="18" charset="2"/>
              </a:rPr>
              <a:t>-</a:t>
            </a:r>
          </a:p>
          <a:p>
            <a:pPr marL="0" indent="0">
              <a:buNone/>
            </a:pPr>
            <a:r>
              <a:rPr lang="nl-NL" sz="2000" baseline="30000" dirty="0">
                <a:sym typeface="Symbol" pitchFamily="18" charset="2"/>
              </a:rPr>
              <a:t>               		</a:t>
            </a:r>
            <a:r>
              <a:rPr lang="nl-NL" sz="2000" dirty="0" smtClean="0">
                <a:sym typeface="Symbol" pitchFamily="18" charset="2"/>
              </a:rPr>
              <a:t>Fe(OH)</a:t>
            </a:r>
            <a:r>
              <a:rPr lang="nl-NL" sz="2000" baseline="-25000" dirty="0" smtClean="0">
                <a:sym typeface="Symbol" pitchFamily="18" charset="2"/>
              </a:rPr>
              <a:t>3</a:t>
            </a:r>
            <a:r>
              <a:rPr lang="nl-NL" sz="2000" dirty="0" smtClean="0">
                <a:sym typeface="Symbol" pitchFamily="18" charset="2"/>
              </a:rPr>
              <a:t> </a:t>
            </a:r>
            <a:endParaRPr lang="nl-NL" sz="2000" dirty="0">
              <a:sym typeface="Symbol" pitchFamily="18" charset="2"/>
            </a:endParaRPr>
          </a:p>
          <a:p>
            <a:pPr marL="0" indent="0">
              <a:buNone/>
            </a:pPr>
            <a:r>
              <a:rPr lang="nl-NL" sz="2000" dirty="0">
                <a:sym typeface="Symbol" pitchFamily="18" charset="2"/>
              </a:rPr>
              <a:t>	Reactie: </a:t>
            </a:r>
            <a:r>
              <a:rPr lang="nl-NL" sz="2000" dirty="0" smtClean="0">
                <a:sym typeface="Symbol" pitchFamily="18" charset="2"/>
              </a:rPr>
              <a:t> Fe</a:t>
            </a:r>
            <a:r>
              <a:rPr lang="nl-NL" sz="2000" baseline="-25000" dirty="0" smtClean="0">
                <a:sym typeface="Symbol" pitchFamily="18" charset="2"/>
              </a:rPr>
              <a:t>2</a:t>
            </a:r>
            <a:r>
              <a:rPr lang="nl-NL" sz="2000" dirty="0" smtClean="0">
                <a:sym typeface="Symbol" pitchFamily="18" charset="2"/>
              </a:rPr>
              <a:t>O</a:t>
            </a:r>
            <a:r>
              <a:rPr lang="nl-NL" sz="2000" baseline="-25000" dirty="0" smtClean="0">
                <a:sym typeface="Symbol" pitchFamily="18" charset="2"/>
              </a:rPr>
              <a:t>3</a:t>
            </a:r>
            <a:r>
              <a:rPr lang="nl-NL" sz="2000" dirty="0" smtClean="0">
                <a:sym typeface="Symbol" pitchFamily="18" charset="2"/>
              </a:rPr>
              <a:t> </a:t>
            </a:r>
            <a:r>
              <a:rPr lang="nl-NL" sz="2000" dirty="0">
                <a:sym typeface="Symbol" pitchFamily="18" charset="2"/>
              </a:rPr>
              <a:t>(v) +  </a:t>
            </a:r>
            <a:r>
              <a:rPr lang="nl-NL" sz="2000" dirty="0" smtClean="0">
                <a:sym typeface="Symbol" pitchFamily="18" charset="2"/>
              </a:rPr>
              <a:t>3 </a:t>
            </a:r>
            <a:r>
              <a:rPr lang="nl-BE" sz="2000" dirty="0" smtClean="0"/>
              <a:t>H</a:t>
            </a:r>
            <a:r>
              <a:rPr lang="nl-BE" sz="2000" baseline="-25000" dirty="0" smtClean="0"/>
              <a:t>2</a:t>
            </a:r>
            <a:r>
              <a:rPr lang="nl-BE" sz="2000" dirty="0" smtClean="0"/>
              <a:t>O(</a:t>
            </a:r>
            <a:r>
              <a:rPr lang="nl-BE" sz="2000" dirty="0" err="1" smtClean="0"/>
              <a:t>vl</a:t>
            </a:r>
            <a:r>
              <a:rPr lang="nl-BE" sz="2000" dirty="0"/>
              <a:t>) </a:t>
            </a:r>
            <a:r>
              <a:rPr lang="nl-NL" sz="2000" dirty="0">
                <a:sym typeface="Symbol" pitchFamily="18" charset="2"/>
              </a:rPr>
              <a:t>  </a:t>
            </a:r>
            <a:r>
              <a:rPr lang="nl-NL" sz="2000" dirty="0" smtClean="0">
                <a:sym typeface="Symbol" pitchFamily="18" charset="2"/>
              </a:rPr>
              <a:t>2 Fe(OH)</a:t>
            </a:r>
            <a:r>
              <a:rPr lang="nl-NL" sz="2000" baseline="-25000" dirty="0" smtClean="0">
                <a:sym typeface="Symbol" pitchFamily="18" charset="2"/>
              </a:rPr>
              <a:t>3</a:t>
            </a:r>
            <a:r>
              <a:rPr lang="nl-NL" sz="2000" dirty="0" smtClean="0">
                <a:sym typeface="Symbol" pitchFamily="18" charset="2"/>
              </a:rPr>
              <a:t>(</a:t>
            </a:r>
            <a:r>
              <a:rPr lang="nl-NL" sz="2000" dirty="0" err="1" smtClean="0">
                <a:sym typeface="Symbol" pitchFamily="18" charset="2"/>
              </a:rPr>
              <a:t>aq</a:t>
            </a:r>
            <a:r>
              <a:rPr lang="nl-NL" sz="2000" dirty="0">
                <a:sym typeface="Symbol" pitchFamily="18" charset="2"/>
              </a:rPr>
              <a:t>)      </a:t>
            </a:r>
            <a:r>
              <a:rPr lang="nl-NL" sz="2000" baseline="30000" dirty="0">
                <a:sym typeface="Symbol" pitchFamily="18" charset="2"/>
              </a:rPr>
              <a:t>!! balanceren</a:t>
            </a:r>
          </a:p>
          <a:p>
            <a:pPr marL="0" indent="0">
              <a:buNone/>
            </a:pPr>
            <a:r>
              <a:rPr lang="nl-BE" sz="2000" dirty="0"/>
              <a:t>	Naam: indien het metaalion </a:t>
            </a:r>
            <a:r>
              <a:rPr lang="nl-BE" sz="2000" dirty="0" smtClean="0"/>
              <a:t>&gt; 1 </a:t>
            </a:r>
            <a:r>
              <a:rPr lang="nl-BE" sz="2000" dirty="0" err="1" smtClean="0"/>
              <a:t>ionenvalentie:ijzer</a:t>
            </a:r>
            <a:r>
              <a:rPr lang="nl-BE" sz="2000" dirty="0" smtClean="0"/>
              <a:t>(III)hydroxide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 smtClean="0"/>
          </a:p>
          <a:p>
            <a:pPr marL="0" indent="0">
              <a:buNone/>
            </a:pPr>
            <a:r>
              <a:rPr lang="nl-BE" sz="2000" dirty="0" smtClean="0">
                <a:solidFill>
                  <a:srgbClr val="FF0000"/>
                </a:solidFill>
              </a:rPr>
              <a:t>! </a:t>
            </a:r>
            <a:r>
              <a:rPr lang="nl-BE" sz="2400" dirty="0" smtClean="0">
                <a:solidFill>
                  <a:srgbClr val="FF0000"/>
                </a:solidFill>
              </a:rPr>
              <a:t>Basen </a:t>
            </a:r>
            <a:r>
              <a:rPr lang="nl-BE" sz="2400" dirty="0">
                <a:solidFill>
                  <a:srgbClr val="FF0000"/>
                </a:solidFill>
              </a:rPr>
              <a:t>verhogen in </a:t>
            </a:r>
            <a:r>
              <a:rPr lang="nl-BE" sz="2400" u="sng" dirty="0">
                <a:solidFill>
                  <a:srgbClr val="FF0000"/>
                </a:solidFill>
              </a:rPr>
              <a:t>waterig midden de concentratie aan hydroxide-ionen</a:t>
            </a:r>
          </a:p>
          <a:p>
            <a:pPr marL="0" indent="0">
              <a:buNone/>
            </a:pPr>
            <a:endParaRPr lang="nl-BE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BE" sz="2000" dirty="0" err="1" smtClean="0"/>
              <a:t>NaOH</a:t>
            </a:r>
            <a:r>
              <a:rPr lang="nl-BE" sz="2000" dirty="0" smtClean="0"/>
              <a:t> </a:t>
            </a:r>
            <a:r>
              <a:rPr lang="nl-BE" sz="2000" dirty="0"/>
              <a:t>(</a:t>
            </a:r>
            <a:r>
              <a:rPr lang="nl-BE" sz="2000" dirty="0" err="1"/>
              <a:t>aq</a:t>
            </a:r>
            <a:r>
              <a:rPr lang="nl-BE" sz="2000" dirty="0"/>
              <a:t>)  </a:t>
            </a:r>
            <a:r>
              <a:rPr lang="nl-BE" sz="2000" dirty="0">
                <a:cs typeface="Calibri"/>
              </a:rPr>
              <a:t>→  Na</a:t>
            </a:r>
            <a:r>
              <a:rPr lang="nl-BE" sz="2000" baseline="30000" dirty="0">
                <a:cs typeface="Calibri"/>
              </a:rPr>
              <a:t>+</a:t>
            </a:r>
            <a:r>
              <a:rPr lang="nl-BE" sz="2000" dirty="0">
                <a:cs typeface="Calibri"/>
              </a:rPr>
              <a:t> (</a:t>
            </a:r>
            <a:r>
              <a:rPr lang="nl-BE" sz="2000" dirty="0" err="1">
                <a:cs typeface="Calibri"/>
              </a:rPr>
              <a:t>aq</a:t>
            </a:r>
            <a:r>
              <a:rPr lang="nl-BE" sz="2000" dirty="0">
                <a:cs typeface="Calibri"/>
              </a:rPr>
              <a:t>)   +   OH</a:t>
            </a:r>
            <a:r>
              <a:rPr lang="nl-BE" sz="2000" baseline="30000" dirty="0">
                <a:cs typeface="Calibri"/>
              </a:rPr>
              <a:t>-</a:t>
            </a:r>
            <a:r>
              <a:rPr lang="nl-BE" sz="2000" dirty="0">
                <a:cs typeface="Calibri"/>
              </a:rPr>
              <a:t> (</a:t>
            </a:r>
            <a:r>
              <a:rPr lang="nl-BE" sz="2000" dirty="0" err="1">
                <a:cs typeface="Calibri"/>
              </a:rPr>
              <a:t>aq</a:t>
            </a:r>
            <a:r>
              <a:rPr lang="nl-BE" sz="2000" dirty="0">
                <a:cs typeface="Calibri"/>
              </a:rPr>
              <a:t>)</a:t>
            </a:r>
            <a:endParaRPr lang="nl-BE" sz="2000" dirty="0"/>
          </a:p>
          <a:p>
            <a:pPr marL="0" indent="0">
              <a:buNone/>
            </a:pPr>
            <a:r>
              <a:rPr lang="nl-NL" sz="2000" dirty="0">
                <a:sym typeface="Symbol" pitchFamily="18" charset="2"/>
              </a:rPr>
              <a:t>Fe(OH)</a:t>
            </a:r>
            <a:r>
              <a:rPr lang="nl-NL" sz="2000" baseline="-25000" dirty="0">
                <a:sym typeface="Symbol" pitchFamily="18" charset="2"/>
              </a:rPr>
              <a:t>3</a:t>
            </a:r>
            <a:r>
              <a:rPr lang="nl-NL" sz="2000" dirty="0">
                <a:sym typeface="Symbol" pitchFamily="18" charset="2"/>
              </a:rPr>
              <a:t>(</a:t>
            </a:r>
            <a:r>
              <a:rPr lang="nl-NL" sz="2000" dirty="0" err="1">
                <a:sym typeface="Symbol" pitchFamily="18" charset="2"/>
              </a:rPr>
              <a:t>aq</a:t>
            </a:r>
            <a:r>
              <a:rPr lang="nl-NL" sz="2000" dirty="0" smtClean="0">
                <a:sym typeface="Symbol" pitchFamily="18" charset="2"/>
              </a:rPr>
              <a:t>) </a:t>
            </a:r>
            <a:r>
              <a:rPr lang="nl-BE" sz="2000" dirty="0">
                <a:cs typeface="Calibri"/>
              </a:rPr>
              <a:t>→  </a:t>
            </a:r>
            <a:r>
              <a:rPr lang="nl-BE" sz="2000" dirty="0" smtClean="0">
                <a:cs typeface="Calibri"/>
              </a:rPr>
              <a:t>Fe</a:t>
            </a:r>
            <a:r>
              <a:rPr lang="nl-BE" sz="2000" baseline="30000" dirty="0" smtClean="0">
                <a:cs typeface="Calibri"/>
              </a:rPr>
              <a:t>3+</a:t>
            </a:r>
            <a:r>
              <a:rPr lang="nl-BE" sz="2000" dirty="0" smtClean="0">
                <a:cs typeface="Calibri"/>
              </a:rPr>
              <a:t> </a:t>
            </a:r>
            <a:r>
              <a:rPr lang="nl-BE" sz="2000" dirty="0">
                <a:cs typeface="Calibri"/>
              </a:rPr>
              <a:t>(</a:t>
            </a:r>
            <a:r>
              <a:rPr lang="nl-BE" sz="2000" dirty="0" err="1">
                <a:cs typeface="Calibri"/>
              </a:rPr>
              <a:t>aq</a:t>
            </a:r>
            <a:r>
              <a:rPr lang="nl-BE" sz="2000" dirty="0">
                <a:cs typeface="Calibri"/>
              </a:rPr>
              <a:t>)   +   </a:t>
            </a:r>
            <a:r>
              <a:rPr lang="nl-BE" sz="2000" dirty="0" smtClean="0">
                <a:cs typeface="Calibri"/>
              </a:rPr>
              <a:t>3 OH</a:t>
            </a:r>
            <a:r>
              <a:rPr lang="nl-BE" sz="2000" baseline="30000" dirty="0" smtClean="0">
                <a:cs typeface="Calibri"/>
              </a:rPr>
              <a:t>-</a:t>
            </a:r>
            <a:r>
              <a:rPr lang="nl-BE" sz="2000" dirty="0" smtClean="0">
                <a:cs typeface="Calibri"/>
              </a:rPr>
              <a:t> </a:t>
            </a:r>
            <a:r>
              <a:rPr lang="nl-BE" sz="2000" dirty="0">
                <a:cs typeface="Calibri"/>
              </a:rPr>
              <a:t>(</a:t>
            </a:r>
            <a:r>
              <a:rPr lang="nl-BE" sz="2000" dirty="0" err="1">
                <a:cs typeface="Calibri"/>
              </a:rPr>
              <a:t>aq</a:t>
            </a:r>
            <a:r>
              <a:rPr lang="nl-BE" sz="2000" dirty="0" smtClean="0">
                <a:cs typeface="Calibri"/>
              </a:rPr>
              <a:t>)</a:t>
            </a:r>
            <a:endParaRPr lang="nl-BE" sz="2400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nl-NL" sz="2000" dirty="0" smtClean="0">
                <a:sym typeface="Symbol" pitchFamily="18" charset="2"/>
              </a:rPr>
              <a:t>Ca(OH)</a:t>
            </a:r>
            <a:r>
              <a:rPr lang="nl-NL" sz="2000" baseline="-25000" dirty="0" smtClean="0">
                <a:sym typeface="Symbol" pitchFamily="18" charset="2"/>
              </a:rPr>
              <a:t>2</a:t>
            </a:r>
            <a:r>
              <a:rPr lang="nl-NL" sz="2000" dirty="0" smtClean="0">
                <a:sym typeface="Symbol" pitchFamily="18" charset="2"/>
              </a:rPr>
              <a:t>(</a:t>
            </a:r>
            <a:r>
              <a:rPr lang="nl-NL" sz="2000" dirty="0" err="1" smtClean="0">
                <a:sym typeface="Symbol" pitchFamily="18" charset="2"/>
              </a:rPr>
              <a:t>aq</a:t>
            </a:r>
            <a:r>
              <a:rPr lang="nl-NL" sz="2000" dirty="0">
                <a:sym typeface="Symbol" pitchFamily="18" charset="2"/>
              </a:rPr>
              <a:t>) </a:t>
            </a:r>
            <a:r>
              <a:rPr lang="nl-BE" sz="2000" dirty="0">
                <a:cs typeface="Calibri"/>
              </a:rPr>
              <a:t>→  </a:t>
            </a:r>
            <a:r>
              <a:rPr lang="nl-BE" sz="2000" dirty="0" smtClean="0">
                <a:cs typeface="Calibri"/>
              </a:rPr>
              <a:t>Ca</a:t>
            </a:r>
            <a:r>
              <a:rPr lang="nl-BE" sz="2000" baseline="30000" dirty="0" smtClean="0">
                <a:cs typeface="Calibri"/>
              </a:rPr>
              <a:t>2+</a:t>
            </a:r>
            <a:r>
              <a:rPr lang="nl-BE" sz="2000" dirty="0" smtClean="0">
                <a:cs typeface="Calibri"/>
              </a:rPr>
              <a:t> </a:t>
            </a:r>
            <a:r>
              <a:rPr lang="nl-BE" sz="2000" dirty="0">
                <a:cs typeface="Calibri"/>
              </a:rPr>
              <a:t>(</a:t>
            </a:r>
            <a:r>
              <a:rPr lang="nl-BE" sz="2000" dirty="0" err="1">
                <a:cs typeface="Calibri"/>
              </a:rPr>
              <a:t>aq</a:t>
            </a:r>
            <a:r>
              <a:rPr lang="nl-BE" sz="2000" dirty="0">
                <a:cs typeface="Calibri"/>
              </a:rPr>
              <a:t>)   +   </a:t>
            </a:r>
            <a:r>
              <a:rPr lang="nl-BE" sz="2000" dirty="0" smtClean="0">
                <a:cs typeface="Calibri"/>
              </a:rPr>
              <a:t>2 </a:t>
            </a:r>
            <a:r>
              <a:rPr lang="nl-BE" sz="2000" dirty="0">
                <a:cs typeface="Calibri"/>
              </a:rPr>
              <a:t>OH</a:t>
            </a:r>
            <a:r>
              <a:rPr lang="nl-BE" sz="2000" baseline="30000" dirty="0">
                <a:cs typeface="Calibri"/>
              </a:rPr>
              <a:t>-</a:t>
            </a:r>
            <a:r>
              <a:rPr lang="nl-BE" sz="2000" dirty="0">
                <a:cs typeface="Calibri"/>
              </a:rPr>
              <a:t> (</a:t>
            </a:r>
            <a:r>
              <a:rPr lang="nl-BE" sz="2000" dirty="0" err="1">
                <a:cs typeface="Calibri"/>
              </a:rPr>
              <a:t>aq</a:t>
            </a:r>
            <a:r>
              <a:rPr lang="nl-BE" sz="2000" dirty="0">
                <a:cs typeface="Calibri"/>
              </a:rPr>
              <a:t>)</a:t>
            </a:r>
            <a:endParaRPr lang="nl-BE" sz="2000" dirty="0"/>
          </a:p>
          <a:p>
            <a:pPr marL="0" indent="0">
              <a:buNone/>
            </a:pPr>
            <a:r>
              <a:rPr lang="nl-BE" sz="1600" dirty="0" smtClean="0"/>
              <a:t>Kalkmelk</a:t>
            </a:r>
          </a:p>
          <a:p>
            <a:pPr marL="0" indent="0">
              <a:buNone/>
            </a:pPr>
            <a:r>
              <a:rPr lang="nl-BE" sz="1600" dirty="0" smtClean="0"/>
              <a:t>Gebluste kalk</a:t>
            </a:r>
            <a:endParaRPr lang="nl-BE" sz="1600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</a:rPr>
              <a:t>Hoofdstuk 3: basen</a:t>
            </a:r>
            <a:endParaRPr lang="en-GB" sz="2400" dirty="0"/>
          </a:p>
        </p:txBody>
      </p:sp>
      <p:sp>
        <p:nvSpPr>
          <p:cNvPr id="5" name="Gekromde PIJL-RECHTS 16"/>
          <p:cNvSpPr/>
          <p:nvPr/>
        </p:nvSpPr>
        <p:spPr>
          <a:xfrm>
            <a:off x="1474237" y="1017036"/>
            <a:ext cx="394781" cy="6158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3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000" dirty="0" smtClean="0">
                <a:solidFill>
                  <a:srgbClr val="FF0000"/>
                </a:solidFill>
              </a:rPr>
              <a:t>Speciaal geval: Ammoniak </a:t>
            </a:r>
            <a:r>
              <a:rPr lang="nl-BE" sz="2000" b="1" dirty="0">
                <a:solidFill>
                  <a:srgbClr val="FF0000"/>
                </a:solidFill>
              </a:rPr>
              <a:t>NH</a:t>
            </a:r>
            <a:r>
              <a:rPr lang="nl-BE" sz="2000" b="1" baseline="-25000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3: basen</a:t>
            </a:r>
            <a:endParaRPr lang="en-GB" sz="2400" b="1" dirty="0"/>
          </a:p>
        </p:txBody>
      </p:sp>
      <p:sp>
        <p:nvSpPr>
          <p:cNvPr id="4" name="Tekstvak 3"/>
          <p:cNvSpPr txBox="1"/>
          <p:nvPr/>
        </p:nvSpPr>
        <p:spPr bwMode="auto">
          <a:xfrm>
            <a:off x="1869265" y="1976960"/>
            <a:ext cx="55018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</a:t>
            </a:r>
            <a:r>
              <a:rPr kumimoji="0" lang="nl-BE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+   H</a:t>
            </a:r>
            <a:r>
              <a:rPr kumimoji="0" lang="nl-BE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      		NH</a:t>
            </a:r>
            <a:r>
              <a:rPr kumimoji="0" lang="nl-BE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nl-BE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+   OH</a:t>
            </a:r>
            <a:r>
              <a:rPr kumimoji="0" lang="nl-BE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3669465" y="2177015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 bwMode="auto">
          <a:xfrm>
            <a:off x="2157042" y="3054402"/>
            <a:ext cx="1980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nl-BE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	</a:t>
            </a: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OH</a:t>
            </a:r>
            <a:r>
              <a:rPr kumimoji="0" lang="nl-BE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</a:p>
        </p:txBody>
      </p:sp>
      <p:cxnSp>
        <p:nvCxnSpPr>
          <p:cNvPr id="7" name="Rechte verbindingslijn 6"/>
          <p:cNvCxnSpPr/>
          <p:nvPr/>
        </p:nvCxnSpPr>
        <p:spPr>
          <a:xfrm flipH="1">
            <a:off x="2661353" y="2377070"/>
            <a:ext cx="413569" cy="677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>
            <a:off x="3309425" y="2377070"/>
            <a:ext cx="360040" cy="677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 bwMode="auto">
          <a:xfrm>
            <a:off x="4768660" y="2515681"/>
            <a:ext cx="20185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ammoniumion</a:t>
            </a:r>
            <a:endParaRPr kumimoji="0" lang="nl-B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Gekromde PIJL-RECHTS 16"/>
          <p:cNvSpPr/>
          <p:nvPr/>
        </p:nvSpPr>
        <p:spPr>
          <a:xfrm>
            <a:off x="1269426" y="2143487"/>
            <a:ext cx="576064" cy="127749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>
              <a:solidFill>
                <a:schemeClr val="tx1"/>
              </a:solidFill>
            </a:endParaRPr>
          </a:p>
        </p:txBody>
      </p:sp>
      <p:cxnSp>
        <p:nvCxnSpPr>
          <p:cNvPr id="11" name="Rechte verbindingslijn met pijl 10"/>
          <p:cNvCxnSpPr/>
          <p:nvPr/>
        </p:nvCxnSpPr>
        <p:spPr>
          <a:xfrm>
            <a:off x="6971698" y="2490364"/>
            <a:ext cx="0" cy="1486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 bwMode="auto">
          <a:xfrm>
            <a:off x="4370922" y="4101597"/>
            <a:ext cx="47689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 smtClean="0"/>
              <a:t>Concentratie aan hydroxide-ionen </a:t>
            </a:r>
            <a:r>
              <a:rPr lang="nl-BE" sz="2400" dirty="0" smtClean="0">
                <a:latin typeface="Calibri"/>
                <a:cs typeface="Calibri"/>
              </a:rPr>
              <a:t>↑</a:t>
            </a:r>
            <a:endParaRPr kumimoji="0" lang="nl-B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903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1892742" cy="5217443"/>
          </a:xfrm>
        </p:spPr>
        <p:txBody>
          <a:bodyPr/>
          <a:lstStyle/>
          <a:p>
            <a:pPr eaLnBrk="0" hangingPunct="0">
              <a:buNone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Oxidatiegetal (OG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)						</a:t>
            </a:r>
          </a:p>
          <a:p>
            <a:pPr eaLnBrk="0" hangingPunct="0">
              <a:buNone/>
            </a:pP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= 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theoretische lading die aan atoom in verbinding toegekend wordt. 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(op het periodiek systeem rechts onder elk element in </a:t>
            </a:r>
            <a:r>
              <a:rPr lang="nl-BE" sz="2000" dirty="0" smtClean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Romeinse cijfers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nl-BE" sz="20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endParaRPr lang="nl-BE" sz="20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Hiervoor gelden de volgende regels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:</a:t>
            </a:r>
          </a:p>
          <a:p>
            <a:pPr lvl="0" eaLnBrk="0" hangingPunct="0">
              <a:buNone/>
            </a:pPr>
            <a:endParaRPr lang="nl-BE" sz="20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marL="457200" lvl="0" indent="-457200" eaLnBrk="0" hangingPunct="0">
              <a:buFontTx/>
              <a:buAutoNum type="arabicPeriod"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Element in elementaire vorm: OG = 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0 </a:t>
            </a:r>
            <a:r>
              <a:rPr lang="nl-BE" sz="16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(vb. Ca, Fe,… OG=0)</a:t>
            </a:r>
            <a:endParaRPr lang="nl-BE" sz="16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marL="457200" lvl="0" indent="-457200" eaLnBrk="0" hangingPunct="0">
              <a:buFontTx/>
              <a:buAutoNum type="arabicPeriod"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Binaire verbinding tussen 2 dezelfde elementen: OG = 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0 </a:t>
            </a:r>
            <a:r>
              <a:rPr lang="nl-BE" sz="16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(Cl</a:t>
            </a:r>
            <a:r>
              <a:rPr lang="nl-BE" sz="1600" baseline="-25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2</a:t>
            </a:r>
            <a:r>
              <a:rPr lang="nl-BE" sz="16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, O</a:t>
            </a:r>
            <a:r>
              <a:rPr lang="nl-BE" sz="1600" baseline="-25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2</a:t>
            </a:r>
            <a:r>
              <a:rPr lang="nl-BE" sz="16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,.. OG=0)</a:t>
            </a:r>
            <a:endParaRPr lang="nl-BE" sz="16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marL="457200" indent="-457200" eaLnBrk="0" hangingPunct="0">
              <a:buFontTx/>
              <a:buAutoNum type="arabicPeriod"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Mono-atomische ionen: OG = </a:t>
            </a:r>
            <a:r>
              <a:rPr lang="nl-BE" sz="2000" dirty="0" err="1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ionlading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nl-BE" sz="16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(Fe</a:t>
            </a:r>
            <a:r>
              <a:rPr lang="nl-BE" sz="1600" baseline="30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3+</a:t>
            </a:r>
            <a:r>
              <a:rPr lang="nl-BE" sz="16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 OG=III) </a:t>
            </a:r>
            <a:r>
              <a:rPr lang="nl-BE" sz="16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(Cl</a:t>
            </a:r>
            <a:r>
              <a:rPr lang="nl-BE" sz="1600" baseline="30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-</a:t>
            </a:r>
            <a:r>
              <a:rPr lang="nl-BE" sz="16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 </a:t>
            </a:r>
            <a:r>
              <a:rPr lang="nl-BE" sz="1600" dirty="0">
                <a:solidFill>
                  <a:prstClr val="black"/>
                </a:solidFill>
                <a:latin typeface="Arial" charset="0"/>
                <a:cs typeface="Arial" charset="0"/>
              </a:rPr>
              <a:t>OG</a:t>
            </a:r>
            <a:r>
              <a:rPr lang="nl-BE" sz="16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=-I)</a:t>
            </a:r>
            <a:endParaRPr lang="nl-BE" sz="16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marL="457200" lvl="0" indent="-457200" eaLnBrk="0" hangingPunct="0">
              <a:buFontTx/>
              <a:buAutoNum type="arabicPeriod"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Binaire verbindingen met 2 ≠ elementen: meest 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EN (elektronegatief element)</a:t>
            </a:r>
            <a:r>
              <a:rPr lang="nl-BE" sz="16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negatief 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OG; andere element positief 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OG  </a:t>
            </a:r>
            <a:r>
              <a:rPr lang="nl-BE" sz="16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(in H</a:t>
            </a:r>
            <a:r>
              <a:rPr lang="nl-BE" sz="1600" baseline="-25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2</a:t>
            </a:r>
            <a:r>
              <a:rPr lang="nl-BE" sz="16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O: H:+I en O-II) </a:t>
            </a:r>
            <a:r>
              <a:rPr lang="nl-BE" sz="16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nl-BE" sz="1600" dirty="0" err="1">
                <a:solidFill>
                  <a:prstClr val="black"/>
                </a:solidFill>
                <a:latin typeface="Arial" charset="0"/>
                <a:cs typeface="Arial" charset="0"/>
              </a:rPr>
              <a:t>elektronegativiteit</a:t>
            </a:r>
            <a:r>
              <a:rPr lang="nl-BE" sz="1600" dirty="0">
                <a:solidFill>
                  <a:prstClr val="black"/>
                </a:solidFill>
                <a:latin typeface="Arial" charset="0"/>
                <a:cs typeface="Arial" charset="0"/>
              </a:rPr>
              <a:t> in het rood bij elk element op het periodiek </a:t>
            </a:r>
            <a:r>
              <a:rPr lang="nl-BE" sz="16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systeem)</a:t>
            </a:r>
            <a:endParaRPr lang="nl-BE" sz="16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marL="457200" lvl="0" indent="-457200" eaLnBrk="0" hangingPunct="0">
              <a:buFontTx/>
              <a:buAutoNum type="arabicPeriod"/>
            </a:pP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Neutrale 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verbindingen: som OG = 0</a:t>
            </a:r>
          </a:p>
          <a:p>
            <a:pPr marL="0" indent="0">
              <a:buNone/>
            </a:pPr>
            <a:endParaRPr lang="nl-B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3: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niet-metaaloxiden</a:t>
            </a:r>
            <a:endParaRPr lang="en-GB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r="662"/>
          <a:stretch/>
        </p:blipFill>
        <p:spPr>
          <a:xfrm>
            <a:off x="9601200" y="1849035"/>
            <a:ext cx="1996017" cy="228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307912" y="908721"/>
            <a:ext cx="11893420" cy="5373207"/>
          </a:xfrm>
        </p:spPr>
        <p:txBody>
          <a:bodyPr/>
          <a:lstStyle/>
          <a:p>
            <a:pPr marL="0" indent="0" eaLnBrk="0" hangingPunct="0">
              <a:buNone/>
            </a:pPr>
            <a:r>
              <a:rPr lang="nl-BE" sz="2000" dirty="0"/>
              <a:t>= </a:t>
            </a:r>
            <a:r>
              <a:rPr lang="nl-BE" sz="2000" dirty="0" smtClean="0"/>
              <a:t>verbinding tussen niet-metaal en O </a:t>
            </a:r>
            <a:r>
              <a:rPr lang="en-GB" sz="2000" dirty="0"/>
              <a:t>(</a:t>
            </a:r>
            <a:r>
              <a:rPr lang="en-GB" sz="2000" b="1" dirty="0" err="1">
                <a:solidFill>
                  <a:srgbClr val="FF0000"/>
                </a:solidFill>
              </a:rPr>
              <a:t>ongeladen</a:t>
            </a:r>
            <a:r>
              <a:rPr lang="en-GB" sz="2000" dirty="0" smtClean="0"/>
              <a:t>)</a:t>
            </a:r>
            <a:endParaRPr lang="nl-BE" sz="2000" dirty="0"/>
          </a:p>
          <a:p>
            <a:pPr marL="0" indent="0" eaLnBrk="0" hangingPunct="0">
              <a:buNone/>
            </a:pPr>
            <a:r>
              <a:rPr lang="nl-BE" sz="1600" dirty="0" smtClean="0">
                <a:solidFill>
                  <a:srgbClr val="FF0000"/>
                </a:solidFill>
              </a:rPr>
              <a:t>(!! Niet-metaaloxiden= zuurvormende oxiden)</a:t>
            </a:r>
            <a:endParaRPr lang="nl-BE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BE" sz="2000" dirty="0" smtClean="0"/>
          </a:p>
          <a:p>
            <a:pPr marL="0" indent="0">
              <a:buNone/>
            </a:pPr>
            <a:r>
              <a:rPr lang="nl-BE" sz="2000" dirty="0" err="1" smtClean="0"/>
              <a:t>vb</a:t>
            </a:r>
            <a:r>
              <a:rPr lang="nl-BE" sz="2000" dirty="0" smtClean="0"/>
              <a:t> </a:t>
            </a:r>
            <a:r>
              <a:rPr lang="nl-BE" sz="2000" dirty="0"/>
              <a:t>1:  </a:t>
            </a:r>
            <a:r>
              <a:rPr lang="nl-BE" sz="2000" dirty="0" smtClean="0"/>
              <a:t>voor niet-metalen met een </a:t>
            </a:r>
            <a:r>
              <a:rPr lang="nl-BE" sz="2000" dirty="0" smtClean="0">
                <a:solidFill>
                  <a:srgbClr val="FF0000"/>
                </a:solidFill>
              </a:rPr>
              <a:t>even</a:t>
            </a:r>
            <a:r>
              <a:rPr lang="nl-BE" sz="2000" dirty="0" smtClean="0"/>
              <a:t> OG: neem het niet-metaal 1 </a:t>
            </a:r>
            <a:r>
              <a:rPr lang="nl-BE" sz="2000" dirty="0" smtClean="0"/>
              <a:t>keer</a:t>
            </a:r>
          </a:p>
          <a:p>
            <a:pPr marL="0" indent="0">
              <a:buNone/>
            </a:pPr>
            <a:r>
              <a:rPr lang="nl-BE" sz="2000" dirty="0" smtClean="0"/>
              <a:t> </a:t>
            </a:r>
            <a:r>
              <a:rPr lang="nl-BE" sz="2000" dirty="0" smtClean="0"/>
              <a:t>en combineer met voldoende O tot ongeladen 	</a:t>
            </a:r>
            <a:endParaRPr lang="nl-NL" sz="2000" baseline="30000" dirty="0">
              <a:sym typeface="Symbol" pitchFamily="18" charset="2"/>
            </a:endParaRPr>
          </a:p>
          <a:p>
            <a:pPr marL="0" indent="0">
              <a:buNone/>
            </a:pPr>
            <a:r>
              <a:rPr lang="nl-NL" sz="2000" baseline="30000" dirty="0">
                <a:sym typeface="Symbol" pitchFamily="18" charset="2"/>
              </a:rPr>
              <a:t>               </a:t>
            </a:r>
            <a:r>
              <a:rPr lang="nl-NL" sz="2000" baseline="30000" dirty="0" smtClean="0">
                <a:sym typeface="Symbol" pitchFamily="18" charset="2"/>
              </a:rPr>
              <a:t>		</a:t>
            </a:r>
            <a:r>
              <a:rPr lang="nl-NL" sz="2000" dirty="0" smtClean="0">
                <a:sym typeface="Symbol" pitchFamily="18" charset="2"/>
              </a:rPr>
              <a:t>S (+VI) en O (-II)  </a:t>
            </a:r>
            <a:endParaRPr lang="nl-NL" sz="2000" dirty="0">
              <a:sym typeface="Symbol" pitchFamily="18" charset="2"/>
            </a:endParaRPr>
          </a:p>
          <a:p>
            <a:pPr marL="0" indent="0">
              <a:buNone/>
            </a:pPr>
            <a:r>
              <a:rPr lang="nl-NL" sz="2000" dirty="0">
                <a:sym typeface="Symbol" pitchFamily="18" charset="2"/>
              </a:rPr>
              <a:t>	 </a:t>
            </a:r>
            <a:r>
              <a:rPr lang="nl-NL" sz="2000" dirty="0" smtClean="0">
                <a:sym typeface="Symbol" pitchFamily="18" charset="2"/>
              </a:rPr>
              <a:t>         </a:t>
            </a:r>
          </a:p>
          <a:p>
            <a:pPr marL="0" indent="0">
              <a:buNone/>
            </a:pPr>
            <a:r>
              <a:rPr lang="nl-NL" sz="2000" dirty="0">
                <a:sym typeface="Symbol" pitchFamily="18" charset="2"/>
              </a:rPr>
              <a:t>	</a:t>
            </a:r>
            <a:r>
              <a:rPr lang="nl-NL" sz="2000" dirty="0" smtClean="0">
                <a:sym typeface="Symbol" pitchFamily="18" charset="2"/>
              </a:rPr>
              <a:t>	</a:t>
            </a:r>
            <a:r>
              <a:rPr lang="nl-BE" sz="2000" dirty="0" smtClean="0">
                <a:sym typeface="Symbol" pitchFamily="18" charset="2"/>
              </a:rPr>
              <a:t>SO</a:t>
            </a:r>
            <a:r>
              <a:rPr lang="nl-BE" sz="2000" baseline="-25000" dirty="0" smtClean="0">
                <a:sym typeface="Symbol" pitchFamily="18" charset="2"/>
              </a:rPr>
              <a:t>3</a:t>
            </a:r>
            <a:r>
              <a:rPr lang="nl-BE" sz="2000" dirty="0" smtClean="0">
                <a:sym typeface="Symbol" pitchFamily="18" charset="2"/>
              </a:rPr>
              <a:t> : </a:t>
            </a:r>
            <a:r>
              <a:rPr lang="nl-BE" sz="1600" dirty="0" err="1" smtClean="0">
                <a:sym typeface="Symbol" pitchFamily="18" charset="2"/>
              </a:rPr>
              <a:t>zwaveltrioxide</a:t>
            </a:r>
            <a:r>
              <a:rPr lang="nl-BE" sz="1600" dirty="0" smtClean="0">
                <a:sym typeface="Symbol" pitchFamily="18" charset="2"/>
              </a:rPr>
              <a:t> </a:t>
            </a:r>
          </a:p>
          <a:p>
            <a:pPr marL="0" indent="0">
              <a:buNone/>
            </a:pPr>
            <a:r>
              <a:rPr lang="nl-BE" sz="2000" dirty="0"/>
              <a:t>	</a:t>
            </a:r>
            <a:endParaRPr lang="nl-BE" sz="2000" dirty="0" smtClean="0"/>
          </a:p>
          <a:p>
            <a:pPr marL="0" indent="0">
              <a:buNone/>
            </a:pPr>
            <a:r>
              <a:rPr lang="nl-BE" sz="2000" dirty="0" err="1" smtClean="0"/>
              <a:t>vb</a:t>
            </a:r>
            <a:r>
              <a:rPr lang="nl-BE" sz="2000" dirty="0" smtClean="0"/>
              <a:t> 2:  </a:t>
            </a:r>
            <a:r>
              <a:rPr lang="nl-BE" sz="2000" dirty="0"/>
              <a:t>voor niet-metalen met een </a:t>
            </a:r>
            <a:r>
              <a:rPr lang="nl-BE" sz="2000" dirty="0" smtClean="0">
                <a:solidFill>
                  <a:srgbClr val="FF0000"/>
                </a:solidFill>
              </a:rPr>
              <a:t>oneven</a:t>
            </a:r>
            <a:r>
              <a:rPr lang="nl-BE" sz="2000" dirty="0" smtClean="0"/>
              <a:t> </a:t>
            </a:r>
            <a:r>
              <a:rPr lang="nl-BE" sz="2000" dirty="0"/>
              <a:t>OG: neem het niet-metaal </a:t>
            </a:r>
            <a:r>
              <a:rPr lang="nl-BE" sz="2000" dirty="0" smtClean="0"/>
              <a:t>2 </a:t>
            </a:r>
            <a:r>
              <a:rPr lang="nl-BE" sz="2000" dirty="0"/>
              <a:t>keer </a:t>
            </a:r>
            <a:endParaRPr lang="nl-BE" sz="2000" dirty="0" smtClean="0"/>
          </a:p>
          <a:p>
            <a:pPr marL="0" indent="0">
              <a:buNone/>
            </a:pPr>
            <a:r>
              <a:rPr lang="nl-BE" sz="2000" dirty="0" smtClean="0"/>
              <a:t>en </a:t>
            </a:r>
            <a:r>
              <a:rPr lang="nl-BE" sz="2000" dirty="0"/>
              <a:t>combineer met voldoende O tot ongeladen 	</a:t>
            </a:r>
            <a:endParaRPr lang="nl-NL" sz="2000" baseline="30000" dirty="0">
              <a:sym typeface="Symbol" pitchFamily="18" charset="2"/>
            </a:endParaRPr>
          </a:p>
          <a:p>
            <a:pPr marL="0" indent="0">
              <a:buNone/>
            </a:pPr>
            <a:r>
              <a:rPr lang="nl-NL" sz="2000" baseline="30000" dirty="0">
                <a:sym typeface="Symbol" pitchFamily="18" charset="2"/>
              </a:rPr>
              <a:t>               		</a:t>
            </a:r>
            <a:r>
              <a:rPr lang="nl-NL" sz="2000" dirty="0" smtClean="0">
                <a:sym typeface="Symbol" pitchFamily="18" charset="2"/>
              </a:rPr>
              <a:t>P (+V) </a:t>
            </a:r>
            <a:r>
              <a:rPr lang="nl-NL" sz="2000" dirty="0">
                <a:sym typeface="Symbol" pitchFamily="18" charset="2"/>
              </a:rPr>
              <a:t>en O (-II)  </a:t>
            </a:r>
          </a:p>
          <a:p>
            <a:pPr marL="0" indent="0">
              <a:buNone/>
            </a:pPr>
            <a:r>
              <a:rPr lang="nl-NL" sz="2000" dirty="0">
                <a:sym typeface="Symbol" pitchFamily="18" charset="2"/>
              </a:rPr>
              <a:t>	</a:t>
            </a:r>
          </a:p>
          <a:p>
            <a:pPr marL="0" indent="0">
              <a:buNone/>
            </a:pPr>
            <a:r>
              <a:rPr lang="nl-NL" sz="2000" dirty="0">
                <a:sym typeface="Symbol" pitchFamily="18" charset="2"/>
              </a:rPr>
              <a:t>		</a:t>
            </a:r>
            <a:r>
              <a:rPr lang="nl-BE" sz="2000" dirty="0" smtClean="0">
                <a:sym typeface="Symbol" pitchFamily="18" charset="2"/>
              </a:rPr>
              <a:t>P</a:t>
            </a:r>
            <a:r>
              <a:rPr lang="nl-BE" sz="2000" baseline="-25000" dirty="0" smtClean="0">
                <a:sym typeface="Symbol" pitchFamily="18" charset="2"/>
              </a:rPr>
              <a:t>2</a:t>
            </a:r>
            <a:r>
              <a:rPr lang="nl-BE" sz="2000" dirty="0" smtClean="0">
                <a:sym typeface="Symbol" pitchFamily="18" charset="2"/>
              </a:rPr>
              <a:t>O</a:t>
            </a:r>
            <a:r>
              <a:rPr lang="nl-BE" sz="2000" baseline="-25000" dirty="0" smtClean="0">
                <a:sym typeface="Symbol" pitchFamily="18" charset="2"/>
              </a:rPr>
              <a:t>5</a:t>
            </a:r>
            <a:r>
              <a:rPr lang="nl-BE" sz="2000" dirty="0" smtClean="0">
                <a:sym typeface="Symbol" pitchFamily="18" charset="2"/>
              </a:rPr>
              <a:t> : </a:t>
            </a:r>
            <a:r>
              <a:rPr lang="nl-BE" sz="1600" dirty="0" err="1" smtClean="0">
                <a:sym typeface="Symbol" pitchFamily="18" charset="2"/>
              </a:rPr>
              <a:t>difosforpent</a:t>
            </a:r>
            <a:r>
              <a:rPr lang="nl-BE" sz="1600" dirty="0" smtClean="0">
                <a:sym typeface="Symbol" pitchFamily="18" charset="2"/>
              </a:rPr>
              <a:t>(a)oxide</a:t>
            </a:r>
            <a:endParaRPr lang="nl-NL" sz="1600" baseline="30000" dirty="0">
              <a:sym typeface="Symbol" pitchFamily="18" charset="2"/>
            </a:endParaRPr>
          </a:p>
          <a:p>
            <a:pPr marL="0" indent="0">
              <a:buNone/>
            </a:pPr>
            <a:r>
              <a:rPr lang="nl-BE" sz="2000" dirty="0"/>
              <a:t>	Naam: altijd Griekse voorvoegsels: (mono), di, tri, tetra,…</a:t>
            </a:r>
          </a:p>
          <a:p>
            <a:pPr marL="0" indent="0">
              <a:buNone/>
            </a:pPr>
            <a:endParaRPr lang="nl-BE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BE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BE" sz="2000" dirty="0" smtClean="0">
              <a:solidFill>
                <a:srgbClr val="FF0000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3: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niet-metaaloxiden</a:t>
            </a:r>
            <a:endParaRPr lang="en-GB" sz="2400" dirty="0"/>
          </a:p>
        </p:txBody>
      </p:sp>
      <p:sp>
        <p:nvSpPr>
          <p:cNvPr id="5" name="Gekromde PIJL-RECHTS 16"/>
          <p:cNvSpPr/>
          <p:nvPr/>
        </p:nvSpPr>
        <p:spPr>
          <a:xfrm>
            <a:off x="1712542" y="2914142"/>
            <a:ext cx="394781" cy="6158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>
              <a:solidFill>
                <a:schemeClr val="tx1"/>
              </a:solidFill>
            </a:endParaRPr>
          </a:p>
        </p:txBody>
      </p:sp>
      <p:sp>
        <p:nvSpPr>
          <p:cNvPr id="6" name="Gekromde PIJL-RECHTS 16"/>
          <p:cNvSpPr/>
          <p:nvPr/>
        </p:nvSpPr>
        <p:spPr>
          <a:xfrm>
            <a:off x="1734095" y="4961613"/>
            <a:ext cx="401218" cy="5989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>
              <a:solidFill>
                <a:schemeClr val="tx1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577" y="908721"/>
            <a:ext cx="2199550" cy="31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64107" y="843358"/>
            <a:ext cx="11893420" cy="5373207"/>
          </a:xfrm>
        </p:spPr>
        <p:txBody>
          <a:bodyPr/>
          <a:lstStyle/>
          <a:p>
            <a:pPr marL="0" indent="0" eaLnBrk="0" hangingPunct="0">
              <a:buNone/>
            </a:pPr>
            <a:r>
              <a:rPr lang="nl-BE" sz="2000" dirty="0"/>
              <a:t>= </a:t>
            </a:r>
            <a:r>
              <a:rPr lang="nl-BE" sz="2000" dirty="0" smtClean="0"/>
              <a:t>verbinding tussen niet-metaal en O </a:t>
            </a:r>
            <a:r>
              <a:rPr lang="en-GB" sz="2000" dirty="0"/>
              <a:t>(</a:t>
            </a:r>
            <a:r>
              <a:rPr lang="en-GB" sz="2000" b="1" dirty="0" err="1">
                <a:solidFill>
                  <a:srgbClr val="FF0000"/>
                </a:solidFill>
              </a:rPr>
              <a:t>ongeladen</a:t>
            </a:r>
            <a:r>
              <a:rPr lang="en-GB" sz="2000" dirty="0" smtClean="0"/>
              <a:t>)</a:t>
            </a:r>
            <a:endParaRPr lang="nl-BE" sz="2000" dirty="0"/>
          </a:p>
          <a:p>
            <a:pPr marL="0" indent="0" eaLnBrk="0" hangingPunct="0">
              <a:buNone/>
            </a:pPr>
            <a:r>
              <a:rPr lang="nl-BE" sz="1600" dirty="0" smtClean="0">
                <a:solidFill>
                  <a:srgbClr val="FF0000"/>
                </a:solidFill>
              </a:rPr>
              <a:t>(!! Niet-metaaloxiden= zuurvormende oxiden)</a:t>
            </a:r>
            <a:endParaRPr lang="nl-BE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BE" sz="2000" b="1" dirty="0" smtClean="0"/>
              <a:t>Het oxidatiegetal </a:t>
            </a:r>
            <a:r>
              <a:rPr lang="nl-BE" sz="2000" b="1" dirty="0"/>
              <a:t>van het niet-metaal blijft </a:t>
            </a:r>
            <a:r>
              <a:rPr lang="nl-BE" sz="2000" b="1" dirty="0" smtClean="0"/>
              <a:t>steeds constant </a:t>
            </a:r>
            <a:endParaRPr lang="nl-BE" sz="2000" b="1" dirty="0"/>
          </a:p>
          <a:p>
            <a:pPr marL="0" indent="0">
              <a:buNone/>
            </a:pPr>
            <a:endParaRPr lang="nl-BE" sz="2000" dirty="0" smtClean="0"/>
          </a:p>
          <a:p>
            <a:pPr marL="0" indent="0">
              <a:buNone/>
            </a:pPr>
            <a:r>
              <a:rPr lang="nl-BE" sz="1600" dirty="0" smtClean="0"/>
              <a:t>	Vb1. Wanneer je zwaveldioxidegas oplost in water ontstaat er dan H</a:t>
            </a:r>
            <a:r>
              <a:rPr lang="nl-BE" sz="1600" baseline="-25000" dirty="0" smtClean="0"/>
              <a:t>2</a:t>
            </a:r>
            <a:r>
              <a:rPr lang="nl-BE" sz="1600" dirty="0" smtClean="0"/>
              <a:t>SO</a:t>
            </a:r>
            <a:r>
              <a:rPr lang="nl-BE" sz="1600" baseline="-25000" dirty="0" smtClean="0"/>
              <a:t>3 </a:t>
            </a:r>
            <a:r>
              <a:rPr lang="nl-BE" sz="1600" dirty="0" smtClean="0"/>
              <a:t>of</a:t>
            </a:r>
            <a:r>
              <a:rPr lang="nl-BE" sz="1600" baseline="-25000" dirty="0" smtClean="0"/>
              <a:t> </a:t>
            </a:r>
            <a:r>
              <a:rPr lang="nl-BE" sz="1600" dirty="0" smtClean="0"/>
              <a:t>H</a:t>
            </a:r>
            <a:r>
              <a:rPr lang="nl-BE" sz="1600" baseline="-25000" dirty="0" smtClean="0"/>
              <a:t>2</a:t>
            </a:r>
            <a:r>
              <a:rPr lang="nl-BE" sz="1600" dirty="0" smtClean="0"/>
              <a:t>SO</a:t>
            </a:r>
            <a:r>
              <a:rPr lang="nl-BE" sz="1600" baseline="-25000" dirty="0" smtClean="0"/>
              <a:t>4</a:t>
            </a:r>
            <a:endParaRPr lang="nl-BE" sz="1600" dirty="0" smtClean="0"/>
          </a:p>
          <a:p>
            <a:pPr marL="0" indent="0">
              <a:buNone/>
            </a:pPr>
            <a:endParaRPr lang="nl-BE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BE" sz="2000" dirty="0" smtClean="0"/>
              <a:t>  		SO</a:t>
            </a:r>
            <a:r>
              <a:rPr lang="nl-NL" sz="2000" baseline="-25000" dirty="0" smtClean="0">
                <a:sym typeface="Symbol" pitchFamily="18" charset="2"/>
              </a:rPr>
              <a:t>2</a:t>
            </a:r>
            <a:r>
              <a:rPr lang="nl-NL" sz="2000" dirty="0" smtClean="0">
                <a:sym typeface="Symbol" pitchFamily="18" charset="2"/>
              </a:rPr>
              <a:t>(g) +   </a:t>
            </a:r>
            <a:r>
              <a:rPr lang="nl-BE" sz="2000" dirty="0"/>
              <a:t>H</a:t>
            </a:r>
            <a:r>
              <a:rPr lang="nl-BE" sz="2000" baseline="-25000" dirty="0"/>
              <a:t>2</a:t>
            </a:r>
            <a:r>
              <a:rPr lang="nl-BE" sz="2000" dirty="0"/>
              <a:t>O(</a:t>
            </a:r>
            <a:r>
              <a:rPr lang="nl-BE" sz="2000" dirty="0" err="1"/>
              <a:t>vl</a:t>
            </a:r>
            <a:r>
              <a:rPr lang="nl-BE" sz="2000" dirty="0"/>
              <a:t>) </a:t>
            </a:r>
            <a:r>
              <a:rPr lang="nl-NL" sz="2000" dirty="0" smtClean="0">
                <a:sym typeface="Symbol" pitchFamily="18" charset="2"/>
              </a:rPr>
              <a:t> </a:t>
            </a:r>
            <a:r>
              <a:rPr lang="nl-BE" sz="2000" dirty="0"/>
              <a:t>H</a:t>
            </a:r>
            <a:r>
              <a:rPr lang="nl-BE" sz="2000" baseline="-25000" dirty="0"/>
              <a:t>2</a:t>
            </a:r>
            <a:r>
              <a:rPr lang="nl-BE" sz="2000" dirty="0"/>
              <a:t>SO</a:t>
            </a:r>
            <a:r>
              <a:rPr lang="nl-BE" sz="2000" baseline="-25000" dirty="0"/>
              <a:t>3</a:t>
            </a:r>
            <a:r>
              <a:rPr lang="nl-BE" sz="2000" dirty="0"/>
              <a:t>(</a:t>
            </a:r>
            <a:r>
              <a:rPr lang="nl-BE" sz="2000" dirty="0" err="1"/>
              <a:t>aq</a:t>
            </a:r>
            <a:r>
              <a:rPr lang="nl-BE" sz="2000" dirty="0" smtClean="0"/>
              <a:t>)          </a:t>
            </a:r>
            <a:r>
              <a:rPr lang="nl-NL" sz="2000" baseline="30000" dirty="0" smtClean="0">
                <a:sym typeface="Symbol" pitchFamily="18" charset="2"/>
              </a:rPr>
              <a:t>!! </a:t>
            </a:r>
            <a:r>
              <a:rPr lang="nl-NL" sz="2000" baseline="30000" dirty="0">
                <a:sym typeface="Symbol" pitchFamily="18" charset="2"/>
              </a:rPr>
              <a:t>balanceren</a:t>
            </a:r>
          </a:p>
          <a:p>
            <a:pPr marL="0" indent="0">
              <a:buNone/>
            </a:pPr>
            <a:endParaRPr lang="nl-BE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BE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BE" sz="1600" dirty="0" smtClean="0"/>
              <a:t>	Vb2. </a:t>
            </a:r>
            <a:r>
              <a:rPr lang="nl-BE" sz="1600" dirty="0"/>
              <a:t>Wanneer je </a:t>
            </a:r>
            <a:r>
              <a:rPr lang="nl-BE" sz="1600" dirty="0" err="1" smtClean="0"/>
              <a:t>difosforpentoxidegas</a:t>
            </a:r>
            <a:r>
              <a:rPr lang="nl-BE" sz="1600" dirty="0" smtClean="0"/>
              <a:t> </a:t>
            </a:r>
            <a:r>
              <a:rPr lang="nl-BE" sz="1600" dirty="0"/>
              <a:t>oplost in water ontstaat er dan </a:t>
            </a:r>
            <a:r>
              <a:rPr lang="nl-BE" sz="1600" dirty="0" smtClean="0"/>
              <a:t>H</a:t>
            </a:r>
            <a:r>
              <a:rPr lang="nl-BE" sz="1600" baseline="-25000" dirty="0" smtClean="0"/>
              <a:t>3</a:t>
            </a:r>
            <a:r>
              <a:rPr lang="nl-BE" sz="1600" dirty="0" smtClean="0"/>
              <a:t>PO</a:t>
            </a:r>
            <a:r>
              <a:rPr lang="nl-BE" sz="1600" baseline="-25000" dirty="0" smtClean="0"/>
              <a:t>3 </a:t>
            </a:r>
            <a:r>
              <a:rPr lang="nl-BE" sz="1600" dirty="0"/>
              <a:t>of</a:t>
            </a:r>
            <a:r>
              <a:rPr lang="nl-BE" sz="1600" baseline="-25000" dirty="0"/>
              <a:t> </a:t>
            </a:r>
            <a:r>
              <a:rPr lang="nl-BE" sz="1600" dirty="0" smtClean="0"/>
              <a:t>H</a:t>
            </a:r>
            <a:r>
              <a:rPr lang="nl-BE" sz="1600" baseline="-25000" dirty="0" smtClean="0"/>
              <a:t>3</a:t>
            </a:r>
            <a:r>
              <a:rPr lang="nl-BE" sz="1600" dirty="0" smtClean="0"/>
              <a:t>PO</a:t>
            </a:r>
            <a:r>
              <a:rPr lang="nl-BE" sz="1600" baseline="-25000" dirty="0" smtClean="0"/>
              <a:t>4</a:t>
            </a:r>
            <a:endParaRPr lang="nl-BE" sz="1600" dirty="0"/>
          </a:p>
          <a:p>
            <a:pPr marL="0" indent="0">
              <a:buNone/>
            </a:pPr>
            <a:endParaRPr lang="nl-B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BE" dirty="0"/>
              <a:t>  	</a:t>
            </a:r>
            <a:r>
              <a:rPr lang="nl-BE" dirty="0" smtClean="0"/>
              <a:t>	</a:t>
            </a:r>
            <a:r>
              <a:rPr lang="nl-BE" sz="2000" dirty="0" smtClean="0"/>
              <a:t>P</a:t>
            </a:r>
            <a:r>
              <a:rPr lang="nl-BE" sz="2000" baseline="-25000" dirty="0" smtClean="0"/>
              <a:t>2</a:t>
            </a:r>
            <a:r>
              <a:rPr lang="nl-BE" sz="2000" dirty="0" smtClean="0"/>
              <a:t>O</a:t>
            </a:r>
            <a:r>
              <a:rPr lang="nl-BE" sz="2000" baseline="-25000" dirty="0" smtClean="0"/>
              <a:t>5</a:t>
            </a:r>
            <a:r>
              <a:rPr lang="nl-NL" sz="2000" baseline="-25000" dirty="0" smtClean="0">
                <a:sym typeface="Symbol" pitchFamily="18" charset="2"/>
              </a:rPr>
              <a:t> </a:t>
            </a:r>
            <a:r>
              <a:rPr lang="nl-NL" sz="2000" dirty="0" smtClean="0">
                <a:sym typeface="Symbol" pitchFamily="18" charset="2"/>
              </a:rPr>
              <a:t>(</a:t>
            </a:r>
            <a:r>
              <a:rPr lang="nl-NL" sz="2000" dirty="0">
                <a:sym typeface="Symbol" pitchFamily="18" charset="2"/>
              </a:rPr>
              <a:t>g) +  </a:t>
            </a:r>
            <a:r>
              <a:rPr lang="nl-NL" sz="2000" dirty="0" smtClean="0">
                <a:sym typeface="Symbol" pitchFamily="18" charset="2"/>
              </a:rPr>
              <a:t>3 </a:t>
            </a:r>
            <a:r>
              <a:rPr lang="nl-BE" sz="2000" dirty="0"/>
              <a:t>H</a:t>
            </a:r>
            <a:r>
              <a:rPr lang="nl-BE" sz="2000" baseline="-25000" dirty="0"/>
              <a:t>2</a:t>
            </a:r>
            <a:r>
              <a:rPr lang="nl-BE" sz="2000" dirty="0"/>
              <a:t>O(</a:t>
            </a:r>
            <a:r>
              <a:rPr lang="nl-BE" sz="2000" dirty="0" err="1"/>
              <a:t>vl</a:t>
            </a:r>
            <a:r>
              <a:rPr lang="nl-BE" sz="2000" dirty="0"/>
              <a:t>) </a:t>
            </a:r>
            <a:r>
              <a:rPr lang="nl-NL" sz="2000" dirty="0">
                <a:sym typeface="Symbol" pitchFamily="18" charset="2"/>
              </a:rPr>
              <a:t> </a:t>
            </a:r>
            <a:r>
              <a:rPr lang="nl-NL" sz="2000" dirty="0" smtClean="0">
                <a:sym typeface="Symbol" pitchFamily="18" charset="2"/>
              </a:rPr>
              <a:t> 2 </a:t>
            </a:r>
            <a:r>
              <a:rPr lang="nl-BE" sz="2000" dirty="0" smtClean="0"/>
              <a:t>H</a:t>
            </a:r>
            <a:r>
              <a:rPr lang="nl-BE" sz="2000" baseline="-25000" dirty="0" smtClean="0"/>
              <a:t>3</a:t>
            </a:r>
            <a:r>
              <a:rPr lang="nl-BE" sz="2000" dirty="0" smtClean="0"/>
              <a:t>PO</a:t>
            </a:r>
            <a:r>
              <a:rPr lang="nl-BE" sz="2000" baseline="-25000" dirty="0" smtClean="0"/>
              <a:t>4</a:t>
            </a:r>
            <a:r>
              <a:rPr lang="nl-BE" sz="2000" dirty="0" smtClean="0"/>
              <a:t>(</a:t>
            </a:r>
            <a:r>
              <a:rPr lang="nl-BE" sz="2000" dirty="0" err="1" smtClean="0"/>
              <a:t>aq</a:t>
            </a:r>
            <a:r>
              <a:rPr lang="nl-BE" sz="2000" dirty="0"/>
              <a:t>)</a:t>
            </a:r>
            <a:r>
              <a:rPr lang="nl-NL" sz="2000" dirty="0" smtClean="0">
                <a:sym typeface="Symbol" pitchFamily="18" charset="2"/>
              </a:rPr>
              <a:t>    </a:t>
            </a:r>
            <a:r>
              <a:rPr lang="nl-NL" sz="2000" baseline="30000" dirty="0">
                <a:sym typeface="Symbol" pitchFamily="18" charset="2"/>
              </a:rPr>
              <a:t>!! balanceren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3: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niet-metaaloxiden</a:t>
            </a:r>
            <a:endParaRPr lang="en-GB" sz="2400" dirty="0"/>
          </a:p>
        </p:txBody>
      </p:sp>
      <p:sp>
        <p:nvSpPr>
          <p:cNvPr id="9" name="Gekromde PIJL-RECHTS 16"/>
          <p:cNvSpPr/>
          <p:nvPr/>
        </p:nvSpPr>
        <p:spPr>
          <a:xfrm>
            <a:off x="752010" y="4567193"/>
            <a:ext cx="394781" cy="6158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>
              <a:solidFill>
                <a:schemeClr val="tx1"/>
              </a:solidFill>
            </a:endParaRPr>
          </a:p>
        </p:txBody>
      </p:sp>
      <p:sp>
        <p:nvSpPr>
          <p:cNvPr id="10" name="Gekromde PIJL-RECHTS 16"/>
          <p:cNvSpPr/>
          <p:nvPr/>
        </p:nvSpPr>
        <p:spPr>
          <a:xfrm>
            <a:off x="776817" y="2819654"/>
            <a:ext cx="394781" cy="6158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7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hangingPunct="0">
              <a:buNone/>
            </a:pPr>
            <a:r>
              <a:rPr lang="nl-BE" sz="2000" dirty="0" smtClean="0"/>
              <a:t>=</a:t>
            </a:r>
            <a:r>
              <a:rPr lang="nl-BE" dirty="0" smtClean="0"/>
              <a:t> </a:t>
            </a:r>
            <a:r>
              <a:rPr lang="nl-BE" sz="2000" dirty="0" smtClean="0"/>
              <a:t>neutrale </a:t>
            </a:r>
            <a:r>
              <a:rPr lang="nl-BE" sz="2000" dirty="0"/>
              <a:t>oxide</a:t>
            </a:r>
          </a:p>
          <a:p>
            <a:pPr marL="0" indent="0" eaLnBrk="0" hangingPunct="0">
              <a:buNone/>
            </a:pPr>
            <a:r>
              <a:rPr lang="nl-BE" sz="2000" dirty="0"/>
              <a:t>= geen zuurvormende </a:t>
            </a:r>
            <a:r>
              <a:rPr lang="nl-BE" sz="2000" dirty="0" smtClean="0"/>
              <a:t>oxiden</a:t>
            </a:r>
          </a:p>
          <a:p>
            <a:pPr marL="0" indent="0" eaLnBrk="0" hangingPunct="0">
              <a:buNone/>
            </a:pPr>
            <a:r>
              <a:rPr lang="nl-BE" sz="2000" dirty="0" smtClean="0"/>
              <a:t>! Reageren niet met water</a:t>
            </a:r>
            <a:endParaRPr lang="nl-BE" sz="2000" dirty="0"/>
          </a:p>
          <a:p>
            <a:pPr marL="0" indent="0">
              <a:buNone/>
            </a:pPr>
            <a:endParaRPr lang="nl-BE" sz="2000" dirty="0" smtClean="0"/>
          </a:p>
          <a:p>
            <a:pPr marL="0" indent="0" eaLnBrk="0" hangingPunct="0">
              <a:buNone/>
            </a:pPr>
            <a:r>
              <a:rPr lang="nl-BE" sz="2000" dirty="0"/>
              <a:t>CO	</a:t>
            </a:r>
            <a:r>
              <a:rPr lang="nl-BE" sz="2000" dirty="0" smtClean="0"/>
              <a:t>	koolstofmonoxide</a:t>
            </a:r>
            <a:endParaRPr lang="nl-BE" sz="2000" dirty="0"/>
          </a:p>
          <a:p>
            <a:pPr marL="0" indent="0" eaLnBrk="0" hangingPunct="0">
              <a:buNone/>
            </a:pPr>
            <a:r>
              <a:rPr lang="nl-BE" sz="2000" dirty="0"/>
              <a:t>N</a:t>
            </a:r>
            <a:r>
              <a:rPr lang="nl-BE" sz="2000" baseline="-25000" dirty="0"/>
              <a:t>2</a:t>
            </a:r>
            <a:r>
              <a:rPr lang="nl-BE" sz="2000" dirty="0"/>
              <a:t>O	</a:t>
            </a:r>
            <a:r>
              <a:rPr lang="nl-BE" sz="2000" dirty="0" smtClean="0"/>
              <a:t>	distikstofoxide </a:t>
            </a:r>
            <a:r>
              <a:rPr lang="nl-BE" sz="2000" dirty="0"/>
              <a:t>(lachgas)</a:t>
            </a:r>
          </a:p>
          <a:p>
            <a:pPr marL="0" indent="0" eaLnBrk="0" hangingPunct="0">
              <a:buNone/>
            </a:pPr>
            <a:r>
              <a:rPr lang="nl-BE" sz="2000" dirty="0"/>
              <a:t>NO	</a:t>
            </a:r>
            <a:r>
              <a:rPr lang="nl-BE" sz="2000" dirty="0" smtClean="0"/>
              <a:t>	stikstofoxide</a:t>
            </a:r>
            <a:endParaRPr lang="nl-BE" sz="2000" dirty="0"/>
          </a:p>
          <a:p>
            <a:pPr marL="0" indent="0" eaLnBrk="0" hangingPunct="0">
              <a:buNone/>
            </a:pPr>
            <a:r>
              <a:rPr lang="nl-BE" sz="2000" dirty="0"/>
              <a:t>NO</a:t>
            </a:r>
            <a:r>
              <a:rPr lang="nl-BE" sz="2000" baseline="-25000" dirty="0"/>
              <a:t>2</a:t>
            </a:r>
            <a:r>
              <a:rPr lang="nl-BE" sz="2000" dirty="0"/>
              <a:t>	</a:t>
            </a:r>
            <a:r>
              <a:rPr lang="nl-BE" sz="2000" dirty="0" smtClean="0"/>
              <a:t>	stikstofdioxide</a:t>
            </a:r>
            <a:endParaRPr lang="nl-BE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3: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indifferente oxiden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648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Hoofdstuk 2: het periodiek systeem</a:t>
            </a:r>
            <a:endParaRPr lang="en-GB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1143000"/>
            <a:ext cx="9226296" cy="512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50000"/>
              </a:spcBef>
              <a:buNone/>
            </a:pPr>
            <a:endParaRPr lang="nl-BE" sz="2000" dirty="0" smtClean="0">
              <a:solidFill>
                <a:prstClr val="black"/>
              </a:solidFill>
              <a:cs typeface="Arial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nl-BE" sz="2000" dirty="0" smtClean="0">
                <a:solidFill>
                  <a:prstClr val="black"/>
                </a:solidFill>
                <a:cs typeface="Arial" charset="0"/>
              </a:rPr>
              <a:t>Rangschikking </a:t>
            </a:r>
            <a:r>
              <a:rPr lang="nl-BE" sz="2000" dirty="0">
                <a:solidFill>
                  <a:prstClr val="black"/>
                </a:solidFill>
                <a:cs typeface="Arial" charset="0"/>
              </a:rPr>
              <a:t>van </a:t>
            </a:r>
            <a:r>
              <a:rPr lang="nl-BE" sz="2000" dirty="0" smtClean="0">
                <a:solidFill>
                  <a:prstClr val="black"/>
                </a:solidFill>
                <a:cs typeface="Arial" charset="0"/>
              </a:rPr>
              <a:t>de elementen </a:t>
            </a:r>
            <a:r>
              <a:rPr lang="nl-BE" sz="2000" dirty="0">
                <a:solidFill>
                  <a:prstClr val="black"/>
                </a:solidFill>
                <a:cs typeface="Arial" charset="0"/>
              </a:rPr>
              <a:t>volgens</a:t>
            </a:r>
          </a:p>
          <a:p>
            <a:pPr marL="457200" lvl="1" indent="0">
              <a:spcBef>
                <a:spcPct val="50000"/>
              </a:spcBef>
            </a:pPr>
            <a:r>
              <a:rPr lang="nl-BE" sz="2000" dirty="0">
                <a:solidFill>
                  <a:prstClr val="black"/>
                </a:solidFill>
                <a:cs typeface="Arial" charset="0"/>
              </a:rPr>
              <a:t> stijgend </a:t>
            </a:r>
            <a:r>
              <a:rPr lang="nl-BE" sz="2000" dirty="0" smtClean="0">
                <a:solidFill>
                  <a:prstClr val="black"/>
                </a:solidFill>
                <a:cs typeface="Arial" charset="0"/>
              </a:rPr>
              <a:t>atoomnummer dus stijgend </a:t>
            </a:r>
            <a:r>
              <a:rPr lang="nl-BE" sz="2000" dirty="0">
                <a:solidFill>
                  <a:prstClr val="black"/>
                </a:solidFill>
                <a:cs typeface="Arial" charset="0"/>
              </a:rPr>
              <a:t>aantal </a:t>
            </a:r>
            <a:r>
              <a:rPr lang="nl-BE" sz="2000" dirty="0" smtClean="0">
                <a:solidFill>
                  <a:prstClr val="black"/>
                </a:solidFill>
                <a:cs typeface="Arial" charset="0"/>
              </a:rPr>
              <a:t>elektronen</a:t>
            </a:r>
          </a:p>
          <a:p>
            <a:pPr marL="457200" lvl="1" indent="0">
              <a:spcBef>
                <a:spcPct val="50000"/>
              </a:spcBef>
            </a:pPr>
            <a:r>
              <a:rPr lang="nl-BE" sz="2000" dirty="0" smtClean="0">
                <a:solidFill>
                  <a:prstClr val="black"/>
                </a:solidFill>
                <a:cs typeface="Arial" charset="0"/>
              </a:rPr>
              <a:t> Elementen met analoge eigenschappen onder elkaar</a:t>
            </a:r>
            <a:endParaRPr lang="nl-BE" sz="2000" dirty="0">
              <a:solidFill>
                <a:prstClr val="black"/>
              </a:solidFill>
              <a:cs typeface="Arial" charset="0"/>
            </a:endParaRPr>
          </a:p>
          <a:p>
            <a:pPr marL="457200" lvl="1" indent="0">
              <a:spcBef>
                <a:spcPct val="50000"/>
              </a:spcBef>
              <a:buNone/>
            </a:pPr>
            <a:endParaRPr lang="nl-BE" sz="2000" dirty="0">
              <a:solidFill>
                <a:prstClr val="black"/>
              </a:solidFill>
              <a:cs typeface="Arial" charset="0"/>
            </a:endParaRPr>
          </a:p>
          <a:p>
            <a:pPr marL="0" lvl="1" indent="0">
              <a:spcBef>
                <a:spcPct val="50000"/>
              </a:spcBef>
              <a:buNone/>
            </a:pPr>
            <a:r>
              <a:rPr lang="nl-BE" sz="2000" dirty="0" smtClean="0">
                <a:solidFill>
                  <a:prstClr val="black"/>
                </a:solidFill>
                <a:cs typeface="Arial" charset="0"/>
              </a:rPr>
              <a:t>Chemisch </a:t>
            </a:r>
            <a:r>
              <a:rPr lang="nl-BE" sz="2000" dirty="0" smtClean="0">
                <a:solidFill>
                  <a:prstClr val="black"/>
                </a:solidFill>
                <a:cs typeface="Arial" charset="0"/>
              </a:rPr>
              <a:t>gedrag van de elementen hangt af van</a:t>
            </a:r>
          </a:p>
          <a:p>
            <a:pPr marL="457200" lvl="1" indent="0">
              <a:spcBef>
                <a:spcPct val="50000"/>
              </a:spcBef>
            </a:pPr>
            <a:r>
              <a:rPr lang="nl-BE" sz="2000" dirty="0" smtClean="0">
                <a:solidFill>
                  <a:prstClr val="black"/>
                </a:solidFill>
                <a:cs typeface="Arial" charset="0"/>
              </a:rPr>
              <a:t> aantal elektronen van buitenste </a:t>
            </a:r>
            <a:r>
              <a:rPr lang="nl-BE" sz="2000" dirty="0" smtClean="0">
                <a:solidFill>
                  <a:prstClr val="black"/>
                </a:solidFill>
                <a:cs typeface="Arial" charset="0"/>
              </a:rPr>
              <a:t>schil</a:t>
            </a:r>
          </a:p>
          <a:p>
            <a:pPr marL="457200" lvl="1" indent="0">
              <a:spcBef>
                <a:spcPct val="50000"/>
              </a:spcBef>
            </a:pPr>
            <a:endParaRPr lang="nl-BE" sz="2000" dirty="0">
              <a:solidFill>
                <a:prstClr val="black"/>
              </a:solidFill>
              <a:cs typeface="Arial" charset="0"/>
            </a:endParaRPr>
          </a:p>
          <a:p>
            <a:pPr marL="0" lvl="1" indent="0">
              <a:spcBef>
                <a:spcPct val="50000"/>
              </a:spcBef>
              <a:buNone/>
            </a:pPr>
            <a:r>
              <a:rPr lang="nl-BE" sz="2000" dirty="0" smtClean="0">
                <a:solidFill>
                  <a:prstClr val="black"/>
                </a:solidFill>
                <a:cs typeface="Arial" charset="0"/>
              </a:rPr>
              <a:t>Verticaal: GROEPEN: hoofd- en nevengroepen</a:t>
            </a:r>
          </a:p>
          <a:p>
            <a:pPr marL="0" lvl="1" indent="0">
              <a:spcBef>
                <a:spcPct val="50000"/>
              </a:spcBef>
              <a:buNone/>
            </a:pPr>
            <a:r>
              <a:rPr lang="nl-BE" sz="2000" dirty="0" smtClean="0">
                <a:solidFill>
                  <a:prstClr val="black"/>
                </a:solidFill>
                <a:cs typeface="Arial" charset="0"/>
              </a:rPr>
              <a:t>Horizontaal: PERIODEN: 7 (K-Q)</a:t>
            </a:r>
            <a:endParaRPr lang="nl-BE" sz="2000" dirty="0" smtClean="0">
              <a:solidFill>
                <a:prstClr val="black"/>
              </a:solidFill>
              <a:cs typeface="Arial" charset="0"/>
            </a:endParaRPr>
          </a:p>
          <a:p>
            <a:pPr marL="0" lvl="1" indent="0">
              <a:spcBef>
                <a:spcPct val="50000"/>
              </a:spcBef>
              <a:buNone/>
            </a:pPr>
            <a:endParaRPr lang="nl-BE" sz="2000" dirty="0" smtClean="0">
              <a:solidFill>
                <a:prstClr val="black"/>
              </a:solidFill>
              <a:cs typeface="Arial" charset="0"/>
            </a:endParaRP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2: het periodiek systeem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370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50000"/>
              </a:spcBef>
              <a:buNone/>
            </a:pPr>
            <a:r>
              <a:rPr lang="nl-BE" sz="2000" dirty="0">
                <a:solidFill>
                  <a:prstClr val="black"/>
                </a:solidFill>
                <a:cs typeface="Arial" charset="0"/>
              </a:rPr>
              <a:t>Onderscheid tussen</a:t>
            </a:r>
          </a:p>
          <a:p>
            <a:pPr marL="457200" lvl="1" indent="0">
              <a:spcBef>
                <a:spcPct val="50000"/>
              </a:spcBef>
            </a:pPr>
            <a:r>
              <a:rPr lang="nl-BE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cs typeface="Arial" charset="0"/>
              </a:rPr>
              <a:t>metalen (geven e- af)</a:t>
            </a:r>
            <a:endParaRPr lang="nl-BE" sz="2000" dirty="0">
              <a:solidFill>
                <a:prstClr val="black"/>
              </a:solidFill>
              <a:cs typeface="Arial" charset="0"/>
            </a:endParaRPr>
          </a:p>
          <a:p>
            <a:pPr marL="457200" lvl="1" indent="0">
              <a:spcBef>
                <a:spcPct val="50000"/>
              </a:spcBef>
            </a:pPr>
            <a:r>
              <a:rPr lang="nl-BE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cs typeface="Arial" charset="0"/>
              </a:rPr>
              <a:t>niet-metalen (nemen e- op</a:t>
            </a:r>
            <a:r>
              <a:rPr lang="nl-BE" sz="2000" dirty="0" smtClean="0">
                <a:solidFill>
                  <a:prstClr val="black"/>
                </a:solidFill>
                <a:cs typeface="Arial" charset="0"/>
              </a:rPr>
              <a:t>)</a:t>
            </a:r>
          </a:p>
          <a:p>
            <a:pPr marL="457200" lvl="1" indent="0">
              <a:spcBef>
                <a:spcPct val="50000"/>
              </a:spcBef>
            </a:pPr>
            <a:r>
              <a:rPr lang="nl-BE" sz="2000" dirty="0" smtClean="0">
                <a:solidFill>
                  <a:prstClr val="black"/>
                </a:solidFill>
                <a:cs typeface="Arial" charset="0"/>
              </a:rPr>
              <a:t> metalloïden</a:t>
            </a:r>
            <a:endParaRPr lang="nl-BE" sz="2000" dirty="0">
              <a:solidFill>
                <a:prstClr val="black"/>
              </a:solidFill>
              <a:cs typeface="Arial" charset="0"/>
            </a:endParaRPr>
          </a:p>
          <a:p>
            <a:pPr marL="457200" lvl="1" indent="0">
              <a:spcBef>
                <a:spcPct val="50000"/>
              </a:spcBef>
            </a:pPr>
            <a:r>
              <a:rPr lang="nl-BE" sz="2000" dirty="0" smtClean="0">
                <a:solidFill>
                  <a:prstClr val="black"/>
                </a:solidFill>
                <a:cs typeface="Arial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cs typeface="Arial" charset="0"/>
              </a:rPr>
              <a:t>edelgassen: zeer stabiel</a:t>
            </a:r>
            <a:endParaRPr lang="nl-BE" sz="2000" dirty="0" smtClean="0">
              <a:solidFill>
                <a:prstClr val="black"/>
              </a:solidFill>
              <a:cs typeface="Arial" charset="0"/>
            </a:endParaRPr>
          </a:p>
          <a:p>
            <a:pPr marL="0" lvl="0" indent="0">
              <a:spcBef>
                <a:spcPct val="50000"/>
              </a:spcBef>
              <a:buNone/>
            </a:pPr>
            <a:endParaRPr lang="nl-BE" sz="2000" dirty="0">
              <a:solidFill>
                <a:prstClr val="black"/>
              </a:solidFill>
              <a:cs typeface="Arial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nl-BE" sz="2000" dirty="0" smtClean="0">
                <a:solidFill>
                  <a:prstClr val="black"/>
                </a:solidFill>
                <a:cs typeface="Arial" charset="0"/>
              </a:rPr>
              <a:t>Vorm van het periodiek systeem: 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nl-BE" sz="2000" dirty="0" smtClean="0">
                <a:solidFill>
                  <a:prstClr val="black"/>
                </a:solidFill>
                <a:cs typeface="Arial" charset="0"/>
              </a:rPr>
              <a:t>via elektronenconfiguratie</a:t>
            </a:r>
            <a:endParaRPr lang="nl-BE" sz="200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2: het periodiek systeem</a:t>
            </a:r>
            <a:endParaRPr lang="en-GB" sz="2400" dirty="0"/>
          </a:p>
        </p:txBody>
      </p:sp>
      <p:pic>
        <p:nvPicPr>
          <p:cNvPr id="4" name="Tijdelijke aanduiding voor inhou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8252" y="1244251"/>
            <a:ext cx="68103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r="662"/>
          <a:stretch/>
        </p:blipFill>
        <p:spPr>
          <a:xfrm>
            <a:off x="5241418" y="3274144"/>
            <a:ext cx="2585846" cy="296438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327" y="3274144"/>
            <a:ext cx="3066792" cy="29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nl-BE" dirty="0" smtClean="0"/>
              <a:t>Indeling in </a:t>
            </a:r>
            <a:r>
              <a:rPr lang="nl-BE" dirty="0" smtClean="0">
                <a:solidFill>
                  <a:srgbClr val="00B050"/>
                </a:solidFill>
              </a:rPr>
              <a:t>perioden</a:t>
            </a:r>
            <a:r>
              <a:rPr lang="nl-BE" dirty="0" smtClean="0"/>
              <a:t>: </a:t>
            </a:r>
            <a:r>
              <a:rPr lang="nl-BE" dirty="0" smtClean="0">
                <a:solidFill>
                  <a:srgbClr val="0070C0"/>
                </a:solidFill>
              </a:rPr>
              <a:t>horizontaal</a:t>
            </a:r>
            <a:endParaRPr lang="en-GB" dirty="0" smtClean="0">
              <a:solidFill>
                <a:srgbClr val="0070C0"/>
              </a:solidFill>
            </a:endParaRP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7 perioden</a:t>
            </a:r>
          </a:p>
          <a:p>
            <a:pPr lvl="1"/>
            <a:r>
              <a:rPr lang="nl-BE" dirty="0" smtClean="0"/>
              <a:t>Periodenummer = schilnummer van de buitenste bezette schil </a:t>
            </a:r>
          </a:p>
          <a:p>
            <a:pPr lvl="1"/>
            <a:r>
              <a:rPr lang="nl-BE" dirty="0" smtClean="0"/>
              <a:t>Bij opvulling hogere schil in e-configuratie, start van nieuwe periode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2: het periodiek systeem</a:t>
            </a:r>
            <a:endParaRPr lang="en-GB" sz="2400" dirty="0"/>
          </a:p>
        </p:txBody>
      </p:sp>
      <p:pic>
        <p:nvPicPr>
          <p:cNvPr id="4" name="Picture 3" descr="elektronenconfiguratie en perioden in P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94" y="3379017"/>
            <a:ext cx="8964612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4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B. Indeling in </a:t>
            </a:r>
            <a:r>
              <a:rPr lang="nl-BE" dirty="0" smtClean="0">
                <a:solidFill>
                  <a:srgbClr val="00B050"/>
                </a:solidFill>
              </a:rPr>
              <a:t>groepen</a:t>
            </a:r>
            <a:r>
              <a:rPr lang="nl-BE" dirty="0" smtClean="0"/>
              <a:t>: </a:t>
            </a:r>
            <a:r>
              <a:rPr lang="nl-BE" dirty="0" smtClean="0">
                <a:solidFill>
                  <a:srgbClr val="0070C0"/>
                </a:solidFill>
              </a:rPr>
              <a:t>verticaal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18 groepen </a:t>
            </a:r>
          </a:p>
          <a:p>
            <a:pPr lvl="2"/>
            <a:r>
              <a:rPr lang="nl-BE" dirty="0" smtClean="0"/>
              <a:t>Hoofdgroepen A (7)</a:t>
            </a:r>
          </a:p>
          <a:p>
            <a:pPr lvl="2"/>
            <a:r>
              <a:rPr lang="nl-BE" dirty="0" smtClean="0"/>
              <a:t>Nevengroepen B (8)</a:t>
            </a:r>
          </a:p>
          <a:p>
            <a:pPr lvl="2"/>
            <a:r>
              <a:rPr lang="nl-BE" dirty="0" smtClean="0"/>
              <a:t>Edelgassen (groep 0)</a:t>
            </a:r>
          </a:p>
          <a:p>
            <a:pPr lvl="2"/>
            <a:r>
              <a:rPr lang="nl-BE" dirty="0" smtClean="0"/>
              <a:t>Lanthaniden en </a:t>
            </a:r>
            <a:r>
              <a:rPr lang="nl-BE" dirty="0" err="1" smtClean="0"/>
              <a:t>actiniden</a:t>
            </a:r>
            <a:r>
              <a:rPr lang="nl-BE" dirty="0" smtClean="0"/>
              <a:t> (zeldzame)</a:t>
            </a:r>
          </a:p>
          <a:p>
            <a:pPr lvl="1"/>
            <a:r>
              <a:rPr lang="nl-BE" dirty="0" smtClean="0"/>
              <a:t>Groepsnummer </a:t>
            </a:r>
            <a:r>
              <a:rPr lang="nl-BE" dirty="0" err="1" smtClean="0"/>
              <a:t>vd</a:t>
            </a:r>
            <a:r>
              <a:rPr lang="nl-BE" dirty="0" smtClean="0"/>
              <a:t> A-groepen = aantal </a:t>
            </a:r>
            <a:r>
              <a:rPr lang="nl-BE" dirty="0" smtClean="0"/>
              <a:t>valentie-elektronen= aantal elektronen op het buitenste energieniveau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2: het periodiek systeem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65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609601" y="1260922"/>
            <a:ext cx="8713787" cy="198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74700">
              <a:defRPr>
                <a:solidFill>
                  <a:schemeClr val="tx1"/>
                </a:solidFill>
                <a:latin typeface="Arial" charset="0"/>
              </a:defRPr>
            </a:lvl1pPr>
            <a:lvl2pPr defTabSz="774700">
              <a:defRPr>
                <a:solidFill>
                  <a:schemeClr val="tx1"/>
                </a:solidFill>
                <a:latin typeface="Arial" charset="0"/>
              </a:defRPr>
            </a:lvl2pPr>
            <a:lvl3pPr defTabSz="774700">
              <a:defRPr>
                <a:solidFill>
                  <a:schemeClr val="tx1"/>
                </a:solidFill>
                <a:latin typeface="Arial" charset="0"/>
              </a:defRPr>
            </a:lvl3pPr>
            <a:lvl4pPr defTabSz="774700">
              <a:defRPr>
                <a:solidFill>
                  <a:schemeClr val="tx1"/>
                </a:solidFill>
                <a:latin typeface="Arial" charset="0"/>
              </a:defRPr>
            </a:lvl4pPr>
            <a:lvl5pPr defTabSz="774700">
              <a:defRPr>
                <a:solidFill>
                  <a:schemeClr val="tx1"/>
                </a:solidFill>
                <a:latin typeface="Arial" charset="0"/>
              </a:defRPr>
            </a:lvl5pPr>
            <a:lvl6pPr defTabSz="774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774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774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774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nl-NL" sz="2800" b="1" dirty="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 s-blok</a:t>
            </a:r>
            <a:r>
              <a:rPr lang="nl-NL" dirty="0">
                <a:latin typeface="Verdana" pitchFamily="34" charset="0"/>
                <a:sym typeface="Symbol" pitchFamily="18" charset="2"/>
              </a:rPr>
              <a:t>  </a:t>
            </a:r>
            <a:r>
              <a:rPr lang="nl-NL" sz="1400" dirty="0">
                <a:latin typeface="Verdana" pitchFamily="34" charset="0"/>
                <a:sym typeface="Symbol" pitchFamily="18" charset="2"/>
              </a:rPr>
              <a:t>(laatst geplaatste elektron komt  in s-</a:t>
            </a:r>
            <a:r>
              <a:rPr lang="nl-NL" sz="1400" dirty="0" err="1">
                <a:latin typeface="Verdana" pitchFamily="34" charset="0"/>
                <a:sym typeface="Symbol" pitchFamily="18" charset="2"/>
              </a:rPr>
              <a:t>subniveau</a:t>
            </a:r>
            <a:r>
              <a:rPr lang="nl-NL" sz="1400" dirty="0">
                <a:latin typeface="Verdana" pitchFamily="34" charset="0"/>
                <a:sym typeface="Symbol" pitchFamily="18" charset="2"/>
              </a:rPr>
              <a:t> van de buitenste schil)</a:t>
            </a:r>
          </a:p>
          <a:p>
            <a:r>
              <a:rPr lang="nl-NL" dirty="0">
                <a:latin typeface="Verdana" pitchFamily="34" charset="0"/>
                <a:sym typeface="Symbol" pitchFamily="18" charset="2"/>
              </a:rPr>
              <a:t>			</a:t>
            </a:r>
          </a:p>
          <a:p>
            <a:r>
              <a:rPr lang="nl-NL" b="1" dirty="0">
                <a:solidFill>
                  <a:srgbClr val="3333FF"/>
                </a:solidFill>
                <a:latin typeface="Verdana" pitchFamily="34" charset="0"/>
                <a:sym typeface="Symbol" pitchFamily="18" charset="2"/>
              </a:rPr>
              <a:t>groep IA</a:t>
            </a:r>
            <a:r>
              <a:rPr lang="nl-NL" dirty="0">
                <a:latin typeface="Verdana" pitchFamily="34" charset="0"/>
                <a:sym typeface="Symbol" pitchFamily="18" charset="2"/>
              </a:rPr>
              <a:t>		</a:t>
            </a:r>
            <a:r>
              <a:rPr lang="nl-NL" b="1" dirty="0">
                <a:latin typeface="Verdana" pitchFamily="34" charset="0"/>
                <a:sym typeface="Symbol" pitchFamily="18" charset="2"/>
              </a:rPr>
              <a:t>alkalimetalen</a:t>
            </a:r>
            <a:r>
              <a:rPr lang="nl-NL" dirty="0">
                <a:latin typeface="Verdana" pitchFamily="34" charset="0"/>
                <a:sym typeface="Symbol" pitchFamily="18" charset="2"/>
              </a:rPr>
              <a:t> (Li tot Fr)	      		</a:t>
            </a:r>
            <a:r>
              <a:rPr lang="nl-NL" b="1" dirty="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ns</a:t>
            </a:r>
            <a:r>
              <a:rPr lang="nl-NL" b="1" baseline="30000" dirty="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1</a:t>
            </a:r>
            <a:r>
              <a:rPr lang="nl-NL" dirty="0">
                <a:latin typeface="Verdana" pitchFamily="34" charset="0"/>
                <a:sym typeface="Symbol" pitchFamily="18" charset="2"/>
              </a:rPr>
              <a:t/>
            </a:r>
            <a:br>
              <a:rPr lang="nl-NL" dirty="0">
                <a:latin typeface="Verdana" pitchFamily="34" charset="0"/>
                <a:sym typeface="Symbol" pitchFamily="18" charset="2"/>
              </a:rPr>
            </a:br>
            <a:endParaRPr lang="nl-NL" baseline="30000" dirty="0">
              <a:latin typeface="Verdana" pitchFamily="34" charset="0"/>
              <a:sym typeface="Symbol" pitchFamily="18" charset="2"/>
            </a:endParaRPr>
          </a:p>
          <a:p>
            <a:r>
              <a:rPr lang="nl-NL" b="1" dirty="0">
                <a:solidFill>
                  <a:srgbClr val="3333FF"/>
                </a:solidFill>
                <a:latin typeface="Verdana" pitchFamily="34" charset="0"/>
                <a:sym typeface="Symbol" pitchFamily="18" charset="2"/>
              </a:rPr>
              <a:t>groep IIA</a:t>
            </a:r>
            <a:r>
              <a:rPr lang="nl-NL" dirty="0">
                <a:latin typeface="Verdana" pitchFamily="34" charset="0"/>
                <a:sym typeface="Symbol" pitchFamily="18" charset="2"/>
              </a:rPr>
              <a:t>		</a:t>
            </a:r>
            <a:r>
              <a:rPr lang="nl-NL" b="1" dirty="0">
                <a:latin typeface="Verdana" pitchFamily="34" charset="0"/>
                <a:sym typeface="Symbol" pitchFamily="18" charset="2"/>
              </a:rPr>
              <a:t>aardalkalimetalen</a:t>
            </a:r>
            <a:r>
              <a:rPr lang="nl-NL" dirty="0">
                <a:latin typeface="Verdana" pitchFamily="34" charset="0"/>
                <a:sym typeface="Symbol" pitchFamily="18" charset="2"/>
              </a:rPr>
              <a:t> (Be tot Ra)  	</a:t>
            </a:r>
            <a:r>
              <a:rPr lang="nl-NL" b="1" dirty="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ns²</a:t>
            </a:r>
            <a:r>
              <a:rPr lang="nl-NL" baseline="30000" dirty="0">
                <a:latin typeface="Verdana" pitchFamily="34" charset="0"/>
                <a:sym typeface="Symbol" pitchFamily="18" charset="2"/>
              </a:rPr>
              <a:t> </a:t>
            </a:r>
          </a:p>
          <a:p>
            <a:endParaRPr lang="nl-NL" dirty="0">
              <a:latin typeface="Verdana" pitchFamily="34" charset="0"/>
              <a:sym typeface="Symbol" pitchFamily="18" charset="2"/>
            </a:endParaRPr>
          </a:p>
          <a:p>
            <a:r>
              <a:rPr lang="nl-NL" sz="1200" dirty="0">
                <a:latin typeface="Verdana" pitchFamily="34" charset="0"/>
                <a:sym typeface="Symbol" pitchFamily="18" charset="2"/>
              </a:rPr>
              <a:t>                       </a:t>
            </a:r>
            <a:endParaRPr lang="nl-BE" sz="1200" dirty="0">
              <a:latin typeface="Verdana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609600" y="2844329"/>
            <a:ext cx="871378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74700">
              <a:defRPr>
                <a:solidFill>
                  <a:schemeClr val="tx1"/>
                </a:solidFill>
                <a:latin typeface="Arial" charset="0"/>
              </a:defRPr>
            </a:lvl1pPr>
            <a:lvl2pPr defTabSz="774700">
              <a:defRPr>
                <a:solidFill>
                  <a:schemeClr val="tx1"/>
                </a:solidFill>
                <a:latin typeface="Arial" charset="0"/>
              </a:defRPr>
            </a:lvl2pPr>
            <a:lvl3pPr defTabSz="774700">
              <a:defRPr>
                <a:solidFill>
                  <a:schemeClr val="tx1"/>
                </a:solidFill>
                <a:latin typeface="Arial" charset="0"/>
              </a:defRPr>
            </a:lvl3pPr>
            <a:lvl4pPr defTabSz="774700">
              <a:defRPr>
                <a:solidFill>
                  <a:schemeClr val="tx1"/>
                </a:solidFill>
                <a:latin typeface="Arial" charset="0"/>
              </a:defRPr>
            </a:lvl4pPr>
            <a:lvl5pPr defTabSz="774700">
              <a:defRPr>
                <a:solidFill>
                  <a:schemeClr val="tx1"/>
                </a:solidFill>
                <a:latin typeface="Arial" charset="0"/>
              </a:defRPr>
            </a:lvl5pPr>
            <a:lvl6pPr defTabSz="774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774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774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774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nl-NL" sz="2800" b="1" dirty="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 p-blok</a:t>
            </a:r>
            <a:r>
              <a:rPr lang="nl-NL" dirty="0">
                <a:latin typeface="Verdana" pitchFamily="34" charset="0"/>
                <a:sym typeface="Symbol" pitchFamily="18" charset="2"/>
              </a:rPr>
              <a:t>  </a:t>
            </a:r>
            <a:r>
              <a:rPr lang="nl-NL" sz="1400" dirty="0">
                <a:latin typeface="Verdana" pitchFamily="34" charset="0"/>
                <a:sym typeface="Symbol" pitchFamily="18" charset="2"/>
              </a:rPr>
              <a:t>(laatst geplaatste elektron komt  in p-</a:t>
            </a:r>
            <a:r>
              <a:rPr lang="nl-NL" sz="1400" dirty="0" err="1">
                <a:latin typeface="Verdana" pitchFamily="34" charset="0"/>
                <a:sym typeface="Symbol" pitchFamily="18" charset="2"/>
              </a:rPr>
              <a:t>subniveau</a:t>
            </a:r>
            <a:r>
              <a:rPr lang="nl-NL" sz="1400" dirty="0">
                <a:latin typeface="Verdana" pitchFamily="34" charset="0"/>
                <a:sym typeface="Symbol" pitchFamily="18" charset="2"/>
              </a:rPr>
              <a:t> van buitenste schil)</a:t>
            </a:r>
          </a:p>
          <a:p>
            <a:r>
              <a:rPr lang="nl-NL" dirty="0">
                <a:latin typeface="Verdana" pitchFamily="34" charset="0"/>
                <a:sym typeface="Symbol" pitchFamily="18" charset="2"/>
              </a:rPr>
              <a:t>			</a:t>
            </a:r>
          </a:p>
          <a:p>
            <a:r>
              <a:rPr lang="nl-NL" b="1" dirty="0">
                <a:solidFill>
                  <a:srgbClr val="3333FF"/>
                </a:solidFill>
                <a:latin typeface="Verdana" pitchFamily="34" charset="0"/>
                <a:sym typeface="Symbol" pitchFamily="18" charset="2"/>
              </a:rPr>
              <a:t>groep IIIA</a:t>
            </a:r>
            <a:r>
              <a:rPr lang="nl-NL" dirty="0">
                <a:latin typeface="Verdana" pitchFamily="34" charset="0"/>
                <a:sym typeface="Symbol" pitchFamily="18" charset="2"/>
              </a:rPr>
              <a:t>    </a:t>
            </a:r>
            <a:r>
              <a:rPr lang="nl-NL" dirty="0" smtClean="0">
                <a:latin typeface="Verdana" pitchFamily="34" charset="0"/>
                <a:sym typeface="Symbol" pitchFamily="18" charset="2"/>
              </a:rPr>
              <a:t> 	</a:t>
            </a:r>
            <a:r>
              <a:rPr lang="nl-NL" b="1" dirty="0" smtClean="0">
                <a:latin typeface="Verdana" pitchFamily="34" charset="0"/>
                <a:sym typeface="Symbol" pitchFamily="18" charset="2"/>
              </a:rPr>
              <a:t>aardmetalen</a:t>
            </a:r>
            <a:r>
              <a:rPr lang="nl-NL" dirty="0" smtClean="0">
                <a:latin typeface="Verdana" pitchFamily="34" charset="0"/>
                <a:sym typeface="Symbol" pitchFamily="18" charset="2"/>
              </a:rPr>
              <a:t> </a:t>
            </a:r>
            <a:r>
              <a:rPr lang="nl-NL" dirty="0">
                <a:latin typeface="Verdana" pitchFamily="34" charset="0"/>
                <a:sym typeface="Symbol" pitchFamily="18" charset="2"/>
              </a:rPr>
              <a:t>(boorgroep)  	  ns² np</a:t>
            </a:r>
            <a:r>
              <a:rPr lang="nl-NL" baseline="-25000" dirty="0">
                <a:latin typeface="Verdana" pitchFamily="34" charset="0"/>
                <a:sym typeface="Symbol" pitchFamily="18" charset="2"/>
              </a:rPr>
              <a:t>x</a:t>
            </a:r>
            <a:r>
              <a:rPr lang="nl-NL" baseline="30000" dirty="0">
                <a:latin typeface="Verdana" pitchFamily="34" charset="0"/>
                <a:sym typeface="Symbol" pitchFamily="18" charset="2"/>
              </a:rPr>
              <a:t>1</a:t>
            </a:r>
            <a:r>
              <a:rPr lang="nl-NL" dirty="0">
                <a:latin typeface="Verdana" pitchFamily="34" charset="0"/>
                <a:sym typeface="Symbol" pitchFamily="18" charset="2"/>
              </a:rPr>
              <a:t> np</a:t>
            </a:r>
            <a:r>
              <a:rPr lang="nl-NL" baseline="-25000" dirty="0">
                <a:latin typeface="Verdana" pitchFamily="34" charset="0"/>
                <a:sym typeface="Symbol" pitchFamily="18" charset="2"/>
              </a:rPr>
              <a:t>y</a:t>
            </a:r>
            <a:r>
              <a:rPr lang="nl-NL" baseline="30000" dirty="0">
                <a:latin typeface="Verdana" pitchFamily="34" charset="0"/>
                <a:sym typeface="Symbol" pitchFamily="18" charset="2"/>
              </a:rPr>
              <a:t>0</a:t>
            </a:r>
            <a:r>
              <a:rPr lang="nl-NL" dirty="0">
                <a:latin typeface="Verdana" pitchFamily="34" charset="0"/>
                <a:sym typeface="Symbol" pitchFamily="18" charset="2"/>
              </a:rPr>
              <a:t> np</a:t>
            </a:r>
            <a:r>
              <a:rPr lang="nl-NL" baseline="-25000" dirty="0">
                <a:latin typeface="Verdana" pitchFamily="34" charset="0"/>
                <a:sym typeface="Symbol" pitchFamily="18" charset="2"/>
              </a:rPr>
              <a:t>z</a:t>
            </a:r>
            <a:r>
              <a:rPr lang="nl-NL" baseline="30000" dirty="0">
                <a:latin typeface="Verdana" pitchFamily="34" charset="0"/>
                <a:sym typeface="Symbol" pitchFamily="18" charset="2"/>
              </a:rPr>
              <a:t>0</a:t>
            </a:r>
            <a:r>
              <a:rPr lang="nl-NL" dirty="0">
                <a:latin typeface="Verdana" pitchFamily="34" charset="0"/>
                <a:sym typeface="Symbol" pitchFamily="18" charset="2"/>
              </a:rPr>
              <a:t/>
            </a:r>
            <a:br>
              <a:rPr lang="nl-NL" dirty="0">
                <a:latin typeface="Verdana" pitchFamily="34" charset="0"/>
                <a:sym typeface="Symbol" pitchFamily="18" charset="2"/>
              </a:rPr>
            </a:br>
            <a:endParaRPr lang="nl-NL" dirty="0">
              <a:latin typeface="Verdana" pitchFamily="34" charset="0"/>
              <a:sym typeface="Symbol" pitchFamily="18" charset="2"/>
            </a:endParaRPr>
          </a:p>
          <a:p>
            <a:r>
              <a:rPr lang="nl-NL" b="1" dirty="0">
                <a:solidFill>
                  <a:srgbClr val="3333FF"/>
                </a:solidFill>
                <a:latin typeface="Verdana" pitchFamily="34" charset="0"/>
                <a:sym typeface="Symbol" pitchFamily="18" charset="2"/>
              </a:rPr>
              <a:t>groep IVA</a:t>
            </a:r>
            <a:r>
              <a:rPr lang="nl-NL" dirty="0">
                <a:latin typeface="Verdana" pitchFamily="34" charset="0"/>
                <a:sym typeface="Symbol" pitchFamily="18" charset="2"/>
              </a:rPr>
              <a:t>   	 </a:t>
            </a:r>
            <a:r>
              <a:rPr lang="nl-NL" b="1" dirty="0">
                <a:latin typeface="Verdana" pitchFamily="34" charset="0"/>
                <a:sym typeface="Symbol" pitchFamily="18" charset="2"/>
              </a:rPr>
              <a:t>koolstofgroep</a:t>
            </a:r>
            <a:r>
              <a:rPr lang="nl-NL" dirty="0">
                <a:latin typeface="Verdana" pitchFamily="34" charset="0"/>
                <a:sym typeface="Symbol" pitchFamily="18" charset="2"/>
              </a:rPr>
              <a:t>	        	  ns² np</a:t>
            </a:r>
            <a:r>
              <a:rPr lang="nl-NL" baseline="-25000" dirty="0">
                <a:latin typeface="Verdana" pitchFamily="34" charset="0"/>
                <a:sym typeface="Symbol" pitchFamily="18" charset="2"/>
              </a:rPr>
              <a:t>x</a:t>
            </a:r>
            <a:r>
              <a:rPr lang="nl-NL" baseline="30000" dirty="0">
                <a:latin typeface="Verdana" pitchFamily="34" charset="0"/>
                <a:sym typeface="Symbol" pitchFamily="18" charset="2"/>
              </a:rPr>
              <a:t>1</a:t>
            </a:r>
            <a:r>
              <a:rPr lang="nl-NL" dirty="0">
                <a:latin typeface="Verdana" pitchFamily="34" charset="0"/>
                <a:sym typeface="Symbol" pitchFamily="18" charset="2"/>
              </a:rPr>
              <a:t> np</a:t>
            </a:r>
            <a:r>
              <a:rPr lang="nl-NL" baseline="-25000" dirty="0">
                <a:latin typeface="Verdana" pitchFamily="34" charset="0"/>
                <a:sym typeface="Symbol" pitchFamily="18" charset="2"/>
              </a:rPr>
              <a:t>y</a:t>
            </a:r>
            <a:r>
              <a:rPr lang="nl-NL" baseline="30000" dirty="0">
                <a:latin typeface="Verdana" pitchFamily="34" charset="0"/>
                <a:sym typeface="Symbol" pitchFamily="18" charset="2"/>
              </a:rPr>
              <a:t>1</a:t>
            </a:r>
            <a:r>
              <a:rPr lang="nl-NL" dirty="0">
                <a:latin typeface="Verdana" pitchFamily="34" charset="0"/>
                <a:sym typeface="Symbol" pitchFamily="18" charset="2"/>
              </a:rPr>
              <a:t> np</a:t>
            </a:r>
            <a:r>
              <a:rPr lang="nl-NL" baseline="-25000" dirty="0">
                <a:latin typeface="Verdana" pitchFamily="34" charset="0"/>
                <a:sym typeface="Symbol" pitchFamily="18" charset="2"/>
              </a:rPr>
              <a:t>z</a:t>
            </a:r>
            <a:r>
              <a:rPr lang="nl-NL" baseline="30000" dirty="0">
                <a:latin typeface="Verdana" pitchFamily="34" charset="0"/>
                <a:sym typeface="Symbol" pitchFamily="18" charset="2"/>
              </a:rPr>
              <a:t>0</a:t>
            </a:r>
            <a:r>
              <a:rPr lang="nl-NL" dirty="0">
                <a:latin typeface="Verdana" pitchFamily="34" charset="0"/>
                <a:sym typeface="Symbol" pitchFamily="18" charset="2"/>
              </a:rPr>
              <a:t> </a:t>
            </a:r>
            <a:br>
              <a:rPr lang="nl-NL" dirty="0">
                <a:latin typeface="Verdana" pitchFamily="34" charset="0"/>
                <a:sym typeface="Symbol" pitchFamily="18" charset="2"/>
              </a:rPr>
            </a:br>
            <a:endParaRPr lang="nl-NL" baseline="30000" dirty="0">
              <a:latin typeface="Verdana" pitchFamily="34" charset="0"/>
              <a:sym typeface="Symbol" pitchFamily="18" charset="2"/>
            </a:endParaRPr>
          </a:p>
          <a:p>
            <a:r>
              <a:rPr lang="nl-NL" b="1" dirty="0">
                <a:solidFill>
                  <a:srgbClr val="3333FF"/>
                </a:solidFill>
                <a:latin typeface="Verdana" pitchFamily="34" charset="0"/>
                <a:sym typeface="Symbol" pitchFamily="18" charset="2"/>
              </a:rPr>
              <a:t>groep  VA</a:t>
            </a:r>
            <a:r>
              <a:rPr lang="nl-NL" dirty="0">
                <a:latin typeface="Verdana" pitchFamily="34" charset="0"/>
                <a:sym typeface="Symbol" pitchFamily="18" charset="2"/>
              </a:rPr>
              <a:t>   	 </a:t>
            </a:r>
            <a:r>
              <a:rPr lang="nl-NL" b="1" dirty="0">
                <a:latin typeface="Verdana" pitchFamily="34" charset="0"/>
                <a:sym typeface="Symbol" pitchFamily="18" charset="2"/>
              </a:rPr>
              <a:t>stikstofgroep</a:t>
            </a:r>
            <a:r>
              <a:rPr lang="nl-NL" dirty="0">
                <a:latin typeface="Verdana" pitchFamily="34" charset="0"/>
                <a:sym typeface="Symbol" pitchFamily="18" charset="2"/>
              </a:rPr>
              <a:t>	        	  ns² np</a:t>
            </a:r>
            <a:r>
              <a:rPr lang="nl-NL" baseline="-25000" dirty="0">
                <a:latin typeface="Verdana" pitchFamily="34" charset="0"/>
                <a:sym typeface="Symbol" pitchFamily="18" charset="2"/>
              </a:rPr>
              <a:t>x</a:t>
            </a:r>
            <a:r>
              <a:rPr lang="nl-NL" baseline="30000" dirty="0">
                <a:latin typeface="Verdana" pitchFamily="34" charset="0"/>
                <a:sym typeface="Symbol" pitchFamily="18" charset="2"/>
              </a:rPr>
              <a:t>1</a:t>
            </a:r>
            <a:r>
              <a:rPr lang="nl-NL" dirty="0">
                <a:latin typeface="Verdana" pitchFamily="34" charset="0"/>
                <a:sym typeface="Symbol" pitchFamily="18" charset="2"/>
              </a:rPr>
              <a:t> np</a:t>
            </a:r>
            <a:r>
              <a:rPr lang="nl-NL" baseline="-25000" dirty="0">
                <a:latin typeface="Verdana" pitchFamily="34" charset="0"/>
                <a:sym typeface="Symbol" pitchFamily="18" charset="2"/>
              </a:rPr>
              <a:t>y</a:t>
            </a:r>
            <a:r>
              <a:rPr lang="nl-NL" baseline="30000" dirty="0">
                <a:latin typeface="Verdana" pitchFamily="34" charset="0"/>
                <a:sym typeface="Symbol" pitchFamily="18" charset="2"/>
              </a:rPr>
              <a:t>1</a:t>
            </a:r>
            <a:r>
              <a:rPr lang="nl-NL" dirty="0">
                <a:latin typeface="Verdana" pitchFamily="34" charset="0"/>
                <a:sym typeface="Symbol" pitchFamily="18" charset="2"/>
              </a:rPr>
              <a:t> np</a:t>
            </a:r>
            <a:r>
              <a:rPr lang="nl-NL" baseline="-25000" dirty="0">
                <a:latin typeface="Verdana" pitchFamily="34" charset="0"/>
                <a:sym typeface="Symbol" pitchFamily="18" charset="2"/>
              </a:rPr>
              <a:t>z</a:t>
            </a:r>
            <a:r>
              <a:rPr lang="nl-NL" baseline="30000" dirty="0">
                <a:latin typeface="Verdana" pitchFamily="34" charset="0"/>
                <a:sym typeface="Symbol" pitchFamily="18" charset="2"/>
              </a:rPr>
              <a:t>1</a:t>
            </a:r>
            <a:endParaRPr lang="nl-NL" dirty="0">
              <a:latin typeface="Verdana" pitchFamily="34" charset="0"/>
              <a:sym typeface="Symbol" pitchFamily="18" charset="2"/>
            </a:endParaRPr>
          </a:p>
          <a:p>
            <a:endParaRPr lang="nl-NL" baseline="30000" dirty="0">
              <a:latin typeface="Verdana" pitchFamily="34" charset="0"/>
              <a:sym typeface="Symbol" pitchFamily="18" charset="2"/>
            </a:endParaRPr>
          </a:p>
          <a:p>
            <a:r>
              <a:rPr lang="nl-NL" b="1" dirty="0">
                <a:solidFill>
                  <a:srgbClr val="3333FF"/>
                </a:solidFill>
                <a:latin typeface="Verdana" pitchFamily="34" charset="0"/>
                <a:sym typeface="Symbol" pitchFamily="18" charset="2"/>
              </a:rPr>
              <a:t>groep VIA</a:t>
            </a:r>
            <a:r>
              <a:rPr lang="nl-NL" dirty="0">
                <a:latin typeface="Verdana" pitchFamily="34" charset="0"/>
                <a:sym typeface="Symbol" pitchFamily="18" charset="2"/>
              </a:rPr>
              <a:t>   	 </a:t>
            </a:r>
            <a:r>
              <a:rPr lang="nl-NL" b="1" dirty="0">
                <a:latin typeface="Verdana" pitchFamily="34" charset="0"/>
                <a:sym typeface="Symbol" pitchFamily="18" charset="2"/>
              </a:rPr>
              <a:t>zuurstofgroep</a:t>
            </a:r>
            <a:r>
              <a:rPr lang="nl-NL" dirty="0">
                <a:latin typeface="Verdana" pitchFamily="34" charset="0"/>
                <a:sym typeface="Symbol" pitchFamily="18" charset="2"/>
              </a:rPr>
              <a:t>	        	  ns² np</a:t>
            </a:r>
            <a:r>
              <a:rPr lang="nl-NL" baseline="-25000" dirty="0">
                <a:latin typeface="Verdana" pitchFamily="34" charset="0"/>
                <a:sym typeface="Symbol" pitchFamily="18" charset="2"/>
              </a:rPr>
              <a:t>x</a:t>
            </a:r>
            <a:r>
              <a:rPr lang="nl-NL" baseline="30000" dirty="0">
                <a:latin typeface="Verdana" pitchFamily="34" charset="0"/>
                <a:sym typeface="Symbol" pitchFamily="18" charset="2"/>
              </a:rPr>
              <a:t>2</a:t>
            </a:r>
            <a:r>
              <a:rPr lang="nl-NL" dirty="0">
                <a:latin typeface="Verdana" pitchFamily="34" charset="0"/>
                <a:sym typeface="Symbol" pitchFamily="18" charset="2"/>
              </a:rPr>
              <a:t> np</a:t>
            </a:r>
            <a:r>
              <a:rPr lang="nl-NL" baseline="-25000" dirty="0">
                <a:latin typeface="Verdana" pitchFamily="34" charset="0"/>
                <a:sym typeface="Symbol" pitchFamily="18" charset="2"/>
              </a:rPr>
              <a:t>y</a:t>
            </a:r>
            <a:r>
              <a:rPr lang="nl-NL" baseline="30000" dirty="0">
                <a:latin typeface="Verdana" pitchFamily="34" charset="0"/>
                <a:sym typeface="Symbol" pitchFamily="18" charset="2"/>
              </a:rPr>
              <a:t>1</a:t>
            </a:r>
            <a:r>
              <a:rPr lang="nl-NL" dirty="0">
                <a:latin typeface="Verdana" pitchFamily="34" charset="0"/>
                <a:sym typeface="Symbol" pitchFamily="18" charset="2"/>
              </a:rPr>
              <a:t> np</a:t>
            </a:r>
            <a:r>
              <a:rPr lang="nl-NL" baseline="-25000" dirty="0">
                <a:latin typeface="Verdana" pitchFamily="34" charset="0"/>
                <a:sym typeface="Symbol" pitchFamily="18" charset="2"/>
              </a:rPr>
              <a:t>z</a:t>
            </a:r>
            <a:r>
              <a:rPr lang="nl-NL" baseline="30000" dirty="0">
                <a:latin typeface="Verdana" pitchFamily="34" charset="0"/>
                <a:sym typeface="Symbol" pitchFamily="18" charset="2"/>
              </a:rPr>
              <a:t>1</a:t>
            </a:r>
            <a:r>
              <a:rPr lang="nl-NL" dirty="0">
                <a:latin typeface="Verdana" pitchFamily="34" charset="0"/>
                <a:sym typeface="Symbol" pitchFamily="18" charset="2"/>
              </a:rPr>
              <a:t> </a:t>
            </a:r>
          </a:p>
          <a:p>
            <a:endParaRPr lang="nl-NL" baseline="30000" dirty="0">
              <a:latin typeface="Verdana" pitchFamily="34" charset="0"/>
              <a:sym typeface="Symbol" pitchFamily="18" charset="2"/>
            </a:endParaRPr>
          </a:p>
          <a:p>
            <a:r>
              <a:rPr lang="nl-NL" b="1" dirty="0">
                <a:solidFill>
                  <a:srgbClr val="3333FF"/>
                </a:solidFill>
                <a:latin typeface="Verdana" pitchFamily="34" charset="0"/>
                <a:sym typeface="Symbol" pitchFamily="18" charset="2"/>
              </a:rPr>
              <a:t>groep VIIA</a:t>
            </a:r>
            <a:r>
              <a:rPr lang="nl-NL" dirty="0">
                <a:latin typeface="Verdana" pitchFamily="34" charset="0"/>
                <a:sym typeface="Symbol" pitchFamily="18" charset="2"/>
              </a:rPr>
              <a:t>  	 </a:t>
            </a:r>
            <a:r>
              <a:rPr lang="nl-NL" b="1" dirty="0">
                <a:latin typeface="Verdana" pitchFamily="34" charset="0"/>
                <a:sym typeface="Symbol" pitchFamily="18" charset="2"/>
              </a:rPr>
              <a:t>halogenen</a:t>
            </a:r>
            <a:r>
              <a:rPr lang="nl-NL" dirty="0">
                <a:latin typeface="Verdana" pitchFamily="34" charset="0"/>
                <a:sym typeface="Symbol" pitchFamily="18" charset="2"/>
              </a:rPr>
              <a:t>		        	  ns² np</a:t>
            </a:r>
            <a:r>
              <a:rPr lang="nl-NL" baseline="-25000" dirty="0">
                <a:latin typeface="Verdana" pitchFamily="34" charset="0"/>
                <a:sym typeface="Symbol" pitchFamily="18" charset="2"/>
              </a:rPr>
              <a:t>x</a:t>
            </a:r>
            <a:r>
              <a:rPr lang="nl-NL" baseline="30000" dirty="0">
                <a:latin typeface="Verdana" pitchFamily="34" charset="0"/>
                <a:sym typeface="Symbol" pitchFamily="18" charset="2"/>
              </a:rPr>
              <a:t>2</a:t>
            </a:r>
            <a:r>
              <a:rPr lang="nl-NL" dirty="0">
                <a:latin typeface="Verdana" pitchFamily="34" charset="0"/>
                <a:sym typeface="Symbol" pitchFamily="18" charset="2"/>
              </a:rPr>
              <a:t> np</a:t>
            </a:r>
            <a:r>
              <a:rPr lang="nl-NL" baseline="-25000" dirty="0">
                <a:latin typeface="Verdana" pitchFamily="34" charset="0"/>
                <a:sym typeface="Symbol" pitchFamily="18" charset="2"/>
              </a:rPr>
              <a:t>y</a:t>
            </a:r>
            <a:r>
              <a:rPr lang="nl-NL" baseline="30000" dirty="0">
                <a:latin typeface="Verdana" pitchFamily="34" charset="0"/>
                <a:sym typeface="Symbol" pitchFamily="18" charset="2"/>
              </a:rPr>
              <a:t>2</a:t>
            </a:r>
            <a:r>
              <a:rPr lang="nl-NL" dirty="0">
                <a:latin typeface="Verdana" pitchFamily="34" charset="0"/>
                <a:sym typeface="Symbol" pitchFamily="18" charset="2"/>
              </a:rPr>
              <a:t> np</a:t>
            </a:r>
            <a:r>
              <a:rPr lang="nl-NL" baseline="-25000" dirty="0">
                <a:latin typeface="Verdana" pitchFamily="34" charset="0"/>
                <a:sym typeface="Symbol" pitchFamily="18" charset="2"/>
              </a:rPr>
              <a:t>z</a:t>
            </a:r>
            <a:r>
              <a:rPr lang="nl-NL" baseline="30000" dirty="0">
                <a:latin typeface="Verdana" pitchFamily="34" charset="0"/>
                <a:sym typeface="Symbol" pitchFamily="18" charset="2"/>
              </a:rPr>
              <a:t>1</a:t>
            </a:r>
            <a:r>
              <a:rPr lang="nl-NL" dirty="0">
                <a:latin typeface="Verdana" pitchFamily="34" charset="0"/>
                <a:sym typeface="Symbol" pitchFamily="18" charset="2"/>
              </a:rPr>
              <a:t> </a:t>
            </a:r>
          </a:p>
          <a:p>
            <a:endParaRPr lang="nl-NL" baseline="30000" dirty="0">
              <a:latin typeface="Verdana" pitchFamily="34" charset="0"/>
              <a:sym typeface="Symbol" pitchFamily="18" charset="2"/>
            </a:endParaRPr>
          </a:p>
          <a:p>
            <a:r>
              <a:rPr lang="nl-NL" b="1" dirty="0">
                <a:solidFill>
                  <a:srgbClr val="3333FF"/>
                </a:solidFill>
                <a:latin typeface="Verdana" pitchFamily="34" charset="0"/>
                <a:sym typeface="Symbol" pitchFamily="18" charset="2"/>
              </a:rPr>
              <a:t>groep   0</a:t>
            </a:r>
            <a:r>
              <a:rPr lang="nl-NL" dirty="0">
                <a:latin typeface="Verdana" pitchFamily="34" charset="0"/>
                <a:sym typeface="Symbol" pitchFamily="18" charset="2"/>
              </a:rPr>
              <a:t>    	 </a:t>
            </a:r>
            <a:r>
              <a:rPr lang="nl-NL" b="1" dirty="0">
                <a:latin typeface="Verdana" pitchFamily="34" charset="0"/>
                <a:sym typeface="Symbol" pitchFamily="18" charset="2"/>
              </a:rPr>
              <a:t>edelgassen</a:t>
            </a:r>
            <a:r>
              <a:rPr lang="nl-NL" dirty="0">
                <a:latin typeface="Verdana" pitchFamily="34" charset="0"/>
                <a:sym typeface="Symbol" pitchFamily="18" charset="2"/>
              </a:rPr>
              <a:t>		           	  ns² np</a:t>
            </a:r>
            <a:r>
              <a:rPr lang="nl-NL" baseline="30000" dirty="0">
                <a:latin typeface="Verdana" pitchFamily="34" charset="0"/>
                <a:sym typeface="Symbol" pitchFamily="18" charset="2"/>
              </a:rPr>
              <a:t>6</a:t>
            </a:r>
            <a:endParaRPr lang="nl-BE" baseline="30000" dirty="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B. Indeling in groepen: HOOFDGROEPEN = A-GROEPEN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2: het periodiek systeem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513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B. Indeling in groepen: NEVENGROEPEN = B-GROEPEN </a:t>
            </a:r>
          </a:p>
          <a:p>
            <a:pPr marL="0" indent="0">
              <a:buNone/>
              <a:tabLst>
                <a:tab pos="531813" algn="l"/>
              </a:tabLst>
            </a:pPr>
            <a:r>
              <a:rPr lang="nl-BE" dirty="0"/>
              <a:t>	</a:t>
            </a:r>
            <a:r>
              <a:rPr lang="nl-BE" dirty="0" smtClean="0"/>
              <a:t>(d-blok)</a:t>
            </a:r>
          </a:p>
          <a:p>
            <a:pPr marL="0" indent="0">
              <a:buNone/>
              <a:tabLst>
                <a:tab pos="531813" algn="l"/>
              </a:tabLst>
            </a:pPr>
            <a:endParaRPr lang="nl-BE" dirty="0" smtClean="0"/>
          </a:p>
          <a:p>
            <a:pPr lvl="1">
              <a:tabLst>
                <a:tab pos="531813" algn="l"/>
              </a:tabLst>
            </a:pPr>
            <a:r>
              <a:rPr lang="nl-BE" dirty="0"/>
              <a:t>V</a:t>
            </a:r>
            <a:r>
              <a:rPr lang="nl-BE" dirty="0" smtClean="0"/>
              <a:t>oorlaatste </a:t>
            </a:r>
            <a:r>
              <a:rPr lang="nl-BE" dirty="0"/>
              <a:t>schil (n-1), aangevuld met elektronen in </a:t>
            </a:r>
            <a:r>
              <a:rPr lang="nl-BE" dirty="0" smtClean="0"/>
              <a:t>d-orbitalen</a:t>
            </a:r>
          </a:p>
          <a:p>
            <a:pPr lvl="1">
              <a:tabLst>
                <a:tab pos="531813" algn="l"/>
              </a:tabLst>
            </a:pPr>
            <a:r>
              <a:rPr lang="nl-BE" dirty="0"/>
              <a:t>N</a:t>
            </a:r>
            <a:r>
              <a:rPr lang="nl-BE" dirty="0" smtClean="0"/>
              <a:t>evenelementen</a:t>
            </a:r>
            <a:r>
              <a:rPr lang="nl-BE" dirty="0"/>
              <a:t>, overgangselementen of transitie-elementen</a:t>
            </a:r>
          </a:p>
          <a:p>
            <a:pPr marL="0" indent="0">
              <a:buNone/>
              <a:tabLst>
                <a:tab pos="531813" algn="l"/>
              </a:tabLst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2: het periodiek systeem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148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1582400" cy="5217443"/>
          </a:xfrm>
        </p:spPr>
        <p:txBody>
          <a:bodyPr/>
          <a:lstStyle/>
          <a:p>
            <a:pPr marL="0" indent="0">
              <a:buNone/>
            </a:pPr>
            <a:r>
              <a:rPr lang="nl-BE" dirty="0" smtClean="0"/>
              <a:t>C. Verband elektronenconfiguratie en bepaalde eigenschappen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2: het periodiek systeem</a:t>
            </a:r>
            <a:endParaRPr lang="en-GB" sz="2400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900113" y="1412875"/>
            <a:ext cx="7056437" cy="4822825"/>
            <a:chOff x="1247" y="1525"/>
            <a:chExt cx="3719" cy="2675"/>
          </a:xfrm>
        </p:grpSpPr>
        <p:pic>
          <p:nvPicPr>
            <p:cNvPr id="5" name="Picture 6" descr="eigenschappen in 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1682"/>
              <a:ext cx="3357" cy="2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1701" y="1525"/>
              <a:ext cx="2132" cy="272"/>
            </a:xfrm>
            <a:prstGeom prst="rightArrow">
              <a:avLst>
                <a:gd name="adj1" fmla="val 50000"/>
                <a:gd name="adj2" fmla="val 122073"/>
              </a:avLst>
            </a:prstGeom>
            <a:solidFill>
              <a:schemeClr val="accent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nl-BE" sz="1400" dirty="0">
                  <a:latin typeface="Verdana" pitchFamily="34" charset="0"/>
                </a:rPr>
                <a:t>Elektronegativiteit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 rot="-5400000">
              <a:off x="3764" y="2818"/>
              <a:ext cx="2132" cy="272"/>
            </a:xfrm>
            <a:prstGeom prst="rightArrow">
              <a:avLst>
                <a:gd name="adj1" fmla="val 50009"/>
                <a:gd name="adj2" fmla="val 126138"/>
              </a:avLst>
            </a:prstGeom>
            <a:solidFill>
              <a:schemeClr val="accent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nl-BE" sz="1400">
                  <a:latin typeface="Verdana" pitchFamily="34" charset="0"/>
                </a:rPr>
                <a:t>Elektronegativiteit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74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w" id="{8B78771A-F25D-4C2C-B977-4F63AF4B5EB7}" vid="{DAF4A448-0A02-4F1C-BCC4-C51847F393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</Template>
  <TotalTime>756</TotalTime>
  <Words>511</Words>
  <Application>Microsoft Office PowerPoint</Application>
  <PresentationFormat>Breedbeeld</PresentationFormat>
  <Paragraphs>182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Symbol</vt:lpstr>
      <vt:lpstr>Verdana</vt:lpstr>
      <vt:lpstr>Wingdings</vt:lpstr>
      <vt:lpstr>iiw</vt:lpstr>
      <vt:lpstr>Chemie schakelprogramma Hoofdstuk 2 en 3</vt:lpstr>
      <vt:lpstr>Hoofdstuk 2: het periodiek systeem</vt:lpstr>
      <vt:lpstr>Hoofdstuk 2: het periodiek systeem</vt:lpstr>
      <vt:lpstr>Hoofdstuk 2: het periodiek systeem</vt:lpstr>
      <vt:lpstr>Hoofdstuk 2: het periodiek systeem</vt:lpstr>
      <vt:lpstr>Hoofdstuk 2: het periodiek systeem</vt:lpstr>
      <vt:lpstr>Hoofdstuk 2: het periodiek systeem</vt:lpstr>
      <vt:lpstr>Hoofdstuk 2: het periodiek systeem</vt:lpstr>
      <vt:lpstr>Hoofdstuk 2: het periodiek systeem</vt:lpstr>
      <vt:lpstr>Hoofdstuk 3: metaaloxiden</vt:lpstr>
      <vt:lpstr>Hoofdstuk 3: metaaloxiden</vt:lpstr>
      <vt:lpstr>Hoofdstuk 3: basen</vt:lpstr>
      <vt:lpstr>Hoofdstuk 3: basen</vt:lpstr>
      <vt:lpstr>Hoofdstuk 3: basen</vt:lpstr>
      <vt:lpstr>Hoofdstuk 3: niet-metaaloxiden</vt:lpstr>
      <vt:lpstr>Hoofdstuk 3: niet-metaaloxiden</vt:lpstr>
      <vt:lpstr>Hoofdstuk 3: niet-metaaloxiden</vt:lpstr>
      <vt:lpstr>Hoofdstuk 3:  indifferente oxiden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Chemie schakelprogramma FCHES Leereenheid 8</dc:title>
  <dc:creator>GOIGNARD Els</dc:creator>
  <cp:lastModifiedBy>GOIGNARD Els</cp:lastModifiedBy>
  <cp:revision>35</cp:revision>
  <dcterms:created xsi:type="dcterms:W3CDTF">2018-08-26T12:23:55Z</dcterms:created>
  <dcterms:modified xsi:type="dcterms:W3CDTF">2022-03-07T09:56:14Z</dcterms:modified>
</cp:coreProperties>
</file>