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11480800" y="2667000"/>
            <a:ext cx="7112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10566400" y="3200400"/>
            <a:ext cx="1117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9448800" y="3657600"/>
            <a:ext cx="1320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11"/>
          <p:cNvSpPr/>
          <p:nvPr/>
        </p:nvSpPr>
        <p:spPr>
          <a:xfrm>
            <a:off x="4267200" y="152400"/>
            <a:ext cx="1320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2"/>
          <p:cNvSpPr/>
          <p:nvPr/>
        </p:nvSpPr>
        <p:spPr>
          <a:xfrm>
            <a:off x="2159000" y="22225"/>
            <a:ext cx="11176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9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03" y="2996952"/>
            <a:ext cx="9313035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D94F2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403" y="3644978"/>
            <a:ext cx="9313035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8233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10" name="Afbeelding 9" descr="logo gezamelijk opleid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27" y="6165304"/>
            <a:ext cx="8291859" cy="4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2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43934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6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21744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0" name="Titel 1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1"/>
            <a:ext cx="2414059" cy="365125"/>
          </a:xfrm>
        </p:spPr>
        <p:txBody>
          <a:bodyPr/>
          <a:lstStyle>
            <a:lvl1pPr>
              <a:defRPr/>
            </a:lvl1pPr>
          </a:lstStyle>
          <a:p>
            <a:fld id="{9BB9D334-7A08-4D65-A885-5FB35F3A2E80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224" y="6381751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107" y="6383339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A1761E02-92BD-46B0-BB38-E594501BA597}" type="slidenum">
              <a:rPr lang="en-GB" smtClean="0"/>
              <a:t>‹nr.›</a:t>
            </a:fld>
            <a:endParaRPr lang="en-GB"/>
          </a:p>
        </p:txBody>
      </p:sp>
      <p:pic>
        <p:nvPicPr>
          <p:cNvPr id="2" name="Afbeelding 1" descr="UHasselt-KU Leuv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6367885"/>
            <a:ext cx="3744416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0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43934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7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80729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0729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4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1"/>
            <a:ext cx="2414059" cy="365125"/>
          </a:xfrm>
        </p:spPr>
        <p:txBody>
          <a:bodyPr/>
          <a:lstStyle>
            <a:lvl1pPr>
              <a:defRPr/>
            </a:lvl1pPr>
          </a:lstStyle>
          <a:p>
            <a:fld id="{9BB9D334-7A08-4D65-A885-5FB35F3A2E80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224" y="6381751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107" y="6383339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A1761E02-92BD-46B0-BB38-E594501BA597}" type="slidenum">
              <a:rPr lang="en-GB" smtClean="0"/>
              <a:t>‹nr.›</a:t>
            </a:fld>
            <a:endParaRPr lang="en-GB"/>
          </a:p>
        </p:txBody>
      </p:sp>
      <p:pic>
        <p:nvPicPr>
          <p:cNvPr id="15" name="Afbeelding 14" descr="UHasselt-KU Leuv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6367885"/>
            <a:ext cx="3744416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7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7" y="115889"/>
            <a:ext cx="10972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Titelstijl van model bewerken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908050"/>
            <a:ext cx="109728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9BB9D334-7A08-4D65-A885-5FB35F3A2E80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1761E02-92BD-46B0-BB38-E594501BA5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3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5707" y="2987808"/>
            <a:ext cx="9313035" cy="630982"/>
          </a:xfrm>
        </p:spPr>
        <p:txBody>
          <a:bodyPr>
            <a:normAutofit fontScale="90000"/>
          </a:bodyPr>
          <a:lstStyle/>
          <a:p>
            <a:r>
              <a:rPr lang="nl-BE" dirty="0"/>
              <a:t>Chemie schakelprogramma</a:t>
            </a:r>
            <a:br>
              <a:rPr lang="nl-BE" dirty="0"/>
            </a:br>
            <a:r>
              <a:rPr lang="nl-BE" dirty="0" smtClean="0"/>
              <a:t>Hoofdstuk 4</a:t>
            </a:r>
            <a:r>
              <a:rPr lang="nl-BE" dirty="0"/>
              <a:t/>
            </a:r>
            <a:br>
              <a:rPr lang="nl-BE" dirty="0"/>
            </a:b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403" y="4260120"/>
            <a:ext cx="9313035" cy="432048"/>
          </a:xfrm>
        </p:spPr>
        <p:txBody>
          <a:bodyPr/>
          <a:lstStyle/>
          <a:p>
            <a:r>
              <a:rPr lang="nl-BE" dirty="0"/>
              <a:t>Zuren en zouten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89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94649" y="899577"/>
            <a:ext cx="11832336" cy="5217443"/>
          </a:xfrm>
        </p:spPr>
        <p:txBody>
          <a:bodyPr/>
          <a:lstStyle/>
          <a:p>
            <a:r>
              <a:rPr lang="nl-BE" sz="2400" dirty="0" smtClean="0"/>
              <a:t>         ZUUR                 +           BASE                 </a:t>
            </a:r>
            <a:r>
              <a:rPr lang="nl-BE" sz="2400" dirty="0"/>
              <a:t>ZOUT + WATER</a:t>
            </a:r>
          </a:p>
          <a:p>
            <a:endParaRPr lang="nl-BE" sz="2400" dirty="0" smtClean="0"/>
          </a:p>
          <a:p>
            <a:pPr marL="0" indent="0">
              <a:buNone/>
            </a:pPr>
            <a:r>
              <a:rPr lang="nl-BE" sz="2400" dirty="0" smtClean="0"/>
              <a:t>Niet-metaaloxide + H</a:t>
            </a:r>
            <a:r>
              <a:rPr lang="nl-BE" sz="2400" baseline="-25000" dirty="0" smtClean="0"/>
              <a:t>2</a:t>
            </a:r>
            <a:r>
              <a:rPr lang="nl-BE" sz="2400" dirty="0" smtClean="0"/>
              <a:t>O       metaaloxide + H</a:t>
            </a:r>
            <a:r>
              <a:rPr lang="nl-BE" sz="2400" baseline="-25000" dirty="0" smtClean="0"/>
              <a:t>2</a:t>
            </a:r>
            <a:r>
              <a:rPr lang="nl-BE" sz="2400" dirty="0" smtClean="0"/>
              <a:t>O</a:t>
            </a:r>
          </a:p>
          <a:p>
            <a:pPr marL="0" indent="0">
              <a:buNone/>
            </a:pPr>
            <a:endParaRPr lang="nl-BE" sz="2400" dirty="0"/>
          </a:p>
          <a:p>
            <a:endParaRPr lang="nl-BE" sz="2400" dirty="0" smtClean="0"/>
          </a:p>
          <a:p>
            <a:r>
              <a:rPr lang="nl-BE" sz="1800" dirty="0" smtClean="0"/>
              <a:t>Geef de reactie waarbij zwavelzuur (</a:t>
            </a:r>
            <a:r>
              <a:rPr lang="nl-BE" sz="1800" dirty="0" err="1" smtClean="0"/>
              <a:t>diwaterstofsulfaat</a:t>
            </a:r>
            <a:r>
              <a:rPr lang="nl-BE" sz="1800" dirty="0" smtClean="0"/>
              <a:t>) </a:t>
            </a:r>
            <a:r>
              <a:rPr lang="nl-BE" sz="1800" dirty="0" smtClean="0"/>
              <a:t>en </a:t>
            </a:r>
            <a:r>
              <a:rPr lang="nl-BE" sz="1800" dirty="0" smtClean="0"/>
              <a:t>aluminiumhydroxide </a:t>
            </a:r>
            <a:r>
              <a:rPr lang="nl-BE" sz="1800" smtClean="0"/>
              <a:t>in water samen </a:t>
            </a:r>
            <a:r>
              <a:rPr lang="nl-BE" sz="1800" dirty="0" smtClean="0"/>
              <a:t>reageren.</a:t>
            </a:r>
          </a:p>
          <a:p>
            <a:endParaRPr lang="en-GB" sz="1800" dirty="0" smtClean="0"/>
          </a:p>
          <a:p>
            <a:r>
              <a:rPr lang="nl-BE" sz="1800" dirty="0" smtClean="0"/>
              <a:t>Geef de reactie waarbij </a:t>
            </a:r>
            <a:r>
              <a:rPr lang="nl-BE" sz="1800" dirty="0" err="1" smtClean="0"/>
              <a:t>dichloorpenta</a:t>
            </a:r>
            <a:r>
              <a:rPr lang="nl-BE" sz="1800" dirty="0" smtClean="0"/>
              <a:t>-oxide en </a:t>
            </a:r>
            <a:r>
              <a:rPr lang="nl-BE" sz="1800" dirty="0" smtClean="0"/>
              <a:t>calciumhydroxide </a:t>
            </a:r>
            <a:r>
              <a:rPr lang="nl-BE" sz="1800" dirty="0" smtClean="0"/>
              <a:t>in water samen reageren.</a:t>
            </a:r>
          </a:p>
          <a:p>
            <a:endParaRPr lang="nl-BE" sz="1800" dirty="0" smtClean="0"/>
          </a:p>
          <a:p>
            <a:r>
              <a:rPr lang="nl-BE" sz="1800" dirty="0" smtClean="0"/>
              <a:t>Geef de reactie waarbij zwaveldioxidegas reageert met vast natriumoxide in water.</a:t>
            </a:r>
            <a:endParaRPr lang="en-GB" sz="1800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4: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zuur-base reactie</a:t>
            </a:r>
            <a:endParaRPr lang="en-GB" sz="2400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8715B56-B1B5-4587-8347-B485C95B2319}"/>
              </a:ext>
            </a:extLst>
          </p:cNvPr>
          <p:cNvCxnSpPr/>
          <p:nvPr/>
        </p:nvCxnSpPr>
        <p:spPr>
          <a:xfrm>
            <a:off x="7137323" y="1140405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al 3"/>
          <p:cNvSpPr/>
          <p:nvPr/>
        </p:nvSpPr>
        <p:spPr>
          <a:xfrm>
            <a:off x="91440" y="1673352"/>
            <a:ext cx="4187952" cy="713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58715B56-B1B5-4587-8347-B485C95B2319}"/>
              </a:ext>
            </a:extLst>
          </p:cNvPr>
          <p:cNvCxnSpPr>
            <a:stCxn id="4" idx="0"/>
          </p:cNvCxnSpPr>
          <p:nvPr/>
        </p:nvCxnSpPr>
        <p:spPr>
          <a:xfrm flipV="1">
            <a:off x="2185416" y="1316736"/>
            <a:ext cx="0" cy="3566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8715B56-B1B5-4587-8347-B485C95B2319}"/>
              </a:ext>
            </a:extLst>
          </p:cNvPr>
          <p:cNvCxnSpPr/>
          <p:nvPr/>
        </p:nvCxnSpPr>
        <p:spPr>
          <a:xfrm flipV="1">
            <a:off x="6126057" y="1316736"/>
            <a:ext cx="0" cy="3566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al 14"/>
          <p:cNvSpPr/>
          <p:nvPr/>
        </p:nvSpPr>
        <p:spPr>
          <a:xfrm>
            <a:off x="4382601" y="1679926"/>
            <a:ext cx="3627543" cy="713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87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4: ternaire zuren</a:t>
            </a:r>
            <a:endParaRPr lang="en-GB" sz="2400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98702A4-58E0-41B4-B39E-9D5314FED2A5}"/>
              </a:ext>
            </a:extLst>
          </p:cNvPr>
          <p:cNvSpPr txBox="1"/>
          <p:nvPr/>
        </p:nvSpPr>
        <p:spPr bwMode="auto">
          <a:xfrm>
            <a:off x="1310217" y="2615551"/>
            <a:ext cx="8224809" cy="305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boorzuur: H</a:t>
            </a:r>
            <a:r>
              <a:rPr kumimoji="0" lang="nl-BE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BO</a:t>
            </a:r>
            <a:r>
              <a:rPr kumimoji="0" lang="nl-BE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  <a:p>
            <a:pPr marL="457200" marR="0" indent="-4572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nl-BE" sz="2000" dirty="0">
                <a:latin typeface="Verdana" panose="020B0604030504040204" pitchFamily="34" charset="0"/>
                <a:ea typeface="Verdana" panose="020B0604030504040204" pitchFamily="34" charset="0"/>
              </a:rPr>
              <a:t>koolzuur: H</a:t>
            </a:r>
            <a:r>
              <a:rPr lang="nl-BE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nl-BE" sz="2000" dirty="0">
                <a:latin typeface="Verdana" panose="020B0604030504040204" pitchFamily="34" charset="0"/>
                <a:ea typeface="Verdana" panose="020B0604030504040204" pitchFamily="34" charset="0"/>
              </a:rPr>
              <a:t>CO</a:t>
            </a:r>
            <a:r>
              <a:rPr lang="nl-BE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  <a:p>
            <a:pPr marL="457200" marR="0" indent="-4572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nl-BE" sz="2000" dirty="0">
                <a:latin typeface="Verdana" panose="020B0604030504040204" pitchFamily="34" charset="0"/>
                <a:ea typeface="Verdana" panose="020B0604030504040204" pitchFamily="34" charset="0"/>
              </a:rPr>
              <a:t>fosforzuur: H</a:t>
            </a:r>
            <a:r>
              <a:rPr lang="nl-BE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nl-BE" sz="2000" dirty="0">
                <a:latin typeface="Verdana" panose="020B0604030504040204" pitchFamily="34" charset="0"/>
                <a:ea typeface="Verdana" panose="020B0604030504040204" pitchFamily="34" charset="0"/>
              </a:rPr>
              <a:t>PO</a:t>
            </a:r>
            <a:r>
              <a:rPr lang="nl-BE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4		</a:t>
            </a:r>
            <a:r>
              <a:rPr lang="nl-BE" sz="2000" baseline="-250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nl-BE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fosforigzuur</a:t>
            </a:r>
            <a:r>
              <a:rPr lang="nl-BE" sz="2000" dirty="0">
                <a:latin typeface="Verdana" panose="020B0604030504040204" pitchFamily="34" charset="0"/>
                <a:ea typeface="Verdana" panose="020B0604030504040204" pitchFamily="34" charset="0"/>
              </a:rPr>
              <a:t>: H</a:t>
            </a:r>
            <a:r>
              <a:rPr lang="nl-BE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nl-BE" sz="2000" dirty="0">
                <a:latin typeface="Verdana" panose="020B0604030504040204" pitchFamily="34" charset="0"/>
                <a:ea typeface="Verdana" panose="020B0604030504040204" pitchFamily="34" charset="0"/>
              </a:rPr>
              <a:t>PO</a:t>
            </a:r>
            <a:r>
              <a:rPr lang="nl-BE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nl-BE" sz="2000" dirty="0">
                <a:latin typeface="Verdana" panose="020B0604030504040204" pitchFamily="34" charset="0"/>
                <a:ea typeface="Verdana" panose="020B0604030504040204" pitchFamily="34" charset="0"/>
              </a:rPr>
              <a:t>salpeterzuur: HNO</a:t>
            </a:r>
            <a:r>
              <a:rPr lang="nl-BE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3		</a:t>
            </a:r>
            <a:r>
              <a:rPr lang="nl-BE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salpeterigzuur</a:t>
            </a:r>
            <a:r>
              <a:rPr lang="nl-BE" sz="2000" dirty="0">
                <a:latin typeface="Verdana" panose="020B0604030504040204" pitchFamily="34" charset="0"/>
                <a:ea typeface="Verdana" panose="020B0604030504040204" pitchFamily="34" charset="0"/>
              </a:rPr>
              <a:t>: HNO</a:t>
            </a:r>
            <a:r>
              <a:rPr lang="nl-BE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nl-BE" sz="2000" dirty="0">
                <a:latin typeface="Verdana" panose="020B0604030504040204" pitchFamily="34" charset="0"/>
                <a:ea typeface="Verdana" panose="020B0604030504040204" pitchFamily="34" charset="0"/>
              </a:rPr>
              <a:t>zwavelzuur: H</a:t>
            </a:r>
            <a:r>
              <a:rPr lang="nl-BE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nl-BE" sz="2000" dirty="0">
                <a:latin typeface="Verdana" panose="020B0604030504040204" pitchFamily="34" charset="0"/>
                <a:ea typeface="Verdana" panose="020B0604030504040204" pitchFamily="34" charset="0"/>
              </a:rPr>
              <a:t>SO</a:t>
            </a:r>
            <a:r>
              <a:rPr lang="nl-BE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4		</a:t>
            </a:r>
            <a:r>
              <a:rPr lang="nl-BE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zwaveligzuur</a:t>
            </a:r>
            <a:r>
              <a:rPr lang="nl-BE" sz="2000" dirty="0">
                <a:latin typeface="Verdana" panose="020B0604030504040204" pitchFamily="34" charset="0"/>
                <a:ea typeface="Verdana" panose="020B0604030504040204" pitchFamily="34" charset="0"/>
              </a:rPr>
              <a:t>: H</a:t>
            </a:r>
            <a:r>
              <a:rPr lang="nl-BE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nl-BE" sz="2000" dirty="0">
                <a:latin typeface="Verdana" panose="020B0604030504040204" pitchFamily="34" charset="0"/>
                <a:ea typeface="Verdana" panose="020B0604030504040204" pitchFamily="34" charset="0"/>
              </a:rPr>
              <a:t>SO</a:t>
            </a:r>
            <a:r>
              <a:rPr lang="nl-BE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nl-BE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perchloorzuur</a:t>
            </a:r>
            <a:r>
              <a:rPr lang="nl-BE" sz="2000" dirty="0">
                <a:latin typeface="Verdana" panose="020B0604030504040204" pitchFamily="34" charset="0"/>
                <a:ea typeface="Verdana" panose="020B0604030504040204" pitchFamily="34" charset="0"/>
              </a:rPr>
              <a:t>: HClO</a:t>
            </a:r>
            <a:r>
              <a:rPr lang="nl-BE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nl-BE" sz="2000" dirty="0">
                <a:latin typeface="Verdana" panose="020B0604030504040204" pitchFamily="34" charset="0"/>
                <a:ea typeface="Verdana" panose="020B0604030504040204" pitchFamily="34" charset="0"/>
              </a:rPr>
              <a:t> 		chloorzuur HClO</a:t>
            </a:r>
            <a:r>
              <a:rPr lang="nl-BE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nl-BE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chlorigzuur</a:t>
            </a:r>
            <a:r>
              <a:rPr lang="nl-BE" sz="2000" dirty="0">
                <a:latin typeface="Verdana" panose="020B0604030504040204" pitchFamily="34" charset="0"/>
                <a:ea typeface="Verdana" panose="020B0604030504040204" pitchFamily="34" charset="0"/>
              </a:rPr>
              <a:t> HClO</a:t>
            </a:r>
            <a:r>
              <a:rPr lang="nl-BE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 		</a:t>
            </a:r>
            <a:r>
              <a:rPr lang="nl-BE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hypochlorigzuur</a:t>
            </a:r>
            <a:r>
              <a:rPr lang="nl-BE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BE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HClO</a:t>
            </a:r>
            <a:endParaRPr lang="nl-BE" sz="2000" baseline="-25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</a:pPr>
            <a:r>
              <a:rPr lang="nl-BE" sz="2800" baseline="-25000" dirty="0">
                <a:latin typeface="+mn-lt"/>
                <a:cs typeface="+mn-cs"/>
              </a:rPr>
              <a:t> 				</a:t>
            </a:r>
            <a:r>
              <a:rPr lang="nl-BE" sz="3600" b="1" baseline="-25000" dirty="0">
                <a:latin typeface="+mn-lt"/>
                <a:cs typeface="+mn-cs"/>
              </a:rPr>
              <a:t>!! Namen KENNEN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14790C4-5369-42D8-AAB7-0FABC91392E7}"/>
              </a:ext>
            </a:extLst>
          </p:cNvPr>
          <p:cNvSpPr txBox="1"/>
          <p:nvPr/>
        </p:nvSpPr>
        <p:spPr bwMode="auto">
          <a:xfrm>
            <a:off x="624417" y="1191665"/>
            <a:ext cx="1005894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430338" algn="l"/>
              </a:tabLst>
            </a:pPr>
            <a:r>
              <a:rPr kumimoji="0" lang="nl-BE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Definitie</a:t>
            </a: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ternaire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zuren : </a:t>
            </a: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zuren die 3 verschillende 			elementen bevatten: H, O en een ander niet-metaal 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nl-BE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15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Hoofdstuk 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4: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overeenkomstige oxiden</a:t>
            </a:r>
            <a:endParaRPr lang="en-GB" sz="24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D466BA6-4DBC-40D0-948C-52E7928FD90B}"/>
              </a:ext>
            </a:extLst>
          </p:cNvPr>
          <p:cNvSpPr txBox="1"/>
          <p:nvPr/>
        </p:nvSpPr>
        <p:spPr bwMode="auto">
          <a:xfrm>
            <a:off x="624417" y="1003541"/>
            <a:ext cx="10664267" cy="568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430338" algn="l"/>
              </a:tabLst>
            </a:pPr>
            <a:r>
              <a:rPr lang="nl-BE" sz="2800" b="1" u="sng" dirty="0"/>
              <a:t>Definitie</a:t>
            </a:r>
            <a:r>
              <a:rPr lang="nl-BE" sz="2800" dirty="0"/>
              <a:t>: niet-metaaloxiden: binaire verbindingen bevatten: </a:t>
            </a:r>
            <a:br>
              <a:rPr lang="nl-BE" sz="2800" dirty="0"/>
            </a:br>
            <a:r>
              <a:rPr lang="nl-BE" sz="2800" dirty="0"/>
              <a:t>	O en een niet-metaal  (! geen H)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nl-BE" sz="2800" b="1" u="sng" dirty="0" err="1"/>
              <a:t>Onstaan</a:t>
            </a:r>
            <a:r>
              <a:rPr lang="nl-BE" sz="2800" dirty="0"/>
              <a:t>: uit het ternair zuur water onttrekken (! OG blijft gelijk)</a:t>
            </a: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nl-BE" sz="2800" dirty="0">
                <a:latin typeface="+mn-lt"/>
                <a:cs typeface="+mn-cs"/>
              </a:rPr>
              <a:t>koolzuur: H</a:t>
            </a:r>
            <a:r>
              <a:rPr lang="nl-BE" sz="2800" baseline="-25000" dirty="0">
                <a:latin typeface="+mn-lt"/>
                <a:cs typeface="+mn-cs"/>
              </a:rPr>
              <a:t>2</a:t>
            </a:r>
            <a:r>
              <a:rPr lang="nl-BE" sz="2800" dirty="0">
                <a:latin typeface="+mn-lt"/>
                <a:cs typeface="+mn-cs"/>
              </a:rPr>
              <a:t>CO</a:t>
            </a:r>
            <a:r>
              <a:rPr lang="nl-BE" sz="2800" baseline="-25000" dirty="0">
                <a:latin typeface="+mn-lt"/>
                <a:cs typeface="+mn-cs"/>
              </a:rPr>
              <a:t>3	</a:t>
            </a:r>
            <a:r>
              <a:rPr lang="nl-BE" sz="2800" baseline="-25000" dirty="0"/>
              <a:t>	</a:t>
            </a:r>
            <a:r>
              <a:rPr lang="nl-BE" sz="2800" dirty="0" smtClean="0"/>
              <a:t>H</a:t>
            </a:r>
            <a:r>
              <a:rPr lang="nl-BE" sz="2800" baseline="-25000" dirty="0" smtClean="0"/>
              <a:t>2</a:t>
            </a:r>
            <a:r>
              <a:rPr lang="nl-BE" sz="2800" dirty="0" smtClean="0"/>
              <a:t>O</a:t>
            </a:r>
            <a:r>
              <a:rPr lang="nl-BE" sz="2800" baseline="-25000" dirty="0" smtClean="0">
                <a:latin typeface="+mn-lt"/>
                <a:cs typeface="+mn-cs"/>
              </a:rPr>
              <a:t> </a:t>
            </a:r>
            <a:r>
              <a:rPr lang="nl-BE" sz="2400" dirty="0">
                <a:latin typeface="+mn-lt"/>
                <a:cs typeface="+mn-cs"/>
              </a:rPr>
              <a:t>+</a:t>
            </a:r>
            <a:r>
              <a:rPr lang="nl-BE" sz="2800" baseline="-25000" dirty="0">
                <a:latin typeface="+mn-lt"/>
                <a:cs typeface="+mn-cs"/>
              </a:rPr>
              <a:t> </a:t>
            </a:r>
            <a:r>
              <a:rPr lang="nl-BE" sz="2800" dirty="0"/>
              <a:t>CO</a:t>
            </a:r>
            <a:r>
              <a:rPr lang="nl-BE" sz="2800" baseline="-25000" dirty="0"/>
              <a:t>2</a:t>
            </a:r>
            <a:endParaRPr lang="nl-BE" sz="2800" baseline="-25000" dirty="0">
              <a:latin typeface="+mn-lt"/>
              <a:cs typeface="+mn-cs"/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nl-BE" sz="2800" dirty="0">
                <a:latin typeface="+mn-lt"/>
                <a:cs typeface="+mn-cs"/>
              </a:rPr>
              <a:t>fosforzuur: 2 H</a:t>
            </a:r>
            <a:r>
              <a:rPr lang="nl-BE" sz="2800" baseline="-25000" dirty="0">
                <a:latin typeface="+mn-lt"/>
                <a:cs typeface="+mn-cs"/>
              </a:rPr>
              <a:t>3</a:t>
            </a:r>
            <a:r>
              <a:rPr lang="nl-BE" sz="2800" dirty="0">
                <a:latin typeface="+mn-lt"/>
                <a:cs typeface="+mn-cs"/>
              </a:rPr>
              <a:t>PO</a:t>
            </a:r>
            <a:r>
              <a:rPr lang="nl-BE" sz="2800" baseline="-25000" dirty="0">
                <a:latin typeface="+mn-lt"/>
                <a:cs typeface="+mn-cs"/>
              </a:rPr>
              <a:t>4		</a:t>
            </a:r>
            <a:r>
              <a:rPr lang="nl-BE" sz="2800" dirty="0"/>
              <a:t>3 H</a:t>
            </a:r>
            <a:r>
              <a:rPr lang="nl-BE" sz="2800" baseline="-25000" dirty="0"/>
              <a:t>2</a:t>
            </a:r>
            <a:r>
              <a:rPr lang="nl-BE" sz="2800" dirty="0"/>
              <a:t>O</a:t>
            </a:r>
            <a:r>
              <a:rPr lang="nl-BE" sz="2800" baseline="-25000" dirty="0"/>
              <a:t> </a:t>
            </a:r>
            <a:r>
              <a:rPr lang="nl-BE" sz="2400" dirty="0"/>
              <a:t>+</a:t>
            </a:r>
            <a:r>
              <a:rPr lang="nl-BE" sz="2800" baseline="-25000" dirty="0"/>
              <a:t> </a:t>
            </a:r>
            <a:r>
              <a:rPr lang="nl-BE" sz="2800" dirty="0"/>
              <a:t>P</a:t>
            </a:r>
            <a:r>
              <a:rPr lang="nl-BE" sz="2800" baseline="-25000" dirty="0"/>
              <a:t>2</a:t>
            </a:r>
            <a:r>
              <a:rPr lang="nl-BE" sz="2800" dirty="0"/>
              <a:t>O</a:t>
            </a:r>
            <a:r>
              <a:rPr lang="nl-BE" sz="2800" baseline="-25000" dirty="0"/>
              <a:t>5</a:t>
            </a:r>
            <a:endParaRPr lang="nl-BE" sz="2800" baseline="-25000" dirty="0">
              <a:latin typeface="+mn-lt"/>
              <a:cs typeface="+mn-cs"/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nl-BE" sz="2800" dirty="0">
                <a:latin typeface="+mn-lt"/>
                <a:cs typeface="+mn-cs"/>
              </a:rPr>
              <a:t>fosforigzuur: 2 H</a:t>
            </a:r>
            <a:r>
              <a:rPr lang="nl-BE" sz="2800" baseline="-25000" dirty="0">
                <a:latin typeface="+mn-lt"/>
                <a:cs typeface="+mn-cs"/>
              </a:rPr>
              <a:t>3</a:t>
            </a:r>
            <a:r>
              <a:rPr lang="nl-BE" sz="2800" dirty="0">
                <a:latin typeface="+mn-lt"/>
                <a:cs typeface="+mn-cs"/>
              </a:rPr>
              <a:t>PO</a:t>
            </a:r>
            <a:r>
              <a:rPr lang="nl-BE" sz="2800" baseline="-25000" dirty="0">
                <a:latin typeface="+mn-lt"/>
                <a:cs typeface="+mn-cs"/>
              </a:rPr>
              <a:t>3		</a:t>
            </a:r>
            <a:r>
              <a:rPr lang="nl-BE" sz="2800" dirty="0"/>
              <a:t>3 H</a:t>
            </a:r>
            <a:r>
              <a:rPr lang="nl-BE" sz="2800" baseline="-25000" dirty="0"/>
              <a:t>2</a:t>
            </a:r>
            <a:r>
              <a:rPr lang="nl-BE" sz="2800" dirty="0"/>
              <a:t>O</a:t>
            </a:r>
            <a:r>
              <a:rPr lang="nl-BE" sz="2800" baseline="-25000" dirty="0"/>
              <a:t> </a:t>
            </a:r>
            <a:r>
              <a:rPr lang="nl-BE" sz="2400" dirty="0"/>
              <a:t>+</a:t>
            </a:r>
            <a:r>
              <a:rPr lang="nl-BE" sz="2800" baseline="-25000" dirty="0"/>
              <a:t> </a:t>
            </a:r>
            <a:r>
              <a:rPr lang="nl-BE" sz="2800" dirty="0"/>
              <a:t>P</a:t>
            </a:r>
            <a:r>
              <a:rPr lang="nl-BE" sz="2800" baseline="-25000" dirty="0"/>
              <a:t>2</a:t>
            </a:r>
            <a:r>
              <a:rPr lang="nl-BE" sz="2800" dirty="0"/>
              <a:t>O</a:t>
            </a:r>
            <a:r>
              <a:rPr lang="nl-BE" sz="2800" baseline="-25000" dirty="0"/>
              <a:t>3</a:t>
            </a:r>
            <a:endParaRPr lang="nl-BE" sz="2800" baseline="-25000" dirty="0">
              <a:latin typeface="+mn-lt"/>
              <a:cs typeface="+mn-cs"/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nl-BE" sz="2800" dirty="0"/>
              <a:t>salpeterzuur: 2 HNO</a:t>
            </a:r>
            <a:r>
              <a:rPr lang="nl-BE" sz="2800" baseline="-25000" dirty="0"/>
              <a:t>3		</a:t>
            </a:r>
            <a:r>
              <a:rPr lang="nl-BE" sz="2800" dirty="0"/>
              <a:t>H</a:t>
            </a:r>
            <a:r>
              <a:rPr lang="nl-BE" sz="2800" baseline="-25000" dirty="0"/>
              <a:t>2</a:t>
            </a:r>
            <a:r>
              <a:rPr lang="nl-BE" sz="2800" dirty="0"/>
              <a:t>O</a:t>
            </a:r>
            <a:r>
              <a:rPr lang="nl-BE" sz="2800" baseline="-25000" dirty="0"/>
              <a:t> </a:t>
            </a:r>
            <a:r>
              <a:rPr lang="nl-BE" sz="2400" dirty="0"/>
              <a:t>+</a:t>
            </a:r>
            <a:r>
              <a:rPr lang="nl-BE" sz="2800" baseline="-25000" dirty="0"/>
              <a:t> </a:t>
            </a:r>
            <a:r>
              <a:rPr lang="nl-BE" sz="2800" dirty="0"/>
              <a:t>N</a:t>
            </a:r>
            <a:r>
              <a:rPr lang="nl-BE" sz="2800" baseline="-25000" dirty="0"/>
              <a:t>2</a:t>
            </a:r>
            <a:r>
              <a:rPr lang="nl-BE" sz="2800" dirty="0"/>
              <a:t>O</a:t>
            </a:r>
            <a:r>
              <a:rPr lang="nl-BE" sz="2800" baseline="-25000" dirty="0"/>
              <a:t>5</a:t>
            </a: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nl-BE" sz="2800" dirty="0"/>
              <a:t>salpeterigzuur: 2 HNO</a:t>
            </a:r>
            <a:r>
              <a:rPr lang="nl-BE" sz="2800" baseline="-25000" dirty="0"/>
              <a:t>2	 </a:t>
            </a:r>
            <a:r>
              <a:rPr lang="nl-BE" sz="2800" dirty="0" smtClean="0"/>
              <a:t>   H</a:t>
            </a:r>
            <a:r>
              <a:rPr lang="nl-BE" sz="2800" baseline="-25000" dirty="0" smtClean="0"/>
              <a:t>2</a:t>
            </a:r>
            <a:r>
              <a:rPr lang="nl-BE" sz="2800" dirty="0" smtClean="0"/>
              <a:t>O</a:t>
            </a:r>
            <a:r>
              <a:rPr lang="nl-BE" sz="2800" baseline="-25000" dirty="0" smtClean="0"/>
              <a:t> </a:t>
            </a:r>
            <a:r>
              <a:rPr lang="nl-BE" sz="2400" dirty="0"/>
              <a:t>+</a:t>
            </a:r>
            <a:r>
              <a:rPr lang="nl-BE" sz="2800" baseline="-25000" dirty="0"/>
              <a:t> </a:t>
            </a:r>
            <a:r>
              <a:rPr lang="nl-BE" sz="2800" dirty="0"/>
              <a:t>N</a:t>
            </a:r>
            <a:r>
              <a:rPr lang="nl-BE" sz="2800" baseline="-25000" dirty="0"/>
              <a:t>2</a:t>
            </a:r>
            <a:r>
              <a:rPr lang="nl-BE" sz="2800" dirty="0"/>
              <a:t>O</a:t>
            </a:r>
            <a:r>
              <a:rPr lang="nl-BE" sz="2800" baseline="-25000" dirty="0"/>
              <a:t>3</a:t>
            </a: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nl-BE" sz="2800" dirty="0"/>
              <a:t>zwavelzuur: H</a:t>
            </a:r>
            <a:r>
              <a:rPr lang="nl-BE" sz="2800" baseline="-25000" dirty="0"/>
              <a:t>2</a:t>
            </a:r>
            <a:r>
              <a:rPr lang="nl-BE" sz="2800" dirty="0"/>
              <a:t>SO</a:t>
            </a:r>
            <a:r>
              <a:rPr lang="nl-BE" sz="2800" baseline="-25000" dirty="0"/>
              <a:t>4		</a:t>
            </a:r>
            <a:r>
              <a:rPr lang="nl-BE" sz="2800" dirty="0" smtClean="0"/>
              <a:t>H</a:t>
            </a:r>
            <a:r>
              <a:rPr lang="nl-BE" sz="2800" baseline="-25000" dirty="0" smtClean="0"/>
              <a:t>2</a:t>
            </a:r>
            <a:r>
              <a:rPr lang="nl-BE" sz="2800" dirty="0" smtClean="0"/>
              <a:t>O</a:t>
            </a:r>
            <a:r>
              <a:rPr lang="nl-BE" sz="2800" baseline="-25000" dirty="0" smtClean="0"/>
              <a:t> </a:t>
            </a:r>
            <a:r>
              <a:rPr lang="nl-BE" sz="2400" dirty="0"/>
              <a:t>+</a:t>
            </a:r>
            <a:r>
              <a:rPr lang="nl-BE" sz="2800" baseline="-25000" dirty="0"/>
              <a:t> </a:t>
            </a:r>
            <a:r>
              <a:rPr lang="nl-BE" sz="2800" dirty="0"/>
              <a:t>SO</a:t>
            </a:r>
            <a:r>
              <a:rPr lang="nl-BE" sz="2800" baseline="-25000" dirty="0"/>
              <a:t>3</a:t>
            </a: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nl-BE" sz="2800" dirty="0" err="1"/>
              <a:t>zwaveligzuur</a:t>
            </a:r>
            <a:r>
              <a:rPr lang="nl-BE" sz="2800" dirty="0"/>
              <a:t>: H</a:t>
            </a:r>
            <a:r>
              <a:rPr lang="nl-BE" sz="2800" baseline="-25000" dirty="0"/>
              <a:t>2</a:t>
            </a:r>
            <a:r>
              <a:rPr lang="nl-BE" sz="2800" dirty="0"/>
              <a:t>SO</a:t>
            </a:r>
            <a:r>
              <a:rPr lang="nl-BE" sz="2800" baseline="-25000" dirty="0"/>
              <a:t>3		</a:t>
            </a:r>
            <a:r>
              <a:rPr lang="nl-BE" sz="2800" dirty="0"/>
              <a:t>H</a:t>
            </a:r>
            <a:r>
              <a:rPr lang="nl-BE" sz="2800" baseline="-25000" dirty="0"/>
              <a:t>2</a:t>
            </a:r>
            <a:r>
              <a:rPr lang="nl-BE" sz="2800" dirty="0"/>
              <a:t>O</a:t>
            </a:r>
            <a:r>
              <a:rPr lang="nl-BE" sz="2800" baseline="-25000" dirty="0"/>
              <a:t> </a:t>
            </a:r>
            <a:r>
              <a:rPr lang="nl-BE" sz="2400" dirty="0"/>
              <a:t>+</a:t>
            </a:r>
            <a:r>
              <a:rPr lang="nl-BE" sz="2800" baseline="-25000" dirty="0"/>
              <a:t> </a:t>
            </a:r>
            <a:r>
              <a:rPr lang="nl-BE" sz="2800" dirty="0"/>
              <a:t>SO</a:t>
            </a:r>
            <a:r>
              <a:rPr lang="nl-BE" sz="2800" baseline="-25000" dirty="0"/>
              <a:t>2</a:t>
            </a:r>
          </a:p>
          <a:p>
            <a:pPr eaLnBrk="0" hangingPunct="0">
              <a:spcBef>
                <a:spcPct val="20000"/>
              </a:spcBef>
            </a:pPr>
            <a:r>
              <a:rPr lang="nl-BE" sz="2800" dirty="0">
                <a:latin typeface="+mn-lt"/>
                <a:cs typeface="+mn-cs"/>
              </a:rPr>
              <a:t>		</a:t>
            </a:r>
            <a:endParaRPr lang="nl-BE" sz="3600" b="1" baseline="-25000" dirty="0">
              <a:latin typeface="+mn-lt"/>
              <a:cs typeface="+mn-cs"/>
            </a:endParaRPr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0A653904-666C-42A5-B82A-65F5266535C5}"/>
              </a:ext>
            </a:extLst>
          </p:cNvPr>
          <p:cNvCxnSpPr>
            <a:cxnSpLocks/>
          </p:cNvCxnSpPr>
          <p:nvPr/>
        </p:nvCxnSpPr>
        <p:spPr>
          <a:xfrm>
            <a:off x="3928952" y="2698980"/>
            <a:ext cx="749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0A653904-666C-42A5-B82A-65F5266535C5}"/>
              </a:ext>
            </a:extLst>
          </p:cNvPr>
          <p:cNvCxnSpPr>
            <a:cxnSpLocks/>
          </p:cNvCxnSpPr>
          <p:nvPr/>
        </p:nvCxnSpPr>
        <p:spPr>
          <a:xfrm>
            <a:off x="4075256" y="3229332"/>
            <a:ext cx="749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0A653904-666C-42A5-B82A-65F5266535C5}"/>
              </a:ext>
            </a:extLst>
          </p:cNvPr>
          <p:cNvCxnSpPr>
            <a:cxnSpLocks/>
          </p:cNvCxnSpPr>
          <p:nvPr/>
        </p:nvCxnSpPr>
        <p:spPr>
          <a:xfrm>
            <a:off x="4282420" y="3713964"/>
            <a:ext cx="749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0A653904-666C-42A5-B82A-65F5266535C5}"/>
              </a:ext>
            </a:extLst>
          </p:cNvPr>
          <p:cNvCxnSpPr>
            <a:cxnSpLocks/>
          </p:cNvCxnSpPr>
          <p:nvPr/>
        </p:nvCxnSpPr>
        <p:spPr>
          <a:xfrm>
            <a:off x="4303676" y="4317468"/>
            <a:ext cx="749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0A653904-666C-42A5-B82A-65F5266535C5}"/>
              </a:ext>
            </a:extLst>
          </p:cNvPr>
          <p:cNvCxnSpPr>
            <a:cxnSpLocks/>
          </p:cNvCxnSpPr>
          <p:nvPr/>
        </p:nvCxnSpPr>
        <p:spPr>
          <a:xfrm>
            <a:off x="4702684" y="4792956"/>
            <a:ext cx="749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0A653904-666C-42A5-B82A-65F5266535C5}"/>
              </a:ext>
            </a:extLst>
          </p:cNvPr>
          <p:cNvCxnSpPr>
            <a:cxnSpLocks/>
          </p:cNvCxnSpPr>
          <p:nvPr/>
        </p:nvCxnSpPr>
        <p:spPr>
          <a:xfrm>
            <a:off x="4075256" y="5305020"/>
            <a:ext cx="749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0A653904-666C-42A5-B82A-65F5266535C5}"/>
              </a:ext>
            </a:extLst>
          </p:cNvPr>
          <p:cNvCxnSpPr>
            <a:cxnSpLocks/>
          </p:cNvCxnSpPr>
          <p:nvPr/>
        </p:nvCxnSpPr>
        <p:spPr>
          <a:xfrm>
            <a:off x="4172692" y="5771364"/>
            <a:ext cx="749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01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>
              <a:latin typeface="+mn-lt"/>
              <a:ea typeface="+mn-ea"/>
              <a:cs typeface="+mn-cs"/>
            </a:endParaRPr>
          </a:p>
          <a:p>
            <a:r>
              <a:rPr lang="nl-BE" dirty="0" err="1" smtClean="0">
                <a:latin typeface="+mn-lt"/>
                <a:ea typeface="+mn-ea"/>
                <a:cs typeface="+mn-cs"/>
              </a:rPr>
              <a:t>perchloorzuur</a:t>
            </a:r>
            <a:r>
              <a:rPr lang="nl-BE" dirty="0">
                <a:latin typeface="+mn-lt"/>
                <a:ea typeface="+mn-ea"/>
                <a:cs typeface="+mn-cs"/>
              </a:rPr>
              <a:t>: 2 HClO</a:t>
            </a:r>
            <a:r>
              <a:rPr lang="nl-BE" baseline="-25000" dirty="0">
                <a:latin typeface="+mn-lt"/>
                <a:ea typeface="+mn-ea"/>
                <a:cs typeface="+mn-cs"/>
              </a:rPr>
              <a:t>4</a:t>
            </a:r>
            <a:r>
              <a:rPr lang="nl-BE" dirty="0">
                <a:latin typeface="+mn-lt"/>
                <a:ea typeface="+mn-ea"/>
                <a:cs typeface="+mn-cs"/>
              </a:rPr>
              <a:t>  </a:t>
            </a:r>
            <a:r>
              <a:rPr lang="nl-BE" dirty="0" smtClean="0">
                <a:latin typeface="+mn-lt"/>
                <a:ea typeface="+mn-ea"/>
                <a:cs typeface="+mn-cs"/>
              </a:rPr>
              <a:t>           H</a:t>
            </a:r>
            <a:r>
              <a:rPr lang="nl-BE" baseline="-25000" dirty="0" smtClean="0">
                <a:latin typeface="+mn-lt"/>
                <a:ea typeface="+mn-ea"/>
                <a:cs typeface="+mn-cs"/>
              </a:rPr>
              <a:t>2</a:t>
            </a:r>
            <a:r>
              <a:rPr lang="nl-BE" dirty="0" smtClean="0">
                <a:latin typeface="+mn-lt"/>
                <a:ea typeface="+mn-ea"/>
                <a:cs typeface="+mn-cs"/>
              </a:rPr>
              <a:t>O </a:t>
            </a:r>
            <a:r>
              <a:rPr lang="nl-BE" dirty="0">
                <a:latin typeface="+mn-lt"/>
                <a:ea typeface="+mn-ea"/>
                <a:cs typeface="+mn-cs"/>
              </a:rPr>
              <a:t>+ Cl</a:t>
            </a:r>
            <a:r>
              <a:rPr lang="nl-BE" baseline="-25000" dirty="0">
                <a:latin typeface="+mn-lt"/>
                <a:ea typeface="+mn-ea"/>
                <a:cs typeface="+mn-cs"/>
              </a:rPr>
              <a:t>2</a:t>
            </a:r>
            <a:r>
              <a:rPr lang="nl-BE" dirty="0">
                <a:latin typeface="+mn-lt"/>
                <a:ea typeface="+mn-ea"/>
                <a:cs typeface="+mn-cs"/>
              </a:rPr>
              <a:t>O</a:t>
            </a:r>
            <a:r>
              <a:rPr lang="nl-BE" baseline="-25000" dirty="0">
                <a:latin typeface="+mn-lt"/>
                <a:ea typeface="+mn-ea"/>
                <a:cs typeface="+mn-cs"/>
              </a:rPr>
              <a:t>7</a:t>
            </a:r>
          </a:p>
          <a:p>
            <a:r>
              <a:rPr lang="nl-BE" dirty="0">
                <a:latin typeface="+mn-lt"/>
                <a:ea typeface="+mn-ea"/>
                <a:cs typeface="+mn-cs"/>
              </a:rPr>
              <a:t>chloorzuur: 2 HClO</a:t>
            </a:r>
            <a:r>
              <a:rPr lang="nl-BE" baseline="-25000" dirty="0">
                <a:latin typeface="+mn-lt"/>
                <a:ea typeface="+mn-ea"/>
                <a:cs typeface="+mn-cs"/>
              </a:rPr>
              <a:t>3</a:t>
            </a:r>
            <a:r>
              <a:rPr lang="nl-BE" dirty="0">
                <a:latin typeface="+mn-lt"/>
                <a:ea typeface="+mn-ea"/>
                <a:cs typeface="+mn-cs"/>
              </a:rPr>
              <a:t> 		 H</a:t>
            </a:r>
            <a:r>
              <a:rPr lang="nl-BE" baseline="-25000" dirty="0">
                <a:latin typeface="+mn-lt"/>
                <a:ea typeface="+mn-ea"/>
                <a:cs typeface="+mn-cs"/>
              </a:rPr>
              <a:t>2</a:t>
            </a:r>
            <a:r>
              <a:rPr lang="nl-BE" dirty="0">
                <a:latin typeface="+mn-lt"/>
                <a:ea typeface="+mn-ea"/>
                <a:cs typeface="+mn-cs"/>
              </a:rPr>
              <a:t>O + </a:t>
            </a:r>
            <a:r>
              <a:rPr lang="nl-BE" dirty="0" smtClean="0">
                <a:latin typeface="+mn-lt"/>
              </a:rPr>
              <a:t>Cl</a:t>
            </a:r>
            <a:r>
              <a:rPr lang="nl-BE" baseline="-25000" dirty="0" smtClean="0">
                <a:latin typeface="+mn-lt"/>
              </a:rPr>
              <a:t>2</a:t>
            </a:r>
            <a:r>
              <a:rPr lang="nl-BE" dirty="0" smtClean="0">
                <a:latin typeface="+mn-lt"/>
              </a:rPr>
              <a:t>O</a:t>
            </a:r>
            <a:r>
              <a:rPr lang="nl-BE" baseline="-25000" dirty="0" smtClean="0">
                <a:latin typeface="+mn-lt"/>
              </a:rPr>
              <a:t>5</a:t>
            </a:r>
            <a:endParaRPr lang="nl-BE" baseline="-25000" dirty="0">
              <a:latin typeface="+mn-lt"/>
            </a:endParaRPr>
          </a:p>
          <a:p>
            <a:r>
              <a:rPr lang="nl-BE" dirty="0" err="1" smtClean="0">
                <a:latin typeface="+mn-lt"/>
                <a:cs typeface="+mn-cs"/>
              </a:rPr>
              <a:t>chlorigzuur</a:t>
            </a:r>
            <a:r>
              <a:rPr lang="nl-BE" dirty="0">
                <a:latin typeface="+mn-lt"/>
                <a:cs typeface="+mn-cs"/>
              </a:rPr>
              <a:t>: 2 HClO</a:t>
            </a:r>
            <a:r>
              <a:rPr lang="nl-BE" baseline="-25000" dirty="0">
                <a:latin typeface="+mn-lt"/>
                <a:ea typeface="+mn-ea"/>
                <a:cs typeface="+mn-cs"/>
              </a:rPr>
              <a:t>2</a:t>
            </a:r>
            <a:r>
              <a:rPr lang="nl-BE" dirty="0">
                <a:latin typeface="+mn-lt"/>
                <a:cs typeface="+mn-cs"/>
              </a:rPr>
              <a:t> 		 H</a:t>
            </a:r>
            <a:r>
              <a:rPr lang="nl-BE" baseline="-25000" dirty="0">
                <a:latin typeface="+mn-lt"/>
                <a:cs typeface="+mn-cs"/>
              </a:rPr>
              <a:t>2</a:t>
            </a:r>
            <a:r>
              <a:rPr lang="nl-BE" dirty="0">
                <a:latin typeface="+mn-lt"/>
                <a:cs typeface="+mn-cs"/>
              </a:rPr>
              <a:t>O + </a:t>
            </a:r>
            <a:r>
              <a:rPr lang="nl-BE" dirty="0" smtClean="0">
                <a:latin typeface="+mn-lt"/>
              </a:rPr>
              <a:t>Cl</a:t>
            </a:r>
            <a:r>
              <a:rPr lang="nl-BE" baseline="-25000" dirty="0" smtClean="0">
                <a:latin typeface="+mn-lt"/>
              </a:rPr>
              <a:t>2</a:t>
            </a:r>
            <a:r>
              <a:rPr lang="nl-BE" dirty="0" smtClean="0">
                <a:latin typeface="+mn-lt"/>
              </a:rPr>
              <a:t>O</a:t>
            </a:r>
            <a:r>
              <a:rPr lang="nl-BE" baseline="-25000" dirty="0" smtClean="0">
                <a:latin typeface="+mn-lt"/>
              </a:rPr>
              <a:t>3</a:t>
            </a:r>
            <a:endParaRPr lang="nl-BE" baseline="-25000" dirty="0">
              <a:latin typeface="+mn-lt"/>
            </a:endParaRPr>
          </a:p>
          <a:p>
            <a:r>
              <a:rPr lang="nl-BE" dirty="0" err="1" smtClean="0">
                <a:latin typeface="+mn-lt"/>
                <a:cs typeface="+mn-cs"/>
              </a:rPr>
              <a:t>hypochlorigzuur</a:t>
            </a:r>
            <a:r>
              <a:rPr lang="nl-BE" dirty="0">
                <a:latin typeface="+mn-lt"/>
                <a:cs typeface="+mn-cs"/>
              </a:rPr>
              <a:t>: 2 </a:t>
            </a:r>
            <a:r>
              <a:rPr lang="nl-BE" dirty="0" err="1">
                <a:latin typeface="+mn-lt"/>
                <a:cs typeface="+mn-cs"/>
              </a:rPr>
              <a:t>HClO</a:t>
            </a:r>
            <a:r>
              <a:rPr lang="nl-BE" dirty="0">
                <a:latin typeface="+mn-lt"/>
                <a:cs typeface="+mn-cs"/>
              </a:rPr>
              <a:t> 	 </a:t>
            </a:r>
            <a:r>
              <a:rPr lang="nl-BE" dirty="0" smtClean="0">
                <a:latin typeface="+mn-lt"/>
                <a:cs typeface="+mn-cs"/>
              </a:rPr>
              <a:t>  H</a:t>
            </a:r>
            <a:r>
              <a:rPr lang="nl-BE" baseline="-25000" dirty="0" smtClean="0">
                <a:latin typeface="+mn-lt"/>
                <a:cs typeface="+mn-cs"/>
              </a:rPr>
              <a:t>2</a:t>
            </a:r>
            <a:r>
              <a:rPr lang="nl-BE" dirty="0" smtClean="0">
                <a:latin typeface="+mn-lt"/>
                <a:cs typeface="+mn-cs"/>
              </a:rPr>
              <a:t>O </a:t>
            </a:r>
            <a:r>
              <a:rPr lang="nl-BE" dirty="0">
                <a:latin typeface="+mn-lt"/>
                <a:cs typeface="+mn-cs"/>
              </a:rPr>
              <a:t>+ </a:t>
            </a:r>
            <a:r>
              <a:rPr lang="nl-BE" dirty="0" smtClean="0">
                <a:latin typeface="+mn-lt"/>
              </a:rPr>
              <a:t>Cl</a:t>
            </a:r>
            <a:r>
              <a:rPr lang="nl-BE" baseline="-25000" dirty="0" smtClean="0">
                <a:latin typeface="+mn-lt"/>
              </a:rPr>
              <a:t>2</a:t>
            </a:r>
            <a:r>
              <a:rPr lang="nl-BE" dirty="0" smtClean="0">
                <a:latin typeface="+mn-lt"/>
              </a:rPr>
              <a:t>O</a:t>
            </a:r>
            <a:endParaRPr lang="nl-BE" dirty="0">
              <a:latin typeface="+mn-lt"/>
            </a:endParaRPr>
          </a:p>
          <a:p>
            <a:pPr marL="0" indent="0">
              <a:buNone/>
            </a:pPr>
            <a:endParaRPr lang="nl-BE" sz="2000" dirty="0" smtClean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 smtClean="0"/>
              <a:t>Idem </a:t>
            </a:r>
            <a:r>
              <a:rPr lang="nl-BE" sz="2000" dirty="0"/>
              <a:t>voor Br en I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4: overeenkomstige oxiden</a:t>
            </a:r>
            <a:endParaRPr lang="en-GB" sz="2400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0A653904-666C-42A5-B82A-65F5266535C5}"/>
              </a:ext>
            </a:extLst>
          </p:cNvPr>
          <p:cNvCxnSpPr>
            <a:cxnSpLocks/>
          </p:cNvCxnSpPr>
          <p:nvPr/>
        </p:nvCxnSpPr>
        <p:spPr>
          <a:xfrm>
            <a:off x="4685946" y="3265908"/>
            <a:ext cx="749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77ECFD81-903C-4886-A099-C8364EBBF679}"/>
              </a:ext>
            </a:extLst>
          </p:cNvPr>
          <p:cNvCxnSpPr>
            <a:cxnSpLocks/>
          </p:cNvCxnSpPr>
          <p:nvPr/>
        </p:nvCxnSpPr>
        <p:spPr>
          <a:xfrm>
            <a:off x="4554996" y="1708381"/>
            <a:ext cx="7217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50CD8B18-3425-4D7A-8236-C56CC9A81224}"/>
              </a:ext>
            </a:extLst>
          </p:cNvPr>
          <p:cNvCxnSpPr>
            <a:cxnSpLocks/>
          </p:cNvCxnSpPr>
          <p:nvPr/>
        </p:nvCxnSpPr>
        <p:spPr>
          <a:xfrm>
            <a:off x="4338934" y="2234022"/>
            <a:ext cx="7217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CC967CA-8A01-4D17-B68A-912488598ADE}"/>
              </a:ext>
            </a:extLst>
          </p:cNvPr>
          <p:cNvCxnSpPr>
            <a:cxnSpLocks/>
          </p:cNvCxnSpPr>
          <p:nvPr/>
        </p:nvCxnSpPr>
        <p:spPr>
          <a:xfrm>
            <a:off x="4280462" y="2740267"/>
            <a:ext cx="7217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42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37160" y="908721"/>
            <a:ext cx="11987784" cy="5217443"/>
          </a:xfrm>
        </p:spPr>
        <p:txBody>
          <a:bodyPr/>
          <a:lstStyle/>
          <a:p>
            <a:pPr marL="0" indent="0">
              <a:buNone/>
            </a:pPr>
            <a:r>
              <a:rPr lang="nl-BE" sz="2400" dirty="0" smtClean="0"/>
              <a:t>zout</a:t>
            </a:r>
            <a:r>
              <a:rPr lang="nl-BE" sz="2400" dirty="0"/>
              <a:t>: ONGELADEN combinatie van een + ion en een – ion</a:t>
            </a:r>
          </a:p>
          <a:p>
            <a:pPr marL="0" indent="0">
              <a:buNone/>
            </a:pPr>
            <a:r>
              <a:rPr lang="nl-BE" sz="2400" dirty="0" smtClean="0"/>
              <a:t>	kation: + ion : </a:t>
            </a:r>
            <a:r>
              <a:rPr lang="nl-BE" sz="2400" dirty="0"/>
              <a:t>metaalion of ammonium NH</a:t>
            </a:r>
            <a:r>
              <a:rPr lang="nl-BE" sz="2400" baseline="-25000" dirty="0"/>
              <a:t>4</a:t>
            </a:r>
            <a:r>
              <a:rPr lang="nl-BE" sz="2400" baseline="40000" dirty="0"/>
              <a:t>+</a:t>
            </a:r>
          </a:p>
          <a:p>
            <a:pPr marL="0" indent="0">
              <a:buNone/>
            </a:pPr>
            <a:r>
              <a:rPr lang="nl-BE" sz="2400" dirty="0" smtClean="0"/>
              <a:t>	anion: - </a:t>
            </a:r>
            <a:r>
              <a:rPr lang="nl-BE" sz="2400" dirty="0"/>
              <a:t>ion: zuurrest van een zuur</a:t>
            </a:r>
          </a:p>
          <a:p>
            <a:endParaRPr lang="nl-BE" sz="2400" dirty="0" smtClean="0"/>
          </a:p>
          <a:p>
            <a:r>
              <a:rPr lang="nl-BE" sz="2400" b="1" dirty="0" smtClean="0">
                <a:solidFill>
                  <a:srgbClr val="FF0000"/>
                </a:solidFill>
              </a:rPr>
              <a:t>GEWONE </a:t>
            </a:r>
            <a:r>
              <a:rPr lang="nl-BE" sz="2400" b="1" dirty="0">
                <a:solidFill>
                  <a:srgbClr val="FF0000"/>
                </a:solidFill>
              </a:rPr>
              <a:t>zouten</a:t>
            </a:r>
            <a:r>
              <a:rPr lang="nl-BE" sz="2400" dirty="0"/>
              <a:t>: metaalion of NH</a:t>
            </a:r>
            <a:r>
              <a:rPr lang="nl-BE" sz="2400" baseline="-25000" dirty="0"/>
              <a:t>4</a:t>
            </a:r>
            <a:r>
              <a:rPr lang="nl-BE" sz="2400" baseline="30000" dirty="0"/>
              <a:t>+</a:t>
            </a:r>
            <a:r>
              <a:rPr lang="nl-BE" sz="2400" dirty="0"/>
              <a:t> met een zuurrest die </a:t>
            </a:r>
            <a:r>
              <a:rPr lang="nl-BE" sz="2400" dirty="0">
                <a:solidFill>
                  <a:srgbClr val="FF0000"/>
                </a:solidFill>
              </a:rPr>
              <a:t>GEEN H</a:t>
            </a:r>
            <a:r>
              <a:rPr lang="nl-BE" sz="2400" dirty="0"/>
              <a:t> </a:t>
            </a:r>
            <a:r>
              <a:rPr lang="nl-BE" sz="2400" dirty="0" smtClean="0"/>
              <a:t>bevat</a:t>
            </a:r>
            <a:endParaRPr lang="nl-BE" sz="2400" dirty="0"/>
          </a:p>
          <a:p>
            <a:pPr lvl="1">
              <a:tabLst>
                <a:tab pos="7980363" algn="l"/>
              </a:tabLst>
            </a:pPr>
            <a:r>
              <a:rPr lang="nl-BE" sz="1800" dirty="0"/>
              <a:t>vb1.  Na</a:t>
            </a:r>
            <a:r>
              <a:rPr lang="nl-BE" sz="1800" baseline="30000" dirty="0"/>
              <a:t>+</a:t>
            </a:r>
            <a:r>
              <a:rPr lang="nl-BE" sz="1800" dirty="0"/>
              <a:t> gecombineerd met  </a:t>
            </a:r>
            <a:r>
              <a:rPr lang="nl-BE" sz="1800" dirty="0" err="1"/>
              <a:t>HCl</a:t>
            </a:r>
            <a:r>
              <a:rPr lang="nl-BE" sz="1800" dirty="0"/>
              <a:t> – H</a:t>
            </a:r>
            <a:r>
              <a:rPr lang="nl-BE" sz="1800" baseline="30000" dirty="0"/>
              <a:t>+</a:t>
            </a:r>
            <a:r>
              <a:rPr lang="nl-BE" sz="1800" dirty="0"/>
              <a:t> </a:t>
            </a:r>
            <a:r>
              <a:rPr lang="nl-BE" sz="1800" dirty="0" smtClean="0"/>
              <a:t>         Cl</a:t>
            </a:r>
            <a:r>
              <a:rPr lang="nl-BE" sz="1800" baseline="30000" dirty="0" smtClean="0"/>
              <a:t>-</a:t>
            </a:r>
            <a:r>
              <a:rPr lang="nl-BE" sz="1800" dirty="0" smtClean="0"/>
              <a:t> </a:t>
            </a:r>
            <a:r>
              <a:rPr lang="nl-BE" sz="1800" dirty="0"/>
              <a:t>dus </a:t>
            </a:r>
            <a:r>
              <a:rPr lang="nl-BE" sz="1800" dirty="0" err="1"/>
              <a:t>NaCl</a:t>
            </a:r>
            <a:endParaRPr lang="nl-BE" sz="1800" dirty="0"/>
          </a:p>
          <a:p>
            <a:pPr lvl="1">
              <a:tabLst>
                <a:tab pos="7980363" algn="l"/>
              </a:tabLst>
            </a:pPr>
            <a:r>
              <a:rPr lang="nl-BE" sz="1800" dirty="0"/>
              <a:t>vb2.  Al</a:t>
            </a:r>
            <a:r>
              <a:rPr lang="nl-BE" sz="1800" baseline="30000" dirty="0"/>
              <a:t>3+</a:t>
            </a:r>
            <a:r>
              <a:rPr lang="nl-BE" sz="1800" dirty="0"/>
              <a:t> gecombineerd met H</a:t>
            </a:r>
            <a:r>
              <a:rPr lang="nl-BE" sz="1800" baseline="-25000" dirty="0"/>
              <a:t>3</a:t>
            </a:r>
            <a:r>
              <a:rPr lang="nl-BE" sz="1800" dirty="0"/>
              <a:t>PO</a:t>
            </a:r>
            <a:r>
              <a:rPr lang="nl-BE" sz="1800" baseline="-25000" dirty="0"/>
              <a:t>4</a:t>
            </a:r>
            <a:r>
              <a:rPr lang="nl-BE" sz="1800" dirty="0"/>
              <a:t> – 3 H</a:t>
            </a:r>
            <a:r>
              <a:rPr lang="nl-BE" sz="1800" baseline="30000" dirty="0"/>
              <a:t>+</a:t>
            </a:r>
            <a:r>
              <a:rPr lang="nl-BE" sz="1800" baseline="30000" dirty="0" smtClean="0"/>
              <a:t> </a:t>
            </a:r>
            <a:r>
              <a:rPr lang="nl-BE" sz="1800" dirty="0" smtClean="0"/>
              <a:t>         PO</a:t>
            </a:r>
            <a:r>
              <a:rPr lang="nl-BE" sz="1800" baseline="-25000" dirty="0" smtClean="0"/>
              <a:t>4</a:t>
            </a:r>
            <a:r>
              <a:rPr lang="nl-BE" sz="1800" baseline="30000" dirty="0" smtClean="0"/>
              <a:t>3-</a:t>
            </a:r>
            <a:r>
              <a:rPr lang="nl-BE" sz="1800" dirty="0" smtClean="0"/>
              <a:t> </a:t>
            </a:r>
            <a:r>
              <a:rPr lang="nl-BE" sz="1800" dirty="0"/>
              <a:t>dus AlPO</a:t>
            </a:r>
            <a:r>
              <a:rPr lang="nl-BE" sz="1800" baseline="-25000" dirty="0"/>
              <a:t>4</a:t>
            </a:r>
          </a:p>
          <a:p>
            <a:pPr lvl="1">
              <a:tabLst>
                <a:tab pos="8429625" algn="l"/>
              </a:tabLst>
            </a:pPr>
            <a:r>
              <a:rPr lang="nl-BE" sz="1800" dirty="0"/>
              <a:t>Vb3.  Fe</a:t>
            </a:r>
            <a:r>
              <a:rPr lang="nl-BE" sz="1800" baseline="30000" dirty="0"/>
              <a:t>3+</a:t>
            </a:r>
            <a:r>
              <a:rPr lang="nl-BE" sz="1800" dirty="0"/>
              <a:t> gecombineerd met H</a:t>
            </a:r>
            <a:r>
              <a:rPr lang="nl-BE" sz="1800" baseline="-25000" dirty="0"/>
              <a:t>2</a:t>
            </a:r>
            <a:r>
              <a:rPr lang="nl-BE" sz="1800" dirty="0"/>
              <a:t>SO</a:t>
            </a:r>
            <a:r>
              <a:rPr lang="nl-BE" sz="1800" baseline="-25000" dirty="0"/>
              <a:t>4</a:t>
            </a:r>
            <a:r>
              <a:rPr lang="nl-BE" sz="1800" dirty="0"/>
              <a:t> - </a:t>
            </a:r>
            <a:r>
              <a:rPr lang="nl-BE" sz="1800" dirty="0" smtClean="0"/>
              <a:t>2H</a:t>
            </a:r>
            <a:r>
              <a:rPr lang="nl-BE" sz="1800" baseline="30000" dirty="0"/>
              <a:t>+</a:t>
            </a:r>
            <a:r>
              <a:rPr lang="nl-BE" sz="1800" dirty="0" smtClean="0"/>
              <a:t>          SO</a:t>
            </a:r>
            <a:r>
              <a:rPr lang="nl-BE" sz="1800" baseline="-25000" dirty="0" smtClean="0"/>
              <a:t>4</a:t>
            </a:r>
            <a:r>
              <a:rPr lang="nl-BE" sz="1800" baseline="30000" dirty="0" smtClean="0"/>
              <a:t>2-</a:t>
            </a:r>
            <a:r>
              <a:rPr lang="nl-BE" sz="1800" dirty="0" smtClean="0"/>
              <a:t> </a:t>
            </a:r>
            <a:r>
              <a:rPr lang="nl-BE" sz="1800" dirty="0"/>
              <a:t>dus Fe</a:t>
            </a:r>
            <a:r>
              <a:rPr lang="nl-BE" sz="1800" baseline="-25000" dirty="0"/>
              <a:t>2</a:t>
            </a:r>
            <a:r>
              <a:rPr lang="nl-BE" sz="1800" dirty="0"/>
              <a:t>(SO4)</a:t>
            </a:r>
            <a:r>
              <a:rPr lang="nl-BE" sz="1800" baseline="-25000" dirty="0"/>
              <a:t>3</a:t>
            </a:r>
            <a:r>
              <a:rPr lang="nl-BE" sz="1800" dirty="0"/>
              <a:t> </a:t>
            </a:r>
            <a:endParaRPr lang="nl-BE" sz="1800" dirty="0" smtClean="0"/>
          </a:p>
          <a:p>
            <a:pPr marL="457200" lvl="1" indent="0">
              <a:buNone/>
              <a:tabLst>
                <a:tab pos="8429625" algn="l"/>
              </a:tabLst>
            </a:pPr>
            <a:r>
              <a:rPr lang="nl-BE" sz="1800" dirty="0" smtClean="0"/>
              <a:t>   </a:t>
            </a:r>
            <a:endParaRPr lang="nl-BE" sz="1800" dirty="0"/>
          </a:p>
          <a:p>
            <a:r>
              <a:rPr lang="nl-BE" sz="2400" b="1" dirty="0" smtClean="0">
                <a:solidFill>
                  <a:srgbClr val="FF0000"/>
                </a:solidFill>
              </a:rPr>
              <a:t>ZURE </a:t>
            </a:r>
            <a:r>
              <a:rPr lang="nl-BE" sz="2400" b="1" dirty="0">
                <a:solidFill>
                  <a:srgbClr val="FF0000"/>
                </a:solidFill>
              </a:rPr>
              <a:t>zouten</a:t>
            </a:r>
            <a:r>
              <a:rPr lang="nl-BE" sz="2400" dirty="0"/>
              <a:t>: metaalion of NH</a:t>
            </a:r>
            <a:r>
              <a:rPr lang="nl-BE" sz="2400" baseline="-25000" dirty="0"/>
              <a:t>4</a:t>
            </a:r>
            <a:r>
              <a:rPr lang="nl-BE" sz="2400" baseline="30000" dirty="0"/>
              <a:t>+</a:t>
            </a:r>
            <a:r>
              <a:rPr lang="nl-BE" sz="2400" dirty="0"/>
              <a:t> met een zuurrest die </a:t>
            </a:r>
            <a:r>
              <a:rPr lang="nl-BE" sz="2400" dirty="0" smtClean="0">
                <a:solidFill>
                  <a:srgbClr val="FF0000"/>
                </a:solidFill>
              </a:rPr>
              <a:t>&gt;=1H </a:t>
            </a:r>
            <a:r>
              <a:rPr lang="nl-BE" sz="2400" dirty="0">
                <a:solidFill>
                  <a:srgbClr val="FF0000"/>
                </a:solidFill>
              </a:rPr>
              <a:t>bevat</a:t>
            </a:r>
          </a:p>
          <a:p>
            <a:pPr lvl="1">
              <a:tabLst>
                <a:tab pos="7980363" algn="l"/>
              </a:tabLst>
            </a:pPr>
            <a:r>
              <a:rPr lang="nl-BE" sz="1800" dirty="0" smtClean="0"/>
              <a:t>vb1. </a:t>
            </a:r>
            <a:r>
              <a:rPr lang="nl-BE" sz="1800" dirty="0"/>
              <a:t>Al</a:t>
            </a:r>
            <a:r>
              <a:rPr lang="nl-BE" sz="1800" baseline="30000" dirty="0"/>
              <a:t>3+</a:t>
            </a:r>
            <a:r>
              <a:rPr lang="nl-BE" sz="1800" dirty="0" smtClean="0"/>
              <a:t> </a:t>
            </a:r>
            <a:r>
              <a:rPr lang="nl-BE" sz="1800" dirty="0"/>
              <a:t>gecombineerd met H</a:t>
            </a:r>
            <a:r>
              <a:rPr lang="nl-BE" sz="1800" baseline="-25000" dirty="0"/>
              <a:t>3</a:t>
            </a:r>
            <a:r>
              <a:rPr lang="nl-BE" sz="1800" dirty="0"/>
              <a:t>PO</a:t>
            </a:r>
            <a:r>
              <a:rPr lang="nl-BE" sz="1800" baseline="-25000" dirty="0"/>
              <a:t>4</a:t>
            </a:r>
            <a:r>
              <a:rPr lang="nl-BE" sz="1800" dirty="0"/>
              <a:t> – </a:t>
            </a:r>
            <a:r>
              <a:rPr lang="nl-BE" sz="1800" dirty="0" smtClean="0"/>
              <a:t>2H</a:t>
            </a:r>
            <a:r>
              <a:rPr lang="nl-BE" sz="1800" baseline="30000" dirty="0" smtClean="0"/>
              <a:t>+</a:t>
            </a:r>
            <a:r>
              <a:rPr lang="nl-BE" sz="1800" dirty="0" smtClean="0"/>
              <a:t>           HPO</a:t>
            </a:r>
            <a:r>
              <a:rPr lang="nl-BE" sz="1800" baseline="-25000" dirty="0" smtClean="0"/>
              <a:t>4</a:t>
            </a:r>
            <a:r>
              <a:rPr lang="nl-BE" sz="1800" baseline="30000" dirty="0" smtClean="0"/>
              <a:t>2-</a:t>
            </a:r>
            <a:r>
              <a:rPr lang="nl-BE" sz="1800" dirty="0" smtClean="0"/>
              <a:t> </a:t>
            </a:r>
            <a:r>
              <a:rPr lang="nl-BE" sz="1800" dirty="0"/>
              <a:t>dus </a:t>
            </a:r>
            <a:r>
              <a:rPr lang="nl-BE" sz="1800" dirty="0" smtClean="0"/>
              <a:t>Al</a:t>
            </a:r>
            <a:r>
              <a:rPr lang="nl-BE" sz="1800" baseline="-25000" dirty="0" smtClean="0"/>
              <a:t>2</a:t>
            </a:r>
            <a:r>
              <a:rPr lang="nl-BE" sz="1800" dirty="0" smtClean="0"/>
              <a:t>(HPO</a:t>
            </a:r>
            <a:r>
              <a:rPr lang="nl-BE" sz="1800" baseline="-25000" dirty="0" smtClean="0"/>
              <a:t>4</a:t>
            </a:r>
            <a:r>
              <a:rPr lang="nl-BE" sz="1800" dirty="0" smtClean="0"/>
              <a:t>)</a:t>
            </a:r>
            <a:r>
              <a:rPr lang="nl-BE" sz="1800" baseline="-25000" dirty="0" smtClean="0"/>
              <a:t>3</a:t>
            </a:r>
            <a:endParaRPr lang="nl-BE" sz="1800" baseline="-25000" dirty="0"/>
          </a:p>
          <a:p>
            <a:pPr lvl="1">
              <a:tabLst>
                <a:tab pos="8429625" algn="l"/>
              </a:tabLst>
            </a:pPr>
            <a:r>
              <a:rPr lang="nl-BE" sz="1800" dirty="0" smtClean="0"/>
              <a:t>Vb2. </a:t>
            </a:r>
            <a:r>
              <a:rPr lang="nl-BE" sz="1800" dirty="0"/>
              <a:t>Fe</a:t>
            </a:r>
            <a:r>
              <a:rPr lang="nl-BE" sz="1800" baseline="30000" dirty="0"/>
              <a:t>3+</a:t>
            </a:r>
            <a:r>
              <a:rPr lang="nl-BE" sz="1800" dirty="0" smtClean="0"/>
              <a:t> </a:t>
            </a:r>
            <a:r>
              <a:rPr lang="nl-BE" sz="1800" dirty="0"/>
              <a:t>gecombineerd met H</a:t>
            </a:r>
            <a:r>
              <a:rPr lang="nl-BE" sz="1800" baseline="-25000" dirty="0"/>
              <a:t>2</a:t>
            </a:r>
            <a:r>
              <a:rPr lang="nl-BE" sz="1800" dirty="0"/>
              <a:t>SO4 </a:t>
            </a:r>
            <a:r>
              <a:rPr lang="nl-BE" sz="1800" dirty="0" smtClean="0"/>
              <a:t>-H</a:t>
            </a:r>
            <a:r>
              <a:rPr lang="nl-BE" sz="1800" baseline="30000" dirty="0"/>
              <a:t>+</a:t>
            </a:r>
            <a:r>
              <a:rPr lang="nl-BE" sz="1800" dirty="0"/>
              <a:t> </a:t>
            </a:r>
            <a:r>
              <a:rPr lang="nl-BE" sz="1800" dirty="0" smtClean="0"/>
              <a:t>          HSO</a:t>
            </a:r>
            <a:r>
              <a:rPr lang="nl-BE" sz="1800" baseline="-25000" dirty="0" smtClean="0"/>
              <a:t>4</a:t>
            </a:r>
            <a:r>
              <a:rPr lang="nl-BE" sz="1800" baseline="30000" dirty="0" smtClean="0"/>
              <a:t>-</a:t>
            </a:r>
            <a:r>
              <a:rPr lang="nl-BE" sz="1800" dirty="0" smtClean="0"/>
              <a:t> </a:t>
            </a:r>
            <a:r>
              <a:rPr lang="nl-BE" sz="1800" dirty="0"/>
              <a:t>dus </a:t>
            </a:r>
            <a:r>
              <a:rPr lang="nl-BE" sz="1800" dirty="0" smtClean="0"/>
              <a:t>Fe(HSO4)</a:t>
            </a:r>
            <a:r>
              <a:rPr lang="nl-BE" sz="1800" baseline="-25000" dirty="0" smtClean="0"/>
              <a:t>3</a:t>
            </a:r>
            <a:r>
              <a:rPr lang="nl-BE" sz="1800" dirty="0" smtClean="0"/>
              <a:t> </a:t>
            </a:r>
            <a:endParaRPr lang="nl-BE" sz="2400" dirty="0"/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4: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zouten</a:t>
            </a:r>
            <a:endParaRPr lang="en-GB" sz="2400" dirty="0"/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355065CB-6F75-4714-8C9A-FE6EAC36AF95}"/>
              </a:ext>
            </a:extLst>
          </p:cNvPr>
          <p:cNvCxnSpPr/>
          <p:nvPr/>
        </p:nvCxnSpPr>
        <p:spPr>
          <a:xfrm>
            <a:off x="5630986" y="326800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7834B523-49A9-47D5-9C24-092B0403C726}"/>
              </a:ext>
            </a:extLst>
          </p:cNvPr>
          <p:cNvCxnSpPr/>
          <p:nvPr/>
        </p:nvCxnSpPr>
        <p:spPr>
          <a:xfrm>
            <a:off x="5975410" y="362983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65778A4-2609-462E-86CC-D8C3C78AF498}"/>
              </a:ext>
            </a:extLst>
          </p:cNvPr>
          <p:cNvCxnSpPr/>
          <p:nvPr/>
        </p:nvCxnSpPr>
        <p:spPr>
          <a:xfrm>
            <a:off x="5975410" y="392617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65778A4-2609-462E-86CC-D8C3C78AF498}"/>
              </a:ext>
            </a:extLst>
          </p:cNvPr>
          <p:cNvCxnSpPr/>
          <p:nvPr/>
        </p:nvCxnSpPr>
        <p:spPr>
          <a:xfrm>
            <a:off x="5725377" y="507380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865778A4-2609-462E-86CC-D8C3C78AF498}"/>
              </a:ext>
            </a:extLst>
          </p:cNvPr>
          <p:cNvCxnSpPr/>
          <p:nvPr/>
        </p:nvCxnSpPr>
        <p:spPr>
          <a:xfrm>
            <a:off x="5630986" y="5370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3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 smtClean="0"/>
              <a:t>NAAM:</a:t>
            </a:r>
            <a:r>
              <a:rPr lang="nl-BE" sz="2400" dirty="0"/>
              <a:t> </a:t>
            </a:r>
            <a:r>
              <a:rPr lang="nl-BE" sz="2400" dirty="0" smtClean="0"/>
              <a:t>naam </a:t>
            </a:r>
            <a:r>
              <a:rPr lang="nl-BE" sz="2400" dirty="0"/>
              <a:t>van het </a:t>
            </a:r>
            <a:r>
              <a:rPr lang="nl-BE" sz="2400" dirty="0" smtClean="0"/>
              <a:t>metaalion-naam </a:t>
            </a:r>
            <a:r>
              <a:rPr lang="nl-BE" sz="2400" dirty="0"/>
              <a:t>van het negatief </a:t>
            </a:r>
            <a:r>
              <a:rPr lang="nl-BE" sz="2400" dirty="0" smtClean="0"/>
              <a:t>ion</a:t>
            </a:r>
            <a:endParaRPr lang="nl-BE" sz="2400" dirty="0"/>
          </a:p>
          <a:p>
            <a:pPr marL="0" indent="365125">
              <a:buNone/>
            </a:pPr>
            <a:r>
              <a:rPr lang="nl-BE" sz="1600" dirty="0" smtClean="0"/>
              <a:t>! </a:t>
            </a:r>
            <a:r>
              <a:rPr lang="nl-BE" sz="1600" dirty="0"/>
              <a:t>(indien dit metaalion meerdere </a:t>
            </a:r>
            <a:r>
              <a:rPr lang="nl-BE" sz="1600" dirty="0" err="1"/>
              <a:t>OG’s</a:t>
            </a:r>
            <a:r>
              <a:rPr lang="nl-BE" sz="1600" dirty="0"/>
              <a:t> heeft, </a:t>
            </a:r>
            <a:r>
              <a:rPr lang="nl-BE" sz="1600" dirty="0" err="1" smtClean="0"/>
              <a:t>ionvalentie</a:t>
            </a:r>
            <a:r>
              <a:rPr lang="nl-BE" sz="1600" dirty="0"/>
              <a:t> </a:t>
            </a:r>
            <a:r>
              <a:rPr lang="nl-BE" sz="1600" dirty="0" smtClean="0"/>
              <a:t>in </a:t>
            </a:r>
            <a:r>
              <a:rPr lang="nl-BE" sz="1600" dirty="0"/>
              <a:t>Romeinscijfer tussen haakjes)</a:t>
            </a:r>
          </a:p>
          <a:p>
            <a:pPr marL="0" indent="0">
              <a:buNone/>
            </a:pPr>
            <a:endParaRPr lang="nl-BE" sz="1600" dirty="0"/>
          </a:p>
          <a:p>
            <a:endParaRPr lang="nl-BE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4: zouten</a:t>
            </a:r>
            <a:endParaRPr lang="en-GB" sz="2400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8AA8B123-0D7B-4A1E-BE5C-E0CD967D19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196706"/>
              </p:ext>
            </p:extLst>
          </p:nvPr>
        </p:nvGraphicFramePr>
        <p:xfrm>
          <a:off x="1060704" y="1984248"/>
          <a:ext cx="8891136" cy="433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erkblad" r:id="rId3" imgW="5477112" imgH="3410889" progId="Excel.Sheet.12">
                  <p:embed/>
                </p:oleObj>
              </mc:Choice>
              <mc:Fallback>
                <p:oleObj name="Werkblad" r:id="rId3" imgW="5477112" imgH="3410889" progId="Excel.Sheet.12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8AA8B123-0D7B-4A1E-BE5C-E0CD967D19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704" y="1984248"/>
                        <a:ext cx="8891136" cy="4334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138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1582400" cy="5217443"/>
          </a:xfrm>
        </p:spPr>
        <p:txBody>
          <a:bodyPr/>
          <a:lstStyle/>
          <a:p>
            <a:pPr eaLnBrk="0" hangingPunct="0"/>
            <a:r>
              <a:rPr lang="nl-BE" sz="2400" dirty="0" smtClean="0"/>
              <a:t>Voorbeelden gewone zouten:</a:t>
            </a:r>
          </a:p>
          <a:p>
            <a:pPr marL="0" indent="0" eaLnBrk="0" hangingPunct="0">
              <a:buNone/>
            </a:pPr>
            <a:r>
              <a:rPr lang="nl-BE" sz="2400" dirty="0" smtClean="0"/>
              <a:t> </a:t>
            </a:r>
          </a:p>
          <a:p>
            <a:pPr marL="0" indent="0" eaLnBrk="0" hangingPunct="0">
              <a:buNone/>
            </a:pPr>
            <a:r>
              <a:rPr lang="nl-BE" sz="2400" dirty="0"/>
              <a:t>	</a:t>
            </a:r>
            <a:r>
              <a:rPr lang="nl-BE" sz="2400" dirty="0" smtClean="0"/>
              <a:t>CuSO</a:t>
            </a:r>
            <a:r>
              <a:rPr lang="nl-BE" sz="2400" baseline="-25000" dirty="0" smtClean="0"/>
              <a:t>4</a:t>
            </a:r>
            <a:r>
              <a:rPr lang="nl-BE" sz="2400" dirty="0" smtClean="0"/>
              <a:t>:koper(II)sulfaat</a:t>
            </a:r>
            <a:endParaRPr lang="nl-BE" sz="2400" dirty="0"/>
          </a:p>
          <a:p>
            <a:pPr marL="0" indent="0" eaLnBrk="0" hangingPunct="0">
              <a:buNone/>
            </a:pPr>
            <a:r>
              <a:rPr lang="nl-BE" sz="2400" dirty="0"/>
              <a:t>	</a:t>
            </a:r>
            <a:r>
              <a:rPr lang="nl-BE" sz="2400" dirty="0" smtClean="0"/>
              <a:t>CaSO</a:t>
            </a:r>
            <a:r>
              <a:rPr lang="nl-BE" sz="2400" baseline="-25000" dirty="0" smtClean="0"/>
              <a:t>4</a:t>
            </a:r>
            <a:r>
              <a:rPr lang="nl-BE" sz="2400" dirty="0"/>
              <a:t>: calciumsulfaat</a:t>
            </a:r>
          </a:p>
          <a:p>
            <a:pPr marL="0" indent="0" eaLnBrk="0" hangingPunct="0">
              <a:buNone/>
            </a:pPr>
            <a:r>
              <a:rPr lang="nl-BE" sz="2400" dirty="0"/>
              <a:t>	</a:t>
            </a:r>
            <a:r>
              <a:rPr lang="nl-BE" sz="2400" dirty="0" smtClean="0"/>
              <a:t>KClO</a:t>
            </a:r>
            <a:r>
              <a:rPr lang="nl-BE" sz="2400" baseline="-25000" dirty="0" smtClean="0"/>
              <a:t>3</a:t>
            </a:r>
            <a:r>
              <a:rPr lang="nl-BE" sz="2400" dirty="0"/>
              <a:t>: </a:t>
            </a:r>
            <a:r>
              <a:rPr lang="nl-BE" sz="2400" dirty="0" err="1"/>
              <a:t>kaliumchloraat</a:t>
            </a:r>
            <a:endParaRPr lang="nl-BE" sz="2400" dirty="0"/>
          </a:p>
          <a:p>
            <a:pPr marL="0" indent="0" eaLnBrk="0" hangingPunct="0">
              <a:buNone/>
            </a:pPr>
            <a:r>
              <a:rPr lang="nl-BE" sz="2400" dirty="0"/>
              <a:t>	</a:t>
            </a:r>
            <a:r>
              <a:rPr lang="nl-BE" sz="2400" dirty="0" smtClean="0"/>
              <a:t>PbCl</a:t>
            </a:r>
            <a:r>
              <a:rPr lang="nl-BE" sz="2400" baseline="-25000" dirty="0" smtClean="0"/>
              <a:t>2</a:t>
            </a:r>
            <a:r>
              <a:rPr lang="nl-BE" sz="2400" dirty="0"/>
              <a:t>: lood(II)chloride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4: zouten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5374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37160" y="908721"/>
            <a:ext cx="11987784" cy="5217443"/>
          </a:xfrm>
        </p:spPr>
        <p:txBody>
          <a:bodyPr/>
          <a:lstStyle/>
          <a:p>
            <a:pPr marL="0" indent="0">
              <a:buNone/>
            </a:pPr>
            <a:r>
              <a:rPr lang="nl-BE" sz="2400" dirty="0" smtClean="0"/>
              <a:t>Zout met kristalwater: in de kristalstructuur is er voldoende vrije ruimte om moleculen water op te nemen</a:t>
            </a:r>
          </a:p>
          <a:p>
            <a:pPr marL="0" indent="0">
              <a:buNone/>
            </a:pPr>
            <a:endParaRPr lang="nl-BE" sz="2400" b="1" u="sng" dirty="0" smtClean="0"/>
          </a:p>
          <a:p>
            <a:pPr marL="0" indent="0">
              <a:buNone/>
            </a:pPr>
            <a:endParaRPr lang="nl-BE" sz="2400" b="1" u="sng" dirty="0"/>
          </a:p>
          <a:p>
            <a:endParaRPr lang="nl-BE" sz="2400" dirty="0" smtClean="0"/>
          </a:p>
          <a:p>
            <a:endParaRPr lang="nl-BE" sz="2400" dirty="0" smtClean="0"/>
          </a:p>
          <a:p>
            <a:endParaRPr lang="nl-BE" sz="2400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4: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zouten met kristalwater</a:t>
            </a:r>
            <a:endParaRPr lang="en-GB" sz="2400" dirty="0"/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65778A4-2609-462E-86CC-D8C3C78AF498}"/>
              </a:ext>
            </a:extLst>
          </p:cNvPr>
          <p:cNvCxnSpPr/>
          <p:nvPr/>
        </p:nvCxnSpPr>
        <p:spPr>
          <a:xfrm>
            <a:off x="5987505" y="343948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553" y="1824089"/>
            <a:ext cx="4371975" cy="125730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553" y="3211559"/>
            <a:ext cx="3962400" cy="108585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319" y="4519612"/>
            <a:ext cx="50006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2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256032" y="908721"/>
            <a:ext cx="11832336" cy="5217443"/>
          </a:xfrm>
        </p:spPr>
        <p:txBody>
          <a:bodyPr/>
          <a:lstStyle/>
          <a:p>
            <a:pPr marL="0" indent="0" eaLnBrk="0" hangingPunct="0">
              <a:buNone/>
            </a:pPr>
            <a:r>
              <a:rPr lang="nl-BE" sz="2400" b="1" u="sng" dirty="0"/>
              <a:t>WERKWIJZE:</a:t>
            </a:r>
          </a:p>
          <a:p>
            <a:pPr marL="457200" indent="-457200" eaLnBrk="0" hangingPunct="0">
              <a:buAutoNum type="arabicPeriod"/>
            </a:pPr>
            <a:r>
              <a:rPr lang="nl-BE" sz="2400" dirty="0"/>
              <a:t>Zuur </a:t>
            </a:r>
            <a:r>
              <a:rPr lang="nl-BE" sz="2400" b="1" dirty="0"/>
              <a:t>splitst één H+ </a:t>
            </a:r>
            <a:r>
              <a:rPr lang="nl-BE" sz="1600" dirty="0" smtClean="0"/>
              <a:t>(vorming zuur </a:t>
            </a:r>
            <a:r>
              <a:rPr lang="nl-BE" sz="1600" dirty="0"/>
              <a:t>zout) </a:t>
            </a:r>
            <a:r>
              <a:rPr lang="nl-BE" sz="2400" dirty="0"/>
              <a:t>of </a:t>
            </a:r>
            <a:r>
              <a:rPr lang="nl-BE" sz="2400" b="1" dirty="0"/>
              <a:t>alle </a:t>
            </a:r>
            <a:r>
              <a:rPr lang="nl-BE" sz="2400" b="1" dirty="0" err="1"/>
              <a:t>H</a:t>
            </a:r>
            <a:r>
              <a:rPr lang="nl-BE" sz="2400" b="1" baseline="30000" dirty="0" err="1"/>
              <a:t>+</a:t>
            </a:r>
            <a:r>
              <a:rPr lang="nl-BE" sz="2400" b="1" dirty="0" err="1"/>
              <a:t>’s</a:t>
            </a:r>
            <a:r>
              <a:rPr lang="nl-BE" sz="2400" b="1" dirty="0"/>
              <a:t> </a:t>
            </a:r>
            <a:r>
              <a:rPr lang="nl-BE" sz="1600" dirty="0"/>
              <a:t>(vorming van een gewoon zout)</a:t>
            </a:r>
          </a:p>
          <a:p>
            <a:pPr marL="457200" indent="-457200" eaLnBrk="0" hangingPunct="0">
              <a:buAutoNum type="arabicPeriod"/>
            </a:pPr>
            <a:r>
              <a:rPr lang="nl-BE" sz="2400" dirty="0"/>
              <a:t>Base splitst in een metaalion en </a:t>
            </a:r>
            <a:r>
              <a:rPr lang="nl-BE" sz="2400" dirty="0" smtClean="0"/>
              <a:t>n OH</a:t>
            </a:r>
            <a:r>
              <a:rPr lang="nl-BE" sz="2400" baseline="30000" dirty="0" smtClean="0"/>
              <a:t>-</a:t>
            </a:r>
            <a:endParaRPr lang="nl-BE" sz="2400" baseline="30000" dirty="0"/>
          </a:p>
          <a:p>
            <a:pPr marL="457200" indent="-457200" eaLnBrk="0" hangingPunct="0">
              <a:buAutoNum type="arabicPeriod"/>
            </a:pPr>
            <a:r>
              <a:rPr lang="nl-BE" sz="2400" dirty="0"/>
              <a:t>Combinatie van metaalion + zuurrest </a:t>
            </a:r>
          </a:p>
          <a:p>
            <a:pPr marL="457200" indent="-457200" eaLnBrk="0" hangingPunct="0">
              <a:buAutoNum type="arabicPeriod"/>
            </a:pPr>
            <a:r>
              <a:rPr lang="nl-BE" sz="2400" dirty="0"/>
              <a:t>Combinatie van H</a:t>
            </a:r>
            <a:r>
              <a:rPr lang="nl-BE" sz="2400" baseline="30000" dirty="0"/>
              <a:t>+</a:t>
            </a:r>
            <a:r>
              <a:rPr lang="nl-BE" sz="2400" dirty="0"/>
              <a:t> en </a:t>
            </a:r>
            <a:r>
              <a:rPr lang="nl-BE" sz="2400" dirty="0" smtClean="0"/>
              <a:t>OH</a:t>
            </a:r>
            <a:r>
              <a:rPr lang="nl-BE" sz="2400" baseline="30000" dirty="0" smtClean="0"/>
              <a:t>- </a:t>
            </a:r>
            <a:r>
              <a:rPr lang="nl-BE" sz="1800" dirty="0" smtClean="0"/>
              <a:t>(zorg dat er evenveel H</a:t>
            </a:r>
            <a:r>
              <a:rPr lang="nl-BE" sz="1800" baseline="30000" dirty="0" smtClean="0"/>
              <a:t>+</a:t>
            </a:r>
            <a:r>
              <a:rPr lang="nl-BE" sz="1800" dirty="0" smtClean="0"/>
              <a:t> als OH</a:t>
            </a:r>
            <a:r>
              <a:rPr lang="nl-BE" sz="1800" baseline="30000" dirty="0" smtClean="0"/>
              <a:t>-</a:t>
            </a:r>
            <a:r>
              <a:rPr lang="nl-BE" sz="1800" dirty="0" smtClean="0"/>
              <a:t>)</a:t>
            </a:r>
            <a:endParaRPr lang="nl-BE" sz="1800" dirty="0"/>
          </a:p>
          <a:p>
            <a:pPr marL="457200" indent="-457200" eaLnBrk="0" hangingPunct="0">
              <a:buAutoNum type="arabicPeriod"/>
            </a:pPr>
            <a:endParaRPr lang="nl-BE" sz="2400" baseline="30000" dirty="0"/>
          </a:p>
          <a:p>
            <a:pPr marL="0" indent="0" eaLnBrk="0" hangingPunct="0">
              <a:buNone/>
            </a:pPr>
            <a:r>
              <a:rPr lang="nl-BE" sz="2400" dirty="0"/>
              <a:t>Algemeen: ZUUR + BASE                 ZOUT + WATER</a:t>
            </a:r>
          </a:p>
          <a:p>
            <a:pPr marL="0" indent="0" eaLnBrk="0" hangingPunct="0">
              <a:buNone/>
            </a:pPr>
            <a:r>
              <a:rPr lang="nl-BE" sz="2400" dirty="0" smtClean="0"/>
              <a:t> </a:t>
            </a:r>
            <a:endParaRPr lang="nl-BE" sz="2400" dirty="0"/>
          </a:p>
          <a:p>
            <a:pPr marL="0" indent="0" eaLnBrk="0" hangingPunct="0">
              <a:buNone/>
            </a:pPr>
            <a:r>
              <a:rPr lang="nl-BE" sz="2400" dirty="0"/>
              <a:t>H</a:t>
            </a:r>
            <a:r>
              <a:rPr lang="nl-BE" sz="2400" baseline="-25000" dirty="0"/>
              <a:t>2</a:t>
            </a:r>
            <a:r>
              <a:rPr lang="nl-BE" sz="2400" dirty="0"/>
              <a:t>SO</a:t>
            </a:r>
            <a:r>
              <a:rPr lang="nl-BE" sz="2400" baseline="-25000" dirty="0"/>
              <a:t>4</a:t>
            </a:r>
            <a:r>
              <a:rPr lang="nl-BE" sz="2400" dirty="0"/>
              <a:t> </a:t>
            </a:r>
            <a:r>
              <a:rPr lang="nl-BE" sz="2400" dirty="0" smtClean="0"/>
              <a:t>        </a:t>
            </a:r>
            <a:r>
              <a:rPr lang="nl-BE" sz="2400" dirty="0"/>
              <a:t>		2H</a:t>
            </a:r>
            <a:r>
              <a:rPr lang="nl-BE" sz="2400" baseline="30000" dirty="0"/>
              <a:t>+</a:t>
            </a:r>
            <a:r>
              <a:rPr lang="nl-BE" sz="2400" dirty="0"/>
              <a:t>       + SO</a:t>
            </a:r>
            <a:r>
              <a:rPr lang="nl-BE" sz="2400" baseline="-25000" dirty="0"/>
              <a:t>4</a:t>
            </a:r>
            <a:r>
              <a:rPr lang="nl-BE" sz="2400" baseline="30000" dirty="0"/>
              <a:t>2-</a:t>
            </a:r>
          </a:p>
          <a:p>
            <a:pPr marL="0" indent="0" eaLnBrk="0" hangingPunct="0">
              <a:buNone/>
            </a:pPr>
            <a:r>
              <a:rPr lang="nl-BE" sz="2400" u="sng" dirty="0"/>
              <a:t>2 (</a:t>
            </a:r>
            <a:r>
              <a:rPr lang="nl-BE" sz="2400" u="sng" dirty="0" err="1"/>
              <a:t>NaOH</a:t>
            </a:r>
            <a:r>
              <a:rPr lang="nl-BE" sz="2400" u="sng" dirty="0"/>
              <a:t>           		Na</a:t>
            </a:r>
            <a:r>
              <a:rPr lang="nl-BE" sz="2400" u="sng" baseline="30000" dirty="0"/>
              <a:t>+</a:t>
            </a:r>
            <a:r>
              <a:rPr lang="nl-BE" sz="2400" u="sng" dirty="0"/>
              <a:t>       + OH</a:t>
            </a:r>
            <a:r>
              <a:rPr lang="nl-BE" sz="2400" u="sng" baseline="30000" dirty="0"/>
              <a:t>- </a:t>
            </a:r>
            <a:r>
              <a:rPr lang="nl-BE" sz="2400" u="sng" dirty="0"/>
              <a:t>)</a:t>
            </a:r>
            <a:r>
              <a:rPr lang="nl-BE" sz="2400" dirty="0"/>
              <a:t>      </a:t>
            </a:r>
            <a:r>
              <a:rPr lang="nl-BE" sz="2400" u="sng" dirty="0"/>
              <a:t> </a:t>
            </a:r>
          </a:p>
          <a:p>
            <a:pPr marL="0" indent="0" eaLnBrk="0" hangingPunct="0">
              <a:buNone/>
            </a:pPr>
            <a:r>
              <a:rPr lang="nl-BE" sz="2400" dirty="0"/>
              <a:t>H</a:t>
            </a:r>
            <a:r>
              <a:rPr lang="nl-BE" sz="2400" baseline="-25000" dirty="0"/>
              <a:t>2</a:t>
            </a:r>
            <a:r>
              <a:rPr lang="nl-BE" sz="2400" dirty="0"/>
              <a:t>SO</a:t>
            </a:r>
            <a:r>
              <a:rPr lang="nl-BE" sz="2400" baseline="-25000" dirty="0"/>
              <a:t>4  </a:t>
            </a:r>
            <a:r>
              <a:rPr lang="nl-BE" sz="2400" dirty="0"/>
              <a:t>+ 2 </a:t>
            </a:r>
            <a:r>
              <a:rPr lang="nl-BE" sz="2400" dirty="0" err="1"/>
              <a:t>NaOH</a:t>
            </a:r>
            <a:r>
              <a:rPr lang="nl-BE" sz="2400" dirty="0"/>
              <a:t>       	Na</a:t>
            </a:r>
            <a:r>
              <a:rPr lang="nl-BE" sz="2400" baseline="-25000" dirty="0"/>
              <a:t>2</a:t>
            </a:r>
            <a:r>
              <a:rPr lang="nl-BE" sz="2400" dirty="0"/>
              <a:t>SO</a:t>
            </a:r>
            <a:r>
              <a:rPr lang="nl-BE" sz="2400" baseline="-25000" dirty="0"/>
              <a:t>4   </a:t>
            </a:r>
            <a:r>
              <a:rPr lang="nl-BE" sz="2400" dirty="0"/>
              <a:t>+ 2 H</a:t>
            </a:r>
            <a:r>
              <a:rPr lang="nl-BE" sz="2400" baseline="-25000" dirty="0"/>
              <a:t>2</a:t>
            </a:r>
            <a:r>
              <a:rPr lang="nl-BE" sz="2400" dirty="0"/>
              <a:t>O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4: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zuur-base reactie</a:t>
            </a:r>
            <a:endParaRPr lang="en-GB" sz="2400" dirty="0"/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58715B56-B1B5-4587-8347-B485C95B2319}"/>
              </a:ext>
            </a:extLst>
          </p:cNvPr>
          <p:cNvCxnSpPr/>
          <p:nvPr/>
        </p:nvCxnSpPr>
        <p:spPr>
          <a:xfrm>
            <a:off x="4723307" y="364586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64596A46-8B64-407D-82FA-17D394580A39}"/>
              </a:ext>
            </a:extLst>
          </p:cNvPr>
          <p:cNvCxnSpPr/>
          <p:nvPr/>
        </p:nvCxnSpPr>
        <p:spPr>
          <a:xfrm>
            <a:off x="2217852" y="44796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CA7DF5D8-5128-428B-A24A-F86CE9050DC2}"/>
              </a:ext>
            </a:extLst>
          </p:cNvPr>
          <p:cNvCxnSpPr/>
          <p:nvPr/>
        </p:nvCxnSpPr>
        <p:spPr>
          <a:xfrm>
            <a:off x="2217852" y="490440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84FC7A45-1D21-45E3-86AC-3FBB86F31AD6}"/>
              </a:ext>
            </a:extLst>
          </p:cNvPr>
          <p:cNvCxnSpPr/>
          <p:nvPr/>
        </p:nvCxnSpPr>
        <p:spPr>
          <a:xfrm>
            <a:off x="3150540" y="5353295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924620"/>
      </p:ext>
    </p:extLst>
  </p:cSld>
  <p:clrMapOvr>
    <a:masterClrMapping/>
  </p:clrMapOvr>
</p:sld>
</file>

<file path=ppt/theme/theme1.xml><?xml version="1.0" encoding="utf-8"?>
<a:theme xmlns:a="http://schemas.openxmlformats.org/drawingml/2006/main" name="ii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w" id="{8B78771A-F25D-4C2C-B977-4F63AF4B5EB7}" vid="{DAF4A448-0A02-4F1C-BCC4-C51847F393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</Template>
  <TotalTime>144</TotalTime>
  <Words>260</Words>
  <Application>Microsoft Office PowerPoint</Application>
  <PresentationFormat>Breedbeeld</PresentationFormat>
  <Paragraphs>85</Paragraphs>
  <Slides>10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Verdana</vt:lpstr>
      <vt:lpstr>Wingdings</vt:lpstr>
      <vt:lpstr>iiw</vt:lpstr>
      <vt:lpstr>Werkblad</vt:lpstr>
      <vt:lpstr>Chemie schakelprogramma Hoofdstuk 4 </vt:lpstr>
      <vt:lpstr>Hoofdstuk 4: ternaire zuren</vt:lpstr>
      <vt:lpstr>Hoofdstuk 4: overeenkomstige oxiden</vt:lpstr>
      <vt:lpstr>Hoofdstuk 4: overeenkomstige oxiden</vt:lpstr>
      <vt:lpstr>Hoofdstuk 4: zouten</vt:lpstr>
      <vt:lpstr>Hoofdstuk 4: zouten</vt:lpstr>
      <vt:lpstr>Hoofdstuk 4: zouten</vt:lpstr>
      <vt:lpstr>Hoofdstuk 4: zouten met kristalwater</vt:lpstr>
      <vt:lpstr>Hoofdstuk 4: zuur-base reactie</vt:lpstr>
      <vt:lpstr>Hoofdstuk 4: zuur-base reactie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Chemie schakelprogramma FCHES Leereenheid 8</dc:title>
  <dc:creator>GOIGNARD Els</dc:creator>
  <cp:lastModifiedBy>GOIGNARD Els</cp:lastModifiedBy>
  <cp:revision>18</cp:revision>
  <dcterms:created xsi:type="dcterms:W3CDTF">2018-08-26T12:23:55Z</dcterms:created>
  <dcterms:modified xsi:type="dcterms:W3CDTF">2021-03-15T08:03:30Z</dcterms:modified>
</cp:coreProperties>
</file>