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1480800" y="2667000"/>
            <a:ext cx="7112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10566400" y="3200400"/>
            <a:ext cx="1117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9448800" y="3657600"/>
            <a:ext cx="132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11"/>
          <p:cNvSpPr/>
          <p:nvPr/>
        </p:nvSpPr>
        <p:spPr>
          <a:xfrm>
            <a:off x="4267200" y="152400"/>
            <a:ext cx="132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2"/>
          <p:cNvSpPr/>
          <p:nvPr/>
        </p:nvSpPr>
        <p:spPr>
          <a:xfrm>
            <a:off x="2159000" y="22225"/>
            <a:ext cx="1117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9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03" y="2996952"/>
            <a:ext cx="9313035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D94F2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403" y="3644978"/>
            <a:ext cx="9313035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18233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10" name="Afbeelding 9" descr="logo gezamelijk opleid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27" y="6165304"/>
            <a:ext cx="8291859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6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3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0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3C2A7DA2-98BD-4182-B976-7B60B5B7ED1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62F3D6F5-EFC8-4C77-A941-B6AAF08E8EF3}" type="slidenum">
              <a:rPr lang="en-GB" smtClean="0"/>
              <a:t>‹nr.›</a:t>
            </a:fld>
            <a:endParaRPr lang="en-GB"/>
          </a:p>
        </p:txBody>
      </p:sp>
      <p:pic>
        <p:nvPicPr>
          <p:cNvPr id="2" name="Afbeelding 1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3934" y="6308725"/>
            <a:ext cx="11904133" cy="0"/>
          </a:xfrm>
          <a:prstGeom prst="line">
            <a:avLst/>
          </a:prstGeom>
          <a:noFill/>
          <a:ln w="3175" cmpd="sng">
            <a:solidFill>
              <a:srgbClr val="811A2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n>
                <a:solidFill>
                  <a:srgbClr val="D94F20"/>
                </a:solidFill>
              </a:ln>
              <a:latin typeface="+mn-lt"/>
              <a:ea typeface="+mn-ea"/>
              <a:cs typeface="+mn-cs"/>
            </a:endParaRPr>
          </a:p>
        </p:txBody>
      </p:sp>
      <p:pic>
        <p:nvPicPr>
          <p:cNvPr id="7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5145435"/>
          </a:xfrm>
        </p:spPr>
        <p:txBody>
          <a:bodyPr/>
          <a:lstStyle>
            <a:lvl1pP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lang="nl-BE" sz="14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title" idx="4294967295"/>
          </p:nvPr>
        </p:nvSpPr>
        <p:spPr>
          <a:xfrm>
            <a:off x="157667" y="44624"/>
            <a:ext cx="11987005" cy="549844"/>
          </a:xfrm>
        </p:spPr>
        <p:txBody>
          <a:bodyPr/>
          <a:lstStyle>
            <a:lvl1pPr algn="l">
              <a:defRPr sz="3600" b="1" i="0">
                <a:latin typeface="Verdana"/>
                <a:cs typeface="Verdana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81751"/>
            <a:ext cx="2414059" cy="365125"/>
          </a:xfrm>
        </p:spPr>
        <p:txBody>
          <a:bodyPr/>
          <a:lstStyle>
            <a:lvl1pPr>
              <a:defRPr/>
            </a:lvl1pPr>
          </a:lstStyle>
          <a:p>
            <a:fld id="{3C2A7DA2-98BD-4182-B976-7B60B5B7ED1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1224" y="6381751"/>
            <a:ext cx="38608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107" y="6383339"/>
            <a:ext cx="1003300" cy="365125"/>
          </a:xfrm>
        </p:spPr>
        <p:txBody>
          <a:bodyPr/>
          <a:lstStyle>
            <a:lvl1pPr>
              <a:defRPr/>
            </a:lvl1pPr>
          </a:lstStyle>
          <a:p>
            <a:fld id="{62F3D6F5-EFC8-4C77-A941-B6AAF08E8EF3}" type="slidenum">
              <a:rPr lang="en-GB" smtClean="0"/>
              <a:t>‹nr.›</a:t>
            </a:fld>
            <a:endParaRPr lang="en-GB"/>
          </a:p>
        </p:txBody>
      </p:sp>
      <p:pic>
        <p:nvPicPr>
          <p:cNvPr id="15" name="Afbeelding 14" descr="UHasselt-KU Leuv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5" y="6367885"/>
            <a:ext cx="3744416" cy="3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5889"/>
            <a:ext cx="10972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Titelstijl van model bewerken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08050"/>
            <a:ext cx="10972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C2A7DA2-98BD-4182-B976-7B60B5B7ED10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2F3D6F5-EFC8-4C77-A941-B6AAF08E8E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package" Target="../embeddings/Microsoft_Word_Document.docx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Chemie schakelprogramma </a:t>
            </a:r>
            <a:br>
              <a:rPr lang="nl-BE" dirty="0"/>
            </a:br>
            <a:r>
              <a:rPr lang="nl-BE" dirty="0"/>
              <a:t>Hoofdstuk 5</a:t>
            </a:r>
            <a:br>
              <a:rPr lang="nl-BE" dirty="0"/>
            </a:b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403" y="4127116"/>
            <a:ext cx="9313035" cy="432048"/>
          </a:xfrm>
        </p:spPr>
        <p:txBody>
          <a:bodyPr/>
          <a:lstStyle/>
          <a:p>
            <a:r>
              <a:rPr lang="nl-BE" dirty="0"/>
              <a:t>Zuur-Base neutralisatiereacties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37160" y="115889"/>
            <a:ext cx="11460057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zwak zuur met een zwakke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503385" y="1115724"/>
            <a:ext cx="30411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b="1" u="sng" dirty="0" err="1"/>
              <a:t>Nettoreactie</a:t>
            </a:r>
            <a:r>
              <a:rPr lang="nl-BE" sz="2400" b="1" u="sng" dirty="0"/>
              <a:t> opstellen</a:t>
            </a:r>
            <a:endParaRPr kumimoji="0" lang="nl-BE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Tekstvak 4"/>
          <p:cNvSpPr txBox="1"/>
          <p:nvPr/>
        </p:nvSpPr>
        <p:spPr bwMode="auto">
          <a:xfrm>
            <a:off x="848150" y="2247272"/>
            <a:ext cx="10085486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HF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+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vl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		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+  F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</a:t>
            </a:r>
            <a:endParaRPr lang="nl-BE" sz="2400" baseline="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+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vl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		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4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+ 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baseline="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HF(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NH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+ 2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	    NH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F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OH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 bwMode="auto">
          <a:xfrm>
            <a:off x="42171" y="2247272"/>
            <a:ext cx="14468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Zwak zuur</a:t>
            </a:r>
          </a:p>
        </p:txBody>
      </p:sp>
      <p:sp>
        <p:nvSpPr>
          <p:cNvPr id="7" name="Tekstvak 6"/>
          <p:cNvSpPr txBox="1"/>
          <p:nvPr/>
        </p:nvSpPr>
        <p:spPr bwMode="auto">
          <a:xfrm>
            <a:off x="0" y="2672013"/>
            <a:ext cx="1762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Zwakke base</a:t>
            </a:r>
          </a:p>
        </p:txBody>
      </p:sp>
      <p:cxnSp>
        <p:nvCxnSpPr>
          <p:cNvPr id="8" name="Rechte verbindingslijn 7"/>
          <p:cNvCxnSpPr/>
          <p:nvPr/>
        </p:nvCxnSpPr>
        <p:spPr>
          <a:xfrm>
            <a:off x="1715527" y="3294781"/>
            <a:ext cx="72971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JL-OMLAAG 13"/>
          <p:cNvSpPr/>
          <p:nvPr/>
        </p:nvSpPr>
        <p:spPr>
          <a:xfrm>
            <a:off x="4224837" y="4061079"/>
            <a:ext cx="56318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3" name="Tekstvak 12"/>
          <p:cNvSpPr txBox="1"/>
          <p:nvPr/>
        </p:nvSpPr>
        <p:spPr bwMode="auto">
          <a:xfrm>
            <a:off x="1202429" y="4925175"/>
            <a:ext cx="6444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HF</a:t>
            </a:r>
            <a:r>
              <a:rPr lang="nl-BE" sz="2400" dirty="0">
                <a:latin typeface="+mn-lt"/>
                <a:cs typeface="+mn-cs"/>
              </a:rPr>
              <a:t> (</a:t>
            </a:r>
            <a:r>
              <a:rPr lang="nl-BE" sz="2400" dirty="0" err="1">
                <a:latin typeface="+mn-lt"/>
                <a:cs typeface="+mn-cs"/>
              </a:rPr>
              <a:t>aq</a:t>
            </a:r>
            <a:r>
              <a:rPr lang="nl-BE" sz="2400" dirty="0">
                <a:latin typeface="+mn-lt"/>
                <a:cs typeface="+mn-cs"/>
              </a:rPr>
              <a:t>)  +  NH</a:t>
            </a:r>
            <a:r>
              <a:rPr lang="nl-BE" sz="2400" baseline="-25000" dirty="0">
                <a:latin typeface="+mn-lt"/>
                <a:cs typeface="+mn-cs"/>
              </a:rPr>
              <a:t>3</a:t>
            </a:r>
            <a:r>
              <a:rPr lang="nl-BE" sz="2400" dirty="0">
                <a:latin typeface="+mn-lt"/>
                <a:cs typeface="+mn-cs"/>
              </a:rPr>
              <a:t> (</a:t>
            </a:r>
            <a:r>
              <a:rPr lang="nl-BE" sz="2400" dirty="0" err="1">
                <a:latin typeface="+mn-lt"/>
                <a:cs typeface="+mn-cs"/>
              </a:rPr>
              <a:t>aq</a:t>
            </a:r>
            <a:r>
              <a:rPr lang="nl-BE" sz="2400" dirty="0">
                <a:latin typeface="+mn-lt"/>
                <a:cs typeface="+mn-cs"/>
              </a:rPr>
              <a:t>)		   NH</a:t>
            </a:r>
            <a:r>
              <a:rPr lang="nl-BE" sz="2400" baseline="-25000" dirty="0">
                <a:latin typeface="+mn-lt"/>
                <a:cs typeface="+mn-cs"/>
              </a:rPr>
              <a:t>4</a:t>
            </a:r>
            <a:r>
              <a:rPr lang="nl-BE" sz="2400" baseline="30000" dirty="0">
                <a:latin typeface="+mn-lt"/>
                <a:cs typeface="+mn-cs"/>
              </a:rPr>
              <a:t>+</a:t>
            </a:r>
            <a:r>
              <a:rPr lang="nl-BE" sz="2400" dirty="0">
                <a:latin typeface="+mn-lt"/>
                <a:cs typeface="+mn-cs"/>
              </a:rPr>
              <a:t> (</a:t>
            </a:r>
            <a:r>
              <a:rPr lang="nl-BE" sz="2400" dirty="0" err="1">
                <a:latin typeface="+mn-lt"/>
                <a:cs typeface="+mn-cs"/>
              </a:rPr>
              <a:t>aq</a:t>
            </a:r>
            <a:r>
              <a:rPr lang="nl-BE" sz="2400" dirty="0">
                <a:latin typeface="+mn-lt"/>
                <a:cs typeface="+mn-cs"/>
              </a:rPr>
              <a:t>)  +  F</a:t>
            </a:r>
            <a:r>
              <a:rPr lang="nl-BE" sz="2400" baseline="30000" dirty="0">
                <a:latin typeface="+mn-lt"/>
                <a:cs typeface="+mn-cs"/>
              </a:rPr>
              <a:t>-</a:t>
            </a:r>
            <a:r>
              <a:rPr lang="nl-BE" sz="2400" dirty="0">
                <a:latin typeface="+mn-lt"/>
                <a:cs typeface="+mn-cs"/>
              </a:rPr>
              <a:t> (</a:t>
            </a:r>
            <a:r>
              <a:rPr lang="nl-BE" sz="2400" dirty="0" err="1">
                <a:latin typeface="+mn-lt"/>
                <a:cs typeface="+mn-cs"/>
              </a:rPr>
              <a:t>aq</a:t>
            </a:r>
            <a:r>
              <a:rPr lang="nl-BE" sz="2400" dirty="0">
                <a:latin typeface="+mn-lt"/>
                <a:cs typeface="+mn-cs"/>
              </a:rPr>
              <a:t>)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kstvak 14"/>
          <p:cNvSpPr txBox="1"/>
          <p:nvPr/>
        </p:nvSpPr>
        <p:spPr bwMode="auto">
          <a:xfrm>
            <a:off x="2680911" y="5433253"/>
            <a:ext cx="4636141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EVENWICHTSREACTIE </a:t>
            </a:r>
          </a:p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 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&gt;10^3 dan aflopende reactie</a:t>
            </a:r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463861"/>
              </p:ext>
            </p:extLst>
          </p:nvPr>
        </p:nvGraphicFramePr>
        <p:xfrm>
          <a:off x="4576482" y="2431940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482" y="2431940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353733"/>
              </p:ext>
            </p:extLst>
          </p:nvPr>
        </p:nvGraphicFramePr>
        <p:xfrm>
          <a:off x="4576483" y="2860212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483" y="2860212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203348"/>
              </p:ext>
            </p:extLst>
          </p:nvPr>
        </p:nvGraphicFramePr>
        <p:xfrm>
          <a:off x="4123638" y="3627819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638" y="3627819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15497"/>
              </p:ext>
            </p:extLst>
          </p:nvPr>
        </p:nvGraphicFramePr>
        <p:xfrm>
          <a:off x="4123638" y="5067326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638" y="5067326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hoek 20"/>
              <p:cNvSpPr/>
              <p:nvPr/>
            </p:nvSpPr>
            <p:spPr>
              <a:xfrm>
                <a:off x="765574" y="4052659"/>
                <a:ext cx="3370346" cy="76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−3.45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−9.25</m:t>
                              </m:r>
                            </m:sup>
                          </m:sSup>
                        </m:den>
                      </m:f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5.80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1" name="Rechthoe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74" y="4052659"/>
                <a:ext cx="3370346" cy="764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06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28600" y="115889"/>
            <a:ext cx="11368617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zwak zuur met een zwakke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565090" y="1199530"/>
            <a:ext cx="3067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algn="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b="1" u="sng" dirty="0"/>
              <a:t>Welk zout ontstaat er?</a:t>
            </a:r>
          </a:p>
        </p:txBody>
      </p:sp>
      <p:sp>
        <p:nvSpPr>
          <p:cNvPr id="6" name="Tekstvak 5"/>
          <p:cNvSpPr txBox="1"/>
          <p:nvPr/>
        </p:nvSpPr>
        <p:spPr bwMode="auto">
          <a:xfrm>
            <a:off x="624417" y="1954879"/>
            <a:ext cx="8328883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4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		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4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 +   F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/>
              <a:t> zuur zout                      Zwak zuur       </a:t>
            </a:r>
            <a:r>
              <a:rPr lang="nl-BE" sz="2400" dirty="0" err="1"/>
              <a:t>gec</a:t>
            </a:r>
            <a:r>
              <a:rPr lang="nl-BE" sz="2400" dirty="0"/>
              <a:t>. base </a:t>
            </a:r>
            <a:r>
              <a:rPr lang="nl-BE" sz="2400" dirty="0" err="1"/>
              <a:t>ve</a:t>
            </a:r>
            <a:r>
              <a:rPr lang="nl-BE" sz="2400" dirty="0"/>
              <a:t> zwak zuur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baseline="0" dirty="0">
                <a:latin typeface="+mn-lt"/>
                <a:cs typeface="+mn-cs"/>
              </a:rPr>
              <a:t>                                        </a:t>
            </a:r>
            <a:r>
              <a:rPr lang="nl-BE" sz="2400" baseline="0" dirty="0" err="1">
                <a:latin typeface="+mn-lt"/>
                <a:cs typeface="+mn-cs"/>
              </a:rPr>
              <a:t>pKz</a:t>
            </a:r>
            <a:r>
              <a:rPr lang="nl-BE" sz="2400" dirty="0"/>
              <a:t>=9,25&gt;0               </a:t>
            </a:r>
            <a:r>
              <a:rPr lang="nl-BE" sz="2400" dirty="0" err="1"/>
              <a:t>pKb</a:t>
            </a:r>
            <a:r>
              <a:rPr lang="nl-BE" sz="2400" dirty="0"/>
              <a:t>=14-3,45=10,55&gt;0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baseline="0" dirty="0">
                <a:latin typeface="+mn-lt"/>
                <a:cs typeface="+mn-cs"/>
              </a:rPr>
              <a:t>Dus pH&lt;7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baseline="0" dirty="0">
              <a:latin typeface="+mn-lt"/>
              <a:cs typeface="+mn-cs"/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2310032" y="2169424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 bwMode="auto">
          <a:xfrm>
            <a:off x="642324" y="4257408"/>
            <a:ext cx="2832827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K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Z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&gt; K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pH &lt; 7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+mn-cs"/>
              </a:rPr>
              <a:t>K</a:t>
            </a:r>
            <a:r>
              <a:rPr lang="nl-BE" sz="2400" baseline="-25000" dirty="0">
                <a:latin typeface="+mn-lt"/>
                <a:cs typeface="+mn-cs"/>
              </a:rPr>
              <a:t>Z</a:t>
            </a:r>
            <a:r>
              <a:rPr lang="nl-BE" sz="2400" dirty="0">
                <a:latin typeface="+mn-lt"/>
                <a:cs typeface="+mn-cs"/>
              </a:rPr>
              <a:t> &lt; K</a:t>
            </a:r>
            <a:r>
              <a:rPr lang="nl-BE" sz="2400" baseline="-25000" dirty="0">
                <a:latin typeface="+mn-lt"/>
                <a:cs typeface="+mn-cs"/>
              </a:rPr>
              <a:t>B</a:t>
            </a:r>
            <a:r>
              <a:rPr lang="nl-BE" sz="2400" dirty="0">
                <a:latin typeface="+mn-lt"/>
                <a:cs typeface="+mn-cs"/>
              </a:rPr>
              <a:t>		pH &gt; 7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K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Z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K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pH = 7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PIJL-RECHTS 11"/>
          <p:cNvSpPr/>
          <p:nvPr/>
        </p:nvSpPr>
        <p:spPr>
          <a:xfrm>
            <a:off x="1733696" y="4323270"/>
            <a:ext cx="648072" cy="36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2" name="PIJL-RECHTS 12"/>
          <p:cNvSpPr/>
          <p:nvPr/>
        </p:nvSpPr>
        <p:spPr>
          <a:xfrm>
            <a:off x="1733696" y="4792083"/>
            <a:ext cx="648072" cy="36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3" name="PIJL-RECHTS 13"/>
          <p:cNvSpPr/>
          <p:nvPr/>
        </p:nvSpPr>
        <p:spPr>
          <a:xfrm>
            <a:off x="1734702" y="5221592"/>
            <a:ext cx="648072" cy="36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300484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/>
              <a:t>6. Evenwichtsligging bij zuur-base reacties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2443692" y="1124744"/>
            <a:ext cx="4180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 B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B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+   Z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93822"/>
              </p:ext>
            </p:extLst>
          </p:nvPr>
        </p:nvGraphicFramePr>
        <p:xfrm>
          <a:off x="1524000" y="1772816"/>
          <a:ext cx="609600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r>
                        <a:rPr lang="nl-BE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sterk</a:t>
                      </a:r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 zwak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80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 sterk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 zwak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209618"/>
              </p:ext>
            </p:extLst>
          </p:nvPr>
        </p:nvGraphicFramePr>
        <p:xfrm>
          <a:off x="5868144" y="2924944"/>
          <a:ext cx="1080120" cy="749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Vergelijking" r:id="rId3" imgW="622080" imgH="431640" progId="Equation.3">
                  <p:embed/>
                </p:oleObj>
              </mc:Choice>
              <mc:Fallback>
                <p:oleObj name="Vergelijking" r:id="rId3" imgW="622080" imgH="431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24944"/>
                        <a:ext cx="1080120" cy="749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ekromde PIJL-LINKS 10"/>
          <p:cNvSpPr/>
          <p:nvPr/>
        </p:nvSpPr>
        <p:spPr>
          <a:xfrm>
            <a:off x="7186510" y="3218690"/>
            <a:ext cx="409826" cy="936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 bwMode="auto">
          <a:xfrm>
            <a:off x="2987824" y="4109010"/>
            <a:ext cx="6626622" cy="17912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noProof="0" dirty="0">
                <a:latin typeface="+mn-lt"/>
              </a:rPr>
              <a:t>1. Z</a:t>
            </a:r>
            <a:r>
              <a:rPr lang="nl-BE" sz="2400" baseline="-25000" noProof="0" dirty="0">
                <a:latin typeface="+mn-lt"/>
              </a:rPr>
              <a:t>1 </a:t>
            </a:r>
            <a:r>
              <a:rPr lang="nl-BE" sz="2400" noProof="0" dirty="0">
                <a:latin typeface="+mn-lt"/>
              </a:rPr>
              <a:t>&gt; Z</a:t>
            </a:r>
            <a:r>
              <a:rPr lang="nl-BE" sz="2400" baseline="-25000" noProof="0" dirty="0">
                <a:latin typeface="+mn-lt"/>
              </a:rPr>
              <a:t>2</a:t>
            </a:r>
            <a:r>
              <a:rPr lang="nl-BE" sz="2400" noProof="0" dirty="0">
                <a:latin typeface="+mn-lt"/>
              </a:rPr>
              <a:t> </a:t>
            </a:r>
            <a:r>
              <a:rPr lang="nl-BE" sz="2400" noProof="0" dirty="0">
                <a:latin typeface="+mn-lt"/>
                <a:cs typeface="Calibri"/>
              </a:rPr>
              <a:t>→ K</a:t>
            </a:r>
            <a:r>
              <a:rPr lang="nl-BE" sz="2400" baseline="-25000" noProof="0" dirty="0">
                <a:latin typeface="+mn-lt"/>
                <a:cs typeface="Calibri"/>
              </a:rPr>
              <a:t>Z1</a:t>
            </a:r>
            <a:r>
              <a:rPr lang="nl-BE" sz="2400" noProof="0" dirty="0">
                <a:latin typeface="+mn-lt"/>
                <a:cs typeface="Calibri"/>
              </a:rPr>
              <a:t> &gt; K</a:t>
            </a:r>
            <a:r>
              <a:rPr lang="nl-BE" sz="2400" baseline="-25000" noProof="0" dirty="0">
                <a:latin typeface="+mn-lt"/>
                <a:cs typeface="Calibri"/>
              </a:rPr>
              <a:t>Z2</a:t>
            </a:r>
            <a:r>
              <a:rPr lang="nl-BE" sz="2400" noProof="0" dirty="0">
                <a:latin typeface="+mn-lt"/>
                <a:cs typeface="Calibri"/>
              </a:rPr>
              <a:t>  → K</a:t>
            </a:r>
            <a:r>
              <a:rPr lang="nl-BE" sz="2400" baseline="-25000" noProof="0" dirty="0">
                <a:latin typeface="+mn-lt"/>
                <a:cs typeface="Calibri"/>
              </a:rPr>
              <a:t>C</a:t>
            </a:r>
            <a:r>
              <a:rPr lang="nl-BE" sz="2400" noProof="0" dirty="0">
                <a:latin typeface="+mn-lt"/>
                <a:cs typeface="Calibri"/>
              </a:rPr>
              <a:t> &gt; 1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Calibri"/>
              </a:rPr>
              <a:t>	</a:t>
            </a:r>
            <a:r>
              <a:rPr lang="nl-BE" sz="2400" noProof="0" dirty="0">
                <a:latin typeface="+mn-lt"/>
                <a:cs typeface="Calibri"/>
              </a:rPr>
              <a:t> evenwicht </a:t>
            </a:r>
            <a:r>
              <a:rPr lang="nl-BE" sz="2400" noProof="0" dirty="0" err="1">
                <a:latin typeface="+mn-lt"/>
                <a:cs typeface="Calibri"/>
              </a:rPr>
              <a:t>nr</a:t>
            </a:r>
            <a:r>
              <a:rPr lang="nl-BE" sz="2400" noProof="0" dirty="0">
                <a:latin typeface="+mn-lt"/>
                <a:cs typeface="Calibri"/>
              </a:rPr>
              <a:t> rechts (kant van zwakste zuur)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latin typeface="+mn-lt"/>
                <a:cs typeface="Calibri"/>
              </a:rPr>
              <a:t>2. Z</a:t>
            </a:r>
            <a:r>
              <a:rPr lang="nl-BE" sz="2400" baseline="-25000" dirty="0">
                <a:latin typeface="+mn-lt"/>
                <a:cs typeface="Calibri"/>
              </a:rPr>
              <a:t>1</a:t>
            </a:r>
            <a:r>
              <a:rPr lang="nl-BE" sz="2400" dirty="0">
                <a:latin typeface="+mn-lt"/>
                <a:cs typeface="Calibri"/>
              </a:rPr>
              <a:t> &lt; Z</a:t>
            </a:r>
            <a:r>
              <a:rPr lang="nl-BE" sz="2400" baseline="-25000" dirty="0">
                <a:latin typeface="+mn-lt"/>
                <a:cs typeface="Calibri"/>
              </a:rPr>
              <a:t>2</a:t>
            </a:r>
            <a:r>
              <a:rPr lang="nl-BE" sz="2400" dirty="0">
                <a:latin typeface="+mn-lt"/>
                <a:cs typeface="Calibri"/>
              </a:rPr>
              <a:t> → K</a:t>
            </a:r>
            <a:r>
              <a:rPr lang="nl-BE" sz="2400" baseline="-25000" dirty="0">
                <a:latin typeface="+mn-lt"/>
                <a:cs typeface="Calibri"/>
              </a:rPr>
              <a:t>Z1</a:t>
            </a:r>
            <a:r>
              <a:rPr lang="nl-BE" sz="2400" dirty="0">
                <a:latin typeface="+mn-lt"/>
                <a:cs typeface="Calibri"/>
              </a:rPr>
              <a:t> &lt; K</a:t>
            </a:r>
            <a:r>
              <a:rPr lang="nl-BE" sz="2400" baseline="-25000" dirty="0">
                <a:latin typeface="+mn-lt"/>
                <a:cs typeface="Calibri"/>
              </a:rPr>
              <a:t>Z2</a:t>
            </a:r>
            <a:r>
              <a:rPr lang="nl-BE" sz="2400" dirty="0">
                <a:latin typeface="+mn-lt"/>
                <a:cs typeface="Calibri"/>
              </a:rPr>
              <a:t> → K</a:t>
            </a:r>
            <a:r>
              <a:rPr lang="nl-BE" sz="2400" baseline="-25000" dirty="0">
                <a:latin typeface="+mn-lt"/>
                <a:cs typeface="Calibri"/>
              </a:rPr>
              <a:t>C</a:t>
            </a:r>
            <a:r>
              <a:rPr lang="nl-BE" sz="2400" dirty="0">
                <a:latin typeface="+mn-lt"/>
                <a:cs typeface="Calibri"/>
              </a:rPr>
              <a:t> &lt; 1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noProof="0" dirty="0">
                <a:latin typeface="+mn-lt"/>
                <a:cs typeface="Calibri"/>
              </a:rPr>
              <a:t>	 evenwicht </a:t>
            </a:r>
            <a:r>
              <a:rPr lang="nl-BE" sz="2400" noProof="0" dirty="0" err="1">
                <a:latin typeface="+mn-lt"/>
                <a:cs typeface="Calibri"/>
              </a:rPr>
              <a:t>nr</a:t>
            </a:r>
            <a:r>
              <a:rPr lang="nl-BE" sz="2400" noProof="0" dirty="0">
                <a:latin typeface="+mn-lt"/>
                <a:cs typeface="Calibri"/>
              </a:rPr>
              <a:t> links</a:t>
            </a:r>
          </a:p>
        </p:txBody>
      </p:sp>
      <p:sp>
        <p:nvSpPr>
          <p:cNvPr id="10" name="PIJL-RECHTS 12"/>
          <p:cNvSpPr/>
          <p:nvPr/>
        </p:nvSpPr>
        <p:spPr>
          <a:xfrm>
            <a:off x="3419872" y="4717898"/>
            <a:ext cx="576064" cy="25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1" name="PIJL-RECHTS 13"/>
          <p:cNvSpPr/>
          <p:nvPr/>
        </p:nvSpPr>
        <p:spPr>
          <a:xfrm>
            <a:off x="3419872" y="556067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2" name="Tekstvak 11"/>
          <p:cNvSpPr txBox="1"/>
          <p:nvPr/>
        </p:nvSpPr>
        <p:spPr bwMode="auto">
          <a:xfrm>
            <a:off x="755576" y="5885988"/>
            <a:ext cx="7402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!!! </a:t>
            </a:r>
            <a:r>
              <a:rPr lang="nl-BE" sz="2400" b="1" dirty="0">
                <a:solidFill>
                  <a:srgbClr val="FF0000"/>
                </a:solidFill>
                <a:latin typeface="+mn-lt"/>
                <a:cs typeface="+mn-cs"/>
              </a:rPr>
              <a:t>EVENWICHT STEEDS NAAR KANT VAN ZWAKSTE ZUUR</a:t>
            </a:r>
            <a:endParaRPr kumimoji="0" lang="nl-BE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86766"/>
              </p:ext>
            </p:extLst>
          </p:nvPr>
        </p:nvGraphicFramePr>
        <p:xfrm>
          <a:off x="3995936" y="2132856"/>
          <a:ext cx="1009479" cy="67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Vergelijking" r:id="rId5" imgW="647640" imgH="431640" progId="Equation.3">
                  <p:embed/>
                </p:oleObj>
              </mc:Choice>
              <mc:Fallback>
                <p:oleObj name="Vergelijking" r:id="rId5" imgW="64764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132856"/>
                        <a:ext cx="1009479" cy="672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35903"/>
              </p:ext>
            </p:extLst>
          </p:nvPr>
        </p:nvGraphicFramePr>
        <p:xfrm>
          <a:off x="5964244" y="2132855"/>
          <a:ext cx="1056027" cy="69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Vergelijking" r:id="rId7" imgW="660240" imgH="431640" progId="Equation.3">
                  <p:embed/>
                </p:oleObj>
              </mc:Choice>
              <mc:Fallback>
                <p:oleObj name="Vergelijking" r:id="rId7" imgW="66024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44" y="2132855"/>
                        <a:ext cx="1056027" cy="690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30745"/>
              </p:ext>
            </p:extLst>
          </p:nvPr>
        </p:nvGraphicFramePr>
        <p:xfrm>
          <a:off x="3995936" y="2924944"/>
          <a:ext cx="1080120" cy="706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Vergelijking" r:id="rId9" imgW="660240" imgH="431640" progId="Equation.3">
                  <p:embed/>
                </p:oleObj>
              </mc:Choice>
              <mc:Fallback>
                <p:oleObj name="Vergelijking" r:id="rId9" imgW="66024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24944"/>
                        <a:ext cx="1080120" cy="706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72479"/>
              </p:ext>
            </p:extLst>
          </p:nvPr>
        </p:nvGraphicFramePr>
        <p:xfrm>
          <a:off x="4196902" y="1295916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Document" r:id="rId11" imgW="5646359" imgH="233322" progId="Word.Document.12">
                  <p:embed/>
                </p:oleObj>
              </mc:Choice>
              <mc:Fallback>
                <p:oleObj name="Document" r:id="rId11" imgW="5646359" imgH="233322" progId="Word.Document.12">
                  <p:embed/>
                  <p:pic>
                    <p:nvPicPr>
                      <p:cNvPr id="1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6902" y="1295916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87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dirty="0"/>
              <a:t>calciumnitriet opgelost in water?</a:t>
            </a:r>
          </a:p>
          <a:p>
            <a:pPr lvl="1"/>
            <a:r>
              <a:rPr lang="nl-BE" sz="1600" dirty="0"/>
              <a:t>?pH&lt;&gt;=7</a:t>
            </a:r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Na een reactie in water bekom je het zuur zout van koolzuur, met als </a:t>
            </a:r>
            <a:r>
              <a:rPr lang="nl-BE" sz="2000" dirty="0" err="1"/>
              <a:t>tegenion</a:t>
            </a:r>
            <a:r>
              <a:rPr lang="nl-BE" sz="2000" dirty="0"/>
              <a:t> ammonium? </a:t>
            </a:r>
          </a:p>
          <a:p>
            <a:pPr lvl="1"/>
            <a:r>
              <a:rPr lang="nl-BE" sz="1600"/>
              <a:t>?pH&lt;&gt;=7</a:t>
            </a:r>
          </a:p>
          <a:p>
            <a:pPr lvl="1"/>
            <a:endParaRPr lang="en-GB" sz="1600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nl-BE" dirty="0">
                <a:latin typeface="+mj-lt"/>
                <a:cs typeface="ＭＳ Ｐゴシック" pitchFamily="-105" charset="-128"/>
              </a:rPr>
              <a:t>Concrete voorbeelden</a:t>
            </a:r>
            <a:endParaRPr lang="en-GB" dirty="0">
              <a:latin typeface="+mj-lt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02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/>
              <a:t>Doel: </a:t>
            </a:r>
            <a:r>
              <a:rPr lang="nl-BE" sz="1800" dirty="0" err="1"/>
              <a:t>vb</a:t>
            </a:r>
            <a:r>
              <a:rPr lang="nl-BE" sz="1800" dirty="0"/>
              <a:t> </a:t>
            </a:r>
            <a:r>
              <a:rPr lang="nl-BE" sz="1800" dirty="0" err="1"/>
              <a:t>NaCN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)en HNO</a:t>
            </a:r>
            <a:r>
              <a:rPr lang="nl-BE" sz="1800" baseline="-25000" dirty="0"/>
              <a:t>3</a:t>
            </a:r>
            <a:r>
              <a:rPr lang="nl-BE" sz="1800" dirty="0"/>
              <a:t>(</a:t>
            </a:r>
            <a:r>
              <a:rPr lang="nl-BE" sz="1800" dirty="0" err="1"/>
              <a:t>aq</a:t>
            </a:r>
            <a:r>
              <a:rPr lang="nl-BE" sz="1800" dirty="0"/>
              <a:t>) in afvalvat: pH&gt;&lt;=7</a:t>
            </a:r>
          </a:p>
          <a:p>
            <a:pPr marL="457200" indent="-457200">
              <a:buFont typeface="+mj-lt"/>
              <a:buAutoNum type="arabicPeriod"/>
            </a:pPr>
            <a:r>
              <a:rPr lang="nl-BE" sz="2400" dirty="0" err="1"/>
              <a:t>Brutoreactie</a:t>
            </a:r>
            <a:r>
              <a:rPr lang="nl-BE" sz="2400" dirty="0"/>
              <a:t>: </a:t>
            </a:r>
            <a:r>
              <a:rPr lang="nl-BE" sz="1800" dirty="0" err="1"/>
              <a:t>brutoformules</a:t>
            </a:r>
            <a:r>
              <a:rPr lang="nl-BE" sz="1800" dirty="0"/>
              <a:t> laten reageren </a:t>
            </a:r>
          </a:p>
          <a:p>
            <a:pPr marL="0" indent="0">
              <a:buNone/>
            </a:pPr>
            <a:r>
              <a:rPr lang="nl-BE" sz="1800" dirty="0"/>
              <a:t>		</a:t>
            </a:r>
            <a:r>
              <a:rPr lang="nl-BE" sz="1800" dirty="0" err="1"/>
              <a:t>Toeschouwerionen</a:t>
            </a:r>
            <a:r>
              <a:rPr lang="nl-BE" sz="1800" dirty="0"/>
              <a:t> schrappen</a:t>
            </a:r>
          </a:p>
          <a:p>
            <a:pPr marL="0" indent="0">
              <a:buNone/>
            </a:pPr>
            <a:r>
              <a:rPr lang="nl-BE" sz="1800" dirty="0"/>
              <a:t>		Goed oplosbare sterke elektrolyten (sterke zuren/basen en goed oplosbare 		Zouten als ionen schrijven</a:t>
            </a:r>
          </a:p>
          <a:p>
            <a:pPr marL="0" indent="0">
              <a:buNone/>
            </a:pPr>
            <a:r>
              <a:rPr lang="nl-BE" sz="1800" dirty="0"/>
              <a:t>		Niet-elektrolyten en zwakke elektrolyten (zwakke zuren/basen) als moleculen</a:t>
            </a:r>
            <a:endParaRPr lang="nl-BE" sz="2400" dirty="0"/>
          </a:p>
          <a:p>
            <a:pPr marL="457200" indent="-457200">
              <a:buFont typeface="+mj-lt"/>
              <a:buAutoNum type="arabicPeriod" startAt="2"/>
            </a:pPr>
            <a:r>
              <a:rPr lang="nl-BE" sz="2400" dirty="0" err="1"/>
              <a:t>Nettoreactie</a:t>
            </a:r>
            <a:endParaRPr lang="nl-BE" sz="2400" dirty="0"/>
          </a:p>
          <a:p>
            <a:pPr marL="457200" indent="-457200">
              <a:buFont typeface="+mj-lt"/>
              <a:buAutoNum type="arabicPeriod" startAt="2"/>
            </a:pPr>
            <a:r>
              <a:rPr lang="nl-BE" sz="2400" dirty="0" err="1"/>
              <a:t>Kc</a:t>
            </a:r>
            <a:r>
              <a:rPr lang="nl-BE" sz="2400" dirty="0"/>
              <a:t> berekenen: aflopende/evenwichtsreactie?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nl-BE" sz="2400" dirty="0"/>
              <a:t>Welk zout ontstaat er?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nl-BE" sz="2400" dirty="0"/>
              <a:t>Zal pH&gt;/&lt;/=7?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118872" y="115889"/>
            <a:ext cx="11478345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zuur- base neutralisatiereacties</a:t>
            </a:r>
            <a:endParaRPr lang="en-GB" sz="2400" b="0" dirty="0"/>
          </a:p>
        </p:txBody>
      </p:sp>
      <p:sp>
        <p:nvSpPr>
          <p:cNvPr id="7" name="Gekromde PIJL-RECHTS 23"/>
          <p:cNvSpPr/>
          <p:nvPr/>
        </p:nvSpPr>
        <p:spPr>
          <a:xfrm>
            <a:off x="1222087" y="1920182"/>
            <a:ext cx="500066" cy="10431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55757"/>
              </p:ext>
            </p:extLst>
          </p:nvPr>
        </p:nvGraphicFramePr>
        <p:xfrm>
          <a:off x="5989320" y="4096512"/>
          <a:ext cx="5205984" cy="195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919"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r>
                        <a:rPr lang="nl-BE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sterk</a:t>
                      </a:r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Z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 zwak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033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 sterk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432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r>
                        <a:rPr lang="nl-BE" b="0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  <a:latin typeface="+mn-lt"/>
                        </a:rPr>
                        <a:t>: zwak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3139"/>
              </p:ext>
            </p:extLst>
          </p:nvPr>
        </p:nvGraphicFramePr>
        <p:xfrm>
          <a:off x="9557768" y="5267929"/>
          <a:ext cx="1126952" cy="78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ergelijking" r:id="rId3" imgW="622080" imgH="431640" progId="Equation.3">
                  <p:embed/>
                </p:oleObj>
              </mc:Choice>
              <mc:Fallback>
                <p:oleObj name="Vergelijking" r:id="rId3" imgW="6220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768" y="5267929"/>
                        <a:ext cx="1126952" cy="781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108240"/>
              </p:ext>
            </p:extLst>
          </p:nvPr>
        </p:nvGraphicFramePr>
        <p:xfrm>
          <a:off x="7810934" y="4508548"/>
          <a:ext cx="1053249" cy="70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ergelijking" r:id="rId5" imgW="647640" imgH="431640" progId="Equation.3">
                  <p:embed/>
                </p:oleObj>
              </mc:Choice>
              <mc:Fallback>
                <p:oleObj name="Vergelijking" r:id="rId5" imgW="647640" imgH="431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934" y="4508548"/>
                        <a:ext cx="1053249" cy="702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64110"/>
              </p:ext>
            </p:extLst>
          </p:nvPr>
        </p:nvGraphicFramePr>
        <p:xfrm>
          <a:off x="9557768" y="4507789"/>
          <a:ext cx="1101815" cy="72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Vergelijking" r:id="rId7" imgW="660240" imgH="431640" progId="Equation.3">
                  <p:embed/>
                </p:oleObj>
              </mc:Choice>
              <mc:Fallback>
                <p:oleObj name="Vergelijking" r:id="rId7" imgW="660240" imgH="431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7768" y="4507789"/>
                        <a:ext cx="1101815" cy="720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204272"/>
              </p:ext>
            </p:extLst>
          </p:nvPr>
        </p:nvGraphicFramePr>
        <p:xfrm>
          <a:off x="7807872" y="5299195"/>
          <a:ext cx="1126952" cy="73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Vergelijking" r:id="rId9" imgW="660240" imgH="431640" progId="Equation.3">
                  <p:embed/>
                </p:oleObj>
              </mc:Choice>
              <mc:Fallback>
                <p:oleObj name="Vergelijking" r:id="rId9" imgW="660240" imgH="431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872" y="5299195"/>
                        <a:ext cx="1126952" cy="736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80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19456" y="115889"/>
            <a:ext cx="11377761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algemene reactievergelijking</a:t>
            </a:r>
            <a:endParaRPr lang="en-GB" sz="2400" dirty="0"/>
          </a:p>
        </p:txBody>
      </p:sp>
      <p:sp>
        <p:nvSpPr>
          <p:cNvPr id="8" name="Tekstvak 7"/>
          <p:cNvSpPr txBox="1"/>
          <p:nvPr/>
        </p:nvSpPr>
        <p:spPr bwMode="auto">
          <a:xfrm>
            <a:off x="528112" y="1622954"/>
            <a:ext cx="10679655" cy="31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Z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	</a:t>
            </a:r>
            <a:r>
              <a:rPr lang="nl-BE" sz="2400" dirty="0"/>
              <a:t>	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		Z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Z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B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2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lang="nl-BE" sz="2400" dirty="0"/>
              <a:t>	    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Z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			</a:t>
            </a:r>
            <a:r>
              <a:rPr lang="nl-BE" sz="2400" dirty="0"/>
              <a:t>	     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2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  omgekeerde 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autoprotolyse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van water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9" name="Rechte verbindingslijn 8"/>
          <p:cNvCxnSpPr>
            <a:stCxn id="8" idx="1"/>
            <a:endCxn id="8" idx="3"/>
          </p:cNvCxnSpPr>
          <p:nvPr/>
        </p:nvCxnSpPr>
        <p:spPr>
          <a:xfrm>
            <a:off x="528112" y="3183381"/>
            <a:ext cx="106796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raccolade 11"/>
          <p:cNvSpPr/>
          <p:nvPr/>
        </p:nvSpPr>
        <p:spPr>
          <a:xfrm rot="5400000">
            <a:off x="5880904" y="3171507"/>
            <a:ext cx="360040" cy="15841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3" name="Tekstvak 12"/>
          <p:cNvSpPr txBox="1"/>
          <p:nvPr/>
        </p:nvSpPr>
        <p:spPr bwMode="auto">
          <a:xfrm>
            <a:off x="1187433" y="4653136"/>
            <a:ext cx="9738372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Zuur 	</a:t>
            </a:r>
            <a:r>
              <a:rPr lang="nl-BE" sz="2400" dirty="0">
                <a:latin typeface="+mn-lt"/>
                <a:cs typeface="+mn-cs"/>
              </a:rPr>
              <a:t>	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protolysereactie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met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noProof="0" dirty="0">
                <a:latin typeface="+mn-lt"/>
                <a:cs typeface="+mn-cs"/>
              </a:rPr>
              <a:t>Base		hydrolysereactie met H</a:t>
            </a:r>
            <a:r>
              <a:rPr lang="nl-BE" sz="2400" baseline="-25000" noProof="0" dirty="0">
                <a:latin typeface="+mn-lt"/>
                <a:cs typeface="+mn-cs"/>
              </a:rPr>
              <a:t>2</a:t>
            </a:r>
            <a:r>
              <a:rPr lang="nl-BE" sz="2400" noProof="0" dirty="0">
                <a:latin typeface="+mn-lt"/>
                <a:cs typeface="+mn-cs"/>
              </a:rPr>
              <a:t>O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Zout splits</a:t>
            </a:r>
            <a:r>
              <a:rPr lang="nl-BE" sz="2400" dirty="0"/>
              <a:t>t in ionen en laat één van de niet neutrale ionen in water reageren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 err="1"/>
              <a:t>v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gls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een 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protolyse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of hydrolysereactie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PIJL-RECHTS 19"/>
          <p:cNvSpPr/>
          <p:nvPr/>
        </p:nvSpPr>
        <p:spPr>
          <a:xfrm>
            <a:off x="2051720" y="4896903"/>
            <a:ext cx="864096" cy="12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5" name="PIJL-RECHTS 20"/>
          <p:cNvSpPr/>
          <p:nvPr/>
        </p:nvSpPr>
        <p:spPr>
          <a:xfrm>
            <a:off x="2051720" y="5323445"/>
            <a:ext cx="864096" cy="12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32936"/>
              </p:ext>
            </p:extLst>
          </p:nvPr>
        </p:nvGraphicFramePr>
        <p:xfrm>
          <a:off x="2359732" y="1751172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732" y="1751172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9555"/>
              </p:ext>
            </p:extLst>
          </p:nvPr>
        </p:nvGraphicFramePr>
        <p:xfrm>
          <a:off x="2359732" y="2620621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732" y="2620621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864988"/>
              </p:ext>
            </p:extLst>
          </p:nvPr>
        </p:nvGraphicFramePr>
        <p:xfrm>
          <a:off x="3164404" y="3550212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404" y="3550212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9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01168" y="115889"/>
            <a:ext cx="11396049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sterk zuur met een sterke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265176" y="1250542"/>
            <a:ext cx="9720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b="1" dirty="0" err="1"/>
              <a:t>Brutor</a:t>
            </a:r>
            <a:r>
              <a:rPr kumimoji="0" lang="nl-BE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eactievergelijking</a:t>
            </a:r>
            <a:r>
              <a:rPr kumimoji="0" lang="nl-B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opstellen- </a:t>
            </a:r>
            <a:r>
              <a:rPr kumimoji="0" lang="nl-BE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nettoreactie</a:t>
            </a:r>
            <a:r>
              <a:rPr kumimoji="0" lang="nl-B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tussen </a:t>
            </a:r>
            <a:r>
              <a:rPr kumimoji="0" lang="nl-BE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HCl</a:t>
            </a:r>
            <a:r>
              <a:rPr kumimoji="0" lang="nl-B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en </a:t>
            </a:r>
            <a:r>
              <a:rPr kumimoji="0" lang="nl-BE" sz="2400" b="1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NaOH</a:t>
            </a:r>
            <a:r>
              <a:rPr kumimoji="0" lang="nl-BE" sz="24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" name="Tekstvak 4"/>
          <p:cNvSpPr txBox="1"/>
          <p:nvPr/>
        </p:nvSpPr>
        <p:spPr bwMode="auto">
          <a:xfrm>
            <a:off x="4102065" y="2403218"/>
            <a:ext cx="49295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HCl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+  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NaOH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NaCl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+ 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kstvak 6"/>
          <p:cNvSpPr txBox="1"/>
          <p:nvPr/>
        </p:nvSpPr>
        <p:spPr bwMode="auto">
          <a:xfrm>
            <a:off x="644158" y="1991140"/>
            <a:ext cx="3157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brutoreactievergelijking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JL-OMLAAG 10"/>
          <p:cNvSpPr/>
          <p:nvPr/>
        </p:nvSpPr>
        <p:spPr>
          <a:xfrm>
            <a:off x="1645679" y="3026256"/>
            <a:ext cx="432048" cy="60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0" name="Tekstvak 9"/>
          <p:cNvSpPr txBox="1"/>
          <p:nvPr/>
        </p:nvSpPr>
        <p:spPr bwMode="auto">
          <a:xfrm>
            <a:off x="519742" y="4108950"/>
            <a:ext cx="3138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 err="1">
                <a:latin typeface="+mn-lt"/>
                <a:cs typeface="+mn-cs"/>
              </a:rPr>
              <a:t>nettoreactie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vergelijking</a:t>
            </a:r>
          </a:p>
        </p:txBody>
      </p:sp>
      <p:sp>
        <p:nvSpPr>
          <p:cNvPr id="14" name="Tekstvak 13"/>
          <p:cNvSpPr txBox="1"/>
          <p:nvPr/>
        </p:nvSpPr>
        <p:spPr bwMode="auto">
          <a:xfrm>
            <a:off x="4102065" y="4970785"/>
            <a:ext cx="3114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OH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48448"/>
              </p:ext>
            </p:extLst>
          </p:nvPr>
        </p:nvGraphicFramePr>
        <p:xfrm>
          <a:off x="3745585" y="3458095"/>
          <a:ext cx="63219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959">
                  <a:extLst>
                    <a:ext uri="{9D8B030D-6E8A-4147-A177-3AD203B41FA5}">
                      <a16:colId xmlns:a16="http://schemas.microsoft.com/office/drawing/2014/main" val="1572832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                 </a:t>
                      </a:r>
                      <a:r>
                        <a:rPr kumimoji="0" lang="nl-BE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HCl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+ H</a:t>
                      </a:r>
                      <a:r>
                        <a:rPr kumimoji="0" lang="nl-B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Cl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+ H</a:t>
                      </a:r>
                      <a:r>
                        <a:rPr kumimoji="0" lang="nl-B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54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                       </a:t>
                      </a:r>
                      <a:r>
                        <a:rPr kumimoji="0" lang="nl-BE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NaOH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nl-BE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+ OH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7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nl-B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Cl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+ Na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+ OH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+ Cl</a:t>
                      </a:r>
                      <a:r>
                        <a:rPr kumimoji="0" lang="nl-BE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l-BE" sz="18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+ 2 H</a:t>
                      </a:r>
                      <a:r>
                        <a:rPr kumimoji="0" lang="nl-BE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nl-BE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nl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92694"/>
                  </a:ext>
                </a:extLst>
              </a:tr>
            </a:tbl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559363"/>
              </p:ext>
            </p:extLst>
          </p:nvPr>
        </p:nvGraphicFramePr>
        <p:xfrm>
          <a:off x="735744" y="5448067"/>
          <a:ext cx="292267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ergelijking" r:id="rId3" imgW="1460160" imgH="431640" progId="Equation.3">
                  <p:embed/>
                </p:oleObj>
              </mc:Choice>
              <mc:Fallback>
                <p:oleObj name="Vergelijking" r:id="rId3" imgW="146016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44" y="5448067"/>
                        <a:ext cx="292267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kstvak 20"/>
          <p:cNvSpPr txBox="1"/>
          <p:nvPr/>
        </p:nvSpPr>
        <p:spPr bwMode="auto">
          <a:xfrm>
            <a:off x="3981628" y="5649282"/>
            <a:ext cx="3049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AFLOPENDE</a:t>
            </a:r>
            <a:r>
              <a:rPr kumimoji="0" lang="nl-BE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REACTIE</a:t>
            </a:r>
            <a:endParaRPr kumimoji="0" lang="nl-BE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1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74320" y="115889"/>
            <a:ext cx="11322897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sterk zuur met een sterke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767325" y="1124711"/>
            <a:ext cx="35284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Welk zout</a:t>
            </a:r>
            <a:r>
              <a:rPr kumimoji="0" lang="nl-BE" sz="20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ontstaat er?</a:t>
            </a:r>
            <a:endParaRPr kumimoji="0" lang="nl-BE" sz="2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kstvak 4"/>
          <p:cNvSpPr txBox="1"/>
          <p:nvPr/>
        </p:nvSpPr>
        <p:spPr bwMode="auto">
          <a:xfrm>
            <a:off x="735929" y="3654798"/>
            <a:ext cx="59771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Speciaal geval:</a:t>
            </a:r>
            <a:r>
              <a:rPr kumimoji="0" lang="nl-BE" sz="20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zwavelzuur als sterk zuur: niet kennen</a:t>
            </a:r>
            <a:endParaRPr kumimoji="0" lang="nl-BE" sz="2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 bwMode="auto">
          <a:xfrm>
            <a:off x="1521453" y="1744967"/>
            <a:ext cx="21129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sterke elektrolyt</a:t>
            </a:r>
          </a:p>
        </p:txBody>
      </p:sp>
      <p:sp>
        <p:nvSpPr>
          <p:cNvPr id="7" name="Tekstvak 6"/>
          <p:cNvSpPr txBox="1"/>
          <p:nvPr/>
        </p:nvSpPr>
        <p:spPr bwMode="auto">
          <a:xfrm>
            <a:off x="767324" y="2274862"/>
            <a:ext cx="903802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NaCl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		Na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lang="nl-BE" sz="2000" dirty="0">
                <a:latin typeface="+mn-lt"/>
                <a:cs typeface="+mn-cs"/>
              </a:rPr>
              <a:t> (</a:t>
            </a:r>
            <a:r>
              <a:rPr lang="nl-BE" sz="2000" dirty="0" err="1">
                <a:latin typeface="+mn-lt"/>
                <a:cs typeface="+mn-cs"/>
              </a:rPr>
              <a:t>aq</a:t>
            </a:r>
            <a:r>
              <a:rPr lang="nl-BE" sz="2000" dirty="0">
                <a:latin typeface="+mn-lt"/>
                <a:cs typeface="+mn-cs"/>
              </a:rPr>
              <a:t>)   +  Cl</a:t>
            </a:r>
            <a:r>
              <a:rPr lang="nl-BE" sz="2000" baseline="30000" dirty="0">
                <a:latin typeface="+mn-lt"/>
                <a:cs typeface="+mn-cs"/>
              </a:rPr>
              <a:t>-</a:t>
            </a:r>
            <a:r>
              <a:rPr lang="nl-BE" sz="2000" dirty="0">
                <a:latin typeface="+mn-lt"/>
                <a:cs typeface="+mn-cs"/>
              </a:rPr>
              <a:t> (</a:t>
            </a:r>
            <a:r>
              <a:rPr lang="nl-BE" sz="2000" dirty="0" err="1">
                <a:latin typeface="+mn-lt"/>
                <a:cs typeface="+mn-cs"/>
              </a:rPr>
              <a:t>aq</a:t>
            </a:r>
            <a:r>
              <a:rPr lang="nl-BE" sz="2000" dirty="0">
                <a:latin typeface="+mn-lt"/>
                <a:cs typeface="+mn-cs"/>
              </a:rPr>
              <a:t>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neutraal       </a:t>
            </a: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Gec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 v/e st z: neutraal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000" baseline="0" dirty="0"/>
              <a:t>Dus pH=7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2652875" y="2463344"/>
            <a:ext cx="12475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 bwMode="auto">
          <a:xfrm>
            <a:off x="735929" y="4298760"/>
            <a:ext cx="84080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2-waardig zuur		enkel overdracht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van eerste H-ion verloopt sterk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kstvak 9"/>
          <p:cNvSpPr txBox="1"/>
          <p:nvPr/>
        </p:nvSpPr>
        <p:spPr bwMode="auto">
          <a:xfrm>
            <a:off x="767324" y="4942722"/>
            <a:ext cx="782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  +  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(</a:t>
            </a: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		HSO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 +  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nl-BE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nl-B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4280978" y="5169626"/>
            <a:ext cx="124753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JL-RECHTS 11"/>
          <p:cNvSpPr/>
          <p:nvPr/>
        </p:nvSpPr>
        <p:spPr>
          <a:xfrm>
            <a:off x="3158835" y="4353498"/>
            <a:ext cx="741573" cy="295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58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01752" y="115889"/>
            <a:ext cx="11295465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zwak zuur met een sterke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682629" y="1116782"/>
            <a:ext cx="4624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b="1" dirty="0" err="1"/>
              <a:t>Nettoreactie</a:t>
            </a:r>
            <a:r>
              <a:rPr lang="nl-BE" sz="2400" b="1" dirty="0"/>
              <a:t>  tussen HF en </a:t>
            </a:r>
            <a:r>
              <a:rPr lang="nl-BE" sz="2400" b="1" dirty="0" err="1"/>
              <a:t>NaOH</a:t>
            </a:r>
            <a:r>
              <a:rPr lang="nl-BE" sz="2400" b="1" dirty="0"/>
              <a:t> </a:t>
            </a:r>
          </a:p>
        </p:txBody>
      </p:sp>
      <p:sp>
        <p:nvSpPr>
          <p:cNvPr id="5" name="Tekstvak 4"/>
          <p:cNvSpPr txBox="1"/>
          <p:nvPr/>
        </p:nvSpPr>
        <p:spPr bwMode="auto">
          <a:xfrm>
            <a:off x="384048" y="1897984"/>
            <a:ext cx="11539727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HF(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 + 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vl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		F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 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endParaRPr kumimoji="0" lang="nl-BE" sz="2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dirty="0">
              <a:latin typeface="+mn-lt"/>
              <a:cs typeface="+mn-cs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</a:t>
            </a:r>
            <a:r>
              <a:rPr lang="nl-BE" sz="2400" dirty="0" err="1"/>
              <a:t>NaOH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 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	  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  <a:sym typeface="Wingdings" panose="05000000000000000000" pitchFamily="2" charset="2"/>
              </a:rPr>
              <a:t>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Na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+  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endParaRPr kumimoji="0" lang="nl-BE" sz="2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baseline="0" dirty="0">
              <a:latin typeface="+mn-lt"/>
              <a:cs typeface="+mn-cs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HF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Na</a:t>
            </a:r>
            <a:r>
              <a:rPr lang="nl-BE" sz="2400" baseline="30000" dirty="0">
                <a:latin typeface="+mn-lt"/>
                <a:cs typeface="+mn-cs"/>
              </a:rPr>
              <a:t>+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lang="nl-BE" sz="2400" dirty="0">
                <a:latin typeface="+mn-lt"/>
                <a:cs typeface="+mn-cs"/>
              </a:rPr>
              <a:t>+ H</a:t>
            </a:r>
            <a:r>
              <a:rPr lang="nl-BE" sz="2400" baseline="-25000" dirty="0">
                <a:latin typeface="+mn-lt"/>
                <a:cs typeface="+mn-cs"/>
              </a:rPr>
              <a:t>2</a:t>
            </a:r>
            <a:r>
              <a:rPr lang="nl-BE" sz="2400" dirty="0">
                <a:latin typeface="+mn-lt"/>
                <a:cs typeface="+mn-cs"/>
              </a:rPr>
              <a:t>O</a:t>
            </a:r>
            <a:r>
              <a:rPr lang="nl-BE" sz="2400" dirty="0"/>
              <a:t>(</a:t>
            </a:r>
            <a:r>
              <a:rPr lang="nl-BE" sz="2400" dirty="0" err="1"/>
              <a:t>vl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  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  <a:sym typeface="Wingdings" panose="05000000000000000000" pitchFamily="2" charset="2"/>
              </a:rPr>
              <a:t>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F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+  Na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lang="nl-BE" sz="2400" dirty="0"/>
              <a:t>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lang="nl-BE" sz="2400" dirty="0"/>
              <a:t> 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+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lang="nl-BE" sz="2400" dirty="0"/>
              <a:t> 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endParaRPr kumimoji="0" lang="nl-BE" sz="2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 bwMode="auto">
          <a:xfrm>
            <a:off x="550208" y="2264780"/>
            <a:ext cx="14468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Zwak zuur</a:t>
            </a:r>
          </a:p>
        </p:txBody>
      </p:sp>
      <p:sp>
        <p:nvSpPr>
          <p:cNvPr id="7" name="Tekstvak 6"/>
          <p:cNvSpPr txBox="1"/>
          <p:nvPr/>
        </p:nvSpPr>
        <p:spPr bwMode="auto">
          <a:xfrm>
            <a:off x="575170" y="3120193"/>
            <a:ext cx="16221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Sterke base</a:t>
            </a:r>
          </a:p>
        </p:txBody>
      </p:sp>
      <p:cxnSp>
        <p:nvCxnSpPr>
          <p:cNvPr id="8" name="Rechte verbindingslijn 7"/>
          <p:cNvCxnSpPr/>
          <p:nvPr/>
        </p:nvCxnSpPr>
        <p:spPr>
          <a:xfrm>
            <a:off x="682629" y="3581858"/>
            <a:ext cx="77048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JL-OMLAAG 17"/>
          <p:cNvSpPr/>
          <p:nvPr/>
        </p:nvSpPr>
        <p:spPr>
          <a:xfrm>
            <a:off x="4914467" y="4132442"/>
            <a:ext cx="396044" cy="647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5" name="Tekstvak 14"/>
          <p:cNvSpPr txBox="1"/>
          <p:nvPr/>
        </p:nvSpPr>
        <p:spPr bwMode="auto">
          <a:xfrm>
            <a:off x="2390378" y="4871700"/>
            <a:ext cx="5048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HF</a:t>
            </a:r>
            <a:r>
              <a:rPr lang="nl-BE" sz="2400" dirty="0"/>
              <a:t> 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nl-BE" sz="2400" dirty="0"/>
              <a:t> (</a:t>
            </a:r>
            <a:r>
              <a:rPr lang="nl-BE" sz="2400" dirty="0" err="1"/>
              <a:t>aq</a:t>
            </a:r>
            <a:r>
              <a:rPr lang="nl-BE" sz="2400" dirty="0"/>
              <a:t> )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nl-BE" sz="2400" dirty="0"/>
              <a:t> (</a:t>
            </a:r>
            <a:r>
              <a:rPr lang="nl-BE" sz="2400" dirty="0" err="1"/>
              <a:t>aq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lang="nl-BE" sz="2400" dirty="0"/>
              <a:t>(</a:t>
            </a:r>
            <a:r>
              <a:rPr lang="nl-BE" sz="2400" dirty="0" err="1"/>
              <a:t>vl</a:t>
            </a:r>
            <a:r>
              <a:rPr lang="nl-BE" sz="2400" dirty="0"/>
              <a:t>)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hteraccolade 16"/>
          <p:cNvSpPr/>
          <p:nvPr/>
        </p:nvSpPr>
        <p:spPr>
          <a:xfrm rot="5400000">
            <a:off x="8701893" y="3535360"/>
            <a:ext cx="360040" cy="15841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8" name="Tekstvak 17"/>
          <p:cNvSpPr txBox="1"/>
          <p:nvPr/>
        </p:nvSpPr>
        <p:spPr bwMode="auto">
          <a:xfrm>
            <a:off x="8482007" y="4672518"/>
            <a:ext cx="909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</p:txBody>
      </p:sp>
      <p:graphicFrame>
        <p:nvGraphicFramePr>
          <p:cNvPr id="2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381955"/>
              </p:ext>
            </p:extLst>
          </p:nvPr>
        </p:nvGraphicFramePr>
        <p:xfrm>
          <a:off x="3289882" y="2058654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882" y="2058654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vak 24"/>
              <p:cNvSpPr txBox="1"/>
              <p:nvPr/>
            </p:nvSpPr>
            <p:spPr bwMode="auto">
              <a:xfrm>
                <a:off x="0" y="5422283"/>
                <a:ext cx="7315200" cy="821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algn="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GB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BE" sz="2800" b="0" i="0" smtClean="0">
                                <a:latin typeface="Cambria Math" panose="02040503050406030204" pitchFamily="18" charset="0"/>
                              </a:rPr>
                              <m:t>3,45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−14</m:t>
                            </m:r>
                          </m:sup>
                        </m:sSup>
                      </m:den>
                    </m:f>
                    <m:r>
                      <a:rPr lang="en-GB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BE" sz="2800" b="0" i="0" smtClean="0">
                            <a:latin typeface="Cambria Math" panose="02040503050406030204" pitchFamily="18" charset="0"/>
                          </a:rPr>
                          <m:t>10,55</m:t>
                        </m:r>
                      </m:sup>
                    </m:sSup>
                  </m:oMath>
                </a14:m>
                <a:r>
                  <a:rPr kumimoji="0" lang="nl-B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aflopende reactie !!!</a:t>
                </a:r>
              </a:p>
            </p:txBody>
          </p:sp>
        </mc:Choice>
        <mc:Fallback xmlns="">
          <p:sp>
            <p:nvSpPr>
              <p:cNvPr id="25" name="Tekstvak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422283"/>
                <a:ext cx="7315200" cy="821700"/>
              </a:xfrm>
              <a:prstGeom prst="rect">
                <a:avLst/>
              </a:prstGeom>
              <a:blipFill>
                <a:blip r:embed="rId5"/>
                <a:stretch>
                  <a:fillRect r="-12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9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56032" y="115889"/>
            <a:ext cx="11341185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zwak zuur met een sterke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844190" y="1258058"/>
            <a:ext cx="3067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b="1" u="sng" dirty="0"/>
              <a:t>Welk zout ontstaat er?</a:t>
            </a:r>
          </a:p>
        </p:txBody>
      </p:sp>
      <p:sp>
        <p:nvSpPr>
          <p:cNvPr id="5" name="Tekstvak 4"/>
          <p:cNvSpPr txBox="1"/>
          <p:nvPr/>
        </p:nvSpPr>
        <p:spPr bwMode="auto">
          <a:xfrm>
            <a:off x="994915" y="4116654"/>
            <a:ext cx="73050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Reactie met</a:t>
            </a:r>
            <a:r>
              <a:rPr kumimoji="0" lang="nl-BE" sz="24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nl-BE" sz="2400" b="1" i="0" u="sng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meerwaardige</a:t>
            </a:r>
            <a:r>
              <a:rPr kumimoji="0" lang="nl-BE" sz="24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zwakke zuren: niet kennen </a:t>
            </a:r>
            <a:endParaRPr kumimoji="0" lang="nl-BE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kstvak 6"/>
          <p:cNvSpPr txBox="1"/>
          <p:nvPr/>
        </p:nvSpPr>
        <p:spPr bwMode="auto">
          <a:xfrm>
            <a:off x="994915" y="2063298"/>
            <a:ext cx="5855321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NaF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  <a:sym typeface="Wingdings" panose="05000000000000000000" pitchFamily="2" charset="2"/>
              </a:rPr>
              <a:t></a:t>
            </a:r>
            <a:r>
              <a:rPr lang="nl-BE" sz="2400" dirty="0">
                <a:sym typeface="Wingdings" panose="05000000000000000000" pitchFamily="2" charset="2"/>
              </a:rPr>
              <a:t> 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Na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  +   F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/>
              <a:t>                           neutraal       </a:t>
            </a:r>
            <a:r>
              <a:rPr lang="nl-BE" sz="2400" dirty="0" err="1"/>
              <a:t>Gec</a:t>
            </a:r>
            <a:r>
              <a:rPr lang="nl-BE" sz="2400" dirty="0"/>
              <a:t>. base v/e </a:t>
            </a:r>
            <a:r>
              <a:rPr lang="nl-BE" sz="2400" dirty="0" err="1"/>
              <a:t>zw</a:t>
            </a:r>
            <a:r>
              <a:rPr lang="nl-BE" sz="2400" dirty="0"/>
              <a:t> </a:t>
            </a:r>
            <a:r>
              <a:rPr lang="nl-BE" sz="2400" dirty="0" err="1"/>
              <a:t>z</a:t>
            </a:r>
            <a:endParaRPr lang="nl-BE" sz="2400" dirty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nl-BE" sz="2400" dirty="0"/>
              <a:t>Dus basisch zout: pH&gt;7 </a:t>
            </a:r>
          </a:p>
        </p:txBody>
      </p:sp>
      <p:sp>
        <p:nvSpPr>
          <p:cNvPr id="12" name="Tekstvak 11"/>
          <p:cNvSpPr txBox="1"/>
          <p:nvPr/>
        </p:nvSpPr>
        <p:spPr bwMode="auto">
          <a:xfrm>
            <a:off x="2420808" y="4782735"/>
            <a:ext cx="57804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Meerdere opeenvolgende zuur-base reacties</a:t>
            </a:r>
          </a:p>
        </p:txBody>
      </p:sp>
      <p:sp>
        <p:nvSpPr>
          <p:cNvPr id="13" name="PIJL-RECHTS 13"/>
          <p:cNvSpPr/>
          <p:nvPr/>
        </p:nvSpPr>
        <p:spPr>
          <a:xfrm>
            <a:off x="1355848" y="4835568"/>
            <a:ext cx="1064960" cy="346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41732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83511" y="115889"/>
            <a:ext cx="11513706" cy="433387"/>
          </a:xfrm>
        </p:spPr>
        <p:txBody>
          <a:bodyPr/>
          <a:lstStyle/>
          <a:p>
            <a:pPr algn="l"/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sterk zuur met een zwakke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448521" y="1175783"/>
            <a:ext cx="30411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b="1" u="sng" dirty="0" err="1"/>
              <a:t>Nettor</a:t>
            </a:r>
            <a:r>
              <a:rPr kumimoji="0" lang="nl-BE" sz="2400" b="1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eactie</a:t>
            </a:r>
            <a:r>
              <a:rPr kumimoji="0" lang="nl-BE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opstellen</a:t>
            </a:r>
          </a:p>
        </p:txBody>
      </p:sp>
      <p:sp>
        <p:nvSpPr>
          <p:cNvPr id="5" name="Tekstvak 4"/>
          <p:cNvSpPr txBox="1"/>
          <p:nvPr/>
        </p:nvSpPr>
        <p:spPr bwMode="auto">
          <a:xfrm>
            <a:off x="806626" y="2204864"/>
            <a:ext cx="1159808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3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 +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vl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		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4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+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 +  OH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endParaRPr lang="nl-BE" sz="24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HCl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+ </a:t>
            </a:r>
            <a:r>
              <a:rPr lang="nl-BE" sz="2400" dirty="0"/>
              <a:t>H</a:t>
            </a:r>
            <a:r>
              <a:rPr lang="nl-BE" sz="2400" baseline="-25000" dirty="0"/>
              <a:t>2</a:t>
            </a:r>
            <a:r>
              <a:rPr lang="nl-BE" sz="2400" dirty="0"/>
              <a:t>O (</a:t>
            </a:r>
            <a:r>
              <a:rPr lang="nl-BE" sz="2400" dirty="0" err="1"/>
              <a:t>vl</a:t>
            </a:r>
            <a:r>
              <a:rPr lang="nl-BE" sz="2400" dirty="0"/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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</a:t>
            </a:r>
            <a:r>
              <a:rPr lang="nl-BE" sz="2400" dirty="0"/>
              <a:t>H</a:t>
            </a:r>
            <a:r>
              <a:rPr lang="nl-BE" sz="2400" baseline="-25000" dirty="0"/>
              <a:t>3</a:t>
            </a:r>
            <a:r>
              <a:rPr lang="nl-BE" sz="2400" dirty="0"/>
              <a:t>O</a:t>
            </a:r>
            <a:r>
              <a:rPr lang="nl-BE" sz="2400" baseline="30000" dirty="0"/>
              <a:t>+</a:t>
            </a:r>
            <a:r>
              <a:rPr lang="nl-BE" sz="2400" dirty="0"/>
              <a:t> (</a:t>
            </a:r>
            <a:r>
              <a:rPr lang="nl-BE" sz="2400" dirty="0" err="1"/>
              <a:t>aq</a:t>
            </a:r>
            <a:r>
              <a:rPr lang="nl-BE" sz="2400" dirty="0"/>
              <a:t>)  +  Cl</a:t>
            </a:r>
            <a:r>
              <a:rPr lang="nl-BE" sz="2400" baseline="30000" dirty="0"/>
              <a:t>-</a:t>
            </a:r>
            <a:r>
              <a:rPr lang="nl-BE" sz="2400" dirty="0"/>
              <a:t> (</a:t>
            </a:r>
            <a:r>
              <a:rPr lang="nl-BE" sz="2400" dirty="0" err="1"/>
              <a:t>aq</a:t>
            </a:r>
            <a:r>
              <a:rPr lang="nl-BE" sz="2400" dirty="0"/>
              <a:t>)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nl-BE" sz="24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nl-BE" dirty="0"/>
              <a:t>NH</a:t>
            </a:r>
            <a:r>
              <a:rPr lang="nl-BE" baseline="-25000" dirty="0"/>
              <a:t>3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+ 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+ Cl</a:t>
            </a:r>
            <a:r>
              <a:rPr lang="nl-BE" baseline="30000" dirty="0"/>
              <a:t>-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+ H</a:t>
            </a:r>
            <a:r>
              <a:rPr lang="nl-BE" baseline="-25000" dirty="0"/>
              <a:t>2</a:t>
            </a:r>
            <a:r>
              <a:rPr lang="nl-BE" dirty="0"/>
              <a:t>O(</a:t>
            </a:r>
            <a:r>
              <a:rPr lang="nl-BE" dirty="0" err="1"/>
              <a:t>vl</a:t>
            </a:r>
            <a:r>
              <a:rPr lang="nl-BE" dirty="0"/>
              <a:t>)		NH</a:t>
            </a:r>
            <a:r>
              <a:rPr lang="nl-BE" baseline="-25000" dirty="0"/>
              <a:t>4</a:t>
            </a:r>
            <a:r>
              <a:rPr lang="nl-BE" baseline="30000" dirty="0"/>
              <a:t>+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+ Cl</a:t>
            </a:r>
            <a:r>
              <a:rPr lang="nl-BE" baseline="30000" dirty="0"/>
              <a:t>-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+ H</a:t>
            </a:r>
            <a:r>
              <a:rPr lang="nl-BE" baseline="-25000" dirty="0"/>
              <a:t>3</a:t>
            </a:r>
            <a:r>
              <a:rPr lang="nl-BE" dirty="0"/>
              <a:t>O</a:t>
            </a:r>
            <a:r>
              <a:rPr lang="nl-BE" baseline="30000" dirty="0"/>
              <a:t>+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+ OH</a:t>
            </a:r>
            <a:r>
              <a:rPr lang="nl-BE" baseline="30000" dirty="0"/>
              <a:t>-</a:t>
            </a:r>
            <a:r>
              <a:rPr lang="nl-BE" dirty="0"/>
              <a:t>(</a:t>
            </a:r>
            <a:r>
              <a:rPr lang="nl-BE" dirty="0" err="1"/>
              <a:t>aq</a:t>
            </a:r>
            <a:r>
              <a:rPr lang="nl-BE" dirty="0"/>
              <a:t>)                 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 bwMode="auto">
          <a:xfrm>
            <a:off x="83511" y="2573747"/>
            <a:ext cx="1446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dirty="0">
                <a:solidFill>
                  <a:srgbClr val="FF0000"/>
                </a:solidFill>
                <a:latin typeface="+mn-lt"/>
                <a:cs typeface="+mn-cs"/>
              </a:rPr>
              <a:t>Sterk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zuur</a:t>
            </a:r>
          </a:p>
        </p:txBody>
      </p:sp>
      <p:sp>
        <p:nvSpPr>
          <p:cNvPr id="7" name="Tekstvak 6"/>
          <p:cNvSpPr txBox="1"/>
          <p:nvPr/>
        </p:nvSpPr>
        <p:spPr bwMode="auto">
          <a:xfrm>
            <a:off x="-107375" y="2238987"/>
            <a:ext cx="1762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noProof="0" dirty="0">
                <a:solidFill>
                  <a:srgbClr val="FF0000"/>
                </a:solidFill>
                <a:latin typeface="+mn-lt"/>
                <a:cs typeface="+mn-cs"/>
              </a:rPr>
              <a:t>Zwakke base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719548" y="3266693"/>
            <a:ext cx="73691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raccolade 10"/>
          <p:cNvSpPr/>
          <p:nvPr/>
        </p:nvSpPr>
        <p:spPr>
          <a:xfrm rot="5400000">
            <a:off x="7939103" y="3202596"/>
            <a:ext cx="360040" cy="1765654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2" name="Tekstvak 11"/>
          <p:cNvSpPr txBox="1"/>
          <p:nvPr/>
        </p:nvSpPr>
        <p:spPr bwMode="auto">
          <a:xfrm>
            <a:off x="7768705" y="4295201"/>
            <a:ext cx="788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H</a:t>
            </a:r>
            <a:r>
              <a:rPr kumimoji="0" lang="nl-BE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</p:txBody>
      </p:sp>
      <p:sp>
        <p:nvSpPr>
          <p:cNvPr id="13" name="PIJL-OMLAAG 16"/>
          <p:cNvSpPr/>
          <p:nvPr/>
        </p:nvSpPr>
        <p:spPr>
          <a:xfrm>
            <a:off x="4792834" y="4236660"/>
            <a:ext cx="412098" cy="855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/>
          </a:p>
        </p:txBody>
      </p:sp>
      <p:sp>
        <p:nvSpPr>
          <p:cNvPr id="14" name="Tekstvak 13"/>
          <p:cNvSpPr txBox="1"/>
          <p:nvPr/>
        </p:nvSpPr>
        <p:spPr bwMode="auto">
          <a:xfrm>
            <a:off x="1668029" y="5258584"/>
            <a:ext cx="6647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 +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17" name="Tekstvak 16"/>
          <p:cNvSpPr txBox="1"/>
          <p:nvPr/>
        </p:nvSpPr>
        <p:spPr bwMode="auto">
          <a:xfrm>
            <a:off x="4354109" y="5864821"/>
            <a:ext cx="2651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aflopende reactie</a:t>
            </a: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4576483" y="554356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11717"/>
              </p:ext>
            </p:extLst>
          </p:nvPr>
        </p:nvGraphicFramePr>
        <p:xfrm>
          <a:off x="4576483" y="2340384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2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483" y="2340384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110405"/>
              </p:ext>
            </p:extLst>
          </p:nvPr>
        </p:nvGraphicFramePr>
        <p:xfrm>
          <a:off x="4576483" y="3596604"/>
          <a:ext cx="564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3" imgW="5646359" imgH="233322" progId="Word.Document.12">
                  <p:embed/>
                </p:oleObj>
              </mc:Choice>
              <mc:Fallback>
                <p:oleObj name="Document" r:id="rId3" imgW="5646359" imgH="233322" progId="Word.Document.12">
                  <p:embed/>
                  <p:pic>
                    <p:nvPicPr>
                      <p:cNvPr id="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483" y="3596604"/>
                        <a:ext cx="56467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hoek 14"/>
              <p:cNvSpPr/>
              <p:nvPr/>
            </p:nvSpPr>
            <p:spPr>
              <a:xfrm>
                <a:off x="754338" y="4216661"/>
                <a:ext cx="3341492" cy="720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−9.25</m:t>
                              </m:r>
                            </m:sup>
                          </m:sSup>
                        </m:den>
                      </m:f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9.25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Rechthoe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38" y="4216661"/>
                <a:ext cx="3341492" cy="720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66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28600" y="115889"/>
            <a:ext cx="11368617" cy="433387"/>
          </a:xfrm>
        </p:spPr>
        <p:txBody>
          <a:bodyPr/>
          <a:lstStyle/>
          <a:p>
            <a:pPr algn="l"/>
            <a:r>
              <a:rPr lang="nl-BE" dirty="0"/>
              <a:t> 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Hoofdstuk 6: reactie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ve</a:t>
            </a: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 sterk zuur met een zwakke base</a:t>
            </a:r>
            <a:endParaRPr lang="en-GB" sz="2400" dirty="0"/>
          </a:p>
        </p:txBody>
      </p:sp>
      <p:sp>
        <p:nvSpPr>
          <p:cNvPr id="4" name="Tekstvak 3"/>
          <p:cNvSpPr txBox="1"/>
          <p:nvPr/>
        </p:nvSpPr>
        <p:spPr bwMode="auto">
          <a:xfrm>
            <a:off x="999866" y="1258017"/>
            <a:ext cx="3067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b="1" u="sng" dirty="0"/>
              <a:t>Welk </a:t>
            </a:r>
            <a:r>
              <a:rPr lang="nl-BE" sz="2400" b="1" u="sng" dirty="0" err="1"/>
              <a:t>z</a:t>
            </a:r>
            <a:r>
              <a:rPr kumimoji="0" lang="nl-BE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out ontstaat</a:t>
            </a:r>
            <a:r>
              <a:rPr kumimoji="0" lang="nl-BE" sz="24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er?</a:t>
            </a:r>
            <a:endParaRPr kumimoji="0" lang="nl-BE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 bwMode="auto">
          <a:xfrm>
            <a:off x="955813" y="1988314"/>
            <a:ext cx="5545108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 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	NH</a:t>
            </a:r>
            <a:r>
              <a:rPr kumimoji="0" lang="nl-BE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 +   Cl</a:t>
            </a:r>
            <a:r>
              <a:rPr kumimoji="0" lang="nl-B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nl-BE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aq</a:t>
            </a:r>
            <a:r>
              <a:rPr kumimoji="0" lang="nl-B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lang="nl-BE" sz="2400" baseline="0" dirty="0"/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0" lang="nl-BE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nl-BE" sz="2400" baseline="0" dirty="0"/>
              <a:t>Dus zuur zout: pH&lt;7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2591208" y="2220329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 bwMode="auto">
          <a:xfrm>
            <a:off x="5330109" y="2505513"/>
            <a:ext cx="4418902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Cl</a:t>
            </a:r>
            <a:r>
              <a:rPr kumimoji="0" lang="nl-BE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-</a:t>
            </a:r>
            <a:r>
              <a:rPr kumimoji="0" lang="nl-BE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 -ion</a:t>
            </a:r>
            <a:r>
              <a:rPr kumimoji="0" lang="nl-BE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nl-BE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r>
              <a:rPr kumimoji="0" lang="nl-BE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gecon</a:t>
            </a:r>
            <a:r>
              <a:rPr lang="nl-BE" dirty="0" err="1">
                <a:solidFill>
                  <a:srgbClr val="FF0000"/>
                </a:solidFill>
                <a:latin typeface="+mn-lt"/>
                <a:cs typeface="+mn-cs"/>
              </a:rPr>
              <a:t>jungeerde</a:t>
            </a:r>
            <a:r>
              <a:rPr lang="nl-BE" dirty="0">
                <a:solidFill>
                  <a:srgbClr val="FF0000"/>
                </a:solidFill>
                <a:latin typeface="+mn-lt"/>
                <a:cs typeface="+mn-cs"/>
              </a:rPr>
              <a:t> base van sterk zuur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		= neutraal (</a:t>
            </a:r>
            <a:r>
              <a:rPr kumimoji="0" lang="nl-BE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pKB</a:t>
            </a:r>
            <a:r>
              <a:rPr kumimoji="0" lang="nl-BE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cs"/>
              </a:rPr>
              <a:t>&gt;14)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3728367" y="2449979"/>
            <a:ext cx="128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solidFill>
                  <a:srgbClr val="FF0000"/>
                </a:solidFill>
              </a:rPr>
              <a:t>pKz</a:t>
            </a:r>
            <a:r>
              <a:rPr lang="nl-BE" dirty="0">
                <a:solidFill>
                  <a:srgbClr val="FF0000"/>
                </a:solidFill>
              </a:rPr>
              <a:t>=9,25 dus </a:t>
            </a:r>
            <a:r>
              <a:rPr lang="nl-BE" dirty="0" err="1">
                <a:solidFill>
                  <a:srgbClr val="FF0000"/>
                </a:solidFill>
              </a:rPr>
              <a:t>zw</a:t>
            </a:r>
            <a:r>
              <a:rPr lang="nl-BE" dirty="0">
                <a:solidFill>
                  <a:srgbClr val="FF0000"/>
                </a:solidFill>
              </a:rPr>
              <a:t> zuur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1171"/>
      </p:ext>
    </p:extLst>
  </p:cSld>
  <p:clrMapOvr>
    <a:masterClrMapping/>
  </p:clrMapOvr>
</p:sld>
</file>

<file path=ppt/theme/theme1.xml><?xml version="1.0" encoding="utf-8"?>
<a:theme xmlns:a="http://schemas.openxmlformats.org/drawingml/2006/main" name="ii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w" id="{8B78771A-F25D-4C2C-B977-4F63AF4B5EB7}" vid="{DAF4A448-0A02-4F1C-BCC4-C51847F393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</Template>
  <TotalTime>497</TotalTime>
  <Words>1119</Words>
  <Application>Microsoft Office PowerPoint</Application>
  <PresentationFormat>Breedbeeld</PresentationFormat>
  <Paragraphs>126</Paragraphs>
  <Slides>13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Verdana</vt:lpstr>
      <vt:lpstr>Wingdings</vt:lpstr>
      <vt:lpstr>iiw</vt:lpstr>
      <vt:lpstr>Vergelijking</vt:lpstr>
      <vt:lpstr>Document</vt:lpstr>
      <vt:lpstr>Chemie schakelprogramma  Hoofdstuk 5 </vt:lpstr>
      <vt:lpstr>Hoofdstuk 6: zuur- base neutralisatiereacties</vt:lpstr>
      <vt:lpstr>Hoofdstuk 6: algemene reactievergelijking</vt:lpstr>
      <vt:lpstr>Hoofdstuk 6: reactie ve sterk zuur met een sterke base</vt:lpstr>
      <vt:lpstr>Hoofdstuk 6: reactie ve sterk zuur met een sterke base</vt:lpstr>
      <vt:lpstr>Hoofdstuk 6: reactie ve zwak zuur met een sterke base</vt:lpstr>
      <vt:lpstr>Hoofdstuk 6: reactie ve zwak zuur met een sterke base</vt:lpstr>
      <vt:lpstr>Hoofdstuk 6: reactie ve sterk zuur met een zwakke base</vt:lpstr>
      <vt:lpstr> Hoofdstuk 6: reactie ve sterk zuur met een zwakke base</vt:lpstr>
      <vt:lpstr>Hoofdstuk 6: reactie ve zwak zuur met een zwakke base</vt:lpstr>
      <vt:lpstr>Hoofdstuk 6: reactie ve zwak zuur met een zwakke base</vt:lpstr>
      <vt:lpstr>6. Evenwichtsligging bij zuur-base reacties</vt:lpstr>
      <vt:lpstr>Concrete voorbeelden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Chemie schakelprogramma  FCHES Leereenheid 2_deel 2</dc:title>
  <dc:creator>GOIGNARD Els</dc:creator>
  <cp:lastModifiedBy>GOIGNARD Els</cp:lastModifiedBy>
  <cp:revision>34</cp:revision>
  <dcterms:created xsi:type="dcterms:W3CDTF">2018-08-23T14:42:36Z</dcterms:created>
  <dcterms:modified xsi:type="dcterms:W3CDTF">2023-03-27T07:44:22Z</dcterms:modified>
</cp:coreProperties>
</file>