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11480800" y="2667000"/>
            <a:ext cx="7112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9"/>
          <p:cNvSpPr/>
          <p:nvPr/>
        </p:nvSpPr>
        <p:spPr>
          <a:xfrm>
            <a:off x="10566400" y="3200400"/>
            <a:ext cx="11176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10"/>
          <p:cNvSpPr/>
          <p:nvPr/>
        </p:nvSpPr>
        <p:spPr>
          <a:xfrm>
            <a:off x="9448800" y="3657600"/>
            <a:ext cx="1320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7" name="Rectangle 11"/>
          <p:cNvSpPr/>
          <p:nvPr/>
        </p:nvSpPr>
        <p:spPr>
          <a:xfrm>
            <a:off x="4267200" y="152400"/>
            <a:ext cx="1320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Rectangle 12"/>
          <p:cNvSpPr/>
          <p:nvPr/>
        </p:nvSpPr>
        <p:spPr>
          <a:xfrm>
            <a:off x="2159000" y="22225"/>
            <a:ext cx="11176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9" name="Afbeelding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250"/>
            <a:ext cx="12192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403" y="2996952"/>
            <a:ext cx="9313035" cy="630982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D94F2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403" y="3644978"/>
            <a:ext cx="9313035" cy="43204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18233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pic>
        <p:nvPicPr>
          <p:cNvPr id="10" name="Afbeelding 9" descr="logo gezamelijk opleidi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827" y="6165304"/>
            <a:ext cx="8291859" cy="45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8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43934" y="6308725"/>
            <a:ext cx="11904133" cy="0"/>
          </a:xfrm>
          <a:prstGeom prst="line">
            <a:avLst/>
          </a:prstGeom>
          <a:noFill/>
          <a:ln w="3175" cmpd="sng">
            <a:solidFill>
              <a:srgbClr val="811A2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n>
                <a:solidFill>
                  <a:srgbClr val="D94F20"/>
                </a:solidFill>
              </a:ln>
              <a:latin typeface="+mn-lt"/>
              <a:ea typeface="+mn-ea"/>
              <a:cs typeface="+mn-cs"/>
            </a:endParaRPr>
          </a:p>
        </p:txBody>
      </p:sp>
      <p:pic>
        <p:nvPicPr>
          <p:cNvPr id="7" name="Afbeelding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12192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80729"/>
            <a:ext cx="5384800" cy="5145435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80729"/>
            <a:ext cx="5384800" cy="5145435"/>
          </a:xfrm>
        </p:spPr>
        <p:txBody>
          <a:bodyPr/>
          <a:lstStyle>
            <a:lvl1pPr>
              <a:buFont typeface="Wingdings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lang="nl-BE" sz="1400" kern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title" idx="4294967295"/>
          </p:nvPr>
        </p:nvSpPr>
        <p:spPr>
          <a:xfrm>
            <a:off x="157667" y="44624"/>
            <a:ext cx="11987005" cy="549844"/>
          </a:xfrm>
        </p:spPr>
        <p:txBody>
          <a:bodyPr/>
          <a:lstStyle>
            <a:lvl1pPr algn="l">
              <a:defRPr sz="3600" b="1" i="0">
                <a:latin typeface="Verdana"/>
                <a:cs typeface="Verdana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81751"/>
            <a:ext cx="2414059" cy="365125"/>
          </a:xfrm>
        </p:spPr>
        <p:txBody>
          <a:bodyPr/>
          <a:lstStyle>
            <a:lvl1pPr>
              <a:defRPr/>
            </a:lvl1pPr>
          </a:lstStyle>
          <a:p>
            <a:fld id="{C4CC4B48-EDB1-4ABC-B025-47FBFB9A82F8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224" y="6381751"/>
            <a:ext cx="3860800" cy="365125"/>
          </a:xfrm>
        </p:spPr>
        <p:txBody>
          <a:bodyPr/>
          <a:lstStyle>
            <a:lvl1pPr>
              <a:defRPr dirty="0"/>
            </a:lvl1pPr>
          </a:lstStyle>
          <a:p>
            <a:endParaRPr lang="en-GB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6107" y="6383339"/>
            <a:ext cx="1003300" cy="365125"/>
          </a:xfrm>
        </p:spPr>
        <p:txBody>
          <a:bodyPr/>
          <a:lstStyle>
            <a:lvl1pPr>
              <a:defRPr/>
            </a:lvl1pPr>
          </a:lstStyle>
          <a:p>
            <a:fld id="{2FE7A1F2-CD88-45A8-8D68-29266DFD7F43}" type="slidenum">
              <a:rPr lang="en-GB" smtClean="0"/>
              <a:t>‹nr.›</a:t>
            </a:fld>
            <a:endParaRPr lang="en-GB"/>
          </a:p>
        </p:txBody>
      </p:sp>
      <p:pic>
        <p:nvPicPr>
          <p:cNvPr id="15" name="Afbeelding 14" descr="UHasselt-KU Leuve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45" y="6367885"/>
            <a:ext cx="3744416" cy="37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0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4417" y="115889"/>
            <a:ext cx="109728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Titelstijl van model bewerken</a:t>
            </a:r>
            <a:endParaRPr lang="nl-B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908050"/>
            <a:ext cx="10972800" cy="521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C4CC4B48-EDB1-4ABC-B025-47FBFB9A82F8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2FE7A1F2-CD88-45A8-8D68-29266DFD7F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21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Chemie schakelprogramma</a:t>
            </a:r>
            <a:br>
              <a:rPr lang="nl-BE" dirty="0"/>
            </a:br>
            <a:r>
              <a:rPr lang="nl-BE" dirty="0"/>
              <a:t>Hoofdstuk 8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52406" y="4093866"/>
            <a:ext cx="9313035" cy="432048"/>
          </a:xfrm>
        </p:spPr>
        <p:txBody>
          <a:bodyPr/>
          <a:lstStyle/>
          <a:p>
            <a:r>
              <a:rPr lang="nl-BE" dirty="0"/>
              <a:t>Redoxreacties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8863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" y="980729"/>
                <a:ext cx="11469624" cy="5145435"/>
              </a:xfrm>
            </p:spPr>
            <p:txBody>
              <a:bodyPr/>
              <a:lstStyle/>
              <a:p>
                <a:r>
                  <a:rPr lang="nl-BE" dirty="0"/>
                  <a:t>Nettoreactie:</a:t>
                </a:r>
              </a:p>
              <a:p>
                <a:pPr marL="712788" lvl="1" indent="0">
                  <a:buNone/>
                </a:pPr>
                <a:endParaRPr lang="nl-BE" i="1" dirty="0">
                  <a:latin typeface="Cambria Math" panose="02040503050406030204" pitchFamily="18" charset="0"/>
                </a:endParaRPr>
              </a:p>
              <a:p>
                <a:pPr marL="712788" lvl="1" indent="0">
                  <a:buNone/>
                </a:pPr>
                <a:endParaRPr lang="nl-BE" dirty="0"/>
              </a:p>
              <a:p>
                <a:pPr marL="712788" lvl="1" indent="0">
                  <a:buNone/>
                </a:pPr>
                <a:endParaRPr lang="nl-BE" dirty="0"/>
              </a:p>
              <a:p>
                <a:pPr marL="457200" lvl="1" indent="0">
                  <a:buNone/>
                </a:pPr>
                <a:endParaRPr lang="nl-BE" dirty="0"/>
              </a:p>
              <a:p>
                <a:pPr marL="457200" lvl="1" indent="0">
                  <a:buNone/>
                </a:pPr>
                <a:endParaRPr lang="nl-BE" dirty="0"/>
              </a:p>
              <a:p>
                <a:pPr marL="457200" lvl="1" indent="0">
                  <a:buNone/>
                </a:pPr>
                <a:endParaRPr lang="nl-BE" dirty="0"/>
              </a:p>
              <a:p>
                <a:pPr marL="457200" lvl="1" indent="0">
                  <a:buNone/>
                </a:pPr>
                <a:r>
                  <a:rPr lang="nl-BE" sz="2400" dirty="0" err="1"/>
                  <a:t>Toeschouwerionen</a:t>
                </a:r>
                <a:r>
                  <a:rPr lang="nl-BE" sz="2400" dirty="0"/>
                  <a:t> schrappen</a:t>
                </a:r>
              </a:p>
              <a:p>
                <a:pPr marL="447675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𝐵𝑟</m:t>
                      </m:r>
                      <m:sSubSup>
                        <m:sSubSup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nl-BE" i="1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+6 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𝑂</m:t>
                      </m:r>
                      <m:sSup>
                        <m:sSup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nl-BE" i="1">
                          <a:latin typeface="Cambria Math" panose="02040503050406030204" pitchFamily="18" charset="0"/>
                        </a:rPr>
                        <m:t>→2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BE" i="1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𝑆</m:t>
                      </m:r>
                      <m:sSubSup>
                        <m:sSubSup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nl-B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3 </m:t>
                      </m:r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BE" i="1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GB" dirty="0"/>
              </a:p>
              <a:p>
                <a:pPr marL="447675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/>
                  <a:t>Oxidator	Reductor</a:t>
                </a:r>
                <a:endParaRPr lang="en-GB" dirty="0"/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" y="980729"/>
                <a:ext cx="11469624" cy="5145435"/>
              </a:xfrm>
              <a:blipFill>
                <a:blip r:embed="rId2"/>
                <a:stretch>
                  <a:fillRect l="-797" t="-9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3"/>
          <p:cNvSpPr>
            <a:spLocks noGrp="1"/>
          </p:cNvSpPr>
          <p:nvPr>
            <p:ph type="title" idx="4294967295"/>
          </p:nvPr>
        </p:nvSpPr>
        <p:spPr>
          <a:xfrm>
            <a:off x="157667" y="44624"/>
            <a:ext cx="11987005" cy="549844"/>
          </a:xfrm>
        </p:spPr>
        <p:txBody>
          <a:bodyPr/>
          <a:lstStyle/>
          <a:p>
            <a:r>
              <a:rPr lang="nl-BE" dirty="0"/>
              <a:t>Opstellen van </a:t>
            </a:r>
            <a:r>
              <a:rPr lang="nl-BE" dirty="0" err="1"/>
              <a:t>nettoreactie</a:t>
            </a:r>
            <a:r>
              <a:rPr lang="nl-BE" dirty="0"/>
              <a:t> in basisch midden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251991"/>
                  </p:ext>
                </p:extLst>
              </p:nvPr>
            </p:nvGraphicFramePr>
            <p:xfrm>
              <a:off x="1090473" y="1611576"/>
              <a:ext cx="10238943" cy="129375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238943">
                      <a:extLst>
                        <a:ext uri="{9D8B030D-6E8A-4147-A177-3AD203B41FA5}">
                          <a16:colId xmlns:a16="http://schemas.microsoft.com/office/drawing/2014/main" val="25204204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539750" lvl="1" indent="0" defTabSz="987425"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nl-B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l-BE" sz="2400" i="1">
                                  <a:latin typeface="Cambria Math" panose="02040503050406030204" pitchFamily="18" charset="0"/>
                                </a:rPr>
                                <m:t>𝐵𝑟</m:t>
                              </m:r>
                              <m:sSubSup>
                                <m:sSubSupPr>
                                  <m:ctrlP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nl-BE" sz="2400" i="1">
                                  <a:latin typeface="Cambria Math" panose="02040503050406030204" pitchFamily="18" charset="0"/>
                                </a:rPr>
                                <m:t>+10</m:t>
                              </m:r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nl-BE" sz="2400" i="1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BE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nl-BE" sz="24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nl-BE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nl-BE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nl-BE" sz="2400" i="1">
                                  <a:latin typeface="Cambria Math" panose="02040503050406030204" pitchFamily="18" charset="0"/>
                                </a:rPr>
                                <m:t>+12</m:t>
                              </m:r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l-BE" sz="24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sSup>
                                <m:sSupPr>
                                  <m:ctrlP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nl-BE" sz="2400" dirty="0"/>
                            <a:t>	</a:t>
                          </a:r>
                          <a:endParaRPr lang="nl-BE" sz="240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895350" lvl="1" indent="0">
                            <a:buNone/>
                            <a:tabLst>
                              <a:tab pos="895350" algn="l"/>
                            </a:tabLst>
                          </a:pPr>
                          <a:r>
                            <a:rPr lang="nl-BE" sz="2400" b="0" dirty="0"/>
                            <a:t>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×(</m:t>
                              </m:r>
                              <m:r>
                                <a:rPr lang="nl-BE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nl-BE" sz="2400" i="1">
                                  <a:latin typeface="Cambria Math" panose="02040503050406030204" pitchFamily="18" charset="0"/>
                                </a:rPr>
                                <m:t>+6 </m:t>
                              </m:r>
                              <m:r>
                                <a:rPr lang="nl-BE" sz="24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sSup>
                                <m:sSupPr>
                                  <m:ctrlP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nl-BE" sz="2400" i="1">
                                  <a:latin typeface="Cambria Math" panose="02040503050406030204" pitchFamily="18" charset="0"/>
                                </a:rPr>
                                <m:t> →</m:t>
                              </m:r>
                              <m:r>
                                <a:rPr lang="nl-BE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sSubSup>
                                <m:sSubSupPr>
                                  <m:ctrlP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  <m:t>2−</m:t>
                                  </m:r>
                                </m:sup>
                              </m:sSubSup>
                              <m:r>
                                <a:rPr lang="nl-BE" sz="2400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BE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nl-BE" sz="240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BE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nl-BE" sz="240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nl-BE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nl-BE" sz="240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lang="nl-BE" sz="2400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nl-BE" sz="2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8183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4 </m:t>
                                </m:r>
                                <m: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𝐵𝑟</m:t>
                                </m:r>
                                <m:sSubSup>
                                  <m:sSubSupPr>
                                    <m:ctrlP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+5 </m:t>
                                </m:r>
                                <m: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+12 </m:t>
                                </m:r>
                                <m:sSub>
                                  <m:sSubPr>
                                    <m:ctrlP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+30 </m:t>
                                </m:r>
                                <m: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sSup>
                                  <m:sSupPr>
                                    <m:ctrlP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p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→2 </m:t>
                                </m:r>
                                <m: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sSub>
                                  <m:sSubPr>
                                    <m:ctrlP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+5 </m:t>
                                </m:r>
                                <m: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Sup>
                                  <m:sSubSupPr>
                                    <m:ctrlP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2−</m:t>
                                    </m:r>
                                  </m:sup>
                                </m:sSubSup>
                                <m: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+24 </m:t>
                                </m:r>
                                <m: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sSup>
                                  <m:sSupPr>
                                    <m:ctrlP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p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+15 </m:t>
                                </m:r>
                                <m:sSub>
                                  <m:sSubPr>
                                    <m:ctrlP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oMath>
                            </m:oMathPara>
                          </a14:m>
                          <a:endParaRPr lang="en-GB" sz="2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99745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251991"/>
                  </p:ext>
                </p:extLst>
              </p:nvPr>
            </p:nvGraphicFramePr>
            <p:xfrm>
              <a:off x="1090473" y="1611576"/>
              <a:ext cx="10238943" cy="129375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238943">
                      <a:extLst>
                        <a:ext uri="{9D8B030D-6E8A-4147-A177-3AD203B41FA5}">
                          <a16:colId xmlns:a16="http://schemas.microsoft.com/office/drawing/2014/main" val="2520420402"/>
                        </a:ext>
                      </a:extLst>
                    </a:gridCol>
                  </a:tblGrid>
                  <a:tr h="8297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r="-59" b="-569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8183867"/>
                      </a:ext>
                    </a:extLst>
                  </a:tr>
                  <a:tr h="4639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80263" r="-5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99745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Gekromde pijl-rechts 9"/>
          <p:cNvSpPr/>
          <p:nvPr/>
        </p:nvSpPr>
        <p:spPr>
          <a:xfrm>
            <a:off x="379460" y="2615184"/>
            <a:ext cx="711013" cy="131673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6" name="Rechte verbindingslijn met pijl 5"/>
          <p:cNvCxnSpPr/>
          <p:nvPr/>
        </p:nvCxnSpPr>
        <p:spPr>
          <a:xfrm>
            <a:off x="2806497" y="4398106"/>
            <a:ext cx="274320" cy="566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met pijl 6"/>
          <p:cNvCxnSpPr/>
          <p:nvPr/>
        </p:nvCxnSpPr>
        <p:spPr>
          <a:xfrm flipH="1">
            <a:off x="1273353" y="4398106"/>
            <a:ext cx="347472" cy="566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667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" y="980729"/>
                <a:ext cx="11469624" cy="5145435"/>
              </a:xfrm>
            </p:spPr>
            <p:txBody>
              <a:bodyPr/>
              <a:lstStyle/>
              <a:p>
                <a:r>
                  <a:rPr lang="nl-BE" dirty="0">
                    <a:solidFill>
                      <a:srgbClr val="FF0000"/>
                    </a:solidFill>
                  </a:rPr>
                  <a:t>Nettoreactie:</a:t>
                </a:r>
              </a:p>
              <a:p>
                <a:pPr marL="357188" indent="0">
                  <a:buNone/>
                  <a:tabLst>
                    <a:tab pos="35718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𝐵𝑟</m:t>
                      </m:r>
                      <m:sSubSup>
                        <m:sSubSup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nl-BE" i="1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+6 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𝑂</m:t>
                      </m:r>
                      <m:sSup>
                        <m:sSup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nl-BE" i="1">
                          <a:latin typeface="Cambria Math" panose="02040503050406030204" pitchFamily="18" charset="0"/>
                        </a:rPr>
                        <m:t>→2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BE" i="1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𝑆</m:t>
                      </m:r>
                      <m:sSubSup>
                        <m:sSubSup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nl-BE" i="1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BE" i="1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GB" dirty="0"/>
              </a:p>
              <a:p>
                <a:pPr marL="357188" indent="0">
                  <a:buNone/>
                </a:pPr>
                <a:r>
                  <a:rPr lang="nl-BE" dirty="0"/>
                  <a:t>In praktijk: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𝐵𝑟</m:t>
                    </m:r>
                    <m:sSubSup>
                      <m:sSubSup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nl-BE" dirty="0"/>
                  <a:t> als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nl-B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nl-B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aBr</m:t>
                    </m:r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nl-BE"/>
                      <m:t> </m:t>
                    </m:r>
                  </m:oMath>
                </a14:m>
                <a:r>
                  <a:rPr lang="nl-BE" dirty="0"/>
                  <a:t>en S toegevoegd in </a:t>
                </a:r>
                <a:r>
                  <a:rPr lang="nl-BE" dirty="0" err="1"/>
                  <a:t>NaOH</a:t>
                </a:r>
                <a:r>
                  <a:rPr lang="nl-BE" dirty="0"/>
                  <a:t>-midden</a:t>
                </a:r>
              </a:p>
              <a:p>
                <a:pPr marL="357188" indent="0">
                  <a:buNone/>
                </a:pPr>
                <a:endParaRPr lang="nl-BE" dirty="0"/>
              </a:p>
              <a:p>
                <a:pPr marL="357188"/>
                <a:r>
                  <a:rPr lang="nl-BE" dirty="0" err="1">
                    <a:solidFill>
                      <a:srgbClr val="FF0000"/>
                    </a:solidFill>
                  </a:rPr>
                  <a:t>Brutoreactie</a:t>
                </a:r>
                <a:r>
                  <a:rPr lang="nl-BE" dirty="0"/>
                  <a:t>:</a:t>
                </a:r>
              </a:p>
              <a:p>
                <a:pPr marL="35718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𝑁𝑎𝐵𝑟</m:t>
                      </m:r>
                      <m:sSubSup>
                        <m:sSubSup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BE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nl-BE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nl-BE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nl-BE" i="1" smtClean="0">
                          <a:latin typeface="Cambria Math" panose="02040503050406030204" pitchFamily="18" charset="0"/>
                        </a:rPr>
                        <m:t>+6 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𝑁𝑎</m:t>
                      </m:r>
                      <m:r>
                        <a:rPr lang="nl-BE" i="1" smtClean="0">
                          <a:latin typeface="Cambria Math" panose="02040503050406030204" pitchFamily="18" charset="0"/>
                        </a:rPr>
                        <m:t>𝑂</m:t>
                      </m:r>
                      <m:sSup>
                        <m:sSup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nl-BE" i="1" smtClean="0">
                          <a:latin typeface="Cambria Math" panose="02040503050406030204" pitchFamily="18" charset="0"/>
                        </a:rPr>
                        <m:t>→2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nl-BE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BE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BE" i="1" smtClean="0">
                          <a:latin typeface="Cambria Math" panose="02040503050406030204" pitchFamily="18" charset="0"/>
                        </a:rPr>
                        <m:t>𝑆</m:t>
                      </m:r>
                      <m:sSubSup>
                        <m:sSubSup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BE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nl-BE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nl-BE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nl-BE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BE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GB" dirty="0"/>
              </a:p>
              <a:p>
                <a:pPr marL="357188" indent="0">
                  <a:buNone/>
                </a:pPr>
                <a:endParaRPr lang="nl-BE" dirty="0">
                  <a:latin typeface="Cambria Math" panose="02040503050406030204" pitchFamily="18" charset="0"/>
                </a:endParaRPr>
              </a:p>
              <a:p>
                <a:pPr marL="357188" indent="0">
                  <a:buNone/>
                </a:pPr>
                <a:r>
                  <a:rPr lang="nl-BE" dirty="0"/>
                  <a:t>Links toegevoegd: </a:t>
                </a:r>
              </a:p>
              <a:p>
                <a:pPr marL="757238" lvl="1"/>
                <a:r>
                  <a:rPr lang="nl-BE" sz="2400" dirty="0">
                    <a:latin typeface="Cambria Math" panose="02040503050406030204" pitchFamily="18" charset="0"/>
                  </a:rPr>
                  <a:t>4 Na</a:t>
                </a:r>
                <a:r>
                  <a:rPr lang="nl-BE" sz="2400" baseline="30000" dirty="0">
                    <a:latin typeface="Cambria Math" panose="02040503050406030204" pitchFamily="18" charset="0"/>
                  </a:rPr>
                  <a:t>+</a:t>
                </a:r>
              </a:p>
              <a:p>
                <a:pPr marL="757238" lvl="1"/>
                <a:r>
                  <a:rPr lang="nl-BE" sz="2400" dirty="0">
                    <a:latin typeface="Cambria Math" panose="02040503050406030204" pitchFamily="18" charset="0"/>
                  </a:rPr>
                  <a:t>6 Na</a:t>
                </a:r>
                <a:r>
                  <a:rPr lang="nl-BE" sz="2400" baseline="30000" dirty="0">
                    <a:latin typeface="Cambria Math" panose="02040503050406030204" pitchFamily="18" charset="0"/>
                  </a:rPr>
                  <a:t>+</a:t>
                </a:r>
              </a:p>
              <a:p>
                <a:pPr marL="471488" lvl="1" indent="0">
                  <a:buNone/>
                </a:pPr>
                <a:endParaRPr lang="nl-BE" dirty="0">
                  <a:latin typeface="Cambria Math" panose="02040503050406030204" pitchFamily="18" charset="0"/>
                </a:endParaRPr>
              </a:p>
              <a:p>
                <a:pPr marL="14288" indent="0">
                  <a:buNone/>
                </a:pPr>
                <a:endParaRPr lang="nl-BE" i="1" dirty="0">
                  <a:latin typeface="Cambria Math" panose="02040503050406030204" pitchFamily="18" charset="0"/>
                </a:endParaRPr>
              </a:p>
              <a:p>
                <a:pPr marL="14288" indent="0">
                  <a:buNone/>
                </a:pPr>
                <a:endParaRPr lang="nl-BE" i="1" dirty="0">
                  <a:latin typeface="Cambria Math" panose="02040503050406030204" pitchFamily="18" charset="0"/>
                </a:endParaRPr>
              </a:p>
              <a:p>
                <a:pPr marL="712788" lvl="1" indent="0">
                  <a:buNone/>
                </a:pPr>
                <a:endParaRPr lang="nl-BE" dirty="0"/>
              </a:p>
              <a:p>
                <a:pPr marL="712788" lvl="1" indent="0">
                  <a:buNone/>
                </a:pPr>
                <a:endParaRPr lang="nl-BE" dirty="0"/>
              </a:p>
              <a:p>
                <a:pPr marL="457200" lvl="1" indent="0">
                  <a:buNone/>
                </a:pPr>
                <a:endParaRPr lang="nl-BE" dirty="0"/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" y="980729"/>
                <a:ext cx="11469624" cy="5145435"/>
              </a:xfrm>
              <a:blipFill>
                <a:blip r:embed="rId2"/>
                <a:stretch>
                  <a:fillRect l="-691" t="-9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3"/>
          <p:cNvSpPr>
            <a:spLocks noGrp="1"/>
          </p:cNvSpPr>
          <p:nvPr>
            <p:ph type="title" idx="4294967295"/>
          </p:nvPr>
        </p:nvSpPr>
        <p:spPr>
          <a:xfrm>
            <a:off x="157667" y="44624"/>
            <a:ext cx="11987005" cy="549844"/>
          </a:xfrm>
        </p:spPr>
        <p:txBody>
          <a:bodyPr/>
          <a:lstStyle/>
          <a:p>
            <a:r>
              <a:rPr lang="nl-BE" dirty="0"/>
              <a:t>Opstellen van </a:t>
            </a:r>
            <a:r>
              <a:rPr lang="nl-BE" dirty="0" err="1"/>
              <a:t>brutoreactie</a:t>
            </a:r>
            <a:r>
              <a:rPr lang="nl-BE" dirty="0"/>
              <a:t> in basisch midden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5224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" y="980729"/>
                <a:ext cx="11469624" cy="5145435"/>
              </a:xfrm>
            </p:spPr>
            <p:txBody>
              <a:bodyPr/>
              <a:lstStyle/>
              <a:p>
                <a:pPr marL="357188" indent="0">
                  <a:buNone/>
                  <a:tabLst>
                    <a:tab pos="35718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𝐵𝑟</m:t>
                      </m:r>
                      <m:sSubSup>
                        <m:sSubSup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nl-BE" i="1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+6 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𝑂</m:t>
                      </m:r>
                      <m:sSup>
                        <m:sSup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nl-BE" i="1">
                          <a:latin typeface="Cambria Math" panose="02040503050406030204" pitchFamily="18" charset="0"/>
                        </a:rPr>
                        <m:t>→2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BE" i="1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𝑆</m:t>
                      </m:r>
                      <m:sSubSup>
                        <m:sSubSup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nl-BE" i="1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BE" i="1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GB" dirty="0"/>
              </a:p>
              <a:p>
                <a:pPr marL="471488" lvl="1" indent="0">
                  <a:buNone/>
                </a:pPr>
                <a:endParaRPr lang="nl-BE" dirty="0">
                  <a:latin typeface="Cambria Math" panose="02040503050406030204" pitchFamily="18" charset="0"/>
                </a:endParaRPr>
              </a:p>
              <a:p>
                <a:pPr marL="357188"/>
                <a:r>
                  <a:rPr lang="nl-BE" dirty="0">
                    <a:solidFill>
                      <a:srgbClr val="FF0000"/>
                    </a:solidFill>
                  </a:rPr>
                  <a:t>Spontane reactie?</a:t>
                </a:r>
              </a:p>
              <a:p>
                <a:pPr marL="1428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𝑐𝑒𝑙</m:t>
                          </m:r>
                        </m:sub>
                        <m:sup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nl-BE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𝑜𝑥𝑖𝑑𝑎𝑡𝑖𝑒</m:t>
                          </m:r>
                        </m:sub>
                        <m:sup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nl-BE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𝑟𝑒𝑑𝑢𝑐𝑡𝑖𝑒</m:t>
                          </m:r>
                        </m:sub>
                        <m:sup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nl-BE" i="1" dirty="0">
                  <a:latin typeface="Cambria Math" panose="02040503050406030204" pitchFamily="18" charset="0"/>
                </a:endParaRPr>
              </a:p>
              <a:p>
                <a:pPr marL="14288" indent="0">
                  <a:buNone/>
                </a:pPr>
                <a:r>
                  <a:rPr lang="nl-BE" dirty="0"/>
                  <a:t>    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Sup>
                          <m:sSubSup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2−</m:t>
                            </m:r>
                          </m:sup>
                        </m:sSubSup>
                      </m:sub>
                      <m:sup>
                        <m:r>
                          <a:rPr lang="nl-BE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nl-BE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𝐵𝑟</m:t>
                        </m:r>
                        <m:sSubSup>
                          <m:sSubSup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nl-BE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nl-BE" i="1" dirty="0">
                  <a:latin typeface="Cambria Math" panose="02040503050406030204" pitchFamily="18" charset="0"/>
                </a:endParaRPr>
              </a:p>
              <a:p>
                <a:pPr marL="14288" indent="0">
                  <a:buNone/>
                </a:pPr>
                <a:r>
                  <a:rPr lang="nl-BE" dirty="0"/>
                  <a:t>    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=0,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66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+1,48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=2,14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&gt;0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nl-BE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14288" indent="0">
                  <a:buNone/>
                </a:pPr>
                <a:r>
                  <a:rPr lang="nl-BE" i="1" dirty="0">
                    <a:latin typeface="Cambria Math" panose="02040503050406030204" pitchFamily="18" charset="0"/>
                  </a:rPr>
                  <a:t>OF</a:t>
                </a:r>
              </a:p>
              <a:p>
                <a:pPr marL="1428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i="1">
                          <a:latin typeface="Cambria Math" panose="02040503050406030204" pitchFamily="18" charset="0"/>
                        </a:rPr>
                        <m:t>𝑙𝑜𝑔𝐾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0,059</m:t>
                          </m:r>
                        </m:den>
                      </m:f>
                      <m:r>
                        <a:rPr lang="nl-B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𝑜𝑥𝑖𝑑𝑎𝑡𝑖𝑒</m:t>
                              </m:r>
                            </m:sub>
                            <m:sup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𝑟𝑒𝑑𝑢𝑐𝑡𝑖𝑒</m:t>
                              </m:r>
                            </m:sub>
                            <m:sup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  <m:r>
                        <a:rPr lang="nl-B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0,059</m:t>
                          </m:r>
                        </m:den>
                      </m:f>
                      <m:r>
                        <a:rPr lang="nl-B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2,14</m:t>
                      </m:r>
                      <m:r>
                        <a:rPr lang="nl-B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nl-B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nl-B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=725</m:t>
                      </m:r>
                      <m:groupChr>
                        <m:groupChrPr>
                          <m:chr m:val="⇒"/>
                          <m:pos m:val="top"/>
                          <m:ctrlP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nl-B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nl-B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725</m:t>
                          </m:r>
                        </m:sup>
                      </m:sSup>
                    </m:oMath>
                  </m:oMathPara>
                </a14:m>
                <a:endParaRPr lang="nl-BE" dirty="0">
                  <a:ea typeface="Cambria Math" panose="02040503050406030204" pitchFamily="18" charset="0"/>
                </a:endParaRPr>
              </a:p>
              <a:p>
                <a:pPr marL="14288" indent="0">
                  <a:buNone/>
                </a:pPr>
                <a:endParaRPr lang="nl-BE" dirty="0">
                  <a:ea typeface="Cambria Math" panose="02040503050406030204" pitchFamily="18" charset="0"/>
                </a:endParaRPr>
              </a:p>
              <a:p>
                <a:pPr marL="1428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nl-BE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nl-B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𝑆𝑃𝑂𝑁𝑇𝐴𝐴𝑁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nl-B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𝑓𝑙𝑜𝑝𝑒𝑛𝑑</m:t>
                              </m:r>
                            </m:e>
                          </m:groupChr>
                        </m:e>
                      </m:d>
                    </m:oMath>
                  </m:oMathPara>
                </a14:m>
                <a:endParaRPr lang="nl-BE" i="1" dirty="0">
                  <a:latin typeface="Cambria Math" panose="02040503050406030204" pitchFamily="18" charset="0"/>
                </a:endParaRPr>
              </a:p>
              <a:p>
                <a:pPr marL="14288" indent="0">
                  <a:buNone/>
                </a:pPr>
                <a:endParaRPr lang="nl-BE" i="1" dirty="0">
                  <a:latin typeface="Cambria Math" panose="02040503050406030204" pitchFamily="18" charset="0"/>
                </a:endParaRPr>
              </a:p>
              <a:p>
                <a:pPr marL="712788" lvl="1" indent="0">
                  <a:buNone/>
                </a:pPr>
                <a:endParaRPr lang="nl-BE" dirty="0"/>
              </a:p>
              <a:p>
                <a:pPr marL="712788" lvl="1" indent="0">
                  <a:buNone/>
                </a:pPr>
                <a:endParaRPr lang="nl-BE" dirty="0"/>
              </a:p>
              <a:p>
                <a:pPr marL="457200" lvl="1" indent="0">
                  <a:buNone/>
                </a:pPr>
                <a:endParaRPr lang="nl-BE" dirty="0"/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" y="980729"/>
                <a:ext cx="11469624" cy="5145435"/>
              </a:xfrm>
              <a:blipFill>
                <a:blip r:embed="rId2"/>
                <a:stretch>
                  <a:fillRect l="-6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3"/>
          <p:cNvSpPr>
            <a:spLocks noGrp="1"/>
          </p:cNvSpPr>
          <p:nvPr>
            <p:ph type="title" idx="4294967295"/>
          </p:nvPr>
        </p:nvSpPr>
        <p:spPr>
          <a:xfrm>
            <a:off x="157667" y="44624"/>
            <a:ext cx="11987005" cy="549844"/>
          </a:xfrm>
        </p:spPr>
        <p:txBody>
          <a:bodyPr/>
          <a:lstStyle/>
          <a:p>
            <a:r>
              <a:rPr lang="nl-BE" dirty="0"/>
              <a:t>Opstellen van </a:t>
            </a:r>
            <a:r>
              <a:rPr lang="nl-BE" dirty="0" err="1"/>
              <a:t>brutoreactie</a:t>
            </a:r>
            <a:r>
              <a:rPr lang="nl-BE" dirty="0"/>
              <a:t> in basisch midden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647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" y="980729"/>
                <a:ext cx="10972800" cy="5145435"/>
              </a:xfrm>
            </p:spPr>
            <p:txBody>
              <a:bodyPr/>
              <a:lstStyle/>
              <a:p>
                <a:r>
                  <a:rPr lang="nl-BE" dirty="0"/>
                  <a:t>Redoxreacties: uitwisselen van e</a:t>
                </a:r>
                <a:r>
                  <a:rPr lang="nl-BE" baseline="30000" dirty="0"/>
                  <a:t>-</a:t>
                </a:r>
              </a:p>
              <a:p>
                <a:pPr marL="0" indent="0">
                  <a:buNone/>
                </a:pPr>
                <a:endParaRPr lang="nl-BE" sz="1600" dirty="0"/>
              </a:p>
              <a:p>
                <a:pPr marL="0" indent="0">
                  <a:buNone/>
                </a:pPr>
                <a:r>
                  <a:rPr lang="nl-BE" dirty="0"/>
                  <a:t>		redoxreacties: steeds combinatie van </a:t>
                </a:r>
              </a:p>
              <a:p>
                <a:pPr marL="0" indent="0">
                  <a:buNone/>
                </a:pPr>
                <a:r>
                  <a:rPr lang="nl-BE" dirty="0"/>
                  <a:t>		oxidatie: OG </a:t>
                </a:r>
                <a:r>
                  <a:rPr lang="nl-BE" dirty="0">
                    <a:latin typeface="Calibri Light" panose="020F0302020204030204" pitchFamily="34" charset="0"/>
                    <a:cs typeface="Calibri Light" panose="020F0302020204030204" pitchFamily="34" charset="0"/>
                    <a:sym typeface="Wingdings" panose="05000000000000000000" pitchFamily="2" charset="2"/>
                  </a:rPr>
                  <a:t>↑ </a:t>
                </a:r>
                <a:r>
                  <a:rPr lang="nl-BE" dirty="0"/>
                  <a:t> </a:t>
                </a:r>
              </a:p>
              <a:p>
                <a:pPr marL="0" indent="0">
                  <a:buNone/>
                  <a:tabLst>
                    <a:tab pos="3319463" algn="l"/>
                  </a:tabLst>
                </a:pPr>
                <a:r>
                  <a:rPr lang="nl-BE" dirty="0"/>
                  <a:t>	e</a:t>
                </a:r>
                <a:r>
                  <a:rPr lang="nl-BE" baseline="30000" dirty="0"/>
                  <a:t>-</a:t>
                </a:r>
                <a:r>
                  <a:rPr lang="nl-BE" dirty="0"/>
                  <a:t> worden afgeven</a:t>
                </a:r>
              </a:p>
              <a:p>
                <a:pPr marL="0" indent="0">
                  <a:buNone/>
                </a:pPr>
                <a:r>
                  <a:rPr lang="nl-BE" dirty="0"/>
                  <a:t>		reductie: OG </a:t>
                </a:r>
                <a:r>
                  <a:rPr lang="nl-BE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↓</a:t>
                </a:r>
                <a:endParaRPr lang="nl-BE" dirty="0"/>
              </a:p>
              <a:p>
                <a:pPr marL="0" indent="0">
                  <a:buNone/>
                  <a:tabLst>
                    <a:tab pos="3319463" algn="l"/>
                  </a:tabLst>
                </a:pPr>
                <a:r>
                  <a:rPr lang="nl-BE" dirty="0"/>
                  <a:t>	e</a:t>
                </a:r>
                <a:r>
                  <a:rPr lang="nl-BE" baseline="30000" dirty="0"/>
                  <a:t>-</a:t>
                </a:r>
                <a:r>
                  <a:rPr lang="nl-BE" dirty="0"/>
                  <a:t> worden opgenomen</a:t>
                </a:r>
              </a:p>
              <a:p>
                <a:pPr marL="0" indent="0">
                  <a:buNone/>
                  <a:tabLst>
                    <a:tab pos="3319463" algn="l"/>
                  </a:tabLst>
                </a:pPr>
                <a:endParaRPr lang="nl-BE" sz="1400" dirty="0"/>
              </a:p>
              <a:p>
                <a:r>
                  <a:rPr lang="nl-BE" dirty="0"/>
                  <a:t>Zuur-base-reacties: uitwisselen van H</a:t>
                </a:r>
                <a:r>
                  <a:rPr lang="nl-BE" baseline="30000" dirty="0"/>
                  <a:t>+</a:t>
                </a:r>
              </a:p>
              <a:p>
                <a:pPr marL="0" indent="0">
                  <a:buNone/>
                </a:pPr>
                <a:endParaRPr lang="nl-BE" baseline="30000" dirty="0"/>
              </a:p>
              <a:p>
                <a:r>
                  <a:rPr lang="nl-BE" dirty="0"/>
                  <a:t>Vb.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4 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𝐹𝑒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𝑣𝑒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</a:rPr>
                      <m:t>+3 </m:t>
                    </m:r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</a:rPr>
                      <m:t>→2 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nl-BE" b="0" dirty="0"/>
              </a:p>
              <a:p>
                <a:pPr marL="0" indent="0">
                  <a:buNone/>
                </a:pPr>
                <a:r>
                  <a:rPr lang="nl-BE" dirty="0"/>
                  <a:t>	  </a:t>
                </a:r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↓                   ↓      ↓</m:t>
                    </m:r>
                  </m:oMath>
                </a14:m>
                <a:endParaRPr lang="nl-BE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nl-BE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0                       0          +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𝐼𝐼𝐼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𝐼𝐼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" y="980729"/>
                <a:ext cx="10972800" cy="5145435"/>
              </a:xfrm>
              <a:blipFill>
                <a:blip r:embed="rId2"/>
                <a:stretch>
                  <a:fillRect l="-722" t="-948" b="-18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nl-BE" b="0" dirty="0">
                <a:latin typeface="+mj-lt"/>
              </a:rPr>
              <a:t>Definities</a:t>
            </a:r>
            <a:endParaRPr lang="en-GB" b="0" dirty="0">
              <a:latin typeface="+mj-lt"/>
            </a:endParaRPr>
          </a:p>
        </p:txBody>
      </p:sp>
      <p:sp>
        <p:nvSpPr>
          <p:cNvPr id="5" name="Pijl-omhoog en -omlaag 4"/>
          <p:cNvSpPr/>
          <p:nvPr/>
        </p:nvSpPr>
        <p:spPr>
          <a:xfrm>
            <a:off x="1810512" y="1645920"/>
            <a:ext cx="338328" cy="240487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00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" y="980729"/>
                <a:ext cx="10972800" cy="514543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nl-BE" dirty="0"/>
                  <a:t>	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4 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𝐹𝑒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nl-BE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nl-B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nl-BE" i="1">
                        <a:latin typeface="Cambria Math" panose="02040503050406030204" pitchFamily="18" charset="0"/>
                      </a:rPr>
                      <m:t>→2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nl-B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nl-BE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nl-BE" dirty="0"/>
              </a:p>
              <a:p>
                <a:pPr marL="0" indent="0">
                  <a:buNone/>
                </a:pPr>
                <a:r>
                  <a:rPr lang="nl-BE" dirty="0"/>
                  <a:t>	  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                       ↓                 ↓      ↓</m:t>
                    </m:r>
                  </m:oMath>
                </a14:m>
                <a:endParaRPr lang="nl-BE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dirty="0"/>
                  <a:t>	  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0                       0          +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𝐼𝐼𝐼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𝐼𝐼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/>
                  <a:t>Oxidator of Oxidans: 	verbinding die reductie ondergaat</a:t>
                </a:r>
              </a:p>
              <a:p>
                <a:pPr marL="0" indent="0">
                  <a:buNone/>
                  <a:tabLst>
                    <a:tab pos="1527175" algn="l"/>
                  </a:tabLst>
                </a:pPr>
                <a:r>
                  <a:rPr lang="nl-BE" dirty="0"/>
                  <a:t>				neemt 1 of meer e</a:t>
                </a:r>
                <a:r>
                  <a:rPr lang="nl-BE" baseline="30000" dirty="0"/>
                  <a:t>-</a:t>
                </a:r>
                <a:r>
                  <a:rPr lang="nl-BE" dirty="0"/>
                  <a:t> op</a:t>
                </a:r>
              </a:p>
              <a:p>
                <a:pPr marL="0" indent="0">
                  <a:buNone/>
                  <a:tabLst>
                    <a:tab pos="1527175" algn="l"/>
                  </a:tabLst>
                </a:pPr>
                <a:r>
                  <a:rPr lang="nl-BE" dirty="0"/>
                  <a:t>				dus: O</a:t>
                </a:r>
                <a:r>
                  <a:rPr lang="nl-BE" baseline="-25000" dirty="0"/>
                  <a:t>2</a:t>
                </a:r>
              </a:p>
              <a:p>
                <a:pPr marL="0" indent="0">
                  <a:buNone/>
                  <a:tabLst>
                    <a:tab pos="1527175" algn="l"/>
                  </a:tabLst>
                </a:pPr>
                <a:r>
                  <a:rPr lang="nl-BE" baseline="-25000" dirty="0"/>
                  <a:t>	</a:t>
                </a:r>
                <a:endParaRPr lang="nl-BE" dirty="0"/>
              </a:p>
              <a:p>
                <a:pPr marL="0" indent="0">
                  <a:buNone/>
                </a:pPr>
                <a:r>
                  <a:rPr lang="nl-BE" dirty="0"/>
                  <a:t>Reductor of </a:t>
                </a:r>
                <a:r>
                  <a:rPr lang="nl-BE" dirty="0" err="1"/>
                  <a:t>Reductans</a:t>
                </a:r>
                <a:r>
                  <a:rPr lang="nl-BE" dirty="0"/>
                  <a:t>: verbinding die oxidatie ondergaat</a:t>
                </a:r>
              </a:p>
              <a:p>
                <a:pPr marL="0" indent="0">
                  <a:buNone/>
                </a:pPr>
                <a:r>
                  <a:rPr lang="nl-BE" dirty="0"/>
                  <a:t>				geeft 1 of meer e</a:t>
                </a:r>
                <a:r>
                  <a:rPr lang="nl-BE" baseline="30000" dirty="0"/>
                  <a:t>-</a:t>
                </a:r>
                <a:r>
                  <a:rPr lang="nl-BE" dirty="0"/>
                  <a:t> af</a:t>
                </a:r>
                <a:r>
                  <a:rPr lang="nl-BE" baseline="30000" dirty="0"/>
                  <a:t> </a:t>
                </a:r>
                <a:endParaRPr lang="nl-BE" dirty="0"/>
              </a:p>
              <a:p>
                <a:pPr marL="0" indent="0">
                  <a:buNone/>
                </a:pPr>
                <a:r>
                  <a:rPr lang="nl-BE" dirty="0"/>
                  <a:t>				dus: Fe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" y="980729"/>
                <a:ext cx="10972800" cy="5145435"/>
              </a:xfrm>
              <a:blipFill>
                <a:blip r:embed="rId2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nl-BE" b="0" dirty="0">
                <a:latin typeface="+mj-lt"/>
              </a:rPr>
              <a:t>Definities</a:t>
            </a:r>
            <a:endParaRPr lang="en-GB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0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" y="980729"/>
                <a:ext cx="11881104" cy="514543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nl-BE" dirty="0"/>
                  <a:t>In zuur midden wordt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nl-BE" b="0" i="0" smtClean="0"/>
                      <m:t>Mn</m:t>
                    </m:r>
                    <m:sSubSup>
                      <m:sSubSup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nl-BE" b="0" i="0" smtClean="0"/>
                          <m:t>O</m:t>
                        </m:r>
                      </m:e>
                      <m:sub>
                        <m:r>
                          <m:rPr>
                            <m:nor/>
                          </m:rPr>
                          <a:rPr lang="nl-BE" b="0" i="0" smtClean="0"/>
                          <m:t>4</m:t>
                        </m:r>
                      </m:sub>
                      <m:sup>
                        <m:r>
                          <m:rPr>
                            <m:nor/>
                          </m:rPr>
                          <a:rPr lang="nl-BE" b="0" i="0" smtClean="0"/>
                          <m:t>−</m:t>
                        </m:r>
                      </m:sup>
                    </m:sSubSup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:r>
                  <a:rPr lang="en-GB" dirty="0" err="1"/>
                  <a:t>sulfietionen</a:t>
                </a:r>
                <a:r>
                  <a:rPr lang="en-GB" dirty="0"/>
                  <a:t> </a:t>
                </a:r>
                <a:r>
                  <a:rPr lang="en-GB" dirty="0" err="1"/>
                  <a:t>omgezet</a:t>
                </a:r>
                <a:r>
                  <a:rPr lang="en-GB" dirty="0"/>
                  <a:t>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nl-BE" i="0"/>
                      <m:t>M</m:t>
                    </m:r>
                    <m:sSup>
                      <m:sSup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nl-BE" i="0"/>
                          <m:t>n</m:t>
                        </m:r>
                      </m:e>
                      <m:sup>
                        <m:r>
                          <m:rPr>
                            <m:nor/>
                          </m:rPr>
                          <a:rPr lang="nl-BE" i="0"/>
                          <m:t>2+</m:t>
                        </m:r>
                      </m:sup>
                    </m:sSup>
                  </m:oMath>
                </a14:m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:r>
                  <a:rPr lang="en-GB" dirty="0" err="1"/>
                  <a:t>sulfaationen</a:t>
                </a:r>
                <a:endParaRPr lang="en-GB" dirty="0"/>
              </a:p>
              <a:p>
                <a:r>
                  <a:rPr lang="nl-BE" dirty="0"/>
                  <a:t>Deelreacties:</a:t>
                </a:r>
              </a:p>
              <a:p>
                <a:pPr marL="0" lvl="1" indent="0">
                  <a:buFont typeface="+mj-lt"/>
                  <a:buAutoNum type="arabicPeriod"/>
                  <a:tabLst>
                    <a:tab pos="2239963" algn="l"/>
                    <a:tab pos="4479925" algn="l"/>
                    <a:tab pos="6364288" algn="l"/>
                    <a:tab pos="7178675" algn="l"/>
                    <a:tab pos="7351713" algn="l"/>
                    <a:tab pos="8074025" algn="l"/>
                  </a:tabLst>
                </a:pPr>
                <a:r>
                  <a:rPr lang="nl-BE" dirty="0"/>
                  <a:t>e</a:t>
                </a:r>
                <a:r>
                  <a:rPr lang="nl-BE" baseline="30000" dirty="0"/>
                  <a:t>-</a:t>
                </a:r>
                <a:r>
                  <a:rPr lang="nl-BE" dirty="0"/>
                  <a:t> balans:	</a:t>
                </a:r>
                <a14:m>
                  <m:oMath xmlns:m="http://schemas.openxmlformats.org/officeDocument/2006/math">
                    <m:r>
                      <a:rPr lang="nl-BE" dirty="0">
                        <a:latin typeface="Cambria Math" panose="02040503050406030204" pitchFamily="18" charset="0"/>
                      </a:rPr>
                      <m:t>	</m:t>
                    </m:r>
                    <m:r>
                      <m:rPr>
                        <m:nor/>
                        <m:brk m:alnAt="7"/>
                      </m:rPr>
                      <a:rPr lang="nl-BE" i="1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nl-BE" i="1">
                        <a:latin typeface="Cambria Math" panose="02040503050406030204" pitchFamily="18" charset="0"/>
                      </a:rPr>
                      <m:t>n</m:t>
                    </m:r>
                    <m:sSubSup>
                      <m:sSubSup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  <m:brk m:alnAt="7"/>
                          </m:rPr>
                          <a:rPr lang="nl-BE" i="1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m:rPr>
                            <m:nor/>
                            <m:brk m:alnAt="7"/>
                          </m:rPr>
                          <a:rPr lang="nl-BE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m:rPr>
                            <m:nor/>
                            <m:brk m:alnAt="7"/>
                          </m:rPr>
                          <a:rPr lang="nl-BE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nl-BE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nl-BE" i="1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  <m:brk m:alnAt="7"/>
                          </m:rPr>
                          <a:rPr lang="nl-B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nl-BE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nor/>
                            <m:brk m:alnAt="7"/>
                          </m:rPr>
                          <a:rPr lang="nl-BE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groupChr>
                      <m:groupChrPr>
                        <m:chr m:val="→"/>
                        <m:vertJc m:val="bot"/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nl-B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𝑒𝑑𝑢𝑐𝑡𝑖𝑒</m:t>
                        </m:r>
                      </m:e>
                    </m:groupChr>
                    <m:r>
                      <m:rPr>
                        <m:nor/>
                      </m:rPr>
                      <a:rPr lang="nl-BE" i="1">
                        <a:latin typeface="Cambria Math" panose="02040503050406030204" pitchFamily="18" charset="0"/>
                      </a:rPr>
                      <m:t>M</m:t>
                    </m:r>
                    <m:sSup>
                      <m:sSup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  <m:brk m:alnAt="7"/>
                          </m:rPr>
                          <a:rPr lang="nl-BE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nor/>
                            <m:brk m:alnAt="7"/>
                          </m:rPr>
                          <a:rPr lang="nl-B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nl-BE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nl-BE" i="1" dirty="0"/>
                  <a:t>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nl-BE" i="1">
                        <a:latin typeface="Cambria Math" panose="02040503050406030204" pitchFamily="18" charset="0"/>
                      </a:rPr>
                      <m:t>S</m:t>
                    </m:r>
                    <m:sSubSup>
                      <m:sSubSup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nl-BE" i="1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m:rPr>
                            <m:nor/>
                          </m:rPr>
                          <a:rPr lang="nl-BE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m:rPr>
                            <m:nor/>
                          </m:rPr>
                          <a:rPr lang="nl-B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nl-BE" i="1">
                            <a:latin typeface="Cambria Math" panose="02040503050406030204" pitchFamily="18" charset="0"/>
                          </a:rPr>
                          <m:t>2−</m:t>
                        </m:r>
                      </m:sup>
                    </m:sSubSup>
                    <m:groupChr>
                      <m:groupChrPr>
                        <m:chr m:val="→"/>
                        <m:vertJc m:val="bot"/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nl-BE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𝑥𝑖𝑑𝑎𝑡𝑖𝑒</m:t>
                        </m:r>
                      </m:e>
                    </m:groupChr>
                    <m:r>
                      <m:rPr>
                        <m:nor/>
                      </m:rPr>
                      <a:rPr lang="nl-B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nl-BE" i="1">
                        <a:latin typeface="Cambria Math" panose="02040503050406030204" pitchFamily="18" charset="0"/>
                      </a:rPr>
                      <m:t>S</m:t>
                    </m:r>
                    <m:sSubSup>
                      <m:sSubSup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nl-BE" i="1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m:rPr>
                            <m:nor/>
                          </m:rPr>
                          <a:rPr lang="nl-BE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m:rPr>
                            <m:nor/>
                          </m:rPr>
                          <a:rPr lang="nl-B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nl-BE" i="1">
                            <a:latin typeface="Cambria Math" panose="02040503050406030204" pitchFamily="18" charset="0"/>
                          </a:rPr>
                          <m:t>2−</m:t>
                        </m:r>
                      </m:sup>
                    </m:sSubSup>
                    <m:r>
                      <a:rPr lang="nl-BE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nl-BE" i="1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nl-BE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nl-BE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nor/>
                          </m:rPr>
                          <a:rPr lang="nl-BE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br>
                  <a:rPr lang="nl-BE" i="1" dirty="0"/>
                </a:br>
                <a:r>
                  <a:rPr lang="nl-BE" i="1" dirty="0"/>
                  <a:t>	 </a:t>
                </a:r>
                <a:r>
                  <a:rPr lang="nl-BE" sz="1600" i="1" dirty="0"/>
                  <a:t>VII	    II		IV	         VI</a:t>
                </a:r>
                <a:endParaRPr lang="nl-BE" i="1" dirty="0"/>
              </a:p>
              <a:p>
                <a:pPr marL="0" lvl="1" indent="0">
                  <a:buFont typeface="+mj-lt"/>
                  <a:buAutoNum type="arabicPeriod"/>
                  <a:tabLst>
                    <a:tab pos="2332038" algn="l"/>
                    <a:tab pos="3054350" algn="l"/>
                    <a:tab pos="3949700" algn="l"/>
                    <a:tab pos="7178675" algn="l"/>
                  </a:tabLst>
                </a:pPr>
                <a:r>
                  <a:rPr lang="nl-BE" dirty="0"/>
                  <a:t>Ladingsbalans: 	</a:t>
                </a:r>
                <a14:m>
                  <m:oMath xmlns:m="http://schemas.openxmlformats.org/officeDocument/2006/math">
                    <m:r>
                      <m:rPr>
                        <m:nor/>
                        <m:brk m:alnAt="7"/>
                      </m:rPr>
                      <a:rPr lang="nl-BE" i="1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nl-BE" i="1">
                        <a:latin typeface="Cambria Math" panose="02040503050406030204" pitchFamily="18" charset="0"/>
                      </a:rPr>
                      <m:t>n</m:t>
                    </m:r>
                    <m:sSubSup>
                      <m:sSubSup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  <m:brk m:alnAt="7"/>
                          </m:rPr>
                          <a:rPr lang="nl-BE" i="1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m:rPr>
                            <m:nor/>
                            <m:brk m:alnAt="7"/>
                          </m:rPr>
                          <a:rPr lang="nl-BE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m:rPr>
                            <m:nor/>
                            <m:brk m:alnAt="7"/>
                          </m:rPr>
                          <a:rPr lang="nl-B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nl-BE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nl-BE" i="1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  <m:brk m:alnAt="7"/>
                          </m:rPr>
                          <a:rPr lang="nl-B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nl-BE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nl-BE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nl-BE" b="0" i="1" smtClean="0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nl-B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nl-BE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m:rPr>
                            <m:nor/>
                          </m:rPr>
                          <a:rPr lang="nl-BE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m:rPr>
                        <m:nor/>
                        <m:brk m:alnAt="7"/>
                      </m:rPr>
                      <a:rPr lang="nl-B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nl-BE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nl-B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nl-BE" i="1">
                        <a:latin typeface="Cambria Math" panose="02040503050406030204" pitchFamily="18" charset="0"/>
                      </a:rPr>
                      <m:t>M</m:t>
                    </m:r>
                    <m:sSup>
                      <m:sSup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  <m:brk m:alnAt="7"/>
                          </m:rPr>
                          <a:rPr lang="nl-BE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nor/>
                            <m:brk m:alnAt="7"/>
                          </m:rPr>
                          <a:rPr lang="nl-B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nl-BE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nl-BE" i="1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nl-BE" i="1">
                        <a:latin typeface="Cambria Math" panose="02040503050406030204" pitchFamily="18" charset="0"/>
                      </a:rPr>
                      <m:t>S</m:t>
                    </m:r>
                    <m:sSubSup>
                      <m:sSubSup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nl-BE" i="1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m:rPr>
                            <m:nor/>
                          </m:rPr>
                          <a:rPr lang="nl-BE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m:rPr>
                            <m:nor/>
                          </m:rPr>
                          <a:rPr lang="nl-B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nl-B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nl-B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m:rPr>
                        <m:nor/>
                      </m:rPr>
                      <a:rPr lang="nl-BE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nl-B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nl-BE" i="1">
                        <a:latin typeface="Cambria Math" panose="02040503050406030204" pitchFamily="18" charset="0"/>
                      </a:rPr>
                      <m:t>S</m:t>
                    </m:r>
                    <m:sSubSup>
                      <m:sSubSup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nl-BE" i="1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m:rPr>
                            <m:nor/>
                          </m:rPr>
                          <a:rPr lang="nl-BE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nl-B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nl-B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m:rPr>
                        <m:nor/>
                      </m:rPr>
                      <a:rPr lang="nl-BE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nl-B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nl-BE" i="1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nl-B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nl-BE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nor/>
                          </m:rPr>
                          <a:rPr lang="nl-B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nl-BE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nl-BE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m:rPr>
                            <m:nor/>
                          </m:rPr>
                          <a:rPr lang="nl-BE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m:rPr>
                            <m:nor/>
                          </m:rPr>
                          <a:rPr lang="nl-BE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nl-BE" i="1" dirty="0"/>
              </a:p>
              <a:p>
                <a:pPr marL="0" lvl="1" indent="265113">
                  <a:buNone/>
                  <a:tabLst>
                    <a:tab pos="2149475" algn="l"/>
                    <a:tab pos="3949700" algn="l"/>
                    <a:tab pos="6456363" algn="l"/>
                  </a:tabLst>
                </a:pPr>
                <a:r>
                  <a:rPr lang="nl-BE" sz="1800" dirty="0"/>
                  <a:t>(in zuur midden: m.b.v. H</a:t>
                </a:r>
                <a:r>
                  <a:rPr lang="nl-BE" sz="1800" baseline="30000" dirty="0"/>
                  <a:t>+</a:t>
                </a:r>
                <a:r>
                  <a:rPr lang="nl-BE" sz="1800" dirty="0"/>
                  <a:t>)</a:t>
                </a:r>
              </a:p>
              <a:p>
                <a:pPr marL="0" lvl="1" indent="0">
                  <a:buFont typeface="+mj-lt"/>
                  <a:buAutoNum type="arabicPeriod" startAt="3"/>
                  <a:tabLst>
                    <a:tab pos="2332038" algn="l"/>
                    <a:tab pos="3054350" algn="l"/>
                    <a:tab pos="7178675" algn="l"/>
                  </a:tabLst>
                </a:pPr>
                <a:r>
                  <a:rPr lang="nl-BE" dirty="0"/>
                  <a:t>Massabalans:	</a:t>
                </a:r>
                <a14:m>
                  <m:oMath xmlns:m="http://schemas.openxmlformats.org/officeDocument/2006/math">
                    <m:r>
                      <m:rPr>
                        <m:nor/>
                        <m:brk m:alnAt="7"/>
                      </m:rPr>
                      <a:rPr lang="nl-BE" i="1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nl-BE" i="1">
                        <a:latin typeface="Cambria Math" panose="02040503050406030204" pitchFamily="18" charset="0"/>
                      </a:rPr>
                      <m:t>n</m:t>
                    </m:r>
                    <m:sSubSup>
                      <m:sSubSup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  <m:brk m:alnAt="7"/>
                          </m:rPr>
                          <a:rPr lang="nl-BE" i="1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m:rPr>
                            <m:nor/>
                            <m:brk m:alnAt="7"/>
                          </m:rPr>
                          <a:rPr lang="nl-BE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</m:sup>
                    </m:sSubSup>
                    <m:r>
                      <a:rPr lang="nl-BE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nl-BE" i="1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  <m:brk m:alnAt="7"/>
                          </m:rPr>
                          <a:rPr lang="nl-B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nl-BE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nl-BE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m:rPr>
                        <m:nor/>
                        <m:brk m:alnAt="7"/>
                      </m:rPr>
                      <a:rPr lang="nl-BE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nl-B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nl-BE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nl-B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nl-BE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m:rPr>
                            <m:nor/>
                          </m:rPr>
                          <a:rPr lang="nl-BE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m:rPr>
                        <m:nor/>
                        <m:brk m:alnAt="7"/>
                      </m:rPr>
                      <a:rPr lang="nl-BE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nl-BE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nl-B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nl-BE" i="1">
                        <a:latin typeface="Cambria Math" panose="02040503050406030204" pitchFamily="18" charset="0"/>
                      </a:rPr>
                      <m:t>M</m:t>
                    </m:r>
                    <m:sSup>
                      <m:sSup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  <m:brk m:alnAt="7"/>
                          </m:rPr>
                          <a:rPr lang="nl-BE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nor/>
                            <m:brk m:alnAt="7"/>
                          </m:rPr>
                          <a:rPr lang="nl-B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nl-BE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nl-BE" b="0" i="1" smtClean="0">
                        <a:latin typeface="Cambria Math" panose="02040503050406030204" pitchFamily="18" charset="0"/>
                      </a:rPr>
                      <m:t>+4 </m:t>
                    </m:r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nl-BE" i="1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nl-BE" i="1">
                        <a:latin typeface="Cambria Math" panose="02040503050406030204" pitchFamily="18" charset="0"/>
                      </a:rPr>
                      <m:t>S</m:t>
                    </m:r>
                    <m:sSubSup>
                      <m:sSubSup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nl-BE" i="1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m:rPr>
                            <m:nor/>
                          </m:rPr>
                          <a:rPr lang="nl-BE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m:rPr>
                            <m:nor/>
                          </m:rPr>
                          <a:rPr lang="nl-B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nl-B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nl-B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nl-B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B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BE" i="1">
                        <a:latin typeface="Cambria Math" panose="02040503050406030204" pitchFamily="18" charset="0"/>
                      </a:rPr>
                      <m:t>𝑂</m:t>
                    </m:r>
                    <m:r>
                      <m:rPr>
                        <m:nor/>
                      </m:rPr>
                      <a:rPr lang="nl-B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nl-BE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nl-B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nl-BE" i="1">
                        <a:latin typeface="Cambria Math" panose="02040503050406030204" pitchFamily="18" charset="0"/>
                      </a:rPr>
                      <m:t>S</m:t>
                    </m:r>
                    <m:sSubSup>
                      <m:sSubSup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nl-BE" i="1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m:rPr>
                            <m:nor/>
                          </m:rPr>
                          <a:rPr lang="nl-BE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m:rPr>
                            <m:nor/>
                          </m:rPr>
                          <a:rPr lang="nl-B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nl-B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nl-B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nl-BE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nl-BE" i="1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nl-B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nl-BE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nor/>
                          </m:rPr>
                          <a:rPr lang="nl-B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nl-BE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nl-B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nl-B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nl-BE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m:rPr>
                            <m:nor/>
                          </m:rPr>
                          <a:rPr lang="nl-BE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GB" i="1" dirty="0"/>
              </a:p>
              <a:p>
                <a:pPr marL="0" lvl="1" indent="265113">
                  <a:buNone/>
                </a:pPr>
                <a:r>
                  <a:rPr lang="nl-BE" sz="1800" dirty="0"/>
                  <a:t>(m.b.v. H</a:t>
                </a:r>
                <a:r>
                  <a:rPr lang="nl-BE" sz="1800" baseline="-25000" dirty="0"/>
                  <a:t>2</a:t>
                </a:r>
                <a:r>
                  <a:rPr lang="nl-BE" sz="1800" dirty="0"/>
                  <a:t>O)</a:t>
                </a:r>
                <a:endParaRPr lang="en-GB" sz="1800" dirty="0"/>
              </a:p>
              <a:p>
                <a:pPr marL="0" lvl="1" indent="0">
                  <a:buFont typeface="+mj-lt"/>
                  <a:buAutoNum type="arabicPeriod" startAt="4"/>
                </a:pPr>
                <a:r>
                  <a:rPr lang="nl-BE" dirty="0"/>
                  <a:t>Aantal opgenomen e</a:t>
                </a:r>
                <a:r>
                  <a:rPr lang="nl-BE" baseline="30000" dirty="0"/>
                  <a:t>-</a:t>
                </a:r>
                <a:r>
                  <a:rPr lang="nl-BE" dirty="0"/>
                  <a:t> = aantal afgegeven e</a:t>
                </a:r>
                <a:r>
                  <a:rPr lang="nl-BE" baseline="30000" dirty="0"/>
                  <a:t>-</a:t>
                </a:r>
                <a:r>
                  <a:rPr lang="nl-BE" dirty="0"/>
                  <a:t> </a:t>
                </a:r>
              </a:p>
              <a:p>
                <a:pPr marL="0" lvl="1" indent="265113">
                  <a:buNone/>
                  <a:tabLst>
                    <a:tab pos="895350" algn="l"/>
                  </a:tabLst>
                </a:pPr>
                <a14:m>
                  <m:oMath xmlns:m="http://schemas.openxmlformats.org/officeDocument/2006/math">
                    <m:r>
                      <m:rPr>
                        <m:nor/>
                        <m:brk m:alnAt="7"/>
                      </m:rPr>
                      <a:rPr lang="nl-B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nl-BE" b="0" i="1" smtClean="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nl-BE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nl-BE" i="1">
                        <a:latin typeface="Cambria Math" panose="02040503050406030204" pitchFamily="18" charset="0"/>
                      </a:rPr>
                      <m:t>Mn</m:t>
                    </m:r>
                    <m:sSubSup>
                      <m:sSubSup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  <m:brk m:alnAt="7"/>
                          </m:rPr>
                          <a:rPr lang="nl-BE" i="1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m:rPr>
                            <m:nor/>
                            <m:brk m:alnAt="7"/>
                          </m:rPr>
                          <a:rPr lang="nl-BE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nl-BE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nl-BE" i="1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nl-BE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  <m:brk m:alnAt="7"/>
                          </m:rPr>
                          <a:rPr lang="nl-BE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nl-BE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m:rPr>
                        <m:nor/>
                        <m:brk m:alnAt="7"/>
                      </m:rPr>
                      <a:rPr lang="nl-BE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nl-BE" i="1">
                        <a:latin typeface="Cambria Math" panose="02040503050406030204" pitchFamily="18" charset="0"/>
                      </a:rPr>
                      <m:t>8</m:t>
                    </m:r>
                    <m:r>
                      <m:rPr>
                        <m:nor/>
                      </m:rPr>
                      <a:rPr lang="nl-BE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nl-BE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m:rPr>
                            <m:nor/>
                          </m:rPr>
                          <a:rPr lang="nl-BE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m:rPr>
                        <m:nor/>
                        <m:brk m:alnAt="7"/>
                      </m:rPr>
                      <a:rPr lang="nl-BE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nl-BE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nl-B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nl-BE" i="1">
                        <a:latin typeface="Cambria Math" panose="02040503050406030204" pitchFamily="18" charset="0"/>
                      </a:rPr>
                      <m:t>M</m:t>
                    </m:r>
                    <m:sSup>
                      <m:sSup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  <m:brk m:alnAt="7"/>
                          </m:rPr>
                          <a:rPr lang="nl-BE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nor/>
                            <m:brk m:alnAt="7"/>
                          </m:rPr>
                          <a:rPr lang="nl-B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nl-BE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nl-BE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B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BE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i="1" dirty="0"/>
                  <a:t>	</a:t>
                </a:r>
              </a:p>
              <a:p>
                <a:pPr marL="265113" lvl="1" indent="0">
                  <a:buNone/>
                  <a:tabLst>
                    <a:tab pos="89535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l-BE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nor/>
                        </m:rPr>
                        <a:rPr lang="nl-BE" b="0" i="1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nl-BE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nl-BE" i="1">
                          <a:latin typeface="Cambria Math" panose="02040503050406030204" pitchFamily="18" charset="0"/>
                        </a:rPr>
                        <m:t>S</m:t>
                      </m:r>
                      <m:sSubSup>
                        <m:sSubSup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nl-BE" i="1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nl-B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nl-B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nl-B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nl-B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nl-B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BE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m:rPr>
                          <m:nor/>
                        </m:rPr>
                        <a:rPr lang="nl-BE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nl-BE" i="1">
                          <a:latin typeface="Cambria Math" panose="02040503050406030204" pitchFamily="18" charset="0"/>
                        </a:rPr>
                        <m:t>S</m:t>
                      </m:r>
                      <m:sSubSup>
                        <m:sSubSup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nl-BE" i="1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nl-BE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nl-B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nl-B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nl-B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nl-B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nl-BE" i="1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nl-B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nl-BE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nl-BE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nl-B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nl-B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nl-BE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nl-BE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i="1" dirty="0"/>
              </a:p>
              <a:p>
                <a:pPr marL="457200" lvl="1" indent="0">
                  <a:buNone/>
                </a:pPr>
                <a:endParaRPr lang="nl-BE" i="1" dirty="0"/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" y="980729"/>
                <a:ext cx="11881104" cy="5145435"/>
              </a:xfrm>
              <a:blipFill>
                <a:blip r:embed="rId2"/>
                <a:stretch>
                  <a:fillRect l="-770" t="-3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nl-BE" b="0" dirty="0">
                <a:latin typeface="+mj-lt"/>
                <a:ea typeface="Verdana" panose="020B0604030504040204" pitchFamily="34" charset="0"/>
              </a:rPr>
              <a:t>Opstellen van </a:t>
            </a:r>
            <a:r>
              <a:rPr lang="nl-BE" b="0" dirty="0" err="1">
                <a:latin typeface="+mj-lt"/>
                <a:ea typeface="Verdana" panose="020B0604030504040204" pitchFamily="34" charset="0"/>
              </a:rPr>
              <a:t>nettoreactie</a:t>
            </a:r>
            <a:r>
              <a:rPr lang="nl-BE" b="0" dirty="0">
                <a:latin typeface="+mj-lt"/>
                <a:ea typeface="Verdana" panose="020B0604030504040204" pitchFamily="34" charset="0"/>
              </a:rPr>
              <a:t> in zuur midden</a:t>
            </a:r>
            <a:endParaRPr lang="en-GB" b="0" dirty="0">
              <a:latin typeface="+mj-lt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035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" y="980729"/>
                <a:ext cx="11469624" cy="5145435"/>
              </a:xfrm>
            </p:spPr>
            <p:txBody>
              <a:bodyPr/>
              <a:lstStyle/>
              <a:p>
                <a:r>
                  <a:rPr lang="nl-BE" dirty="0"/>
                  <a:t>Nettoreactie:</a:t>
                </a:r>
              </a:p>
              <a:p>
                <a:pPr marL="712788" lvl="1" indent="0">
                  <a:buNone/>
                </a:pPr>
                <a:endParaRPr lang="nl-BE" i="1" dirty="0">
                  <a:latin typeface="Cambria Math" panose="02040503050406030204" pitchFamily="18" charset="0"/>
                </a:endParaRPr>
              </a:p>
              <a:p>
                <a:pPr marL="712788" lvl="1" indent="0">
                  <a:buNone/>
                </a:pPr>
                <a:endParaRPr lang="nl-BE" dirty="0"/>
              </a:p>
              <a:p>
                <a:pPr marL="712788" lvl="1" indent="0">
                  <a:buNone/>
                </a:pPr>
                <a:endParaRPr lang="nl-BE" dirty="0"/>
              </a:p>
              <a:p>
                <a:pPr marL="457200" lvl="1" indent="0">
                  <a:buNone/>
                </a:pPr>
                <a:endParaRPr lang="nl-BE" dirty="0"/>
              </a:p>
              <a:p>
                <a:pPr marL="457200" lvl="1" indent="0">
                  <a:buNone/>
                </a:pPr>
                <a:endParaRPr lang="nl-BE" dirty="0"/>
              </a:p>
              <a:p>
                <a:pPr marL="457200" lvl="1" indent="0">
                  <a:buNone/>
                </a:pPr>
                <a:endParaRPr lang="nl-BE" dirty="0"/>
              </a:p>
              <a:p>
                <a:pPr marL="457200" lvl="1" indent="0">
                  <a:buNone/>
                </a:pPr>
                <a:r>
                  <a:rPr lang="nl-BE" sz="2400" dirty="0" err="1"/>
                  <a:t>Toeschouwerionen</a:t>
                </a:r>
                <a:r>
                  <a:rPr lang="nl-BE" sz="2400" dirty="0"/>
                  <a:t> schrappen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l-BE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nl-BE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nl-BE" sz="2400" i="1">
                          <a:latin typeface="Cambria Math" panose="02040503050406030204" pitchFamily="18" charset="0"/>
                        </a:rPr>
                        <m:t>Mn</m:t>
                      </m:r>
                      <m:sSubSup>
                        <m:sSubSup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nl-BE" sz="2400" i="1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nl-BE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nl-BE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nl-BE" sz="2400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nor/>
                        </m:rPr>
                        <a:rPr lang="nl-BE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nl-BE" sz="2400" i="1">
                          <a:latin typeface="Cambria Math" panose="02040503050406030204" pitchFamily="18" charset="0"/>
                        </a:rPr>
                        <m:t>S</m:t>
                      </m:r>
                      <m:sSubSup>
                        <m:sSubSup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nl-BE" sz="2400" i="1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nl-BE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nl-BE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nl-BE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nl-BE" sz="2400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m:rPr>
                          <m:nor/>
                        </m:rPr>
                        <a:rPr lang="nl-BE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nl-BE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nl-BE" sz="24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m:rPr>
                          <m:nor/>
                        </m:rPr>
                        <a:rPr lang="nl-BE" sz="2400" i="1">
                          <a:latin typeface="Cambria Math" panose="02040503050406030204" pitchFamily="18" charset="0"/>
                        </a:rPr>
                        <m:t> → 2</m:t>
                      </m:r>
                      <m:r>
                        <m:rPr>
                          <m:nor/>
                        </m:rPr>
                        <a:rPr lang="nl-BE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nl-BE" sz="2400" i="1">
                          <a:latin typeface="Cambria Math" panose="02040503050406030204" pitchFamily="18" charset="0"/>
                        </a:rPr>
                        <m:t>M</m:t>
                      </m:r>
                      <m:sSup>
                        <m:sSup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nl-BE" sz="2400" i="1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nl-BE" sz="2400" i="1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nl-BE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nl-BE" sz="2400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nor/>
                        </m:rPr>
                        <a:rPr lang="nl-BE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nl-BE" sz="2400" i="1">
                          <a:latin typeface="Cambria Math" panose="02040503050406030204" pitchFamily="18" charset="0"/>
                        </a:rPr>
                        <m:t>S</m:t>
                      </m:r>
                      <m:sSubSup>
                        <m:sSubSup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nl-BE" sz="2400" i="1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nl-BE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nl-BE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nl-BE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nl-BE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nl-BE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nl-BE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nl-BE" sz="2400" i="1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nl-BE" sz="2400" i="1" dirty="0"/>
              </a:p>
              <a:p>
                <a:pPr marL="457200" lvl="1" indent="0">
                  <a:buNone/>
                </a:pPr>
                <a:endParaRPr lang="nl-BE" sz="2400" dirty="0"/>
              </a:p>
              <a:p>
                <a:pPr marL="457200" lvl="1" indent="0">
                  <a:buNone/>
                </a:pPr>
                <a:r>
                  <a:rPr lang="nl-BE" sz="2400" dirty="0"/>
                  <a:t>Oxidator   Reductor </a:t>
                </a:r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" y="980729"/>
                <a:ext cx="11469624" cy="5145435"/>
              </a:xfrm>
              <a:blipFill>
                <a:blip r:embed="rId2"/>
                <a:stretch>
                  <a:fillRect l="-691" t="-9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3"/>
          <p:cNvSpPr>
            <a:spLocks noGrp="1"/>
          </p:cNvSpPr>
          <p:nvPr>
            <p:ph type="title" idx="4294967295"/>
          </p:nvPr>
        </p:nvSpPr>
        <p:spPr>
          <a:xfrm>
            <a:off x="157667" y="44624"/>
            <a:ext cx="11987005" cy="549844"/>
          </a:xfrm>
        </p:spPr>
        <p:txBody>
          <a:bodyPr/>
          <a:lstStyle/>
          <a:p>
            <a:r>
              <a:rPr lang="nl-BE" dirty="0"/>
              <a:t>Opstellen van </a:t>
            </a:r>
            <a:r>
              <a:rPr lang="nl-BE" dirty="0" err="1"/>
              <a:t>nettoreactie</a:t>
            </a:r>
            <a:r>
              <a:rPr lang="nl-BE" dirty="0"/>
              <a:t> in zuur midden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9999911"/>
                  </p:ext>
                </p:extLst>
              </p:nvPr>
            </p:nvGraphicFramePr>
            <p:xfrm>
              <a:off x="1090473" y="1611576"/>
              <a:ext cx="10677855" cy="166459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677855">
                      <a:extLst>
                        <a:ext uri="{9D8B030D-6E8A-4147-A177-3AD203B41FA5}">
                          <a16:colId xmlns:a16="http://schemas.microsoft.com/office/drawing/2014/main" val="25204204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lvl="1" indent="0" algn="l"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2 </m:t>
                              </m:r>
                              <m:r>
                                <a:rPr lang="nl-B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m:rPr>
                                  <m:nor/>
                                </m:rP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  <m:t>Mn</m:t>
                              </m:r>
                              <m:sSubSup>
                                <m:sSubSupPr>
                                  <m:ctrlP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nor/>
                                      <m:brk m:alnAt="7"/>
                                    </m:rPr>
                                    <a:rPr lang="nl-BE" sz="2400" i="1" smtClean="0">
                                      <a:latin typeface="Cambria Math" panose="02040503050406030204" pitchFamily="18" charset="0"/>
                                    </a:rPr>
                                    <m:t>O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  <m:brk m:alnAt="7"/>
                                    </m:rP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nl-BE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p>
                                <m:sSupPr>
                                  <m:ctrlP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BE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  <m:brk m:alnAt="7"/>
                                    </m:rP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m:rPr>
                                      <m:nor/>
                                    </m:rP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nl-BE" sz="24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m:rPr>
                                  <m:nor/>
                                </m:rP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m:rPr>
                                      <m:nor/>
                                    </m:rP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  <m:brk m:alnAt="7"/>
                                </m:rPr>
                                <a:rPr lang="nl-BE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nl-BE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nor/>
                                </m:rP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nl-BE" sz="2400" i="1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sSup>
                                <m:sSupPr>
                                  <m:ctrlP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  <m:brk m:alnAt="7"/>
                                    </m:rP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p>
                                  <m:r>
                                    <m:rPr>
                                      <m:nor/>
                                      <m:brk m:alnAt="7"/>
                                    </m:rPr>
                                    <a:rPr lang="nl-BE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</m:sup>
                              </m:sSup>
                              <m: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nl-BE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BE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nl-BE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nl-BE" sz="2400" i="1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m:rPr>
                                  <m:nor/>
                                </m:rPr>
                                <a:rPr lang="nl-BE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nl-BE" sz="2400" i="1" dirty="0"/>
                            <a:t>	</a:t>
                          </a:r>
                        </a:p>
                        <a:p>
                          <a:pPr marL="0" lvl="1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5 </m:t>
                                </m:r>
                                <m:r>
                                  <a:rPr lang="nl-BE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m:rPr>
                                    <m:nor/>
                                  </m:rP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nl-BE" sz="2400" i="1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sSubSup>
                                  <m:sSubSupPr>
                                    <m:ctrlPr>
                                      <a:rPr lang="nl-B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nl-BE" sz="2400" i="1">
                                        <a:latin typeface="Cambria Math" panose="02040503050406030204" pitchFamily="18" charset="0"/>
                                      </a:rPr>
                                      <m:t>O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nl-BE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nl-BE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nl-BE" sz="240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nl-B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nl-BE" sz="2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nl-BE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nl-BE" sz="2400" i="1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m:rPr>
                                    <m:nor/>
                                  </m:rP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nl-BE" sz="2400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nl-BE" sz="2400" i="1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sSubSup>
                                  <m:sSubSupPr>
                                    <m:ctrlPr>
                                      <a:rPr lang="nl-B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nl-BE" sz="2400" i="1">
                                        <a:latin typeface="Cambria Math" panose="02040503050406030204" pitchFamily="18" charset="0"/>
                                      </a:rPr>
                                      <m:t>O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nl-BE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nl-BE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nl-BE" sz="240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nl-BE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nl-B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nl-BE" sz="2400" i="1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a:rPr lang="nl-BE" sz="240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nl-B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nl-BE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nl-BE" sz="2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BE" sz="2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8183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  <m:r>
                                  <m:rPr>
                                    <m:nor/>
                                  </m:rP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Mn</m:t>
                                </m:r>
                                <m:sSubSup>
                                  <m:sSubSupPr>
                                    <m:ctrlP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O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nl-BE" sz="240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5 </m:t>
                                </m:r>
                                <m:r>
                                  <m:rPr>
                                    <m:nor/>
                                  </m:rP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sSubSup>
                                  <m:sSubSupPr>
                                    <m:ctrlP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O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 2−</m:t>
                                    </m:r>
                                  </m:sup>
                                </m:sSubSup>
                                <m:r>
                                  <a:rPr lang="nl-BE" sz="240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  <m:sSup>
                                  <m:sSupPr>
                                    <m:ctrlP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nl-BE" sz="240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sSub>
                                  <m:sSubPr>
                                    <m:ctrlP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m:rPr>
                                    <m:nor/>
                                  </m:rP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 → 2 </m:t>
                                </m:r>
                                <m:r>
                                  <m:rPr>
                                    <m:nor/>
                                  </m:rP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sSup>
                                  <m:sSupPr>
                                    <m:ctrlP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2+</m:t>
                                    </m:r>
                                  </m:sup>
                                </m:sSup>
                                <m:r>
                                  <a:rPr lang="nl-BE" sz="240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5 </m:t>
                                </m:r>
                                <m:r>
                                  <m:rPr>
                                    <m:nor/>
                                  </m:rP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sSubSup>
                                  <m:sSubSupPr>
                                    <m:ctrlP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O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 2−</m:t>
                                    </m:r>
                                  </m:sup>
                                </m:sSubSup>
                                <m:r>
                                  <a:rPr lang="nl-BE" sz="240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8 </m:t>
                                </m:r>
                                <m:sSub>
                                  <m:sSubPr>
                                    <m:ctrlP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nl-BE" sz="240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nl-BE" sz="2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sSup>
                                  <m:sSupPr>
                                    <m:ctrlP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nl-BE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2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99745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9999911"/>
                  </p:ext>
                </p:extLst>
              </p:nvPr>
            </p:nvGraphicFramePr>
            <p:xfrm>
              <a:off x="1090473" y="1611576"/>
              <a:ext cx="10677855" cy="166459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677855">
                      <a:extLst>
                        <a:ext uri="{9D8B030D-6E8A-4147-A177-3AD203B41FA5}">
                          <a16:colId xmlns:a16="http://schemas.microsoft.com/office/drawing/2014/main" val="2520420402"/>
                        </a:ext>
                      </a:extLst>
                    </a:gridCol>
                  </a:tblGrid>
                  <a:tr h="10702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r="-57" b="-556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8183867"/>
                      </a:ext>
                    </a:extLst>
                  </a:tr>
                  <a:tr h="5942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79592" r="-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99745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Gekromde pijl-rechts 9"/>
          <p:cNvSpPr/>
          <p:nvPr/>
        </p:nvSpPr>
        <p:spPr>
          <a:xfrm>
            <a:off x="379460" y="2907792"/>
            <a:ext cx="711013" cy="102412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5" name="Rechte verbindingslijn met pijl 4"/>
          <p:cNvCxnSpPr/>
          <p:nvPr/>
        </p:nvCxnSpPr>
        <p:spPr>
          <a:xfrm>
            <a:off x="2980944" y="4498848"/>
            <a:ext cx="274320" cy="566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/>
          <p:cNvCxnSpPr/>
          <p:nvPr/>
        </p:nvCxnSpPr>
        <p:spPr>
          <a:xfrm flipH="1">
            <a:off x="1447800" y="4498848"/>
            <a:ext cx="347472" cy="566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258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jdelijke aanduiding voor inhoud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" y="980729"/>
                <a:ext cx="11469624" cy="5145435"/>
              </a:xfrm>
            </p:spPr>
            <p:txBody>
              <a:bodyPr/>
              <a:lstStyle/>
              <a:p>
                <a:r>
                  <a:rPr lang="nl-BE" dirty="0">
                    <a:solidFill>
                      <a:srgbClr val="FF0000"/>
                    </a:solidFill>
                  </a:rPr>
                  <a:t>Nettoreactie:</a:t>
                </a:r>
              </a:p>
              <a:p>
                <a:pPr marL="35718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l-BE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nl-BE" i="1">
                          <a:latin typeface="Cambria Math" panose="02040503050406030204" pitchFamily="18" charset="0"/>
                        </a:rPr>
                        <m:t>Mn</m:t>
                      </m:r>
                      <m:sSubSup>
                        <m:sSubSup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nl-BE" i="1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nl-BE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nl-B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nl-B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nl-BE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nor/>
                        </m:rP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nl-BE" i="1">
                          <a:latin typeface="Cambria Math" panose="02040503050406030204" pitchFamily="18" charset="0"/>
                        </a:rPr>
                        <m:t>S</m:t>
                      </m:r>
                      <m:sSubSup>
                        <m:sSubSup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nl-BE" i="1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nl-B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nl-B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nl-B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nl-B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nl-B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nl-BE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m:rPr>
                          <m:nor/>
                        </m:rP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nl-BE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nl-BE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m:rPr>
                          <m:nor/>
                        </m:rPr>
                        <a:rPr lang="nl-BE" i="1">
                          <a:latin typeface="Cambria Math" panose="02040503050406030204" pitchFamily="18" charset="0"/>
                        </a:rPr>
                        <m:t> → 2</m:t>
                      </m:r>
                      <m:r>
                        <m:rPr>
                          <m:nor/>
                        </m:rP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nl-BE" i="1">
                          <a:latin typeface="Cambria Math" panose="02040503050406030204" pitchFamily="18" charset="0"/>
                        </a:rPr>
                        <m:t>M</m:t>
                      </m:r>
                      <m:sSup>
                        <m:sSup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nl-BE" i="1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nl-BE" i="1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nl-B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nl-BE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nor/>
                        </m:rP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nl-BE" i="1">
                          <a:latin typeface="Cambria Math" panose="02040503050406030204" pitchFamily="18" charset="0"/>
                        </a:rPr>
                        <m:t>S</m:t>
                      </m:r>
                      <m:sSubSup>
                        <m:sSubSup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nl-BE" i="1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nl-BE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nl-B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nl-B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nl-BE" i="1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nl-B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nl-BE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nl-B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nl-BE" i="1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nl-BE" i="1" dirty="0">
                  <a:latin typeface="Cambria Math" panose="02040503050406030204" pitchFamily="18" charset="0"/>
                </a:endParaRPr>
              </a:p>
              <a:p>
                <a:pPr marL="357188" indent="0">
                  <a:buNone/>
                </a:pPr>
                <a:r>
                  <a:rPr lang="nl-BE" dirty="0"/>
                  <a:t>In praktijk: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nl-B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Mn</m:t>
                    </m:r>
                    <m:sSubSup>
                      <m:sSubSupPr>
                        <m:ctrlPr>
                          <a:rPr 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nl-B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m:rPr>
                            <m:nor/>
                          </m:rPr>
                          <a:rPr lang="nl-B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m:rPr>
                            <m:nor/>
                          </m:rPr>
                          <a:rPr lang="nl-BE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nl-BE" dirty="0"/>
                  <a:t> als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nl-BE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nl-B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Mn</m:t>
                    </m:r>
                    <m:sSub>
                      <m:sSubPr>
                        <m:ctrlPr>
                          <a:rPr 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nl-B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m:rPr>
                            <m:nor/>
                          </m:rPr>
                          <a:rPr lang="nl-B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nl-BE"/>
                      <m:t> </m:t>
                    </m:r>
                  </m:oMath>
                </a14:m>
                <a:r>
                  <a:rPr lang="nl-BE" dirty="0"/>
                  <a:t>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nl-BE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sSubSup>
                      <m:sSubSupPr>
                        <m:ctrlPr>
                          <a:rPr 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nl-B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m:rPr>
                            <m:nor/>
                          </m:rPr>
                          <a:rPr lang="nl-B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m:rPr>
                            <m:nor/>
                          </m:rPr>
                          <a:rPr lang="nl-B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2−</m:t>
                        </m:r>
                      </m:sup>
                    </m:sSubSup>
                  </m:oMath>
                </a14:m>
                <a:r>
                  <a:rPr lang="nl-BE" dirty="0"/>
                  <a:t> als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nl-BE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sSub>
                      <m:sSubPr>
                        <m:ctrlPr>
                          <a:rPr 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nl-B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nor/>
                          </m:rPr>
                          <a:rPr lang="nl-B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nl-BE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sSub>
                      <m:sSubPr>
                        <m:ctrlPr>
                          <a:rPr 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nl-B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m:rPr>
                            <m:nor/>
                          </m:rPr>
                          <a:rPr lang="nl-B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nl-BE" dirty="0"/>
                  <a:t> toegevoegd</a:t>
                </a:r>
              </a:p>
              <a:p>
                <a:pPr marL="2239963" indent="0">
                  <a:buNone/>
                </a:pPr>
                <a:r>
                  <a:rPr lang="nl-BE" dirty="0"/>
                  <a:t>in zwavelzuur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nl-B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nor/>
                          </m:rPr>
                          <a:rPr lang="nl-B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nl-BE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sSub>
                      <m:sSubPr>
                        <m:ctrlPr>
                          <a:rPr 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nl-B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m:rPr>
                            <m:nor/>
                          </m:rPr>
                          <a:rPr lang="nl-B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B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 midden</a:t>
                </a:r>
              </a:p>
              <a:p>
                <a:pPr marL="357188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nl-BE" dirty="0">
                        <a:solidFill>
                          <a:srgbClr val="FF0000"/>
                        </a:solidFill>
                      </a:rPr>
                      <m:t>Brutoreactie</m:t>
                    </m:r>
                  </m:oMath>
                </a14:m>
                <a:endParaRPr lang="nl-BE" dirty="0">
                  <a:solidFill>
                    <a:srgbClr val="FF0000"/>
                  </a:solidFill>
                </a:endParaRPr>
              </a:p>
              <a:p>
                <a:pPr marL="1428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𝐾𝑀𝑛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nl-BE" i="1"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𝑁𝑎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BE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3 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nl-BE" i="1">
                          <a:latin typeface="Cambria Math" panose="02040503050406030204" pitchFamily="18" charset="0"/>
                        </a:rPr>
                        <m:t> → 2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𝑛𝑆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nl-BE" i="1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BE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nl-BE" i="1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BE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nl-BE" i="1" dirty="0">
                  <a:latin typeface="Cambria Math" panose="02040503050406030204" pitchFamily="18" charset="0"/>
                </a:endParaRPr>
              </a:p>
              <a:p>
                <a:pPr marL="357188" indent="0">
                  <a:buNone/>
                </a:pPr>
                <a:r>
                  <a:rPr lang="nl-BE" dirty="0"/>
                  <a:t>Links toegevoegd: </a:t>
                </a:r>
              </a:p>
              <a:p>
                <a:pPr marL="757238" lvl="1"/>
                <a:r>
                  <a:rPr lang="nl-BE" sz="2400" dirty="0">
                    <a:latin typeface="Cambria Math" panose="02040503050406030204" pitchFamily="18" charset="0"/>
                  </a:rPr>
                  <a:t>2 K</a:t>
                </a:r>
                <a:r>
                  <a:rPr lang="nl-BE" sz="2400" baseline="30000" dirty="0">
                    <a:latin typeface="Cambria Math" panose="02040503050406030204" pitchFamily="18" charset="0"/>
                  </a:rPr>
                  <a:t>+</a:t>
                </a:r>
              </a:p>
              <a:p>
                <a:pPr marL="757238" lvl="1"/>
                <a:r>
                  <a:rPr lang="nl-BE" sz="2400" dirty="0">
                    <a:latin typeface="Cambria Math" panose="02040503050406030204" pitchFamily="18" charset="0"/>
                  </a:rPr>
                  <a:t>10 Na</a:t>
                </a:r>
                <a:r>
                  <a:rPr lang="nl-BE" sz="2400" baseline="30000" dirty="0">
                    <a:latin typeface="Cambria Math" panose="02040503050406030204" pitchFamily="18" charset="0"/>
                  </a:rPr>
                  <a:t>+</a:t>
                </a:r>
              </a:p>
              <a:p>
                <a:pPr marL="757238" lvl="1"/>
                <a:r>
                  <a:rPr lang="nl-BE" sz="2400" dirty="0">
                    <a:latin typeface="Cambria Math" panose="020405030504060302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nl-BE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nl-BE" sz="2400">
                        <a:latin typeface="Cambria Math" panose="02040503050406030204" pitchFamily="18" charset="0"/>
                      </a:rPr>
                      <m:t>S</m:t>
                    </m:r>
                    <m:sSubSup>
                      <m:sSubSupPr>
                        <m:ctrlPr>
                          <a:rPr lang="nl-B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nl-BE" sz="2400" i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nl-BE" sz="24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nl-BE" sz="2400" b="0" i="0" smtClean="0">
                            <a:latin typeface="Cambria Math" panose="02040503050406030204" pitchFamily="18" charset="0"/>
                          </a:rPr>
                          <m:t>2−</m:t>
                        </m:r>
                      </m:sup>
                    </m:sSubSup>
                  </m:oMath>
                </a14:m>
                <a:endParaRPr lang="nl-BE" dirty="0">
                  <a:latin typeface="Cambria Math" panose="02040503050406030204" pitchFamily="18" charset="0"/>
                </a:endParaRPr>
              </a:p>
              <a:p>
                <a:pPr marL="14288" indent="0">
                  <a:buNone/>
                </a:pPr>
                <a:endParaRPr lang="nl-BE" i="1" dirty="0">
                  <a:latin typeface="Cambria Math" panose="02040503050406030204" pitchFamily="18" charset="0"/>
                </a:endParaRPr>
              </a:p>
              <a:p>
                <a:pPr marL="712788" lvl="1" indent="0">
                  <a:buNone/>
                </a:pPr>
                <a:endParaRPr lang="nl-BE" dirty="0"/>
              </a:p>
              <a:p>
                <a:pPr marL="712788" lvl="1" indent="0">
                  <a:buNone/>
                </a:pPr>
                <a:endParaRPr lang="nl-BE" dirty="0"/>
              </a:p>
              <a:p>
                <a:pPr marL="457200" lvl="1" indent="0">
                  <a:buNone/>
                </a:pPr>
                <a:endParaRPr lang="nl-BE" dirty="0"/>
              </a:p>
            </p:txBody>
          </p:sp>
        </mc:Choice>
        <mc:Fallback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" y="980729"/>
                <a:ext cx="11469624" cy="5145435"/>
              </a:xfrm>
              <a:blipFill>
                <a:blip r:embed="rId2"/>
                <a:stretch>
                  <a:fillRect l="-691" t="-948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3"/>
          <p:cNvSpPr>
            <a:spLocks noGrp="1"/>
          </p:cNvSpPr>
          <p:nvPr>
            <p:ph type="title" idx="4294967295"/>
          </p:nvPr>
        </p:nvSpPr>
        <p:spPr>
          <a:xfrm>
            <a:off x="157667" y="44624"/>
            <a:ext cx="11987005" cy="549844"/>
          </a:xfrm>
        </p:spPr>
        <p:txBody>
          <a:bodyPr/>
          <a:lstStyle/>
          <a:p>
            <a:r>
              <a:rPr lang="nl-BE" dirty="0"/>
              <a:t>Opstellen van </a:t>
            </a:r>
            <a:r>
              <a:rPr lang="nl-BE" dirty="0" err="1"/>
              <a:t>brutoreactie</a:t>
            </a:r>
            <a:r>
              <a:rPr lang="nl-BE" dirty="0"/>
              <a:t> in zuur midden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606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" y="980729"/>
                <a:ext cx="11469624" cy="5145435"/>
              </a:xfrm>
            </p:spPr>
            <p:txBody>
              <a:bodyPr/>
              <a:lstStyle/>
              <a:p>
                <a:pPr marL="35718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l-BE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m:rPr>
                          <m:nor/>
                        </m:rPr>
                        <a:rPr lang="nl-BE" i="1" smtClean="0">
                          <a:latin typeface="Cambria Math" panose="02040503050406030204" pitchFamily="18" charset="0"/>
                        </a:rPr>
                        <m:t>Mn</m:t>
                      </m:r>
                      <m:sSubSup>
                        <m:sSubSup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nl-BE" i="1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nl-BE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nl-BE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nl-B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nl-BE" i="1">
                          <a:latin typeface="Cambria Math" panose="02040503050406030204" pitchFamily="18" charset="0"/>
                        </a:rPr>
                        <m:t>5 </m:t>
                      </m:r>
                      <m:r>
                        <m:rPr>
                          <m:nor/>
                        </m:rPr>
                        <a:rPr lang="nl-BE" i="1">
                          <a:latin typeface="Cambria Math" panose="02040503050406030204" pitchFamily="18" charset="0"/>
                        </a:rPr>
                        <m:t>S</m:t>
                      </m:r>
                      <m:sSubSup>
                        <m:sSubSup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nl-BE" i="1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nl-B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nl-BE" i="1">
                              <a:latin typeface="Cambria Math" panose="02040503050406030204" pitchFamily="18" charset="0"/>
                            </a:rPr>
                            <m:t> 2−</m:t>
                          </m:r>
                        </m:sup>
                      </m:sSubSup>
                      <m:r>
                        <a:rPr lang="nl-B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nl-BE" i="1">
                          <a:latin typeface="Cambria Math" panose="02040503050406030204" pitchFamily="18" charset="0"/>
                        </a:rPr>
                        <m:t>6 </m:t>
                      </m:r>
                      <m:sSup>
                        <m:sSup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nl-BE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nl-BE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m:rPr>
                          <m:nor/>
                        </m:rPr>
                        <a:rPr lang="nl-BE" i="1">
                          <a:latin typeface="Cambria Math" panose="02040503050406030204" pitchFamily="18" charset="0"/>
                        </a:rPr>
                        <m:t> → 2 </m:t>
                      </m:r>
                      <m:r>
                        <m:rPr>
                          <m:nor/>
                        </m:rPr>
                        <a:rPr lang="nl-BE" i="1">
                          <a:latin typeface="Cambria Math" panose="02040503050406030204" pitchFamily="18" charset="0"/>
                        </a:rPr>
                        <m:t>M</m:t>
                      </m:r>
                      <m:sSup>
                        <m:sSup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nl-BE" i="1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nl-BE" i="1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nl-B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nl-BE" i="1">
                          <a:latin typeface="Cambria Math" panose="02040503050406030204" pitchFamily="18" charset="0"/>
                        </a:rPr>
                        <m:t>5 </m:t>
                      </m:r>
                      <m:r>
                        <m:rPr>
                          <m:nor/>
                        </m:rPr>
                        <a:rPr lang="nl-BE" i="1">
                          <a:latin typeface="Cambria Math" panose="02040503050406030204" pitchFamily="18" charset="0"/>
                        </a:rPr>
                        <m:t>S</m:t>
                      </m:r>
                      <m:sSubSup>
                        <m:sSubSup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nl-BE" i="1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nl-BE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nl-BE" i="1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nl-BE" i="1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nl-B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nl-BE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nl-B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nl-BE" i="1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nl-B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nl-BE" dirty="0">
                  <a:latin typeface="Cambria Math" panose="02040503050406030204" pitchFamily="18" charset="0"/>
                </a:endParaRPr>
              </a:p>
              <a:p>
                <a:pPr marL="357188"/>
                <a:r>
                  <a:rPr lang="nl-BE" dirty="0">
                    <a:solidFill>
                      <a:srgbClr val="FF0000"/>
                    </a:solidFill>
                  </a:rPr>
                  <a:t>Spontane reactie?</a:t>
                </a:r>
              </a:p>
              <a:p>
                <a:pPr marL="1428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𝑐𝑒𝑙</m:t>
                          </m:r>
                        </m:sub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𝑜𝑥𝑖𝑑𝑎𝑡𝑖𝑒</m:t>
                          </m:r>
                        </m:sub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𝑟𝑒𝑑𝑢𝑐𝑡𝑖𝑒</m:t>
                          </m:r>
                        </m:sub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nl-BE" b="0" i="1" dirty="0">
                  <a:latin typeface="Cambria Math" panose="02040503050406030204" pitchFamily="18" charset="0"/>
                </a:endParaRPr>
              </a:p>
              <a:p>
                <a:pPr marL="14288" indent="0">
                  <a:buNone/>
                </a:pPr>
                <a:r>
                  <a:rPr lang="nl-BE" b="0" dirty="0"/>
                  <a:t>    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Sup>
                          <m:sSubSup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2−</m:t>
                            </m:r>
                          </m:sup>
                        </m:sSub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Sup>
                          <m:sSubSup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2−</m:t>
                            </m:r>
                          </m:sup>
                        </m:sSubSup>
                      </m:sub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nl-BE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𝑀𝑛</m:t>
                        </m:r>
                        <m:sSubSup>
                          <m:sSubSup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sSup>
                          <m:sSup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2+</m:t>
                            </m:r>
                          </m:sup>
                        </m:sSup>
                      </m:sub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nl-BE" b="0" i="1" dirty="0">
                  <a:latin typeface="Cambria Math" panose="02040503050406030204" pitchFamily="18" charset="0"/>
                </a:endParaRPr>
              </a:p>
              <a:p>
                <a:pPr marL="14288" indent="0">
                  <a:buNone/>
                </a:pPr>
                <a:r>
                  <a:rPr lang="nl-BE" b="0" dirty="0"/>
                  <a:t>    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=−0,17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+1,51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=1,34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nl-BE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14288" indent="0">
                  <a:buNone/>
                </a:pPr>
                <a:r>
                  <a:rPr lang="nl-BE" i="1" dirty="0">
                    <a:latin typeface="Cambria Math" panose="02040503050406030204" pitchFamily="18" charset="0"/>
                  </a:rPr>
                  <a:t>OF</a:t>
                </a:r>
              </a:p>
              <a:p>
                <a:pPr marL="1428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𝑙𝑜𝑔𝐾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0,059</m:t>
                          </m:r>
                        </m:den>
                      </m:f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𝑜𝑥𝑖𝑑𝑎𝑡𝑖𝑒</m:t>
                              </m:r>
                            </m:sub>
                            <m:sup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𝑟𝑒𝑑𝑢𝑐𝑡𝑖𝑒</m:t>
                              </m:r>
                            </m:sub>
                            <m:sup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0,059</m:t>
                          </m:r>
                        </m:den>
                      </m:f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×1,34 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=227      </m:t>
                      </m:r>
                      <m:groupChr>
                        <m:groupChrPr>
                          <m:chr m:val="⇒"/>
                          <m:pos m:val="top"/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227</m:t>
                          </m:r>
                        </m:sup>
                      </m:sSup>
                    </m:oMath>
                  </m:oMathPara>
                </a14:m>
                <a:endParaRPr lang="nl-BE" b="0" dirty="0">
                  <a:ea typeface="Cambria Math" panose="02040503050406030204" pitchFamily="18" charset="0"/>
                </a:endParaRPr>
              </a:p>
              <a:p>
                <a:pPr marL="14288" indent="0">
                  <a:buNone/>
                </a:pPr>
                <a:endParaRPr lang="nl-BE" b="0" dirty="0">
                  <a:ea typeface="Cambria Math" panose="02040503050406030204" pitchFamily="18" charset="0"/>
                </a:endParaRPr>
              </a:p>
              <a:p>
                <a:pPr marL="1428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nl-B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𝑆𝑃𝑂𝑁𝑇𝐴𝐴𝑁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𝑓𝑙𝑜𝑝𝑒𝑛𝑑</m:t>
                              </m:r>
                            </m:e>
                          </m:groupChr>
                        </m:e>
                      </m:d>
                    </m:oMath>
                  </m:oMathPara>
                </a14:m>
                <a:endParaRPr lang="nl-BE" dirty="0"/>
              </a:p>
              <a:p>
                <a:pPr marL="457200" lvl="1" indent="0">
                  <a:buNone/>
                </a:pPr>
                <a:endParaRPr lang="nl-BE" dirty="0"/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" y="980729"/>
                <a:ext cx="11469624" cy="5145435"/>
              </a:xfrm>
              <a:blipFill>
                <a:blip r:embed="rId2"/>
                <a:stretch>
                  <a:fillRect l="-6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3"/>
          <p:cNvSpPr>
            <a:spLocks noGrp="1"/>
          </p:cNvSpPr>
          <p:nvPr>
            <p:ph type="title" idx="4294967295"/>
          </p:nvPr>
        </p:nvSpPr>
        <p:spPr>
          <a:xfrm>
            <a:off x="157667" y="44624"/>
            <a:ext cx="11987005" cy="549844"/>
          </a:xfrm>
        </p:spPr>
        <p:txBody>
          <a:bodyPr/>
          <a:lstStyle/>
          <a:p>
            <a:r>
              <a:rPr lang="nl-BE" dirty="0"/>
              <a:t>Opstellen van </a:t>
            </a:r>
            <a:r>
              <a:rPr lang="nl-BE" dirty="0" err="1"/>
              <a:t>brutoreactie</a:t>
            </a:r>
            <a:r>
              <a:rPr lang="nl-BE" dirty="0"/>
              <a:t> in zuur midden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5970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BE" dirty="0"/>
              <a:t>Formularium</a:t>
            </a:r>
            <a:endParaRPr lang="en-GB" dirty="0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68BD0409-A98F-42C4-808B-1AADD8C853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599" y="697765"/>
            <a:ext cx="8478417" cy="5628390"/>
          </a:xfrm>
        </p:spPr>
      </p:pic>
    </p:spTree>
    <p:extLst>
      <p:ext uri="{BB962C8B-B14F-4D97-AF65-F5344CB8AC3E}">
        <p14:creationId xmlns:p14="http://schemas.microsoft.com/office/powerpoint/2010/main" val="41314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" y="980729"/>
                <a:ext cx="11469624" cy="514543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nl-BE" dirty="0"/>
                  <a:t>In </a:t>
                </a:r>
                <a:r>
                  <a:rPr lang="nl-BE" dirty="0" err="1"/>
                  <a:t>NaOH</a:t>
                </a:r>
                <a:r>
                  <a:rPr lang="nl-BE" dirty="0"/>
                  <a:t>-midden wordt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𝐵𝑟</m:t>
                    </m:r>
                    <m:sSubSup>
                      <m:sSubSup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GB" dirty="0"/>
                  <a:t> en vast </a:t>
                </a:r>
                <a:r>
                  <a:rPr lang="en-GB" dirty="0" err="1"/>
                  <a:t>zwavel</a:t>
                </a:r>
                <a:r>
                  <a:rPr lang="en-GB" dirty="0"/>
                  <a:t> </a:t>
                </a:r>
                <a:r>
                  <a:rPr lang="en-GB" dirty="0" err="1"/>
                  <a:t>omgezet</a:t>
                </a:r>
                <a:r>
                  <a:rPr lang="en-GB" dirty="0"/>
                  <a:t> in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:r>
                  <a:rPr lang="en-GB" dirty="0" err="1"/>
                  <a:t>sulfietionen</a:t>
                </a:r>
                <a:endParaRPr lang="en-GB" dirty="0"/>
              </a:p>
              <a:p>
                <a:r>
                  <a:rPr lang="nl-BE" dirty="0"/>
                  <a:t>Deelreacties: </a:t>
                </a:r>
              </a:p>
              <a:p>
                <a:pPr marL="265113" lvl="1" indent="-265113">
                  <a:buFont typeface="+mj-lt"/>
                  <a:buAutoNum type="arabicPeriod"/>
                  <a:tabLst>
                    <a:tab pos="2239963" algn="l"/>
                  </a:tabLst>
                </a:pPr>
                <a:r>
                  <a:rPr lang="nl-BE" dirty="0"/>
                  <a:t>e</a:t>
                </a:r>
                <a:r>
                  <a:rPr lang="nl-BE" baseline="30000" dirty="0"/>
                  <a:t>-</a:t>
                </a:r>
                <a:r>
                  <a:rPr lang="nl-BE" dirty="0"/>
                  <a:t> balans:	</a:t>
                </a:r>
                <a14:m>
                  <m:oMath xmlns:m="http://schemas.openxmlformats.org/officeDocument/2006/math">
                    <m:r>
                      <a:rPr lang="nl-BE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nl-BE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𝐵𝑟</m:t>
                    </m:r>
                    <m:sSubSup>
                      <m:sSubSup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nl-BE" b="0" i="1" smtClean="0">
                        <a:latin typeface="Cambria Math" panose="02040503050406030204" pitchFamily="18" charset="0"/>
                      </a:rPr>
                      <m:t>+10 </m:t>
                    </m:r>
                    <m:sSup>
                      <m:sSup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groupChr>
                      <m:groupChrPr>
                        <m:chr m:val="→"/>
                        <m:vertJc m:val="bot"/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nl-B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𝑒𝑑𝑢𝑐𝑡𝑖𝑒</m:t>
                        </m:r>
                      </m:e>
                    </m:groupChr>
                    <m:r>
                      <a:rPr lang="nl-BE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nl-BE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nl-BE" dirty="0"/>
                  <a:t>			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nl-BE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𝑥𝑖𝑑𝑎𝑡𝑖𝑒</m:t>
                        </m:r>
                      </m:e>
                    </m:groupChr>
                    <m:r>
                      <a:rPr lang="nl-BE" b="0" i="1" smtClean="0">
                        <a:latin typeface="Cambria Math" panose="02040503050406030204" pitchFamily="18" charset="0"/>
                      </a:rPr>
                      <m:t>𝑆</m:t>
                    </m:r>
                    <m:sSubSup>
                      <m:sSubSup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</m:sup>
                    </m:sSubSup>
                    <m:r>
                      <a:rPr lang="nl-BE" b="0" i="1" smtClean="0">
                        <a:latin typeface="Cambria Math" panose="02040503050406030204" pitchFamily="18" charset="0"/>
                      </a:rPr>
                      <m:t>+4 </m:t>
                    </m:r>
                    <m:sSup>
                      <m:sSup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br>
                  <a:rPr lang="nl-BE" dirty="0"/>
                </a:br>
                <a:r>
                  <a:rPr lang="nl-BE" dirty="0"/>
                  <a:t>	  </a:t>
                </a:r>
                <a:r>
                  <a:rPr lang="nl-BE" sz="1600" dirty="0"/>
                  <a:t>V	               	    0			0	 IV</a:t>
                </a:r>
              </a:p>
              <a:p>
                <a:pPr marL="265113" lvl="1" indent="0">
                  <a:buNone/>
                  <a:tabLst>
                    <a:tab pos="2239963" algn="l"/>
                  </a:tabLst>
                </a:pPr>
                <a:r>
                  <a:rPr lang="nl-BE" sz="1800" dirty="0">
                    <a:solidFill>
                      <a:srgbClr val="FF0000"/>
                    </a:solidFill>
                  </a:rPr>
                  <a:t>! </a:t>
                </a:r>
                <a:r>
                  <a:rPr lang="nl-BE" sz="1800" dirty="0" err="1">
                    <a:solidFill>
                      <a:srgbClr val="FF0000"/>
                    </a:solidFill>
                  </a:rPr>
                  <a:t>Diatomische</a:t>
                </a:r>
                <a:r>
                  <a:rPr lang="nl-BE" sz="1800" dirty="0">
                    <a:solidFill>
                      <a:srgbClr val="FF0000"/>
                    </a:solidFill>
                  </a:rPr>
                  <a:t> molecule</a:t>
                </a:r>
                <a:endParaRPr lang="nl-BE" sz="2400" dirty="0">
                  <a:solidFill>
                    <a:srgbClr val="FF0000"/>
                  </a:solidFill>
                </a:endParaRPr>
              </a:p>
              <a:p>
                <a:pPr marL="265113" lvl="1" indent="-265113">
                  <a:buFont typeface="+mj-lt"/>
                  <a:buAutoNum type="arabicPeriod" startAt="2"/>
                </a:pPr>
                <a:r>
                  <a:rPr lang="nl-BE" dirty="0"/>
                  <a:t>Ladingsbalans: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𝐵𝑟</m:t>
                    </m:r>
                    <m:sSubSup>
                      <m:sSubSup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nl-BE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nl-BE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nl-BE" i="1">
                        <a:latin typeface="Cambria Math" panose="02040503050406030204" pitchFamily="18" charset="0"/>
                      </a:rPr>
                      <m:t>+10</m:t>
                    </m:r>
                    <m:sSup>
                      <m:sSup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nl-BE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nl-BE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nl-B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</a:rPr>
                      <m:t>+12 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nl-BE" dirty="0"/>
                  <a:t>		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+6 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nl-BE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𝑆</m:t>
                    </m:r>
                    <m:sSubSup>
                      <m:sSubSup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nl-BE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nl-BE" i="1">
                            <a:latin typeface="Cambria Math" panose="02040503050406030204" pitchFamily="18" charset="0"/>
                          </a:rPr>
                          <m:t>2−</m:t>
                        </m:r>
                      </m:sup>
                    </m:sSubSup>
                    <m:r>
                      <a:rPr lang="nl-BE" i="1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nl-BE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nl-BE" dirty="0"/>
              </a:p>
              <a:p>
                <a:pPr marL="265113" lvl="1" indent="0">
                  <a:buNone/>
                </a:pPr>
                <a:r>
                  <a:rPr lang="nl-BE" sz="1800" dirty="0"/>
                  <a:t>(in basisch midden: m.b.v. OH</a:t>
                </a:r>
                <a:r>
                  <a:rPr lang="nl-BE" sz="1800" baseline="30000" dirty="0"/>
                  <a:t>-</a:t>
                </a:r>
                <a:r>
                  <a:rPr lang="nl-BE" sz="1800" dirty="0"/>
                  <a:t>)</a:t>
                </a:r>
              </a:p>
              <a:p>
                <a:pPr marL="265113" lvl="1" indent="-265113">
                  <a:buFont typeface="+mj-lt"/>
                  <a:buAutoNum type="arabicPeriod" startAt="3"/>
                  <a:tabLst>
                    <a:tab pos="2239963" algn="l"/>
                  </a:tabLst>
                </a:pPr>
                <a:r>
                  <a:rPr lang="nl-BE" dirty="0"/>
                  <a:t>Massabalans:	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𝐵𝑟</m:t>
                    </m:r>
                    <m:sSubSup>
                      <m:sSubSup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nl-BE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nl-BE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nl-BE" i="1">
                        <a:latin typeface="Cambria Math" panose="02040503050406030204" pitchFamily="18" charset="0"/>
                      </a:rPr>
                      <m:t>+10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nl-BE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nl-BE" b="0" i="1" smtClean="0">
                        <a:latin typeface="Cambria Math" panose="02040503050406030204" pitchFamily="18" charset="0"/>
                      </a:rPr>
                      <m:t>+6</m:t>
                    </m:r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nl-B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BE" i="1">
                        <a:latin typeface="Cambria Math" panose="02040503050406030204" pitchFamily="18" charset="0"/>
                      </a:rPr>
                      <m:t>+12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nl-BE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nl-BE" dirty="0"/>
                  <a:t>	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+6 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nl-BE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nl-BE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𝑆</m:t>
                    </m:r>
                    <m:sSubSup>
                      <m:sSubSup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nl-BE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nl-BE" i="1">
                            <a:latin typeface="Cambria Math" panose="02040503050406030204" pitchFamily="18" charset="0"/>
                          </a:rPr>
                          <m:t>2−</m:t>
                        </m:r>
                      </m:sup>
                    </m:sSubSup>
                    <m:r>
                      <a:rPr lang="nl-BE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nl-BE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nl-BE" b="0" i="0" smtClean="0">
                        <a:latin typeface="Cambria Math" panose="02040503050406030204" pitchFamily="18" charset="0"/>
                      </a:rPr>
                      <m:t>+3 </m:t>
                    </m:r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nl-BE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endParaRPr lang="en-GB" dirty="0"/>
              </a:p>
              <a:p>
                <a:pPr marL="265113" lvl="1" indent="-265113">
                  <a:buNone/>
                </a:pPr>
                <a:r>
                  <a:rPr lang="nl-BE" dirty="0"/>
                  <a:t>	</a:t>
                </a:r>
                <a:r>
                  <a:rPr lang="nl-BE" sz="1800" dirty="0"/>
                  <a:t>(m.b.v. H</a:t>
                </a:r>
                <a:r>
                  <a:rPr lang="nl-BE" sz="1800" baseline="-25000" dirty="0"/>
                  <a:t>2</a:t>
                </a:r>
                <a:r>
                  <a:rPr lang="nl-BE" sz="1800" dirty="0"/>
                  <a:t>O)</a:t>
                </a:r>
                <a:endParaRPr lang="en-GB" sz="1800" dirty="0"/>
              </a:p>
              <a:p>
                <a:pPr marL="265113" lvl="1" indent="-265113">
                  <a:buFont typeface="+mj-lt"/>
                  <a:buAutoNum type="arabicPeriod" startAt="4"/>
                </a:pPr>
                <a:r>
                  <a:rPr lang="nl-BE" dirty="0"/>
                  <a:t>Aantal opgenomen e</a:t>
                </a:r>
                <a:r>
                  <a:rPr lang="nl-BE" baseline="30000" dirty="0"/>
                  <a:t>-</a:t>
                </a:r>
                <a:r>
                  <a:rPr lang="nl-BE" dirty="0"/>
                  <a:t> = aantal afgegeven e</a:t>
                </a:r>
                <a:r>
                  <a:rPr lang="nl-BE" baseline="30000" dirty="0"/>
                  <a:t>-</a:t>
                </a:r>
                <a:r>
                  <a:rPr lang="nl-BE" dirty="0"/>
                  <a:t> </a:t>
                </a:r>
              </a:p>
              <a:p>
                <a:pPr marL="265113" lvl="1" indent="0">
                  <a:buNone/>
                </a:pP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𝐵𝑟</m:t>
                    </m:r>
                    <m:sSubSup>
                      <m:sSubSup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nl-BE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nl-BE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nl-BE" i="1">
                        <a:latin typeface="Cambria Math" panose="02040503050406030204" pitchFamily="18" charset="0"/>
                      </a:rPr>
                      <m:t>+10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nl-BE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nl-BE" i="1">
                        <a:latin typeface="Cambria Math" panose="02040503050406030204" pitchFamily="18" charset="0"/>
                      </a:rPr>
                      <m:t>+6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B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BE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nl-B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BE" i="1">
                        <a:latin typeface="Cambria Math" panose="02040503050406030204" pitchFamily="18" charset="0"/>
                      </a:rPr>
                      <m:t>+12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nl-BE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nl-B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	</a:t>
                </a:r>
                <a:endParaRPr lang="nl-BE" i="1" dirty="0">
                  <a:latin typeface="Cambria Math" panose="02040503050406030204" pitchFamily="18" charset="0"/>
                </a:endParaRPr>
              </a:p>
              <a:p>
                <a:pPr marL="265113" lvl="1" indent="-265113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+6 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𝑂</m:t>
                      </m:r>
                      <m:sSup>
                        <m:sSup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nl-BE" i="1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𝑆</m:t>
                      </m:r>
                      <m:sSubSup>
                        <m:sSubSup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nl-BE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nl-BE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nl-BE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BE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nl-B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nl-BE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nl-BE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" y="980729"/>
                <a:ext cx="11469624" cy="5145435"/>
              </a:xfrm>
              <a:blipFill>
                <a:blip r:embed="rId2"/>
                <a:stretch>
                  <a:fillRect l="-797" t="-10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nl-BE" b="0" dirty="0">
                <a:latin typeface="+mj-lt"/>
                <a:ea typeface="Verdana" panose="020B0604030504040204" pitchFamily="34" charset="0"/>
              </a:rPr>
              <a:t>Opstellen van </a:t>
            </a:r>
            <a:r>
              <a:rPr lang="nl-BE" b="0" dirty="0" err="1">
                <a:latin typeface="+mj-lt"/>
                <a:ea typeface="Verdana" panose="020B0604030504040204" pitchFamily="34" charset="0"/>
              </a:rPr>
              <a:t>nettoreactie</a:t>
            </a:r>
            <a:r>
              <a:rPr lang="nl-BE" b="0" dirty="0">
                <a:latin typeface="+mj-lt"/>
                <a:ea typeface="Verdana" panose="020B0604030504040204" pitchFamily="34" charset="0"/>
              </a:rPr>
              <a:t> in basisch midden</a:t>
            </a:r>
            <a:endParaRPr lang="en-GB" b="0" dirty="0">
              <a:latin typeface="+mj-lt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870710"/>
      </p:ext>
    </p:extLst>
  </p:cSld>
  <p:clrMapOvr>
    <a:masterClrMapping/>
  </p:clrMapOvr>
</p:sld>
</file>

<file path=ppt/theme/theme1.xml><?xml version="1.0" encoding="utf-8"?>
<a:theme xmlns:a="http://schemas.openxmlformats.org/drawingml/2006/main" name="iiw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w" id="{8B78771A-F25D-4C2C-B977-4F63AF4B5EB7}" vid="{DAF4A448-0A02-4F1C-BCC4-C51847F393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iiw</Template>
  <TotalTime>750</TotalTime>
  <Words>1063</Words>
  <Application>Microsoft Office PowerPoint</Application>
  <PresentationFormat>Breedbeeld</PresentationFormat>
  <Paragraphs>134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Verdana</vt:lpstr>
      <vt:lpstr>Wingdings</vt:lpstr>
      <vt:lpstr>iiw</vt:lpstr>
      <vt:lpstr>Chemie schakelprogramma Hoofdstuk 8</vt:lpstr>
      <vt:lpstr>Definities</vt:lpstr>
      <vt:lpstr>Definities</vt:lpstr>
      <vt:lpstr>Opstellen van nettoreactie in zuur midden</vt:lpstr>
      <vt:lpstr>Opstellen van nettoreactie in zuur midden</vt:lpstr>
      <vt:lpstr>Opstellen van brutoreactie in zuur midden</vt:lpstr>
      <vt:lpstr>Opstellen van brutoreactie in zuur midden</vt:lpstr>
      <vt:lpstr>Formularium</vt:lpstr>
      <vt:lpstr>Opstellen van nettoreactie in basisch midden</vt:lpstr>
      <vt:lpstr>Opstellen van nettoreactie in basisch midden</vt:lpstr>
      <vt:lpstr>Opstellen van brutoreactie in basisch midden</vt:lpstr>
      <vt:lpstr>Opstellen van brutoreactie in basisch midden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Chemie schakelprogramma FCHES Leereenheid 3_deel 2</dc:title>
  <dc:creator>GOIGNARD Els</dc:creator>
  <cp:lastModifiedBy>GOIGNARD Els</cp:lastModifiedBy>
  <cp:revision>58</cp:revision>
  <dcterms:created xsi:type="dcterms:W3CDTF">2018-08-26T12:08:54Z</dcterms:created>
  <dcterms:modified xsi:type="dcterms:W3CDTF">2023-04-23T15:16:37Z</dcterms:modified>
</cp:coreProperties>
</file>