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5111" autoAdjust="0"/>
  </p:normalViewPr>
  <p:slideViewPr>
    <p:cSldViewPr snapToGrid="0">
      <p:cViewPr varScale="1">
        <p:scale>
          <a:sx n="54" d="100"/>
          <a:sy n="54" d="100"/>
        </p:scale>
        <p:origin x="17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CAF0-E024-4A55-95F3-23B87ADCECC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C4719-50EA-4436-B2D1-953CFFA366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7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26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1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6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1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92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2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2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79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4719-50EA-4436-B2D1-953CFFA366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4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BB9D334-7A08-4D65-A885-5FB35F3A2E80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Chemie schakelprogramma</a:t>
            </a:r>
            <a:br>
              <a:rPr lang="nl-BE" dirty="0"/>
            </a:b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Hoofdstuk </a:t>
            </a:r>
            <a:r>
              <a:rPr lang="nl-BE" dirty="0" smtClean="0"/>
              <a:t>9: </a:t>
            </a:r>
            <a:r>
              <a:rPr lang="nl-BE" dirty="0" smtClean="0"/>
              <a:t>scheidingsmethoden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</a:pPr>
            <a:r>
              <a:rPr lang="en-GB" dirty="0"/>
              <a:t>= </a:t>
            </a:r>
            <a:r>
              <a:rPr lang="en-GB" dirty="0" err="1"/>
              <a:t>scheiding</a:t>
            </a:r>
            <a:r>
              <a:rPr lang="en-GB" dirty="0"/>
              <a:t> van 2 </a:t>
            </a:r>
            <a:r>
              <a:rPr lang="en-GB" dirty="0" err="1"/>
              <a:t>vluchtige</a:t>
            </a:r>
            <a:r>
              <a:rPr lang="en-GB" dirty="0"/>
              <a:t> </a:t>
            </a:r>
            <a:r>
              <a:rPr lang="en-GB" dirty="0" err="1" smtClean="0"/>
              <a:t>stoffen</a:t>
            </a:r>
            <a:endParaRPr lang="en-GB" dirty="0"/>
          </a:p>
          <a:p>
            <a:pPr marL="5653088" indent="0" eaLnBrk="0" hangingPunct="0">
              <a:buNone/>
            </a:pPr>
            <a:endParaRPr lang="en-GB" dirty="0"/>
          </a:p>
          <a:p>
            <a:pPr marL="5653088" indent="0" eaLnBrk="0" hangingPunct="0">
              <a:buNone/>
            </a:pPr>
            <a:r>
              <a:rPr lang="en-GB" dirty="0" smtClean="0"/>
              <a:t>Wet </a:t>
            </a:r>
            <a:r>
              <a:rPr lang="en-GB" dirty="0"/>
              <a:t>van </a:t>
            </a:r>
            <a:r>
              <a:rPr lang="en-GB" dirty="0" err="1" smtClean="0"/>
              <a:t>Raoult</a:t>
            </a:r>
            <a:r>
              <a:rPr lang="en-GB" dirty="0" smtClean="0"/>
              <a:t>:</a:t>
            </a:r>
            <a:endParaRPr lang="en-GB" dirty="0"/>
          </a:p>
          <a:p>
            <a:pPr marL="5653088" indent="0" eaLnBrk="0" hangingPunct="0">
              <a:buNone/>
            </a:pPr>
            <a:endParaRPr lang="en-GB" dirty="0"/>
          </a:p>
          <a:p>
            <a:pPr marL="5653088" indent="0" eaLnBrk="0" hangingPunc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/>
              <a:t>Gefractioneerde destillatie 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EF7095-29E7-4CE6-85D5-B13CCFB1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1413912"/>
            <a:ext cx="5616624" cy="47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425" y="2633663"/>
            <a:ext cx="3352800" cy="139065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272338" y="50720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041" y="4529504"/>
            <a:ext cx="5734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31" y="908050"/>
            <a:ext cx="7919337" cy="521811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 smtClean="0"/>
              <a:t>Voorbeeld </a:t>
            </a:r>
            <a:r>
              <a:rPr lang="nl-BE" dirty="0" err="1" smtClean="0"/>
              <a:t>pag</a:t>
            </a:r>
            <a:r>
              <a:rPr lang="nl-BE" dirty="0" smtClean="0"/>
              <a:t> 210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ls.goignard\Pictures\Knipsel.PNG">
            <a:extLst>
              <a:ext uri="{FF2B5EF4-FFF2-40B4-BE49-F238E27FC236}">
                <a16:creationId xmlns:a16="http://schemas.microsoft.com/office/drawing/2014/main" id="{C7CD9CF0-7C65-42DF-B9C9-774E6E27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835312"/>
            <a:ext cx="5034248" cy="442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5217443"/>
          </a:xfrm>
        </p:spPr>
        <p:txBody>
          <a:bodyPr/>
          <a:lstStyle/>
          <a:p>
            <a:pPr eaLnBrk="0" hangingPunct="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Als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nl-BE" dirty="0">
                <a:cs typeface="Calibri"/>
              </a:rPr>
              <a:t>als </a:t>
            </a:r>
            <a:r>
              <a:rPr lang="nl-BE" dirty="0" err="1">
                <a:cs typeface="Calibri"/>
              </a:rPr>
              <a:t>T</a:t>
            </a:r>
            <a:r>
              <a:rPr lang="nl-BE" baseline="-25000" dirty="0" err="1">
                <a:cs typeface="Calibri"/>
              </a:rPr>
              <a:t>kook</a:t>
            </a:r>
            <a:r>
              <a:rPr lang="nl-BE" dirty="0">
                <a:cs typeface="Calibri"/>
              </a:rPr>
              <a:t> van vloeistof &gt; 180°C</a:t>
            </a:r>
          </a:p>
          <a:p>
            <a:pPr eaLnBrk="0" hangingPunct="0">
              <a:buFont typeface="Wingdings" panose="05000000000000000000" pitchFamily="2" charset="2"/>
              <a:buChar char="à"/>
            </a:pPr>
            <a:r>
              <a:rPr lang="nl-BE" dirty="0">
                <a:cs typeface="Calibri"/>
              </a:rPr>
              <a:t> onstabiliteit van de te destilleren producten bij verhoogde T</a:t>
            </a:r>
            <a:endParaRPr lang="nl-BE" dirty="0"/>
          </a:p>
          <a:p>
            <a:pPr marL="4838700" indent="0">
              <a:buNone/>
            </a:pPr>
            <a:endParaRPr lang="nl-BE" b="1" dirty="0">
              <a:solidFill>
                <a:srgbClr val="FF0000"/>
              </a:solidFill>
            </a:endParaRPr>
          </a:p>
          <a:p>
            <a:pPr marL="4838700" indent="0">
              <a:buNone/>
            </a:pPr>
            <a:r>
              <a:rPr lang="nl-BE" b="1" dirty="0">
                <a:solidFill>
                  <a:srgbClr val="FF0000"/>
                </a:solidFill>
              </a:rPr>
              <a:t>Vacuüm 			</a:t>
            </a:r>
            <a:r>
              <a:rPr lang="nl-BE" b="1" dirty="0" err="1">
                <a:solidFill>
                  <a:srgbClr val="FF0000"/>
                </a:solidFill>
              </a:rPr>
              <a:t>T</a:t>
            </a:r>
            <a:r>
              <a:rPr lang="nl-BE" b="1" baseline="-25000" dirty="0" err="1">
                <a:solidFill>
                  <a:srgbClr val="FF0000"/>
                </a:solidFill>
              </a:rPr>
              <a:t>kook</a:t>
            </a:r>
            <a:r>
              <a:rPr lang="nl-BE" b="1" dirty="0">
                <a:solidFill>
                  <a:srgbClr val="FF0000"/>
                </a:solidFill>
              </a:rPr>
              <a:t> </a:t>
            </a:r>
            <a:r>
              <a:rPr lang="nl-BE" b="1" dirty="0">
                <a:solidFill>
                  <a:srgbClr val="FF0000"/>
                </a:solidFill>
                <a:latin typeface="Times New Roman"/>
                <a:cs typeface="Times New Roman"/>
              </a:rPr>
              <a:t>↓</a:t>
            </a:r>
          </a:p>
          <a:p>
            <a:pPr marL="4838700" lvl="0" indent="0" eaLnBrk="0" hangingPunct="0">
              <a:buNone/>
            </a:pP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838700" lvl="0" indent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Literatuur: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verb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X : kooktemp 40°C  </a:t>
            </a:r>
          </a:p>
          <a:p>
            <a:pPr marL="4838700" lvl="0" indent="0" eaLnBrk="0" hangingPunct="0">
              <a:buNone/>
              <a:tabLst>
                <a:tab pos="6732588" algn="l"/>
              </a:tabLst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 	 bij 0,03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mmHg</a:t>
            </a: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838700" lvl="0" indent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Maar </a:t>
            </a:r>
            <a:r>
              <a:rPr lang="nl-BE" sz="24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vacu</a:t>
            </a:r>
            <a:r>
              <a:rPr lang="nl-BE" sz="2400" dirty="0"/>
              <a:t>ü</a:t>
            </a:r>
            <a:r>
              <a:rPr lang="nl-BE" sz="24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mpomp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: druk van 9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mmHg</a:t>
            </a: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838700" lvl="0" indent="0" eaLnBrk="0" hangingPunct="0">
              <a:buNone/>
            </a:pP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838700" lvl="0" indent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Normaal kookpunt: 250°C</a:t>
            </a:r>
          </a:p>
          <a:p>
            <a:pPr marL="4838700" lvl="0" indent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Nu: 120°C</a:t>
            </a:r>
          </a:p>
          <a:p>
            <a:pPr marL="483870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 smtClean="0"/>
              <a:t>6. </a:t>
            </a:r>
            <a:r>
              <a:rPr lang="nl-BE" dirty="0" smtClean="0"/>
              <a:t>Vacuümdestillatie </a:t>
            </a:r>
            <a:endParaRPr lang="en-GB" dirty="0"/>
          </a:p>
        </p:txBody>
      </p:sp>
      <p:sp>
        <p:nvSpPr>
          <p:cNvPr id="6" name="PIJL-RECHTS 4">
            <a:extLst>
              <a:ext uri="{FF2B5EF4-FFF2-40B4-BE49-F238E27FC236}">
                <a16:creationId xmlns:a16="http://schemas.microsoft.com/office/drawing/2014/main" id="{BCE20D61-14BF-49CE-87D0-C9019988200F}"/>
              </a:ext>
            </a:extLst>
          </p:cNvPr>
          <p:cNvSpPr/>
          <p:nvPr/>
        </p:nvSpPr>
        <p:spPr>
          <a:xfrm>
            <a:off x="7995585" y="2504050"/>
            <a:ext cx="1512168" cy="4001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19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= Scheiding van een heterogeen mengsel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sz="2400" dirty="0"/>
              <a:t>Voor weinig vluchtige of hitte gevoelige verbind., alternatief voor </a:t>
            </a:r>
            <a:r>
              <a:rPr lang="nl-BE" sz="2400" dirty="0" err="1"/>
              <a:t>vacuümdestill</a:t>
            </a:r>
            <a:r>
              <a:rPr lang="nl-BE" sz="2400" dirty="0"/>
              <a:t>.</a:t>
            </a:r>
          </a:p>
          <a:p>
            <a:r>
              <a:rPr lang="nl-BE" sz="2400" dirty="0"/>
              <a:t>Voor het isoleren van natuurproducten, verontreinigd met niet vluchtige producten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09600" y="92372"/>
            <a:ext cx="10972800" cy="433387"/>
          </a:xfrm>
        </p:spPr>
        <p:txBody>
          <a:bodyPr/>
          <a:lstStyle/>
          <a:p>
            <a:r>
              <a:rPr lang="nl-BE" dirty="0"/>
              <a:t>7. Stoomdestillatie </a:t>
            </a:r>
            <a:endParaRPr lang="en-GB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B2F0194-EFD6-4BBE-B688-C07A396AF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161721"/>
              </p:ext>
            </p:extLst>
          </p:nvPr>
        </p:nvGraphicFramePr>
        <p:xfrm>
          <a:off x="1572068" y="2353036"/>
          <a:ext cx="324036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ergelijking" r:id="rId4" imgW="1295280" imgH="431640" progId="Equation.3">
                  <p:embed/>
                </p:oleObj>
              </mc:Choice>
              <mc:Fallback>
                <p:oleObj name="Vergelijking" r:id="rId4" imgW="1295280" imgH="431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068" y="2353036"/>
                        <a:ext cx="3240360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FECB3B9B-E5EC-432F-9B8A-B02695A1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96" y="1479850"/>
            <a:ext cx="4677295" cy="314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1. Intermoleculaire krachten </a:t>
            </a:r>
            <a:endParaRPr lang="en-GB" dirty="0"/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40BDFF69-3852-4956-B85E-63EB451E4ACA}"/>
              </a:ext>
            </a:extLst>
          </p:cNvPr>
          <p:cNvSpPr txBox="1"/>
          <p:nvPr/>
        </p:nvSpPr>
        <p:spPr bwMode="auto">
          <a:xfrm>
            <a:off x="2194772" y="1039568"/>
            <a:ext cx="707219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Verbindingen in vaste toestand (onder T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 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of in vloeibare toestand (onder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</a:t>
            </a:r>
            <a:r>
              <a:rPr kumimoji="0" lang="nl-BE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kook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 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owv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aantrekkingskrachten tussen moleculen</a:t>
            </a:r>
          </a:p>
        </p:txBody>
      </p:sp>
      <p:sp>
        <p:nvSpPr>
          <p:cNvPr id="8" name="Tekstvak 8">
            <a:extLst>
              <a:ext uri="{FF2B5EF4-FFF2-40B4-BE49-F238E27FC236}">
                <a16:creationId xmlns:a16="http://schemas.microsoft.com/office/drawing/2014/main" id="{1C6A227F-6560-4F20-B321-E685AD87A29C}"/>
              </a:ext>
            </a:extLst>
          </p:cNvPr>
          <p:cNvSpPr txBox="1"/>
          <p:nvPr/>
        </p:nvSpPr>
        <p:spPr bwMode="auto">
          <a:xfrm>
            <a:off x="4158571" y="2374764"/>
            <a:ext cx="449937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= intermoleculaire krachten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= elektrisch van aard!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Tekstvak 9">
            <a:extLst>
              <a:ext uri="{FF2B5EF4-FFF2-40B4-BE49-F238E27FC236}">
                <a16:creationId xmlns:a16="http://schemas.microsoft.com/office/drawing/2014/main" id="{A01D5193-F326-4871-80E6-5BA7FACBC5C9}"/>
              </a:ext>
            </a:extLst>
          </p:cNvPr>
          <p:cNvSpPr txBox="1"/>
          <p:nvPr/>
        </p:nvSpPr>
        <p:spPr bwMode="auto">
          <a:xfrm>
            <a:off x="624417" y="3484888"/>
            <a:ext cx="10206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Smelten of koken</a:t>
            </a:r>
            <a:r>
              <a:rPr kumimoji="0" lang="nl-BE" sz="24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= breken van intermoleculaire krachten</a:t>
            </a:r>
            <a:endParaRPr kumimoji="0" lang="nl-BE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Tekstvak 10">
            <a:extLst>
              <a:ext uri="{FF2B5EF4-FFF2-40B4-BE49-F238E27FC236}">
                <a16:creationId xmlns:a16="http://schemas.microsoft.com/office/drawing/2014/main" id="{3CADAE14-10E1-42B9-9708-54AD8CDFAC81}"/>
              </a:ext>
            </a:extLst>
          </p:cNvPr>
          <p:cNvSpPr txBox="1"/>
          <p:nvPr/>
        </p:nvSpPr>
        <p:spPr bwMode="auto">
          <a:xfrm>
            <a:off x="624417" y="4798888"/>
            <a:ext cx="8701036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Naarmate de intermoleculaire krachten sterker worden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=&gt; Grootte van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</a:t>
            </a:r>
            <a:r>
              <a:rPr lang="nl-BE" sz="2400" baseline="-25000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smelt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en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</a:t>
            </a:r>
            <a:r>
              <a:rPr lang="nl-BE" sz="2400" baseline="-25000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kook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↑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PIJL-RECHTS 5">
            <a:extLst>
              <a:ext uri="{FF2B5EF4-FFF2-40B4-BE49-F238E27FC236}">
                <a16:creationId xmlns:a16="http://schemas.microsoft.com/office/drawing/2014/main" id="{E77AD086-1FC0-46A3-9673-C21ED8202806}"/>
              </a:ext>
            </a:extLst>
          </p:cNvPr>
          <p:cNvSpPr/>
          <p:nvPr/>
        </p:nvSpPr>
        <p:spPr>
          <a:xfrm>
            <a:off x="624417" y="1461571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5414"/>
            <a:ext cx="3105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5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579331" cy="55349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Dispersiekrachten </a:t>
            </a:r>
          </a:p>
          <a:p>
            <a:pPr marL="0" indent="531813">
              <a:buNone/>
            </a:pPr>
            <a:r>
              <a:rPr lang="nl-BE" sz="2400" dirty="0"/>
              <a:t>= Vanderwaalskrachten </a:t>
            </a:r>
          </a:p>
          <a:p>
            <a:pPr marL="0" indent="531813">
              <a:buNone/>
            </a:pPr>
            <a:r>
              <a:rPr lang="nl-BE" sz="2400" dirty="0"/>
              <a:t>= Tussen molecule zonder permanente </a:t>
            </a:r>
            <a:r>
              <a:rPr lang="nl-BE" sz="2400" dirty="0" smtClean="0"/>
              <a:t>dipool (ENW</a:t>
            </a:r>
            <a:r>
              <a:rPr lang="nl-BE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≠ </a:t>
            </a:r>
            <a:r>
              <a:rPr lang="nl-BE" sz="2400" dirty="0" smtClean="0"/>
              <a:t>tussen de 	partners zeer klein tot </a:t>
            </a:r>
            <a:r>
              <a:rPr lang="nl-BE" sz="2400" dirty="0" smtClean="0"/>
              <a:t>0): tijdelijke dipool</a:t>
            </a:r>
            <a:endParaRPr lang="nl-BE" sz="2400" dirty="0"/>
          </a:p>
          <a:p>
            <a:pPr marL="0" indent="531813">
              <a:buNone/>
            </a:pPr>
            <a:r>
              <a:rPr lang="nl-BE" sz="2400" dirty="0"/>
              <a:t>= zwakste van alle intermoleculaire </a:t>
            </a:r>
            <a:r>
              <a:rPr lang="nl-BE" sz="2400" dirty="0" smtClean="0"/>
              <a:t>krachten</a:t>
            </a:r>
          </a:p>
          <a:p>
            <a:pPr marL="0" indent="531813">
              <a:buNone/>
            </a:pPr>
            <a:r>
              <a:rPr lang="nl-BE" sz="2400" dirty="0" smtClean="0"/>
              <a:t>Hoe groter de </a:t>
            </a:r>
            <a:r>
              <a:rPr lang="nl-BE" sz="2400" dirty="0" smtClean="0"/>
              <a:t>molaire massa, hoe groter de dispersiekrachten</a:t>
            </a:r>
            <a:endParaRPr lang="nl-BE" sz="2400" dirty="0"/>
          </a:p>
          <a:p>
            <a:pPr marL="0" indent="531813">
              <a:buNone/>
            </a:pPr>
            <a:endParaRPr lang="nl-BE" dirty="0"/>
          </a:p>
          <a:p>
            <a:pPr marL="514350" indent="-514350">
              <a:buFont typeface="+mj-lt"/>
              <a:buAutoNum type="arabicPeriod" startAt="2"/>
            </a:pPr>
            <a:r>
              <a:rPr lang="nl-BE" dirty="0"/>
              <a:t>Dipool-dipool krachten </a:t>
            </a:r>
          </a:p>
          <a:p>
            <a:pPr marL="0" indent="531813">
              <a:buNone/>
            </a:pPr>
            <a:r>
              <a:rPr lang="nl-BE" sz="2400" dirty="0"/>
              <a:t>= Elektrostatische aantrekkingskrachten </a:t>
            </a:r>
          </a:p>
          <a:p>
            <a:pPr marL="0" indent="531813">
              <a:buNone/>
            </a:pPr>
            <a:r>
              <a:rPr lang="nl-BE" sz="2400" dirty="0">
                <a:sym typeface="Wingdings" panose="05000000000000000000" pitchFamily="2" charset="2"/>
              </a:rPr>
              <a:t> Tussen molecule met permanente dipool (</a:t>
            </a:r>
            <a:r>
              <a:rPr lang="nl-BE" sz="2400" dirty="0" smtClean="0">
                <a:sym typeface="Wingdings" panose="05000000000000000000" pitchFamily="2" charset="2"/>
              </a:rPr>
              <a:t>ENW </a:t>
            </a:r>
            <a:r>
              <a:rPr lang="nl-BE" sz="32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≠</a:t>
            </a:r>
            <a:r>
              <a:rPr lang="nl-BE" sz="2400" dirty="0" smtClean="0"/>
              <a:t> voldoende 	groot) en een asymmetrische schikking </a:t>
            </a:r>
            <a:endParaRPr lang="nl-BE" sz="2400" dirty="0"/>
          </a:p>
          <a:p>
            <a:pPr marL="0" indent="531813">
              <a:buNone/>
            </a:pPr>
            <a:r>
              <a:rPr lang="nl-BE" sz="2400" dirty="0"/>
              <a:t>= Sterker dan dispersiekrachten  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1. Intermoleculaire krachten: soorten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3. Waterstofbruggen </a:t>
            </a:r>
          </a:p>
          <a:p>
            <a:pPr marL="0" indent="449263">
              <a:buNone/>
            </a:pPr>
            <a:r>
              <a:rPr lang="nl-BE" sz="2400" dirty="0"/>
              <a:t>= Speciaal geval van dipool-dipool F</a:t>
            </a:r>
          </a:p>
          <a:p>
            <a:pPr marL="0" indent="449263">
              <a:buNone/>
            </a:pPr>
            <a:r>
              <a:rPr lang="nl-BE" sz="2400" dirty="0"/>
              <a:t>= Tussen moleculen waarin min. 1 H gebonden op N, O of F</a:t>
            </a:r>
            <a:endParaRPr lang="nl-BE" sz="1600" dirty="0"/>
          </a:p>
          <a:p>
            <a:pPr marL="1714500" lvl="3" indent="-342900" eaLnBrk="0" hangingPunct="0">
              <a:buFont typeface="Arial" pitchFamily="34" charset="0"/>
              <a:buChar char="•"/>
            </a:pPr>
            <a:r>
              <a:rPr lang="nl-BE" sz="2000" dirty="0"/>
              <a:t>H, N, O en F = kleine elementen</a:t>
            </a:r>
          </a:p>
          <a:p>
            <a:pPr marL="1714500" lvl="3" indent="-342900" eaLnBrk="0" hangingPunct="0">
              <a:buFont typeface="Arial" pitchFamily="34" charset="0"/>
              <a:buChar char="•"/>
            </a:pPr>
            <a:r>
              <a:rPr lang="nl-BE" sz="2000" dirty="0"/>
              <a:t>H: kleine EN </a:t>
            </a:r>
            <a:r>
              <a:rPr lang="nl-BE" sz="2000" dirty="0" err="1"/>
              <a:t>en</a:t>
            </a:r>
            <a:r>
              <a:rPr lang="nl-BE" sz="2000" dirty="0"/>
              <a:t> N, O en F grote EN</a:t>
            </a:r>
            <a:endParaRPr lang="nl-BE" sz="2400" dirty="0"/>
          </a:p>
          <a:p>
            <a:pPr marL="0" lvl="3" indent="449263" eaLnBrk="0" hangingPunct="0">
              <a:buNone/>
            </a:pPr>
            <a:r>
              <a:rPr lang="nl-BE" sz="2400" dirty="0"/>
              <a:t>= Sterkste intermoleculaire krachten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1. Intermoleculaire krachten: soorten 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B79FB4-AE6A-4940-B46B-319DBA80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33" y="2800309"/>
            <a:ext cx="3674653" cy="300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</a:pPr>
            <a:r>
              <a:rPr lang="nl-BE" b="1" i="1" dirty="0"/>
              <a:t>Verdampen</a:t>
            </a:r>
            <a:r>
              <a:rPr lang="nl-BE" dirty="0"/>
              <a:t> 	= overgang van vloeibare naar gasfase</a:t>
            </a:r>
          </a:p>
          <a:p>
            <a:pPr marL="0" indent="0" eaLnBrk="0" hangingPunct="0">
              <a:buNone/>
            </a:pPr>
            <a:r>
              <a:rPr lang="nl-BE" b="1" i="1" dirty="0"/>
              <a:t>Condenseren </a:t>
            </a:r>
            <a:r>
              <a:rPr lang="nl-BE" dirty="0"/>
              <a:t>	= overgang van gasfase naar vloeibare fase</a:t>
            </a:r>
          </a:p>
          <a:p>
            <a:pPr marL="0" indent="0" eaLnBrk="0" hangingPunct="0">
              <a:buNone/>
            </a:pPr>
            <a:endParaRPr lang="nl-BE" dirty="0"/>
          </a:p>
          <a:p>
            <a:pPr eaLnBrk="0" hangingPunct="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 Evenwichtstoestand</a:t>
            </a:r>
          </a:p>
          <a:p>
            <a:pPr eaLnBrk="0" hangingPunct="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 Dampdruk p(</a:t>
            </a:r>
            <a:r>
              <a:rPr lang="nl-BE" dirty="0" err="1">
                <a:sym typeface="Wingdings" panose="05000000000000000000" pitchFamily="2" charset="2"/>
              </a:rPr>
              <a:t>vl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2. Verdampen 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C44F249-CA33-444A-AE0F-E35149D6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3" y="2154259"/>
            <a:ext cx="4021329" cy="37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2. Verdampen</a:t>
            </a:r>
            <a:endParaRPr lang="en-GB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BCDD4A3-1B3D-4FEC-8869-B71D5FBE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69905"/>
            <a:ext cx="11429038" cy="521744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nl-BE" dirty="0"/>
              <a:t>De dampdruk van vloeistof </a:t>
            </a:r>
            <a:r>
              <a:rPr lang="nl-BE" dirty="0">
                <a:cs typeface="Calibri" panose="020F0502020204030204" pitchFamily="34" charset="0"/>
              </a:rPr>
              <a:t>↑ naarmate T van vloeistof ↑</a:t>
            </a:r>
          </a:p>
          <a:p>
            <a:pPr marL="0" indent="0">
              <a:buNone/>
            </a:pP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nl-BE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nl-BE" sz="2400" dirty="0" smtClean="0">
                <a:cs typeface="Calibri" panose="020F0502020204030204" pitchFamily="34" charset="0"/>
                <a:sym typeface="Wingdings" panose="05000000000000000000" pitchFamily="2" charset="2"/>
              </a:rPr>
              <a:t>dampspanningscurve </a:t>
            </a:r>
            <a:r>
              <a:rPr lang="nl-BE" sz="2400" dirty="0" err="1" smtClean="0">
                <a:cs typeface="Calibri" panose="020F0502020204030204" pitchFamily="34" charset="0"/>
                <a:sym typeface="Wingdings" panose="05000000000000000000" pitchFamily="2" charset="2"/>
              </a:rPr>
              <a:t>pag</a:t>
            </a:r>
            <a:r>
              <a:rPr lang="nl-BE" sz="2400" dirty="0" smtClean="0">
                <a:cs typeface="Calibri" panose="020F0502020204030204" pitchFamily="34" charset="0"/>
                <a:sym typeface="Wingdings" panose="05000000000000000000" pitchFamily="2" charset="2"/>
              </a:rPr>
              <a:t> 203</a:t>
            </a:r>
            <a:endParaRPr lang="nl-BE" sz="2400" dirty="0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030498"/>
            <a:ext cx="7672387" cy="44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2. Verdampen</a:t>
            </a:r>
            <a:endParaRPr lang="en-GB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BCDD4A3-1B3D-4FEC-8869-B71D5FBE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69905"/>
            <a:ext cx="11429038" cy="5217443"/>
          </a:xfrm>
        </p:spPr>
        <p:txBody>
          <a:bodyPr/>
          <a:lstStyle/>
          <a:p>
            <a:pPr marL="0" indent="0">
              <a:buNone/>
            </a:pPr>
            <a:endParaRPr lang="nl-BE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nl-BE" dirty="0">
                <a:sym typeface="Wingdings" panose="05000000000000000000" pitchFamily="2" charset="2"/>
              </a:rPr>
              <a:t>Hoe zwakker de intermoleculaire krachten,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hoe hoger de dampdruk,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en hoe groter de vluchtigheid 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nl-BE" dirty="0">
                <a:sym typeface="Wingdings" panose="05000000000000000000" pitchFamily="2" charset="2"/>
              </a:rPr>
              <a:t>Hoe lager het vlampunt, hoe groter het gevaar voor ontbranding van een vloeistof 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sz="2400" dirty="0">
                <a:sym typeface="Wingdings" panose="05000000000000000000" pitchFamily="2" charset="2"/>
              </a:rPr>
              <a:t>ontvlammingsgebied </a:t>
            </a:r>
          </a:p>
          <a:p>
            <a:pPr marL="0" indent="0">
              <a:buNone/>
              <a:tabLst>
                <a:tab pos="1430338" algn="l"/>
              </a:tabLst>
            </a:pPr>
            <a:r>
              <a:rPr lang="nl-BE" sz="2400" dirty="0">
                <a:sym typeface="Wingdings" panose="05000000000000000000" pitchFamily="2" charset="2"/>
              </a:rPr>
              <a:t>	= gebied tussen onderste en bovenste ontvlambaarheidslimiet</a:t>
            </a:r>
          </a:p>
        </p:txBody>
      </p:sp>
    </p:spTree>
    <p:extLst>
      <p:ext uri="{BB962C8B-B14F-4D97-AF65-F5344CB8AC3E}">
        <p14:creationId xmlns:p14="http://schemas.microsoft.com/office/powerpoint/2010/main" val="42333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5217443"/>
          </a:xfrm>
        </p:spPr>
        <p:txBody>
          <a:bodyPr/>
          <a:lstStyle/>
          <a:p>
            <a:pPr marL="0" indent="0">
              <a:buNone/>
              <a:tabLst>
                <a:tab pos="365125" algn="l"/>
              </a:tabLst>
            </a:pPr>
            <a:r>
              <a:rPr lang="en-GB" dirty="0"/>
              <a:t>= </a:t>
            </a:r>
            <a:r>
              <a:rPr lang="en-GB" dirty="0" err="1"/>
              <a:t>Speciale</a:t>
            </a:r>
            <a:r>
              <a:rPr lang="en-GB" dirty="0"/>
              <a:t> </a:t>
            </a:r>
            <a:r>
              <a:rPr lang="en-GB" dirty="0" err="1"/>
              <a:t>vorm</a:t>
            </a:r>
            <a:r>
              <a:rPr lang="en-GB" dirty="0"/>
              <a:t> van </a:t>
            </a:r>
            <a:r>
              <a:rPr lang="en-GB" dirty="0" err="1"/>
              <a:t>verdampen</a:t>
            </a:r>
            <a:r>
              <a:rPr lang="en-GB" dirty="0"/>
              <a:t> </a:t>
            </a:r>
            <a:r>
              <a:rPr lang="en-GB" dirty="0" err="1"/>
              <a:t>waarbij</a:t>
            </a:r>
            <a:r>
              <a:rPr lang="en-GB" dirty="0"/>
              <a:t> </a:t>
            </a:r>
            <a:r>
              <a:rPr lang="en-GB" dirty="0" err="1"/>
              <a:t>verdamping</a:t>
            </a:r>
            <a:r>
              <a:rPr lang="en-GB" dirty="0"/>
              <a:t>      	</a:t>
            </a:r>
            <a:r>
              <a:rPr lang="en-GB" dirty="0" err="1"/>
              <a:t>doorheen</a:t>
            </a:r>
            <a:r>
              <a:rPr lang="en-GB" dirty="0"/>
              <a:t> </a:t>
            </a:r>
            <a:r>
              <a:rPr lang="en-GB" dirty="0" err="1"/>
              <a:t>ganse</a:t>
            </a:r>
            <a:r>
              <a:rPr lang="en-GB" dirty="0"/>
              <a:t> </a:t>
            </a:r>
            <a:r>
              <a:rPr lang="en-GB" dirty="0" err="1"/>
              <a:t>vloeistof</a:t>
            </a:r>
            <a:r>
              <a:rPr lang="en-GB" dirty="0"/>
              <a:t> </a:t>
            </a:r>
          </a:p>
          <a:p>
            <a:pPr lvl="0" algn="ctr" eaLnBrk="0" hangingPunct="0">
              <a:buNone/>
            </a:pPr>
            <a:endParaRPr lang="nl-BE" sz="2400" b="1" i="1" dirty="0">
              <a:solidFill>
                <a:srgbClr val="FF0000"/>
              </a:solidFill>
              <a:latin typeface="Arial" charset="0"/>
              <a:ea typeface="+mn-ea"/>
              <a:cs typeface="Arial" charset="0"/>
            </a:endParaRPr>
          </a:p>
          <a:p>
            <a:pPr lvl="0" algn="ctr" eaLnBrk="0" hangingPunct="0">
              <a:buNone/>
            </a:pPr>
            <a:r>
              <a:rPr lang="nl-BE" sz="2400" b="1" i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Een vloeistof kookt als zich overal in de vloeistof gasbellen vormen, </a:t>
            </a:r>
          </a:p>
          <a:p>
            <a:pPr lvl="0" algn="ctr" eaLnBrk="0" hangingPunct="0">
              <a:buNone/>
            </a:pPr>
            <a:r>
              <a:rPr lang="nl-BE" sz="2400" b="1" i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die opstijgen naar het oppervlak en uit de vloeistof ontsnappen</a:t>
            </a:r>
          </a:p>
          <a:p>
            <a:pPr lvl="0" algn="ctr" eaLnBrk="0" hangingPunct="0">
              <a:buNone/>
            </a:pPr>
            <a:endParaRPr lang="nl-BE" sz="1200" b="1" i="1" dirty="0">
              <a:solidFill>
                <a:srgbClr val="FF0000"/>
              </a:solidFill>
              <a:latin typeface="Arial" charset="0"/>
              <a:ea typeface="+mn-ea"/>
              <a:cs typeface="Arial" charset="0"/>
            </a:endParaRPr>
          </a:p>
          <a:p>
            <a:pPr lvl="0" algn="ctr" eaLnBrk="0" hangingPunct="0">
              <a:buNone/>
            </a:pPr>
            <a:r>
              <a:rPr lang="nl-BE" sz="2400" b="1" i="1" dirty="0">
                <a:solidFill>
                  <a:srgbClr val="00B050"/>
                </a:solidFill>
                <a:latin typeface="Arial" charset="0"/>
                <a:ea typeface="+mn-ea"/>
                <a:cs typeface="Arial" charset="0"/>
              </a:rPr>
              <a:t>Een vloeistof kookt bij die temperatuur, waarbij de dampdruk van de </a:t>
            </a:r>
          </a:p>
          <a:p>
            <a:pPr lvl="0" algn="ctr" eaLnBrk="0" hangingPunct="0">
              <a:buNone/>
            </a:pPr>
            <a:r>
              <a:rPr lang="nl-BE" sz="2400" b="1" i="1" dirty="0">
                <a:solidFill>
                  <a:srgbClr val="00B050"/>
                </a:solidFill>
                <a:latin typeface="Arial" charset="0"/>
                <a:ea typeface="+mn-ea"/>
                <a:cs typeface="Arial" charset="0"/>
              </a:rPr>
              <a:t>vloeistof gelijk wordt aan de uitwendige druk</a:t>
            </a:r>
          </a:p>
          <a:p>
            <a:pPr lvl="0" algn="ctr" eaLnBrk="0" hangingPunct="0">
              <a:buNone/>
            </a:pPr>
            <a:endParaRPr lang="nl-BE" sz="1200" b="1" i="1" dirty="0">
              <a:solidFill>
                <a:srgbClr val="00B050"/>
              </a:solidFill>
              <a:latin typeface="Arial" charset="0"/>
              <a:ea typeface="+mn-ea"/>
              <a:cs typeface="Arial" charset="0"/>
            </a:endParaRPr>
          </a:p>
          <a:p>
            <a:pPr eaLnBrk="0" hangingPunct="0">
              <a:buNone/>
            </a:pPr>
            <a:r>
              <a:rPr lang="nl-BE" sz="2400" dirty="0"/>
              <a:t>! Kookpunt bij normale atmosfeerdruk 760 </a:t>
            </a:r>
            <a:r>
              <a:rPr lang="nl-BE" sz="2400" dirty="0" err="1"/>
              <a:t>mmHg</a:t>
            </a:r>
            <a:r>
              <a:rPr lang="nl-BE" sz="2400" dirty="0"/>
              <a:t> = normaal kookpunt</a:t>
            </a:r>
          </a:p>
          <a:p>
            <a:pPr lvl="0" eaLnBrk="0" hangingPunct="0">
              <a:buNone/>
            </a:pPr>
            <a:endParaRPr lang="nl-BE" sz="2400" b="1" i="1" dirty="0">
              <a:solidFill>
                <a:srgbClr val="FF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>
              <a:buNone/>
              <a:tabLst>
                <a:tab pos="365125" algn="l"/>
              </a:tabLst>
            </a:pPr>
            <a:r>
              <a:rPr lang="nl-BE" sz="2400" dirty="0"/>
              <a:t>		Hoe hoger dampdruk van </a:t>
            </a:r>
            <a:r>
              <a:rPr lang="nl-BE" sz="2400" dirty="0" err="1"/>
              <a:t>vl.</a:t>
            </a:r>
            <a:r>
              <a:rPr lang="nl-BE" sz="2400" dirty="0"/>
              <a:t> bij bv. </a:t>
            </a:r>
            <a:r>
              <a:rPr lang="nl-BE" sz="2400" dirty="0" err="1"/>
              <a:t>T</a:t>
            </a:r>
            <a:r>
              <a:rPr lang="nl-BE" sz="2400" baseline="-25000" dirty="0" err="1"/>
              <a:t>kamer</a:t>
            </a:r>
            <a:r>
              <a:rPr lang="nl-BE" sz="2400" dirty="0"/>
              <a:t>, hoe lager </a:t>
            </a:r>
            <a:r>
              <a:rPr lang="nl-BE" sz="2400" dirty="0" err="1"/>
              <a:t>T</a:t>
            </a:r>
            <a:r>
              <a:rPr lang="nl-BE" sz="2400" baseline="-25000" dirty="0" err="1"/>
              <a:t>kook</a:t>
            </a:r>
            <a:r>
              <a:rPr lang="nl-BE" sz="2400" dirty="0"/>
              <a:t> van </a:t>
            </a:r>
            <a:r>
              <a:rPr lang="nl-BE" sz="2400" dirty="0" err="1"/>
              <a:t>vl.</a:t>
            </a:r>
            <a:endParaRPr lang="nl-BE" sz="2400" dirty="0"/>
          </a:p>
          <a:p>
            <a:pPr marL="0" indent="0">
              <a:buNone/>
              <a:tabLst>
                <a:tab pos="365125" algn="l"/>
              </a:tabLst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3. Koken </a:t>
            </a:r>
            <a:endParaRPr lang="en-GB" dirty="0"/>
          </a:p>
        </p:txBody>
      </p:sp>
      <p:sp>
        <p:nvSpPr>
          <p:cNvPr id="4" name="Gebogen PIJL-OMHOOG 6">
            <a:extLst>
              <a:ext uri="{FF2B5EF4-FFF2-40B4-BE49-F238E27FC236}">
                <a16:creationId xmlns:a16="http://schemas.microsoft.com/office/drawing/2014/main" id="{F194EDD1-3008-4B5E-BF59-BF45C103EE1D}"/>
              </a:ext>
            </a:extLst>
          </p:cNvPr>
          <p:cNvSpPr/>
          <p:nvPr/>
        </p:nvSpPr>
        <p:spPr>
          <a:xfrm rot="5400000">
            <a:off x="624417" y="4941061"/>
            <a:ext cx="864096" cy="86409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521744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Homogene</a:t>
            </a:r>
            <a:r>
              <a:rPr lang="en-GB" dirty="0"/>
              <a:t> </a:t>
            </a:r>
            <a:r>
              <a:rPr lang="en-GB" dirty="0" err="1"/>
              <a:t>mengsels</a:t>
            </a:r>
            <a:r>
              <a:rPr lang="en-GB" dirty="0"/>
              <a:t> </a:t>
            </a:r>
            <a:r>
              <a:rPr lang="en-GB" dirty="0" err="1"/>
              <a:t>scheiden</a:t>
            </a:r>
            <a:r>
              <a:rPr lang="en-GB" dirty="0"/>
              <a:t>/ </a:t>
            </a:r>
            <a:r>
              <a:rPr lang="en-GB" dirty="0" err="1"/>
              <a:t>zuivering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err="1" smtClean="0"/>
              <a:t>Gebaseerd</a:t>
            </a:r>
            <a:r>
              <a:rPr lang="en-GB" dirty="0" smtClean="0"/>
              <a:t> </a:t>
            </a:r>
            <a:r>
              <a:rPr lang="en-GB" dirty="0"/>
              <a:t>op het </a:t>
            </a:r>
            <a:r>
              <a:rPr lang="en-GB" dirty="0" err="1"/>
              <a:t>verschil</a:t>
            </a:r>
            <a:r>
              <a:rPr lang="en-GB" dirty="0"/>
              <a:t> in </a:t>
            </a:r>
            <a:r>
              <a:rPr lang="en-GB" dirty="0" err="1"/>
              <a:t>kookpunt</a:t>
            </a:r>
            <a:r>
              <a:rPr lang="en-GB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4. Gewone destillatie </a:t>
            </a:r>
            <a:endParaRPr lang="en-GB" dirty="0"/>
          </a:p>
        </p:txBody>
      </p:sp>
      <p:sp>
        <p:nvSpPr>
          <p:cNvPr id="8" name="Gebogen PIJL-OMHOOG 9">
            <a:extLst>
              <a:ext uri="{FF2B5EF4-FFF2-40B4-BE49-F238E27FC236}">
                <a16:creationId xmlns:a16="http://schemas.microsoft.com/office/drawing/2014/main" id="{455AE6C8-6A58-473F-AC8C-65CF6FD1D411}"/>
              </a:ext>
            </a:extLst>
          </p:cNvPr>
          <p:cNvSpPr/>
          <p:nvPr/>
        </p:nvSpPr>
        <p:spPr>
          <a:xfrm rot="5400000">
            <a:off x="2642338" y="1698619"/>
            <a:ext cx="658451" cy="658451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6495EF8-C68E-4276-A77D-EC97FB64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2" y="1452762"/>
            <a:ext cx="5121905" cy="467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7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496</TotalTime>
  <Words>256</Words>
  <Application>Microsoft Office PowerPoint</Application>
  <PresentationFormat>Breedbeeld</PresentationFormat>
  <Paragraphs>96</Paragraphs>
  <Slides>13</Slides>
  <Notes>9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Verdana</vt:lpstr>
      <vt:lpstr>Wingdings</vt:lpstr>
      <vt:lpstr>iiw</vt:lpstr>
      <vt:lpstr>Vergelijking</vt:lpstr>
      <vt:lpstr>Chemie schakelprogramma  Hoofdstuk 9: scheidingsmethoden 1</vt:lpstr>
      <vt:lpstr>1. Intermoleculaire krachten </vt:lpstr>
      <vt:lpstr>1. Intermoleculaire krachten: soorten</vt:lpstr>
      <vt:lpstr>1. Intermoleculaire krachten: soorten </vt:lpstr>
      <vt:lpstr>2. Verdampen </vt:lpstr>
      <vt:lpstr>2. Verdampen</vt:lpstr>
      <vt:lpstr>2. Verdampen</vt:lpstr>
      <vt:lpstr>3. Koken </vt:lpstr>
      <vt:lpstr>4. Gewone destillatie </vt:lpstr>
      <vt:lpstr>5. Gefractioneerde destillatie </vt:lpstr>
      <vt:lpstr>Voorbeeld pag 210</vt:lpstr>
      <vt:lpstr>6. Vacuümdestillatie </vt:lpstr>
      <vt:lpstr>7. Stoomdestillatie 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8</dc:title>
  <dc:creator>GOIGNARD Els</dc:creator>
  <cp:lastModifiedBy>GOIGNARD Els</cp:lastModifiedBy>
  <cp:revision>42</cp:revision>
  <dcterms:created xsi:type="dcterms:W3CDTF">2018-08-26T12:23:55Z</dcterms:created>
  <dcterms:modified xsi:type="dcterms:W3CDTF">2021-05-03T12:57:13Z</dcterms:modified>
</cp:coreProperties>
</file>