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332" r:id="rId3"/>
    <p:sldId id="330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4" r:id="rId13"/>
    <p:sldId id="360" r:id="rId14"/>
    <p:sldId id="341" r:id="rId15"/>
    <p:sldId id="342" r:id="rId16"/>
    <p:sldId id="343" r:id="rId17"/>
    <p:sldId id="346" r:id="rId18"/>
    <p:sldId id="347" r:id="rId19"/>
    <p:sldId id="361" r:id="rId20"/>
    <p:sldId id="349" r:id="rId21"/>
    <p:sldId id="350" r:id="rId22"/>
    <p:sldId id="351" r:id="rId23"/>
    <p:sldId id="363" r:id="rId24"/>
    <p:sldId id="352" r:id="rId25"/>
    <p:sldId id="353" r:id="rId26"/>
    <p:sldId id="354" r:id="rId27"/>
    <p:sldId id="355" r:id="rId28"/>
    <p:sldId id="278" r:id="rId29"/>
    <p:sldId id="356" r:id="rId30"/>
    <p:sldId id="357" r:id="rId31"/>
    <p:sldId id="358" r:id="rId32"/>
    <p:sldId id="36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orient="horz" pos="2064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2880">
          <p15:clr>
            <a:srgbClr val="A4A3A4"/>
          </p15:clr>
        </p15:guide>
        <p15:guide id="5" pos="952">
          <p15:clr>
            <a:srgbClr val="A4A3A4"/>
          </p15:clr>
        </p15:guide>
        <p15:guide id="6" pos="47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1498" y="72"/>
      </p:cViewPr>
      <p:guideLst>
        <p:guide orient="horz" pos="4224"/>
        <p:guide orient="horz" pos="2064"/>
        <p:guide orient="horz" pos="3984"/>
        <p:guide pos="2880"/>
        <p:guide pos="952"/>
        <p:guide pos="4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7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6.wmf"/><Relationship Id="rId1" Type="http://schemas.openxmlformats.org/officeDocument/2006/relationships/image" Target="../media/image26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het opmaakprofiel van de modelondertitel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00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015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322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67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95048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15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976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31205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98745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4.wmf"/><Relationship Id="rId5" Type="http://schemas.openxmlformats.org/officeDocument/2006/relationships/image" Target="../media/image25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hyperlink" Target="http://home.kpn.nl/h.bruning/applets/harmtrilling1/harmtrilling1.htm" TargetMode="Externa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7.wmf"/><Relationship Id="rId4" Type="http://schemas.openxmlformats.org/officeDocument/2006/relationships/hyperlink" Target="http://home.kpn.nl/h.bruning/applets/harmtrilling2/harmtrilling2.htm" TargetMode="External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kpn.nl/h.bruning/applets/harmtrilling/harmtrilling.htm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.kpn.nl/h.bruning/applets/harmtrilling2/harmtrilling2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endranath.org/GPA/Oscillations/PhaseGraph/PhaseGraph.html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hyperlink" Target="http://home.kpn.nl/h.bruning/applets/slinger1/slinger1.htm" TargetMode="External"/><Relationship Id="rId3" Type="http://schemas.openxmlformats.org/officeDocument/2006/relationships/image" Target="../media/image35.jpeg"/><Relationship Id="rId7" Type="http://schemas.openxmlformats.org/officeDocument/2006/relationships/image" Target="../media/image33.wmf"/><Relationship Id="rId12" Type="http://schemas.openxmlformats.org/officeDocument/2006/relationships/hyperlink" Target="http://home.kpn.nl/h.bruning/applets/slinger2/slinger2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hyperlink" Target="https://www.myphysicslab.com/pendulum/pendulum-en.html" TargetMode="External"/><Relationship Id="rId5" Type="http://schemas.openxmlformats.org/officeDocument/2006/relationships/image" Target="../media/image32.wmf"/><Relationship Id="rId10" Type="http://schemas.openxmlformats.org/officeDocument/2006/relationships/image" Target="../media/image36.jpe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4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9.jpeg"/><Relationship Id="rId4" Type="http://schemas.openxmlformats.org/officeDocument/2006/relationships/image" Target="../media/image4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rendranath.org/GPA/Oscillations/FDHM/FDHM.html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58.jpe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jpeg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hyperlink" Target="https://www.surendranath.org/GPA/Oscillations/FDHM/FDHM.html" TargetMode="External"/><Relationship Id="rId5" Type="http://schemas.openxmlformats.org/officeDocument/2006/relationships/hyperlink" Target="https://www.walter-fendt.de/html5/phen/resonance_en.htm" TargetMode="External"/><Relationship Id="rId4" Type="http://schemas.openxmlformats.org/officeDocument/2006/relationships/image" Target="../media/image6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ter-fendt.de/html5/phen/resonance_en.htm" TargetMode="External"/><Relationship Id="rId3" Type="http://schemas.openxmlformats.org/officeDocument/2006/relationships/oleObject" Target="../embeddings/oleObject39.bin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3.wmf"/><Relationship Id="rId9" Type="http://schemas.openxmlformats.org/officeDocument/2006/relationships/hyperlink" Target="https://www.surendranath.org/GPA/Oscillations/FDHM/FDHM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mclp9QmCGs" TargetMode="External"/><Relationship Id="rId2" Type="http://schemas.openxmlformats.org/officeDocument/2006/relationships/hyperlink" Target="https://www.youtube.com/watch?v=gQK21572oS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eg"/><Relationship Id="rId4" Type="http://schemas.openxmlformats.org/officeDocument/2006/relationships/image" Target="../media/image6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endranath.org/GPA/Oscillations/SpringMass/SpringMass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://home.kpn.nl/h.bruning/applets/harmtrilling2/harmtrilling2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home.kpn.nl/h.bruning/applets/harmtrilling1/harmtrilling1.htm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hyperlink" Target="http://www.surendranath.org/GPA/Oscillations/FDHM/FDHM.html" TargetMode="External"/><Relationship Id="rId5" Type="http://schemas.openxmlformats.org/officeDocument/2006/relationships/oleObject" Target="../embeddings/oleObject4.bin"/><Relationship Id="rId10" Type="http://schemas.openxmlformats.org/officeDocument/2006/relationships/hyperlink" Target="http://www.surendranath.org/GPA/Menu.php" TargetMode="External"/><Relationship Id="rId4" Type="http://schemas.openxmlformats.org/officeDocument/2006/relationships/image" Target="../media/image11.wmf"/><Relationship Id="rId9" Type="http://schemas.openxmlformats.org/officeDocument/2006/relationships/hyperlink" Target="http://home.kpn.nl/h.bruning/applets/harmtrilling2/harmtrilling2.htm" TargetMode="External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endranath.org/GPA/Oscillations/PhaseDifference/PhaseDifference.html" TargetMode="External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jpe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" y="0"/>
            <a:ext cx="7661275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nl-BE" sz="1200">
                <a:latin typeface="Arial" panose="020B0604020202020204" pitchFamily="34" charset="0"/>
              </a:rPr>
              <a:t>Chapter Opener</a:t>
            </a:r>
          </a:p>
        </p:txBody>
      </p:sp>
      <p:pic>
        <p:nvPicPr>
          <p:cNvPr id="1027" name="Picture 148" descr="14_00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82397"/>
            <a:ext cx="8548687" cy="587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44500" y="5672138"/>
            <a:ext cx="871220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BE" sz="3600" dirty="0">
                <a:latin typeface="Times" pitchFamily="1" charset="0"/>
              </a:rPr>
              <a:t>Hoofdstuk 14: Trillingen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jdelijke aanduiding voor inhoud 15"/>
          <p:cNvSpPr>
            <a:spLocks noGrp="1"/>
          </p:cNvSpPr>
          <p:nvPr>
            <p:ph idx="1"/>
          </p:nvPr>
        </p:nvSpPr>
        <p:spPr bwMode="auto">
          <a:xfrm>
            <a:off x="457200" y="1468438"/>
            <a:ext cx="8229600" cy="4657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Periode </a:t>
            </a:r>
            <a:endParaRPr lang="nl-BE" altLang="nl-BE" baseline="-25000" dirty="0"/>
          </a:p>
        </p:txBody>
      </p:sp>
      <p:sp>
        <p:nvSpPr>
          <p:cNvPr id="10243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14.2 Enkelvoudige harmonische beweging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Vergelijking" r:id="rId3" imgW="391303" imgH="739129" progId="Equation.3">
                  <p:embed/>
                </p:oleObj>
              </mc:Choice>
              <mc:Fallback>
                <p:oleObj name="Vergelijking" r:id="rId3" imgW="391303" imgH="7391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3"/>
              <p:cNvSpPr txBox="1"/>
              <p:nvPr/>
            </p:nvSpPr>
            <p:spPr bwMode="auto">
              <a:xfrm>
                <a:off x="919163" y="2036763"/>
                <a:ext cx="7693025" cy="509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B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BE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nl-B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4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163" y="2036763"/>
                <a:ext cx="7693025" cy="509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1938338" y="2660650"/>
          <a:ext cx="42370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Vergelijking" r:id="rId6" imgW="1968500" imgH="431800" progId="Equation.3">
                  <p:embed/>
                </p:oleObj>
              </mc:Choice>
              <mc:Fallback>
                <p:oleObj name="Vergelijking" r:id="rId6" imgW="1968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660650"/>
                        <a:ext cx="42370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kstvak 8"/>
          <p:cNvSpPr txBox="1">
            <a:spLocks noChangeArrowheads="1"/>
          </p:cNvSpPr>
          <p:nvPr/>
        </p:nvSpPr>
        <p:spPr bwMode="auto">
          <a:xfrm>
            <a:off x="1995488" y="38242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</a:p>
        </p:txBody>
      </p:sp>
      <p:graphicFrame>
        <p:nvGraphicFramePr>
          <p:cNvPr id="10248" name="Object 5"/>
          <p:cNvGraphicFramePr>
            <a:graphicFrameLocks noChangeAspect="1"/>
          </p:cNvGraphicFramePr>
          <p:nvPr/>
        </p:nvGraphicFramePr>
        <p:xfrm>
          <a:off x="1917700" y="4721225"/>
          <a:ext cx="244633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Vergelijking" r:id="rId8" imgW="990170" imgH="444307" progId="Equation.3">
                  <p:embed/>
                </p:oleObj>
              </mc:Choice>
              <mc:Fallback>
                <p:oleObj name="Vergelijking" r:id="rId8" imgW="990170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721225"/>
                        <a:ext cx="244633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 noChangeAspect="1"/>
          </p:cNvGraphicFramePr>
          <p:nvPr/>
        </p:nvGraphicFramePr>
        <p:xfrm>
          <a:off x="2660650" y="3536950"/>
          <a:ext cx="13160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Vergelijking" r:id="rId10" imgW="609336" imgH="444307" progId="Equation.3">
                  <p:embed/>
                </p:oleObj>
              </mc:Choice>
              <mc:Fallback>
                <p:oleObj name="Vergelijking" r:id="rId10" imgW="609336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3536950"/>
                        <a:ext cx="13160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kstvak 11"/>
          <p:cNvSpPr txBox="1">
            <a:spLocks noChangeArrowheads="1"/>
          </p:cNvSpPr>
          <p:nvPr/>
        </p:nvSpPr>
        <p:spPr bwMode="auto">
          <a:xfrm>
            <a:off x="4710113" y="4891088"/>
            <a:ext cx="3438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Natuurlijke frequentie of</a:t>
            </a:r>
          </a:p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eigenfrequentie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76"/>
          <a:stretch>
            <a:fillRect/>
          </a:stretch>
        </p:blipFill>
        <p:spPr bwMode="auto">
          <a:xfrm>
            <a:off x="3898900" y="1154113"/>
            <a:ext cx="3443288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jdelijke aanduiding voor inhou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x</a:t>
            </a:r>
            <a:r>
              <a:rPr lang="nl-BE" altLang="nl-BE" baseline="-25000"/>
              <a:t>max</a:t>
            </a:r>
            <a:r>
              <a:rPr lang="nl-BE" altLang="nl-BE"/>
              <a:t>=A</a:t>
            </a:r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r>
              <a:rPr lang="nl-BE" altLang="nl-BE"/>
              <a:t>v</a:t>
            </a:r>
            <a:r>
              <a:rPr lang="nl-BE" altLang="nl-BE" baseline="-25000"/>
              <a:t>max</a:t>
            </a:r>
            <a:r>
              <a:rPr lang="nl-BE" altLang="nl-BE"/>
              <a:t>=A</a:t>
            </a:r>
            <a:r>
              <a:rPr lang="nl-BE" altLang="nl-BE">
                <a:latin typeface="Symbol" panose="05050102010706020507" pitchFamily="18" charset="2"/>
              </a:rPr>
              <a:t>w</a:t>
            </a:r>
            <a:r>
              <a:rPr lang="nl-BE" altLang="nl-BE" baseline="-25000"/>
              <a:t>0</a:t>
            </a:r>
          </a:p>
          <a:p>
            <a:endParaRPr lang="nl-BE" altLang="nl-BE" baseline="-25000"/>
          </a:p>
          <a:p>
            <a:endParaRPr lang="nl-BE" altLang="nl-BE" baseline="-25000"/>
          </a:p>
          <a:p>
            <a:endParaRPr lang="nl-BE" altLang="nl-BE" baseline="-25000"/>
          </a:p>
          <a:p>
            <a:endParaRPr lang="nl-BE" altLang="nl-BE" baseline="-25000"/>
          </a:p>
          <a:p>
            <a:r>
              <a:rPr lang="nl-BE" altLang="nl-BE"/>
              <a:t>a</a:t>
            </a:r>
            <a:r>
              <a:rPr lang="nl-BE" altLang="nl-BE" baseline="-25000"/>
              <a:t>max</a:t>
            </a:r>
            <a:r>
              <a:rPr lang="nl-BE" altLang="nl-BE"/>
              <a:t>=A</a:t>
            </a:r>
            <a:r>
              <a:rPr lang="nl-BE" altLang="nl-BE">
                <a:latin typeface="Symbol" panose="05050102010706020507" pitchFamily="18" charset="2"/>
              </a:rPr>
              <a:t>w</a:t>
            </a:r>
            <a:r>
              <a:rPr lang="nl-BE" altLang="nl-BE" baseline="-25000"/>
              <a:t>0</a:t>
            </a:r>
            <a:r>
              <a:rPr lang="nl-BE" altLang="nl-BE" baseline="30000">
                <a:latin typeface="Symbol" panose="05050102010706020507" pitchFamily="18" charset="2"/>
              </a:rPr>
              <a:t>2</a:t>
            </a:r>
            <a:endParaRPr lang="nl-BE" altLang="nl-BE" baseline="-25000"/>
          </a:p>
          <a:p>
            <a:endParaRPr lang="nl-BE" altLang="nl-BE" baseline="-25000"/>
          </a:p>
          <a:p>
            <a:endParaRPr lang="nl-BE" altLang="nl-BE"/>
          </a:p>
          <a:p>
            <a:endParaRPr lang="nl-BE" altLang="nl-B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7200" y="111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nl-BE" sz="4000" ker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14.2 Enkelvoudige harmonische beweging</a:t>
            </a:r>
            <a:endParaRPr lang="nl-BE" sz="4000" kern="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340468" y="1600200"/>
            <a:ext cx="8346332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BE" dirty="0">
                <a:latin typeface="Arial" charset="0"/>
                <a:cs typeface="Arial" charset="0"/>
              </a:rPr>
              <a:t>Voorbeeld 14.5: Een trillende vloer </a:t>
            </a:r>
            <a:r>
              <a:rPr lang="nl-BE" dirty="0">
                <a:latin typeface="Arial" charset="0"/>
                <a:cs typeface="Arial" charset="0"/>
                <a:sym typeface="Wingdings" panose="05000000000000000000" pitchFamily="2" charset="2"/>
              </a:rPr>
              <a:t> op bord</a:t>
            </a:r>
            <a:endParaRPr lang="nl-BE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nl-BE" dirty="0">
                <a:latin typeface="Arial" charset="0"/>
                <a:cs typeface="Arial" charset="0"/>
              </a:rPr>
              <a:t>Voorbeeld 14.7: Luidspreker </a:t>
            </a:r>
            <a:r>
              <a:rPr lang="nl-BE" dirty="0">
                <a:latin typeface="Arial" charset="0"/>
                <a:cs typeface="Arial" charset="0"/>
                <a:sym typeface="Wingdings" panose="05000000000000000000" pitchFamily="2" charset="2"/>
              </a:rPr>
              <a:t> </a:t>
            </a:r>
            <a:r>
              <a:rPr lang="nl-BE" dirty="0" err="1">
                <a:latin typeface="Arial" charset="0"/>
                <a:cs typeface="Arial" charset="0"/>
                <a:sym typeface="Wingdings" panose="05000000000000000000" pitchFamily="2" charset="2"/>
              </a:rPr>
              <a:t>Mylab</a:t>
            </a:r>
            <a:endParaRPr lang="nl-BE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nl-BE" dirty="0">
                <a:latin typeface="Arial" charset="0"/>
                <a:cs typeface="Arial" charset="0"/>
              </a:rPr>
              <a:t>Voorbeeld 14.8: Berekeningen aan veren </a:t>
            </a:r>
            <a:r>
              <a:rPr lang="nl-BE" dirty="0">
                <a:latin typeface="Arial" charset="0"/>
                <a:cs typeface="Arial" charset="0"/>
                <a:sym typeface="Wingdings" panose="05000000000000000000" pitchFamily="2" charset="2"/>
              </a:rPr>
              <a:t> 							</a:t>
            </a:r>
            <a:r>
              <a:rPr lang="nl-BE" dirty="0">
                <a:latin typeface="Arial" charset="0"/>
                <a:cs typeface="Arial" charset="0"/>
              </a:rPr>
              <a:t>zelfstandig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7200" y="111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nl-BE" sz="4000" ker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14.2 Enkelvoudige harmonische beweging</a:t>
            </a:r>
            <a:endParaRPr lang="nl-BE" sz="4000" kern="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Samenvatting via applet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000" dirty="0">
              <a:hlinkClick r:id="rId3"/>
            </a:endParaRPr>
          </a:p>
          <a:p>
            <a:pPr marL="0" indent="0">
              <a:buNone/>
            </a:pPr>
            <a:endParaRPr lang="en-GB" sz="2000" dirty="0">
              <a:hlinkClick r:id="rId3"/>
            </a:endParaRPr>
          </a:p>
          <a:p>
            <a:pPr marL="0" indent="0">
              <a:buNone/>
            </a:pPr>
            <a:endParaRPr lang="en-GB" sz="2000" dirty="0">
              <a:hlinkClick r:id="rId3"/>
            </a:endParaRPr>
          </a:p>
          <a:p>
            <a:pPr marL="0" indent="0">
              <a:buNone/>
            </a:pPr>
            <a:endParaRPr lang="en-GB" sz="2000" dirty="0">
              <a:hlinkClick r:id="rId3"/>
            </a:endParaRPr>
          </a:p>
          <a:p>
            <a:pPr marL="0" indent="0">
              <a:buNone/>
            </a:pPr>
            <a:endParaRPr lang="en-GB" sz="2000" dirty="0">
              <a:hlinkClick r:id="rId3"/>
            </a:endParaRPr>
          </a:p>
          <a:p>
            <a:pPr marL="0" indent="0">
              <a:buNone/>
            </a:pPr>
            <a:endParaRPr lang="en-GB" sz="2000" dirty="0">
              <a:hlinkClick r:id="rId3"/>
            </a:endParaRPr>
          </a:p>
          <a:p>
            <a:pPr marL="0" indent="0">
              <a:buNone/>
            </a:pPr>
            <a:r>
              <a:rPr lang="nl-BE" sz="2000" dirty="0"/>
              <a:t>			met 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			en A en </a:t>
            </a:r>
            <a:r>
              <a:rPr lang="nl-BE" sz="2000" dirty="0"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nl-BE" sz="2000" baseline="-25000" dirty="0"/>
              <a:t>0</a:t>
            </a:r>
            <a:r>
              <a:rPr lang="nl-BE" sz="2000" dirty="0"/>
              <a:t> te bepalen uit beginvoorwaarden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http://home.kpn.nl/h.bruning/applets/harmtrilling1/harmtrilling1.htm</a:t>
            </a:r>
            <a:endParaRPr lang="en-GB" sz="2000" dirty="0">
              <a:hlinkClick r:id="rId4"/>
            </a:endParaRP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http://home.kpn.nl/h.bruning/applets/harmtrilling2/harmtrilling2.htm</a:t>
            </a:r>
            <a:endParaRPr lang="nl-BE" altLang="nl-BE" sz="2400" dirty="0"/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34917"/>
              </p:ext>
            </p:extLst>
          </p:nvPr>
        </p:nvGraphicFramePr>
        <p:xfrm>
          <a:off x="74613" y="1417638"/>
          <a:ext cx="24066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Vergelijking" r:id="rId5" imgW="901440" imgH="419040" progId="Equation.3">
                  <p:embed/>
                </p:oleObj>
              </mc:Choice>
              <mc:Fallback>
                <p:oleObj name="Vergelijking" r:id="rId5" imgW="901440" imgH="419040" progId="Equation.3">
                  <p:embed/>
                  <p:pic>
                    <p:nvPicPr>
                      <p:cNvPr id="71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3" y="1417638"/>
                        <a:ext cx="2406650" cy="1117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ijdelijke aanduiding voor inhoud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92345"/>
              </p:ext>
            </p:extLst>
          </p:nvPr>
        </p:nvGraphicFramePr>
        <p:xfrm>
          <a:off x="3192463" y="1062038"/>
          <a:ext cx="5884862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Vergelijking" r:id="rId7" imgW="2692400" imgH="1066800" progId="Equation.3">
                  <p:embed/>
                </p:oleObj>
              </mc:Choice>
              <mc:Fallback>
                <p:oleObj name="Vergelijking" r:id="rId7" imgW="2692400" imgH="1066800" progId="Equation.3">
                  <p:embed/>
                  <p:pic>
                    <p:nvPicPr>
                      <p:cNvPr id="8195" name="Tijdelijke aanduiding voor inhoud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1062038"/>
                        <a:ext cx="5884862" cy="23320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02751"/>
              </p:ext>
            </p:extLst>
          </p:nvPr>
        </p:nvGraphicFramePr>
        <p:xfrm>
          <a:off x="2465389" y="1614488"/>
          <a:ext cx="83939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Vergelijking" r:id="rId9" imgW="190440" imgH="152280" progId="Equation.3">
                  <p:embed/>
                </p:oleObj>
              </mc:Choice>
              <mc:Fallback>
                <p:oleObj name="Vergelijking" r:id="rId9" imgW="19044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5389" y="1614488"/>
                        <a:ext cx="83939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27125"/>
              </p:ext>
            </p:extLst>
          </p:nvPr>
        </p:nvGraphicFramePr>
        <p:xfrm>
          <a:off x="4010025" y="3525043"/>
          <a:ext cx="22193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Vergelijking" r:id="rId11" imgW="1028520" imgH="444240" progId="Equation.3">
                  <p:embed/>
                </p:oleObj>
              </mc:Choice>
              <mc:Fallback>
                <p:oleObj name="Vergelijking" r:id="rId11" imgW="1028520" imgH="444240" progId="Equation.3">
                  <p:embed/>
                  <p:pic>
                    <p:nvPicPr>
                      <p:cNvPr id="102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3525043"/>
                        <a:ext cx="22193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46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60"/>
          <a:stretch>
            <a:fillRect/>
          </a:stretch>
        </p:blipFill>
        <p:spPr bwMode="auto">
          <a:xfrm>
            <a:off x="5594350" y="2043113"/>
            <a:ext cx="3549650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14.3 Energie in een enkelvoudige harmonische oscillator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Tijdelijke aanduiding voor inhoud 3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0" y="1717675"/>
                <a:ext cx="5778500" cy="4418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cte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16" name="Tijdelijke aanduiding voor inhoud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1717675"/>
                <a:ext cx="5778500" cy="4418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C16E1EC0-7A13-40A5-9553-B067086372EF}"/>
              </a:ext>
            </a:extLst>
          </p:cNvPr>
          <p:cNvSpPr txBox="1"/>
          <p:nvPr/>
        </p:nvSpPr>
        <p:spPr>
          <a:xfrm>
            <a:off x="6079787" y="5642043"/>
            <a:ext cx="2431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/>
              <a:t>Legende:</a:t>
            </a:r>
            <a:r>
              <a:rPr lang="nl-BE" sz="1800" i="1" dirty="0"/>
              <a:t>	K</a:t>
            </a:r>
            <a:r>
              <a:rPr lang="nl-BE" sz="1800" dirty="0"/>
              <a:t> = </a:t>
            </a:r>
            <a:r>
              <a:rPr lang="nl-BE" sz="1800" i="1" dirty="0"/>
              <a:t>E</a:t>
            </a:r>
            <a:r>
              <a:rPr lang="nl-BE" sz="1800" i="1" baseline="-25000" dirty="0"/>
              <a:t>k</a:t>
            </a:r>
          </a:p>
          <a:p>
            <a:r>
              <a:rPr lang="nl-BE" sz="1800" i="1" dirty="0"/>
              <a:t>	U</a:t>
            </a:r>
            <a:r>
              <a:rPr lang="nl-BE" sz="1800" dirty="0"/>
              <a:t> = </a:t>
            </a:r>
            <a:r>
              <a:rPr lang="nl-BE" sz="1800" i="1" dirty="0" err="1"/>
              <a:t>E</a:t>
            </a:r>
            <a:r>
              <a:rPr lang="nl-BE" sz="1800" i="1" baseline="-25000" dirty="0" err="1"/>
              <a:t>p</a:t>
            </a:r>
            <a:endParaRPr lang="en-GB" sz="1800" i="1" dirty="0"/>
          </a:p>
          <a:p>
            <a:r>
              <a:rPr lang="nl-BE" sz="1800" i="1" dirty="0"/>
              <a:t>	E =</a:t>
            </a:r>
            <a:r>
              <a:rPr lang="en-GB" sz="1800" i="1" dirty="0"/>
              <a:t> </a:t>
            </a:r>
            <a:r>
              <a:rPr lang="en-GB" sz="1800" i="1" dirty="0" err="1"/>
              <a:t>E</a:t>
            </a:r>
            <a:r>
              <a:rPr lang="en-GB" sz="1800" i="1" baseline="-25000" dirty="0" err="1"/>
              <a:t>m</a:t>
            </a:r>
            <a:endParaRPr lang="nl-BE" sz="1800" i="1" baseline="-2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14.3 Energie in een enkelvoudige harmonische oscillator</a:t>
            </a:r>
          </a:p>
        </p:txBody>
      </p:sp>
      <p:sp>
        <p:nvSpPr>
          <p:cNvPr id="14339" name="Tijdelijke aanduiding voor inhoud 5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7820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nl-BE" altLang="nl-BE" dirty="0"/>
          </a:p>
          <a:p>
            <a:pPr marL="0" indent="0">
              <a:buFontTx/>
              <a:buNone/>
            </a:pPr>
            <a:endParaRPr lang="nl-BE" altLang="nl-BE" dirty="0"/>
          </a:p>
          <a:p>
            <a:pPr marL="0" indent="0">
              <a:buFontTx/>
              <a:buNone/>
            </a:pPr>
            <a:endParaRPr lang="nl-BE" altLang="nl-BE" dirty="0"/>
          </a:p>
          <a:p>
            <a:pPr marL="0" indent="0">
              <a:buFontTx/>
              <a:buNone/>
            </a:pPr>
            <a:endParaRPr lang="nl-BE" altLang="nl-BE" dirty="0"/>
          </a:p>
          <a:p>
            <a:pPr marL="0" indent="0">
              <a:buFontTx/>
              <a:buNone/>
            </a:pPr>
            <a:endParaRPr lang="nl-BE" altLang="nl-BE" dirty="0"/>
          </a:p>
          <a:p>
            <a:pPr marL="0" indent="0">
              <a:buFontTx/>
              <a:buNone/>
            </a:pPr>
            <a:endParaRPr lang="nl-BE" altLang="nl-BE" dirty="0"/>
          </a:p>
          <a:p>
            <a:pPr marL="0" indent="0">
              <a:buFontTx/>
              <a:buNone/>
            </a:pPr>
            <a:r>
              <a:rPr lang="nl-BE" altLang="nl-BE" dirty="0"/>
              <a:t>		       		Voorbeeld 14.10: </a:t>
            </a:r>
            <a:br>
              <a:rPr lang="nl-BE" altLang="nl-BE" dirty="0"/>
            </a:br>
            <a:r>
              <a:rPr lang="nl-BE" altLang="nl-BE" dirty="0"/>
              <a:t>				Energieberekeningen</a:t>
            </a:r>
          </a:p>
        </p:txBody>
      </p:sp>
      <p:pic>
        <p:nvPicPr>
          <p:cNvPr id="14340" name="Picture 3" descr="Figure_14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97000"/>
            <a:ext cx="2717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kstvak 4"/>
          <p:cNvSpPr txBox="1">
            <a:spLocks noChangeArrowheads="1"/>
          </p:cNvSpPr>
          <p:nvPr/>
        </p:nvSpPr>
        <p:spPr bwMode="auto">
          <a:xfrm>
            <a:off x="4005263" y="2495550"/>
            <a:ext cx="5138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 sz="1800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GB" sz="1800" dirty="0">
                <a:hlinkClick r:id="rId4"/>
              </a:rPr>
              <a:t>http://home.kpn.nl/h.bruning/applets/harmtrilling2/harmtrilling2.htm</a:t>
            </a:r>
            <a:endParaRPr lang="nl-BE" altLang="nl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 bwMode="auto">
          <a:xfrm>
            <a:off x="0" y="-31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14.4 Verband tussen EHB en eenparige cirkelbeweging</a:t>
            </a:r>
          </a:p>
        </p:txBody>
      </p:sp>
      <p:sp>
        <p:nvSpPr>
          <p:cNvPr id="15363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6040438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nl-BE" dirty="0">
                <a:latin typeface="Arial" charset="0"/>
                <a:cs typeface="Arial" charset="0"/>
              </a:rPr>
              <a:t>Massa </a:t>
            </a:r>
            <a:r>
              <a:rPr lang="nl-BE" i="1" dirty="0">
                <a:latin typeface="Arial" charset="0"/>
                <a:cs typeface="Arial" charset="0"/>
              </a:rPr>
              <a:t>m</a:t>
            </a:r>
            <a:r>
              <a:rPr lang="nl-BE" dirty="0">
                <a:latin typeface="Arial" charset="0"/>
                <a:cs typeface="Arial" charset="0"/>
              </a:rPr>
              <a:t> draait rond met snelheid </a:t>
            </a:r>
            <a:r>
              <a:rPr lang="nl-BE" i="1" dirty="0" err="1">
                <a:latin typeface="Arial" charset="0"/>
                <a:cs typeface="Arial" charset="0"/>
              </a:rPr>
              <a:t>v</a:t>
            </a:r>
            <a:r>
              <a:rPr lang="nl-BE" i="1" baseline="-25000" dirty="0" err="1">
                <a:latin typeface="Arial" charset="0"/>
                <a:cs typeface="Arial" charset="0"/>
              </a:rPr>
              <a:t>M</a:t>
            </a:r>
            <a:r>
              <a:rPr lang="nl-BE" dirty="0">
                <a:latin typeface="Arial" charset="0"/>
                <a:cs typeface="Arial" charset="0"/>
              </a:rPr>
              <a:t> in een cirkel met straal </a:t>
            </a:r>
            <a:r>
              <a:rPr lang="nl-BE" i="1" dirty="0">
                <a:latin typeface="Arial" charset="0"/>
                <a:cs typeface="Arial" charset="0"/>
              </a:rPr>
              <a:t>A</a:t>
            </a:r>
          </a:p>
          <a:p>
            <a:pPr lvl="1">
              <a:defRPr/>
            </a:pPr>
            <a:r>
              <a:rPr lang="nl-BE" dirty="0">
                <a:latin typeface="Arial" charset="0"/>
                <a:cs typeface="Arial" charset="0"/>
              </a:rPr>
              <a:t>Van bovenaf </a:t>
            </a:r>
            <a:r>
              <a:rPr lang="nl-BE" dirty="0">
                <a:latin typeface="Arial" charset="0"/>
                <a:cs typeface="Arial" charset="0"/>
                <a:sym typeface="Wingdings" pitchFamily="2" charset="2"/>
              </a:rPr>
              <a:t> cirkel</a:t>
            </a:r>
          </a:p>
          <a:p>
            <a:pPr lvl="1">
              <a:defRPr/>
            </a:pPr>
            <a:r>
              <a:rPr lang="nl-BE" dirty="0">
                <a:latin typeface="Arial" charset="0"/>
                <a:cs typeface="Arial" charset="0"/>
                <a:sym typeface="Wingdings" pitchFamily="2" charset="2"/>
              </a:rPr>
              <a:t>Van zijkant (projectie op de x-as of y-as) EHB</a:t>
            </a:r>
          </a:p>
          <a:p>
            <a:pPr lvl="1">
              <a:buFont typeface="Wingdings" pitchFamily="2" charset="2"/>
              <a:buChar char="à"/>
              <a:defRPr/>
            </a:pPr>
            <a:r>
              <a:rPr lang="nl-BE" dirty="0">
                <a:latin typeface="Arial" charset="0"/>
                <a:cs typeface="Arial" charset="0"/>
                <a:sym typeface="Wingdings" pitchFamily="2" charset="2"/>
              </a:rPr>
              <a:t>ECB = 2EHB </a:t>
            </a:r>
            <a:r>
              <a:rPr lang="nl-BE" dirty="0">
                <a:latin typeface="Arial" charset="0"/>
                <a:cs typeface="Arial" charset="0"/>
                <a:sym typeface="Symbol" pitchFamily="18" charset="2"/>
              </a:rPr>
              <a:t> </a:t>
            </a:r>
            <a:r>
              <a:rPr lang="nl-BE" dirty="0">
                <a:latin typeface="Arial" charset="0"/>
                <a:cs typeface="Arial" charset="0"/>
                <a:sym typeface="Wingdings" pitchFamily="2" charset="2"/>
              </a:rPr>
              <a:t>op elkaar</a:t>
            </a:r>
          </a:p>
          <a:p>
            <a:pPr lvl="1">
              <a:buFont typeface="Wingdings" pitchFamily="2" charset="2"/>
              <a:buChar char="à"/>
              <a:defRPr/>
            </a:pPr>
            <a:endParaRPr lang="nl-BE" dirty="0">
              <a:latin typeface="Arial" charset="0"/>
              <a:cs typeface="Arial" charset="0"/>
              <a:sym typeface="Wingdings" pitchFamily="2" charset="2"/>
            </a:endParaRPr>
          </a:p>
          <a:p>
            <a:pPr marL="457200" lvl="1" indent="0">
              <a:buFontTx/>
              <a:buNone/>
              <a:defRPr/>
            </a:pPr>
            <a:endParaRPr lang="nl-BE" dirty="0">
              <a:latin typeface="Arial" charset="0"/>
              <a:cs typeface="Arial" charset="0"/>
              <a:sym typeface="Wingdings" pitchFamily="2" charset="2"/>
            </a:endParaRPr>
          </a:p>
          <a:p>
            <a:pPr lvl="1">
              <a:buFontTx/>
              <a:buNone/>
              <a:defRPr/>
            </a:pPr>
            <a:endParaRPr lang="nl-BE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nl-BE" dirty="0" err="1">
                <a:latin typeface="Arial" charset="0"/>
                <a:cs typeface="Arial" charset="0"/>
                <a:sym typeface="Wingdings" pitchFamily="2" charset="2"/>
              </a:rPr>
              <a:t>Fasor</a:t>
            </a:r>
            <a:r>
              <a:rPr lang="nl-BE" dirty="0">
                <a:latin typeface="Arial" charset="0"/>
                <a:cs typeface="Arial" charset="0"/>
                <a:sym typeface="Wingdings" pitchFamily="2" charset="2"/>
              </a:rPr>
              <a:t> die ronddraait met snelheid </a:t>
            </a:r>
            <a:r>
              <a:rPr lang="nl-BE" dirty="0">
                <a:latin typeface="Symbol" pitchFamily="18" charset="2"/>
                <a:cs typeface="Arial" charset="0"/>
                <a:sym typeface="Wingdings" pitchFamily="2" charset="2"/>
              </a:rPr>
              <a:t>w</a:t>
            </a:r>
            <a:r>
              <a:rPr lang="nl-BE" dirty="0">
                <a:latin typeface="Arial" charset="0"/>
                <a:cs typeface="Arial" charset="0"/>
                <a:sym typeface="Wingdings" pitchFamily="2" charset="2"/>
              </a:rPr>
              <a:t>  projectie=EHB</a:t>
            </a:r>
          </a:p>
        </p:txBody>
      </p:sp>
      <p:pic>
        <p:nvPicPr>
          <p:cNvPr id="15364" name="Picture 3" descr="Figure_14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15" y="1315923"/>
            <a:ext cx="25447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hthoek 1"/>
          <p:cNvSpPr>
            <a:spLocks noChangeArrowheads="1"/>
          </p:cNvSpPr>
          <p:nvPr/>
        </p:nvSpPr>
        <p:spPr bwMode="auto">
          <a:xfrm>
            <a:off x="165100" y="4452938"/>
            <a:ext cx="7048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sz="1600" dirty="0">
                <a:hlinkClick r:id="rId3"/>
              </a:rPr>
              <a:t>http://www.surendranath.org/GPA/Oscillations/PhaseGraph/PhaseGraph.html</a:t>
            </a:r>
            <a:endParaRPr lang="nl-BE" altLang="nl-BE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Figure_14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540000"/>
            <a:ext cx="39782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el 1"/>
          <p:cNvSpPr>
            <a:spLocks noGrp="1"/>
          </p:cNvSpPr>
          <p:nvPr>
            <p:ph type="title"/>
          </p:nvPr>
        </p:nvSpPr>
        <p:spPr bwMode="auto">
          <a:xfrm>
            <a:off x="0" y="204788"/>
            <a:ext cx="6913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14.5 De enkelvoudige slinger</a:t>
            </a:r>
          </a:p>
        </p:txBody>
      </p:sp>
      <p:sp>
        <p:nvSpPr>
          <p:cNvPr id="16388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47675" y="1517650"/>
            <a:ext cx="6049963" cy="467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Klein voorwerp</a:t>
            </a:r>
            <a:br>
              <a:rPr lang="nl-BE" altLang="nl-BE" dirty="0"/>
            </a:br>
            <a:r>
              <a:rPr lang="nl-BE" altLang="nl-BE" dirty="0"/>
              <a:t>Koord rekt niet uit</a:t>
            </a:r>
            <a:br>
              <a:rPr lang="nl-BE" altLang="nl-BE" dirty="0"/>
            </a:br>
            <a:r>
              <a:rPr lang="nl-BE" altLang="nl-BE" dirty="0"/>
              <a:t>Massa koord is te verwaarlozen</a:t>
            </a:r>
            <a:br>
              <a:rPr lang="nl-BE" altLang="nl-BE" dirty="0"/>
            </a:br>
            <a:r>
              <a:rPr lang="nl-BE" altLang="nl-BE" dirty="0"/>
              <a:t>Wrijving is te verwaarlozen</a:t>
            </a:r>
          </a:p>
          <a:p>
            <a:endParaRPr lang="nl-BE" altLang="nl-BE" dirty="0"/>
          </a:p>
          <a:p>
            <a:r>
              <a:rPr lang="nl-BE" altLang="nl-BE" dirty="0"/>
              <a:t>Uitwijking langs de boog</a:t>
            </a:r>
            <a:br>
              <a:rPr lang="nl-BE" altLang="nl-BE" dirty="0"/>
            </a:br>
            <a:endParaRPr lang="nl-BE" altLang="nl-BE" dirty="0"/>
          </a:p>
          <a:p>
            <a:r>
              <a:rPr lang="nl-BE" altLang="nl-BE" dirty="0"/>
              <a:t>Terugdrijvende kracht</a:t>
            </a:r>
          </a:p>
          <a:p>
            <a:endParaRPr lang="nl-BE" altLang="nl-BE" dirty="0"/>
          </a:p>
          <a:p>
            <a:pPr>
              <a:buFontTx/>
              <a:buNone/>
            </a:pPr>
            <a:r>
              <a:rPr lang="nl-BE" altLang="nl-BE" dirty="0">
                <a:sym typeface="Wingdings" panose="05000000000000000000" pitchFamily="2" charset="2"/>
              </a:rPr>
              <a:t>     		             geen EHB!</a:t>
            </a:r>
            <a:endParaRPr lang="nl-BE" altLang="nl-BE" dirty="0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147888" y="4302125"/>
          <a:ext cx="9779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Vergelijking" r:id="rId4" imgW="418918" imgH="177723" progId="Equation.3">
                  <p:embed/>
                </p:oleObj>
              </mc:Choice>
              <mc:Fallback>
                <p:oleObj name="Vergelijking" r:id="rId4" imgW="418918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4302125"/>
                        <a:ext cx="9779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554163" y="5180013"/>
          <a:ext cx="21621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Vergelijking" r:id="rId6" imgW="927100" imgH="228600" progId="Equation.3">
                  <p:embed/>
                </p:oleObj>
              </mc:Choice>
              <mc:Fallback>
                <p:oleObj name="Vergelijking" r:id="rId6" imgW="927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180013"/>
                        <a:ext cx="21621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443038" y="5818188"/>
          <a:ext cx="20129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Vergelijking" r:id="rId8" imgW="863225" imgH="330057" progId="Equation.3">
                  <p:embed/>
                </p:oleObj>
              </mc:Choice>
              <mc:Fallback>
                <p:oleObj name="Vergelijking" r:id="rId8" imgW="863225" imgH="3300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818188"/>
                        <a:ext cx="20129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2" name="Picture 3" descr="Figure_14_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-15875"/>
            <a:ext cx="221615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hthoek 1"/>
          <p:cNvSpPr>
            <a:spLocks noChangeArrowheads="1"/>
          </p:cNvSpPr>
          <p:nvPr/>
        </p:nvSpPr>
        <p:spPr bwMode="auto">
          <a:xfrm>
            <a:off x="104774" y="816779"/>
            <a:ext cx="680878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sz="1400" dirty="0">
                <a:hlinkClick r:id="rId11"/>
              </a:rPr>
              <a:t>https://www.myphysicslab.com/pendulum/pendulum-en.html</a:t>
            </a:r>
            <a:endParaRPr lang="nl-BE" altLang="nl-BE" sz="1400" dirty="0"/>
          </a:p>
          <a:p>
            <a:r>
              <a:rPr lang="nl-BE" altLang="nl-BE" sz="1400" dirty="0">
                <a:hlinkClick r:id="rId12"/>
              </a:rPr>
              <a:t>http://home.kpn.nl/h.bruning/applets/slinger2/slinger2.htm</a:t>
            </a:r>
            <a:endParaRPr lang="nl-BE" altLang="nl-BE" sz="1400" dirty="0"/>
          </a:p>
          <a:p>
            <a:r>
              <a:rPr lang="nl-BE" altLang="nl-BE" sz="1400" dirty="0">
                <a:hlinkClick r:id="rId13"/>
              </a:rPr>
              <a:t>http://home.kpn.nl/h.bruning/applets/slinger1/slinger1.htm</a:t>
            </a:r>
            <a:endParaRPr lang="nl-BE" altLang="nl-BE" sz="1400" dirty="0"/>
          </a:p>
          <a:p>
            <a:endParaRPr lang="nl-BE" altLang="nl-BE" dirty="0"/>
          </a:p>
        </p:txBody>
      </p:sp>
      <p:cxnSp>
        <p:nvCxnSpPr>
          <p:cNvPr id="16394" name="Straight Arrow Connector 2"/>
          <p:cNvCxnSpPr>
            <a:cxnSpLocks noChangeShapeType="1"/>
          </p:cNvCxnSpPr>
          <p:nvPr/>
        </p:nvCxnSpPr>
        <p:spPr bwMode="auto">
          <a:xfrm flipV="1">
            <a:off x="7642225" y="4783138"/>
            <a:ext cx="969963" cy="587375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Arrow Connector 4"/>
          <p:cNvCxnSpPr>
            <a:cxnSpLocks noChangeShapeType="1"/>
          </p:cNvCxnSpPr>
          <p:nvPr/>
        </p:nvCxnSpPr>
        <p:spPr bwMode="auto">
          <a:xfrm flipH="1" flipV="1">
            <a:off x="6969125" y="4198938"/>
            <a:ext cx="701675" cy="1171575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Box 5"/>
          <p:cNvSpPr txBox="1">
            <a:spLocks noChangeArrowheads="1"/>
          </p:cNvSpPr>
          <p:nvPr/>
        </p:nvSpPr>
        <p:spPr bwMode="auto">
          <a:xfrm>
            <a:off x="8558213" y="4687888"/>
            <a:ext cx="239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sz="1800" i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7053263" y="3989388"/>
            <a:ext cx="239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sz="1800" i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073150"/>
            <a:ext cx="8686800" cy="49482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BE" altLang="nl-BE" dirty="0"/>
              <a:t>Voor kleine hoeken</a:t>
            </a:r>
            <a:r>
              <a:rPr lang="nl-BE" altLang="nl-BE" dirty="0">
                <a:solidFill>
                  <a:srgbClr val="FF0000"/>
                </a:solidFill>
              </a:rPr>
              <a:t>*</a:t>
            </a:r>
            <a:r>
              <a:rPr lang="nl-BE" altLang="nl-BE" dirty="0"/>
              <a:t> </a:t>
            </a:r>
            <a:endParaRPr lang="nl-BE" altLang="nl-BE" dirty="0">
              <a:latin typeface="Symbol" panose="05050102010706020507" pitchFamily="18" charset="2"/>
            </a:endParaRPr>
          </a:p>
          <a:p>
            <a:pPr>
              <a:defRPr/>
            </a:pPr>
            <a:endParaRPr lang="nl-BE" altLang="nl-BE" dirty="0">
              <a:latin typeface="Symbol" panose="05050102010706020507" pitchFamily="18" charset="2"/>
            </a:endParaRPr>
          </a:p>
          <a:p>
            <a:pPr>
              <a:defRPr/>
            </a:pPr>
            <a:endParaRPr lang="nl-BE" altLang="nl-BE" dirty="0">
              <a:latin typeface="Symbol" panose="05050102010706020507" pitchFamily="18" charset="2"/>
            </a:endParaRPr>
          </a:p>
          <a:p>
            <a:pPr>
              <a:defRPr/>
            </a:pPr>
            <a:endParaRPr lang="nl-BE" altLang="nl-BE" dirty="0">
              <a:latin typeface="Symbol" panose="05050102010706020507" pitchFamily="18" charset="2"/>
            </a:endParaRPr>
          </a:p>
          <a:p>
            <a:pPr>
              <a:defRPr/>
            </a:pPr>
            <a:endParaRPr lang="nl-BE" altLang="nl-BE" dirty="0">
              <a:latin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endParaRPr lang="nl-BE" altLang="nl-BE" dirty="0">
              <a:latin typeface="Symbol" panose="05050102010706020507" pitchFamily="18" charset="2"/>
            </a:endParaRPr>
          </a:p>
          <a:p>
            <a:pPr>
              <a:defRPr/>
            </a:pPr>
            <a:endParaRPr lang="nl-BE" altLang="nl-BE" dirty="0">
              <a:latin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br>
              <a:rPr lang="nl-BE" altLang="nl-BE" dirty="0">
                <a:latin typeface="Symbol" panose="05050102010706020507" pitchFamily="18" charset="2"/>
              </a:rPr>
            </a:br>
            <a:endParaRPr lang="nl-BE" altLang="nl-BE" dirty="0">
              <a:latin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nl-BE" altLang="nl-BE" dirty="0">
                <a:latin typeface="Symbol" panose="05050102010706020507" pitchFamily="18" charset="2"/>
              </a:rPr>
              <a:t>		</a:t>
            </a:r>
            <a:r>
              <a:rPr lang="nl-BE" altLang="nl-BE" dirty="0"/>
              <a:t>met 	</a:t>
            </a:r>
            <a:r>
              <a:rPr lang="nl-BE" altLang="nl-BE" dirty="0" err="1">
                <a:latin typeface="Symbol" panose="05050102010706020507" pitchFamily="18" charset="2"/>
              </a:rPr>
              <a:t>q</a:t>
            </a:r>
            <a:r>
              <a:rPr lang="nl-BE" altLang="nl-BE" baseline="-25000" dirty="0" err="1"/>
              <a:t>max</a:t>
            </a:r>
            <a:r>
              <a:rPr lang="nl-BE" altLang="nl-BE" dirty="0"/>
              <a:t> de maximale hoekverdraaiing</a:t>
            </a:r>
          </a:p>
          <a:p>
            <a:pPr marL="0" indent="0">
              <a:buFontTx/>
              <a:buNone/>
              <a:defRPr/>
            </a:pPr>
            <a:r>
              <a:rPr lang="nl-BE" altLang="nl-BE" dirty="0"/>
              <a:t>							</a:t>
            </a:r>
            <a:r>
              <a:rPr lang="nl-BE" altLang="nl-BE" sz="2000" dirty="0">
                <a:solidFill>
                  <a:srgbClr val="FF0000"/>
                </a:solidFill>
              </a:rPr>
              <a:t>enkel </a:t>
            </a:r>
            <a:r>
              <a:rPr lang="nl-BE" altLang="nl-BE" sz="2000" dirty="0" err="1">
                <a:solidFill>
                  <a:srgbClr val="FF0000"/>
                </a:solidFill>
              </a:rPr>
              <a:t>afh</a:t>
            </a:r>
            <a:r>
              <a:rPr lang="nl-BE" altLang="nl-BE" sz="2000" dirty="0">
                <a:solidFill>
                  <a:srgbClr val="FF0000"/>
                </a:solidFill>
              </a:rPr>
              <a:t> van</a:t>
            </a:r>
            <a:r>
              <a:rPr lang="nl-BE" altLang="nl-BE" sz="2000" i="1" dirty="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l, 								</a:t>
            </a:r>
            <a:r>
              <a:rPr lang="nl-BE" altLang="nl-BE" sz="2000" dirty="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NIET</a:t>
            </a:r>
            <a:r>
              <a:rPr lang="nl-BE" altLang="nl-BE" sz="2000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nl-BE" altLang="nl-BE" sz="2000" dirty="0" err="1">
                <a:solidFill>
                  <a:srgbClr val="FF0000"/>
                </a:solidFill>
                <a:ea typeface="Verdana" panose="020B0604030504040204" pitchFamily="34" charset="0"/>
              </a:rPr>
              <a:t>afh</a:t>
            </a:r>
            <a:r>
              <a:rPr lang="nl-BE" altLang="nl-BE" sz="2000" dirty="0">
                <a:solidFill>
                  <a:srgbClr val="FF0000"/>
                </a:solidFill>
                <a:ea typeface="Verdana" panose="020B0604030504040204" pitchFamily="34" charset="0"/>
              </a:rPr>
              <a:t> van</a:t>
            </a:r>
            <a:r>
              <a:rPr lang="nl-BE" altLang="nl-BE" sz="2000" i="1" dirty="0">
                <a:solidFill>
                  <a:srgbClr val="FF0000"/>
                </a:solidFill>
                <a:ea typeface="Verdana" panose="020B0604030504040204" pitchFamily="34" charset="0"/>
              </a:rPr>
              <a:t> m, </a:t>
            </a:r>
            <a:r>
              <a:rPr lang="nl-BE" altLang="nl-BE" sz="2000" i="1" dirty="0">
                <a:solidFill>
                  <a:srgbClr val="FF0000"/>
                </a:solidFill>
                <a:latin typeface="Symbol" panose="05050102010706020507" pitchFamily="18" charset="2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br>
              <a:rPr lang="nl-BE" altLang="nl-BE" dirty="0">
                <a:solidFill>
                  <a:srgbClr val="FF0000"/>
                </a:solidFill>
              </a:rPr>
            </a:br>
            <a:r>
              <a:rPr lang="nl-BE" altLang="nl-BE" dirty="0"/>
              <a:t>			</a:t>
            </a:r>
          </a:p>
          <a:p>
            <a:pPr>
              <a:buFontTx/>
              <a:buNone/>
              <a:defRPr/>
            </a:pPr>
            <a:r>
              <a:rPr lang="nl-BE" altLang="nl-BE" dirty="0"/>
              <a:t> </a:t>
            </a:r>
            <a:endParaRPr lang="nl-BE" altLang="nl-BE" dirty="0">
              <a:latin typeface="Symbol" panose="05050102010706020507" pitchFamily="18" charset="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998538" y="1603375"/>
          <a:ext cx="5184775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Vergelijking" r:id="rId3" imgW="2108200" imgH="1562100" progId="Equation.3">
                  <p:embed/>
                </p:oleObj>
              </mc:Choice>
              <mc:Fallback>
                <p:oleObj name="Vergelijking" r:id="rId3" imgW="2108200" imgH="156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603375"/>
                        <a:ext cx="5184775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itel 1"/>
          <p:cNvSpPr>
            <a:spLocks noGrp="1"/>
          </p:cNvSpPr>
          <p:nvPr>
            <p:ph type="title"/>
          </p:nvPr>
        </p:nvSpPr>
        <p:spPr bwMode="auto">
          <a:xfrm>
            <a:off x="457200" y="23336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14.5 De enkelvoudige slinger</a:t>
            </a: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4064000" y="1073150"/>
          <a:ext cx="43449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Vergelijking" r:id="rId5" imgW="1689100" imgH="330200" progId="Equation.3">
                  <p:embed/>
                </p:oleObj>
              </mc:Choice>
              <mc:Fallback>
                <p:oleObj name="Vergelijking" r:id="rId5" imgW="16891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1073150"/>
                        <a:ext cx="434498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Ovaal 5"/>
          <p:cNvSpPr>
            <a:spLocks noChangeArrowheads="1"/>
          </p:cNvSpPr>
          <p:nvPr/>
        </p:nvSpPr>
        <p:spPr bwMode="auto">
          <a:xfrm>
            <a:off x="2603500" y="3589338"/>
            <a:ext cx="331788" cy="5413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17415" name="Ovaal 6"/>
          <p:cNvSpPr>
            <a:spLocks noChangeArrowheads="1"/>
          </p:cNvSpPr>
          <p:nvPr/>
        </p:nvSpPr>
        <p:spPr bwMode="auto">
          <a:xfrm>
            <a:off x="3794125" y="3640138"/>
            <a:ext cx="331788" cy="539750"/>
          </a:xfrm>
          <a:prstGeom prst="ellips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graphicFrame>
        <p:nvGraphicFramePr>
          <p:cNvPr id="17416" name="Object 4"/>
          <p:cNvGraphicFramePr>
            <a:graphicFrameLocks noChangeAspect="1"/>
          </p:cNvGraphicFramePr>
          <p:nvPr/>
        </p:nvGraphicFramePr>
        <p:xfrm>
          <a:off x="3332163" y="4295775"/>
          <a:ext cx="13985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Vergelijking" r:id="rId7" imgW="927100" imgH="419100" progId="Equation.3">
                  <p:embed/>
                </p:oleObj>
              </mc:Choice>
              <mc:Fallback>
                <p:oleObj name="Vergelijking" r:id="rId7" imgW="927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4295775"/>
                        <a:ext cx="13985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Ovaal 15"/>
          <p:cNvSpPr>
            <a:spLocks noChangeArrowheads="1"/>
          </p:cNvSpPr>
          <p:nvPr/>
        </p:nvSpPr>
        <p:spPr bwMode="auto">
          <a:xfrm>
            <a:off x="3328988" y="4484688"/>
            <a:ext cx="207962" cy="3175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17418" name="Ovaal 16"/>
          <p:cNvSpPr>
            <a:spLocks noChangeArrowheads="1"/>
          </p:cNvSpPr>
          <p:nvPr/>
        </p:nvSpPr>
        <p:spPr bwMode="auto">
          <a:xfrm>
            <a:off x="4102100" y="4484688"/>
            <a:ext cx="193675" cy="304800"/>
          </a:xfrm>
          <a:prstGeom prst="ellips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cxnSp>
        <p:nvCxnSpPr>
          <p:cNvPr id="17419" name="Gekromde verbindingslijn 20"/>
          <p:cNvCxnSpPr>
            <a:cxnSpLocks noChangeShapeType="1"/>
            <a:stCxn id="17415" idx="4"/>
            <a:endCxn id="17418" idx="0"/>
          </p:cNvCxnSpPr>
          <p:nvPr/>
        </p:nvCxnSpPr>
        <p:spPr bwMode="auto">
          <a:xfrm rot="16200000" flipH="1">
            <a:off x="3927476" y="4213225"/>
            <a:ext cx="304800" cy="23812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4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655792"/>
              </p:ext>
            </p:extLst>
          </p:nvPr>
        </p:nvGraphicFramePr>
        <p:xfrm>
          <a:off x="3033713" y="6042025"/>
          <a:ext cx="36464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Vergelijking" r:id="rId9" imgW="1968500" imgH="444500" progId="Equation.3">
                  <p:embed/>
                </p:oleObj>
              </mc:Choice>
              <mc:Fallback>
                <p:oleObj name="Vergelijking" r:id="rId9" imgW="1968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6042025"/>
                        <a:ext cx="36464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hthoek 22"/>
          <p:cNvSpPr>
            <a:spLocks noChangeArrowheads="1"/>
          </p:cNvSpPr>
          <p:nvPr/>
        </p:nvSpPr>
        <p:spPr bwMode="auto">
          <a:xfrm>
            <a:off x="2667000" y="4968875"/>
            <a:ext cx="3089275" cy="5413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17422" name="Rechthoek 23"/>
          <p:cNvSpPr>
            <a:spLocks noChangeArrowheads="1"/>
          </p:cNvSpPr>
          <p:nvPr/>
        </p:nvSpPr>
        <p:spPr bwMode="auto">
          <a:xfrm>
            <a:off x="2935288" y="6074569"/>
            <a:ext cx="2051050" cy="76438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17423" name="Rechthoek 24"/>
          <p:cNvSpPr>
            <a:spLocks noChangeArrowheads="1"/>
          </p:cNvSpPr>
          <p:nvPr/>
        </p:nvSpPr>
        <p:spPr bwMode="auto">
          <a:xfrm>
            <a:off x="1689893" y="1066665"/>
            <a:ext cx="2412207" cy="581025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cxnSp>
        <p:nvCxnSpPr>
          <p:cNvPr id="17424" name="Curved Connector 8"/>
          <p:cNvCxnSpPr>
            <a:cxnSpLocks noChangeShapeType="1"/>
            <a:stCxn id="17414" idx="4"/>
          </p:cNvCxnSpPr>
          <p:nvPr/>
        </p:nvCxnSpPr>
        <p:spPr bwMode="auto">
          <a:xfrm rot="16200000" flipH="1">
            <a:off x="2809875" y="4089400"/>
            <a:ext cx="481013" cy="56356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616E618D-0337-4A2F-86BE-58AA0754EDAF}"/>
                  </a:ext>
                </a:extLst>
              </p:cNvPr>
              <p:cNvSpPr txBox="1"/>
              <p:nvPr/>
            </p:nvSpPr>
            <p:spPr>
              <a:xfrm flipH="1">
                <a:off x="37340" y="6418120"/>
                <a:ext cx="1652553" cy="45974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1800" dirty="0">
                    <a:solidFill>
                      <a:srgbClr val="FF0000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nl-BE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nl-BE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nl-B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nl-B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nl-BE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(15°)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616E618D-0337-4A2F-86BE-58AA0754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340" y="6418120"/>
                <a:ext cx="1652553" cy="459741"/>
              </a:xfrm>
              <a:prstGeom prst="rect">
                <a:avLst/>
              </a:prstGeom>
              <a:blipFill>
                <a:blip r:embed="rId11"/>
                <a:stretch>
                  <a:fillRect l="-2564" b="-6494"/>
                </a:stretch>
              </a:blipFill>
              <a:ln>
                <a:solidFill>
                  <a:schemeClr val="accent3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 bwMode="auto">
          <a:xfrm>
            <a:off x="444500" y="2619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BE" altLang="nl-BE"/>
              <a:t>Openingsvraag</a:t>
            </a:r>
          </a:p>
        </p:txBody>
      </p:sp>
      <p:sp>
        <p:nvSpPr>
          <p:cNvPr id="30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102100" y="1096963"/>
            <a:ext cx="5211763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nl-BE" altLang="nl-BE" sz="2200" dirty="0"/>
              <a:t>	Slingergewicht met massa m hangt aan koord met lengte l (en verwaarloosbare massa). Slingergewicht wordt opgetrokken onder hoek van 5°. De frequentie is dan f. </a:t>
            </a:r>
          </a:p>
          <a:p>
            <a:pPr eaLnBrk="1" hangingPunct="1">
              <a:buFontTx/>
              <a:buNone/>
            </a:pPr>
            <a:r>
              <a:rPr lang="nl-BE" altLang="nl-BE" sz="2200" dirty="0">
                <a:sym typeface="Wingdings" panose="05000000000000000000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nl-BE" altLang="nl-BE" sz="2200" dirty="0">
                <a:sym typeface="Wingdings" panose="05000000000000000000" pitchFamily="2" charset="2"/>
              </a:rPr>
              <a:t>	Hoe groot is de frequentie bij een hoek van 10° 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ym typeface="Wingdings" panose="05000000000000000000" pitchFamily="2" charset="2"/>
              </a:rPr>
              <a:t>2f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ym typeface="Wingdings" panose="05000000000000000000" pitchFamily="2" charset="2"/>
              </a:rPr>
              <a:t>f/2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ym typeface="Wingdings" panose="05000000000000000000" pitchFamily="2" charset="2"/>
              </a:rPr>
              <a:t>bijna 2f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ym typeface="Wingdings" panose="05000000000000000000" pitchFamily="2" charset="2"/>
              </a:rPr>
              <a:t>iets meer dan f/2</a:t>
            </a:r>
          </a:p>
        </p:txBody>
      </p:sp>
      <p:pic>
        <p:nvPicPr>
          <p:cNvPr id="3076" name="Picture 3" descr="Figure_14_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795463"/>
            <a:ext cx="29987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46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Inhoud H14: Trillingen</a:t>
            </a:r>
          </a:p>
        </p:txBody>
      </p:sp>
      <p:sp>
        <p:nvSpPr>
          <p:cNvPr id="2051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/>
              <a:t>Trillingen van een veer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/>
              <a:t>Enkelvoudige harmonische beweging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/>
              <a:t>Energie in de enkelvoudige harmonische oscillator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nl-BE" altLang="nl-BE"/>
              <a:t>Verband tussen enkelvoudige harmonische beweging en eenparige cirkelbeweging</a:t>
            </a:r>
          </a:p>
          <a:p>
            <a:pPr marL="514350" indent="-514350">
              <a:buFont typeface="Times" panose="02020603050405020304" pitchFamily="18" charset="0"/>
              <a:buAutoNum type="arabicPeriod" startAt="5"/>
            </a:pPr>
            <a:r>
              <a:rPr lang="nl-BE" altLang="nl-BE"/>
              <a:t>De enkelvoudige slinger</a:t>
            </a:r>
          </a:p>
          <a:p>
            <a:pPr marL="514350" indent="-514350">
              <a:buFont typeface="Times" panose="02020603050405020304" pitchFamily="18" charset="0"/>
              <a:buAutoNum type="arabicPeriod" startAt="5"/>
            </a:pPr>
            <a:r>
              <a:rPr lang="nl-BE" altLang="nl-BE"/>
              <a:t>De fysische slinger en de torsieslinger</a:t>
            </a:r>
          </a:p>
          <a:p>
            <a:pPr marL="514350" indent="-514350">
              <a:buFont typeface="Times" panose="02020603050405020304" pitchFamily="18" charset="0"/>
              <a:buAutoNum type="arabicPeriod" startAt="5"/>
            </a:pPr>
            <a:r>
              <a:rPr lang="nl-BE" altLang="nl-BE"/>
              <a:t>Gedempte harmonische beweging</a:t>
            </a:r>
          </a:p>
          <a:p>
            <a:pPr marL="514350" indent="-514350">
              <a:buFont typeface="Times" panose="02020603050405020304" pitchFamily="18" charset="0"/>
              <a:buAutoNum type="arabicPeriod" startAt="5"/>
            </a:pPr>
            <a:r>
              <a:rPr lang="nl-BE" altLang="nl-BE"/>
              <a:t>Gedwongen trillingen; resonantie</a:t>
            </a:r>
          </a:p>
          <a:p>
            <a:pPr marL="514350" indent="-514350">
              <a:buFont typeface="Times" panose="02020603050405020304" pitchFamily="18" charset="0"/>
              <a:buAutoNum type="arabicPeriod"/>
            </a:pPr>
            <a:endParaRPr lang="nl-BE" altLang="nl-B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Figure_14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5" y="1258178"/>
            <a:ext cx="2962275" cy="529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el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14.5 De enkelvoudige slinger</a:t>
            </a:r>
          </a:p>
        </p:txBody>
      </p:sp>
      <p:sp>
        <p:nvSpPr>
          <p:cNvPr id="19460" name="Tijdelijke aanduiding voor inhoud 5"/>
          <p:cNvSpPr>
            <a:spLocks noGrp="1"/>
          </p:cNvSpPr>
          <p:nvPr>
            <p:ph idx="1"/>
          </p:nvPr>
        </p:nvSpPr>
        <p:spPr bwMode="auto">
          <a:xfrm>
            <a:off x="3239311" y="1600200"/>
            <a:ext cx="579768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 dirty="0"/>
              <a:t>Basis voor slingeruurwerk</a:t>
            </a:r>
          </a:p>
          <a:p>
            <a:pPr marL="0" indent="0">
              <a:buFontTx/>
              <a:buNone/>
            </a:pPr>
            <a:endParaRPr lang="nl-BE" altLang="nl-BE" dirty="0"/>
          </a:p>
          <a:p>
            <a:pPr marL="0" indent="0">
              <a:buFontTx/>
              <a:buNone/>
            </a:pPr>
            <a:r>
              <a:rPr lang="nl-BE" altLang="nl-BE" dirty="0"/>
              <a:t>Voorbeeld 14.12: Het meten van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E06647FC-0BE0-4E5F-BBB7-9C047EC808D9}"/>
                  </a:ext>
                </a:extLst>
              </p:cNvPr>
              <p:cNvSpPr txBox="1"/>
              <p:nvPr/>
            </p:nvSpPr>
            <p:spPr bwMode="auto">
              <a:xfrm>
                <a:off x="4233559" y="3450431"/>
                <a:ext cx="3646488" cy="825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rad>
                      <m:r>
                        <a:rPr lang="nl-B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l-B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B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l-B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nl-B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nl-B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E06647FC-0BE0-4E5F-BBB7-9C047EC8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3559" y="3450431"/>
                <a:ext cx="3646488" cy="82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14.6 De fysische slinger</a:t>
            </a:r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nl-BE" altLang="nl-BE"/>
              <a:t>Fysische slinger: elk willekeurig voorwerp van enige afmeting dat heen en weer slingert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530225" y="2619375"/>
          <a:ext cx="6162675" cy="406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Vergelijking" r:id="rId3" imgW="2755900" imgH="1816100" progId="Equation.3">
                  <p:embed/>
                </p:oleObj>
              </mc:Choice>
              <mc:Fallback>
                <p:oleObj name="Vergelijking" r:id="rId3" imgW="2755900" imgH="1816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619375"/>
                        <a:ext cx="6162675" cy="406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Ovaal 5"/>
          <p:cNvSpPr>
            <a:spLocks noChangeArrowheads="1"/>
          </p:cNvSpPr>
          <p:nvPr/>
        </p:nvSpPr>
        <p:spPr bwMode="auto">
          <a:xfrm>
            <a:off x="984250" y="4383088"/>
            <a:ext cx="331788" cy="5397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20486" name="Ovaal 6"/>
          <p:cNvSpPr>
            <a:spLocks noChangeArrowheads="1"/>
          </p:cNvSpPr>
          <p:nvPr/>
        </p:nvSpPr>
        <p:spPr bwMode="auto">
          <a:xfrm>
            <a:off x="2160588" y="4424363"/>
            <a:ext cx="671512" cy="541337"/>
          </a:xfrm>
          <a:prstGeom prst="ellips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graphicFrame>
        <p:nvGraphicFramePr>
          <p:cNvPr id="20487" name="Object 3"/>
          <p:cNvGraphicFramePr>
            <a:graphicFrameLocks noChangeAspect="1"/>
          </p:cNvGraphicFramePr>
          <p:nvPr/>
        </p:nvGraphicFramePr>
        <p:xfrm>
          <a:off x="1684338" y="5048250"/>
          <a:ext cx="13985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Vergelijking" r:id="rId5" imgW="927100" imgH="419100" progId="Equation.3">
                  <p:embed/>
                </p:oleObj>
              </mc:Choice>
              <mc:Fallback>
                <p:oleObj name="Vergelijking" r:id="rId5" imgW="927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048250"/>
                        <a:ext cx="13985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Ovaal 8"/>
          <p:cNvSpPr>
            <a:spLocks noChangeArrowheads="1"/>
          </p:cNvSpPr>
          <p:nvPr/>
        </p:nvSpPr>
        <p:spPr bwMode="auto">
          <a:xfrm>
            <a:off x="1690688" y="5227638"/>
            <a:ext cx="207962" cy="31908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20489" name="Ovaal 9"/>
          <p:cNvSpPr>
            <a:spLocks noChangeArrowheads="1"/>
          </p:cNvSpPr>
          <p:nvPr/>
        </p:nvSpPr>
        <p:spPr bwMode="auto">
          <a:xfrm>
            <a:off x="2452688" y="5241925"/>
            <a:ext cx="193675" cy="304800"/>
          </a:xfrm>
          <a:prstGeom prst="ellips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cxnSp>
        <p:nvCxnSpPr>
          <p:cNvPr id="20490" name="Vorm 10"/>
          <p:cNvCxnSpPr>
            <a:cxnSpLocks noChangeShapeType="1"/>
            <a:stCxn id="20485" idx="4"/>
          </p:cNvCxnSpPr>
          <p:nvPr/>
        </p:nvCxnSpPr>
        <p:spPr bwMode="auto">
          <a:xfrm rot="16200000" flipH="1">
            <a:off x="1180306" y="4891882"/>
            <a:ext cx="479425" cy="54133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Gekromde verbindingslijn 11"/>
          <p:cNvCxnSpPr>
            <a:cxnSpLocks noChangeShapeType="1"/>
            <a:stCxn id="20486" idx="4"/>
            <a:endCxn id="20489" idx="0"/>
          </p:cNvCxnSpPr>
          <p:nvPr/>
        </p:nvCxnSpPr>
        <p:spPr bwMode="auto">
          <a:xfrm rot="16200000" flipH="1">
            <a:off x="2385219" y="5077619"/>
            <a:ext cx="276225" cy="523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Rechthoek 12"/>
          <p:cNvSpPr>
            <a:spLocks noChangeArrowheads="1"/>
          </p:cNvSpPr>
          <p:nvPr/>
        </p:nvSpPr>
        <p:spPr bwMode="auto">
          <a:xfrm>
            <a:off x="955675" y="5665788"/>
            <a:ext cx="5597525" cy="10541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20493" name="Rechthoek 15"/>
          <p:cNvSpPr>
            <a:spLocks noChangeArrowheads="1"/>
          </p:cNvSpPr>
          <p:nvPr/>
        </p:nvSpPr>
        <p:spPr bwMode="auto">
          <a:xfrm>
            <a:off x="4433888" y="2605088"/>
            <a:ext cx="2133600" cy="525462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pic>
        <p:nvPicPr>
          <p:cNvPr id="20494" name="Afbeelding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6" r="18039" b="19276"/>
          <a:stretch>
            <a:fillRect/>
          </a:stretch>
        </p:blipFill>
        <p:spPr bwMode="auto">
          <a:xfrm>
            <a:off x="6851650" y="2530475"/>
            <a:ext cx="2265363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14.6 De fysische slinger</a:t>
            </a:r>
          </a:p>
        </p:txBody>
      </p:sp>
      <p:sp>
        <p:nvSpPr>
          <p:cNvPr id="21507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109538" y="1600200"/>
            <a:ext cx="9034462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 dirty="0"/>
              <a:t>Voorbeeld 14.13: het meten van het traagheidsmoment</a:t>
            </a:r>
            <a:br>
              <a:rPr lang="nl-BE" altLang="nl-BE" dirty="0"/>
            </a:br>
            <a:endParaRPr lang="nl-BE" altLang="nl-BE" dirty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1711325" y="2870200"/>
          <a:ext cx="267017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Vergelijking" r:id="rId3" imgW="1295400" imgH="863600" progId="Equation.3">
                  <p:embed/>
                </p:oleObj>
              </mc:Choice>
              <mc:Fallback>
                <p:oleObj name="Vergelijking" r:id="rId3" imgW="12954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2870200"/>
                        <a:ext cx="2670175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1722438" y="5389563"/>
          <a:ext cx="31464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Vergelijking" r:id="rId5" imgW="1320227" imgH="253890" progId="Equation.3">
                  <p:embed/>
                </p:oleObj>
              </mc:Choice>
              <mc:Fallback>
                <p:oleObj name="Vergelijking" r:id="rId5" imgW="1320227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389563"/>
                        <a:ext cx="31464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kstvak 6"/>
          <p:cNvSpPr txBox="1">
            <a:spLocks noChangeArrowheads="1"/>
          </p:cNvSpPr>
          <p:nvPr/>
        </p:nvSpPr>
        <p:spPr bwMode="auto">
          <a:xfrm>
            <a:off x="559440" y="4836617"/>
            <a:ext cx="4414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Stelling van </a:t>
            </a:r>
            <a:r>
              <a:rPr lang="nl-BE" altLang="nl-BE" dirty="0" err="1">
                <a:latin typeface="Arial" panose="020B0604020202020204" pitchFamily="34" charset="0"/>
                <a:cs typeface="Arial" panose="020B0604020202020204" pitchFamily="34" charset="0"/>
              </a:rPr>
              <a:t>steiner</a:t>
            </a:r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altLang="nl-BE" sz="1400" dirty="0">
                <a:latin typeface="Arial" panose="020B0604020202020204" pitchFamily="34" charset="0"/>
                <a:cs typeface="Arial" panose="020B0604020202020204" pitchFamily="34" charset="0"/>
              </a:rPr>
              <a:t>(zie volgende slide)</a:t>
            </a:r>
          </a:p>
        </p:txBody>
      </p:sp>
      <p:pic>
        <p:nvPicPr>
          <p:cNvPr id="21511" name="Afbeelding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82"/>
          <a:stretch>
            <a:fillRect/>
          </a:stretch>
        </p:blipFill>
        <p:spPr bwMode="auto">
          <a:xfrm>
            <a:off x="5080000" y="2641600"/>
            <a:ext cx="39195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963AC21-31EE-465F-A9F3-16A33F13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973"/>
            <a:ext cx="9144000" cy="43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85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>
                <a:solidFill>
                  <a:schemeClr val="tx1"/>
                </a:solidFill>
              </a:rPr>
              <a:t>14.6 De torsieslinger</a:t>
            </a:r>
            <a:endParaRPr lang="nl-BE" altLang="nl-BE" sz="2800">
              <a:solidFill>
                <a:schemeClr val="tx1"/>
              </a:solidFill>
            </a:endParaRP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  <a:defRPr/>
            </a:pPr>
            <a:r>
              <a:rPr lang="nl-BE" dirty="0">
                <a:latin typeface="Arial" charset="0"/>
                <a:cs typeface="Arial" charset="0"/>
              </a:rPr>
              <a:t>Torsieslinger: schijf of staaf opgehangen aan een draad. Het twisten van de draad fungeert als elastische kracht</a:t>
            </a:r>
          </a:p>
          <a:p>
            <a:pPr>
              <a:defRPr/>
            </a:pPr>
            <a:endParaRPr lang="nl-BE" dirty="0">
              <a:solidFill>
                <a:schemeClr val="bg1">
                  <a:lumMod val="85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966788" y="3370263"/>
          <a:ext cx="4010025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Vergelijking" r:id="rId3" imgW="1892300" imgH="863600" progId="Equation.3">
                  <p:embed/>
                </p:oleObj>
              </mc:Choice>
              <mc:Fallback>
                <p:oleObj name="Vergelijking" r:id="rId3" imgW="18923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3370263"/>
                        <a:ext cx="4010025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3" name="Afbeelding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8"/>
          <a:stretch>
            <a:fillRect/>
          </a:stretch>
        </p:blipFill>
        <p:spPr bwMode="auto">
          <a:xfrm>
            <a:off x="5095875" y="2655888"/>
            <a:ext cx="382905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Figure_14_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162175"/>
            <a:ext cx="507206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el 1"/>
          <p:cNvSpPr>
            <a:spLocks noGrp="1"/>
          </p:cNvSpPr>
          <p:nvPr>
            <p:ph type="title"/>
          </p:nvPr>
        </p:nvSpPr>
        <p:spPr bwMode="auto">
          <a:xfrm>
            <a:off x="0" y="11113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14.7 Gedempte harmonische beweging</a:t>
            </a:r>
          </a:p>
        </p:txBody>
      </p:sp>
      <p:sp>
        <p:nvSpPr>
          <p:cNvPr id="23556" name="Tijdelijke aanduiding voor inhoud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In werkelijkheid: A ↓ </a:t>
            </a:r>
            <a:r>
              <a:rPr lang="nl-BE" altLang="nl-BE">
                <a:sym typeface="Wingdings" panose="05000000000000000000" pitchFamily="2" charset="2"/>
              </a:rPr>
              <a:t> gedempte harmonische 					beweging</a:t>
            </a: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endParaRPr lang="nl-BE" altLang="nl-BE">
              <a:sym typeface="Wingdings" panose="05000000000000000000" pitchFamily="2" charset="2"/>
            </a:endParaRPr>
          </a:p>
          <a:p>
            <a:r>
              <a:rPr lang="nl-BE" altLang="nl-BE">
                <a:sym typeface="Wingdings" panose="05000000000000000000" pitchFamily="2" charset="2"/>
              </a:rPr>
              <a:t>Dempende kracht</a:t>
            </a:r>
            <a:endParaRPr lang="nl-BE" altLang="nl-BE"/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3906838" y="4521200"/>
          <a:ext cx="14525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Vergelijking" r:id="rId4" imgW="609336" imgH="253890" progId="Equation.3">
                  <p:embed/>
                </p:oleObj>
              </mc:Choice>
              <mc:Fallback>
                <p:oleObj name="Vergelijking" r:id="rId4" imgW="609336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4521200"/>
                        <a:ext cx="14525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ChangeAspect="1"/>
          </p:cNvGraphicFramePr>
          <p:nvPr/>
        </p:nvGraphicFramePr>
        <p:xfrm>
          <a:off x="2689225" y="5205413"/>
          <a:ext cx="46767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Vergelijking" r:id="rId6" imgW="2159000" imgH="685800" progId="Equation.3">
                  <p:embed/>
                </p:oleObj>
              </mc:Choice>
              <mc:Fallback>
                <p:oleObj name="Vergelijking" r:id="rId6" imgW="21590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205413"/>
                        <a:ext cx="467677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hthoek 1"/>
          <p:cNvSpPr>
            <a:spLocks noChangeArrowheads="1"/>
          </p:cNvSpPr>
          <p:nvPr/>
        </p:nvSpPr>
        <p:spPr bwMode="auto">
          <a:xfrm>
            <a:off x="139700" y="877888"/>
            <a:ext cx="86264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sz="1800" dirty="0">
                <a:hlinkClick r:id="rId8"/>
              </a:rPr>
              <a:t>http://www.surendranath.org/GPA/Oscillations/FDHM/FDHM.html</a:t>
            </a:r>
            <a:endParaRPr lang="nl-BE" altLang="nl-BE" sz="1800" dirty="0"/>
          </a:p>
          <a:p>
            <a:endParaRPr lang="nl-BE" altLang="nl-BE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14.7 Gedempte harmonische beweging</a:t>
            </a:r>
          </a:p>
        </p:txBody>
      </p:sp>
      <p:graphicFrame>
        <p:nvGraphicFramePr>
          <p:cNvPr id="24579" name="Tijdelijke aanduiding voor inhoud 3"/>
          <p:cNvGraphicFramePr>
            <a:graphicFrameLocks noGrp="1" noChangeAspect="1"/>
          </p:cNvGraphicFramePr>
          <p:nvPr>
            <p:ph idx="1"/>
          </p:nvPr>
        </p:nvGraphicFramePr>
        <p:xfrm>
          <a:off x="582613" y="1497013"/>
          <a:ext cx="31226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Vergelijking" r:id="rId3" imgW="1333500" imgH="419100" progId="Equation.3">
                  <p:embed/>
                </p:oleObj>
              </mc:Choice>
              <mc:Fallback>
                <p:oleObj name="Vergelijking" r:id="rId3" imgW="1333500" imgH="419100" progId="Equation.3">
                  <p:embed/>
                  <p:pic>
                    <p:nvPicPr>
                      <p:cNvPr id="0" name="Tijdelijke aanduiding voor inhoud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497013"/>
                        <a:ext cx="3122612" cy="9810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Object 3"/>
              <p:cNvSpPr txBox="1"/>
              <p:nvPr/>
            </p:nvSpPr>
            <p:spPr bwMode="auto">
              <a:xfrm>
                <a:off x="1423988" y="3057525"/>
                <a:ext cx="5643562" cy="3314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met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zie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bordschema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58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3988" y="3057525"/>
                <a:ext cx="5643562" cy="3314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14.7 Gedempte harmonische beweging</a:t>
            </a:r>
          </a:p>
        </p:txBody>
      </p:sp>
      <p:sp>
        <p:nvSpPr>
          <p:cNvPr id="25603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093788"/>
            <a:ext cx="8686800" cy="5032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Zolang			       </a:t>
            </a:r>
            <a:r>
              <a:rPr lang="nl-BE" altLang="nl-BE">
                <a:sym typeface="Wingdings" panose="05000000000000000000" pitchFamily="2" charset="2"/>
              </a:rPr>
              <a:t> A: periodische trilling, onderkritisch gedempt</a:t>
            </a:r>
          </a:p>
          <a:p>
            <a:r>
              <a:rPr lang="nl-BE" altLang="nl-BE"/>
              <a:t>Als 	     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w</a:t>
            </a:r>
            <a:r>
              <a:rPr lang="nl-BE" altLang="nl-BE">
                <a:sym typeface="Wingdings" panose="05000000000000000000" pitchFamily="2" charset="2"/>
              </a:rPr>
              <a:t>’=0  B: kritisch gedempt, evenwichtsstand wordt het snelst bereikt </a:t>
            </a:r>
            <a:br>
              <a:rPr lang="nl-BE" altLang="nl-BE">
                <a:sym typeface="Wingdings" panose="05000000000000000000" pitchFamily="2" charset="2"/>
              </a:rPr>
            </a:br>
            <a:r>
              <a:rPr lang="nl-BE" altLang="nl-BE" sz="2000">
                <a:sym typeface="Wingdings" panose="05000000000000000000" pitchFamily="2" charset="2"/>
              </a:rPr>
              <a:t>(schokbrekers, mechanismen om deuren te sluiten,…)</a:t>
            </a:r>
            <a:endParaRPr lang="nl-BE" altLang="nl-BE" sz="2000"/>
          </a:p>
          <a:p>
            <a:r>
              <a:rPr lang="nl-BE" altLang="nl-BE"/>
              <a:t>Als		     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>
                <a:latin typeface="Symbol" panose="05050102010706020507" pitchFamily="18" charset="2"/>
                <a:sym typeface="Wingdings" panose="05000000000000000000" pitchFamily="2" charset="2"/>
              </a:rPr>
              <a:t>w</a:t>
            </a:r>
            <a:r>
              <a:rPr lang="nl-BE" altLang="nl-BE">
                <a:sym typeface="Wingdings" panose="05000000000000000000" pitchFamily="2" charset="2"/>
              </a:rPr>
              <a:t>’ imaginair</a:t>
            </a:r>
            <a:r>
              <a:rPr lang="nl-BE" altLang="nl-BE"/>
              <a:t> </a:t>
            </a:r>
            <a:r>
              <a:rPr lang="nl-BE" altLang="nl-BE">
                <a:sym typeface="Wingdings" panose="05000000000000000000" pitchFamily="2" charset="2"/>
              </a:rPr>
              <a:t>C: aperiodisch, overkritisch gedempt</a:t>
            </a:r>
            <a:r>
              <a:rPr lang="nl-BE" altLang="nl-BE"/>
              <a:t> </a:t>
            </a:r>
          </a:p>
        </p:txBody>
      </p:sp>
      <p:pic>
        <p:nvPicPr>
          <p:cNvPr id="25604" name="Picture 3" descr="Figure_14_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81"/>
          <a:stretch>
            <a:fillRect/>
          </a:stretch>
        </p:blipFill>
        <p:spPr bwMode="auto">
          <a:xfrm>
            <a:off x="5114925" y="3971925"/>
            <a:ext cx="3703638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2063750" y="1081088"/>
          <a:ext cx="277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Vergelijking" r:id="rId4" imgW="1193800" imgH="241300" progId="Equation.3">
                  <p:embed/>
                </p:oleObj>
              </mc:Choice>
              <mc:Fallback>
                <p:oleObj name="Vergelijking" r:id="rId4" imgW="1193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081088"/>
                        <a:ext cx="27781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1436688" y="3298825"/>
          <a:ext cx="15081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" name="Vergelijking" r:id="rId6" imgW="647419" imgH="203112" progId="Equation.3">
                  <p:embed/>
                </p:oleObj>
              </mc:Choice>
              <mc:Fallback>
                <p:oleObj name="Vergelijking" r:id="rId6" imgW="64741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298825"/>
                        <a:ext cx="15081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/>
          <p:cNvGraphicFramePr>
            <a:graphicFrameLocks noChangeAspect="1"/>
          </p:cNvGraphicFramePr>
          <p:nvPr/>
        </p:nvGraphicFramePr>
        <p:xfrm>
          <a:off x="1422400" y="2079625"/>
          <a:ext cx="15081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" name="Vergelijking" r:id="rId8" imgW="647419" imgH="203112" progId="Equation.3">
                  <p:embed/>
                </p:oleObj>
              </mc:Choice>
              <mc:Fallback>
                <p:oleObj name="Vergelijking" r:id="rId8" imgW="64741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079625"/>
                        <a:ext cx="15081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at_deel1_5_Figuur_14-22">
            <a:extLst>
              <a:ext uri="{FF2B5EF4-FFF2-40B4-BE49-F238E27FC236}">
                <a16:creationId xmlns:a16="http://schemas.microsoft.com/office/drawing/2014/main" id="{23DE1709-F59E-427A-B894-CAACF3B8C13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16"/>
          <a:stretch/>
        </p:blipFill>
        <p:spPr>
          <a:xfrm>
            <a:off x="1197012" y="3949432"/>
            <a:ext cx="2582184" cy="2694560"/>
          </a:xfrm>
          <a:prstGeom prst="rect">
            <a:avLst/>
          </a:prstGeom>
        </p:spPr>
      </p:pic>
      <p:pic>
        <p:nvPicPr>
          <p:cNvPr id="4" name="Afbeelding 1">
            <a:extLst>
              <a:ext uri="{FF2B5EF4-FFF2-40B4-BE49-F238E27FC236}">
                <a16:creationId xmlns:a16="http://schemas.microsoft.com/office/drawing/2014/main" id="{F74BF1DF-0F73-4C6C-AD22-B09BA505B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74"/>
          <a:stretch>
            <a:fillRect/>
          </a:stretch>
        </p:blipFill>
        <p:spPr bwMode="auto">
          <a:xfrm>
            <a:off x="5159544" y="632050"/>
            <a:ext cx="23939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8" descr="14_00CO">
            <a:extLst>
              <a:ext uri="{FF2B5EF4-FFF2-40B4-BE49-F238E27FC236}">
                <a16:creationId xmlns:a16="http://schemas.microsoft.com/office/drawing/2014/main" id="{61C9BADF-1AF7-46E2-BFA2-BDDEDB81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5" y="600680"/>
            <a:ext cx="3922737" cy="26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A33579F6-8E10-442B-B6F5-A475EFAA7109}"/>
              </a:ext>
            </a:extLst>
          </p:cNvPr>
          <p:cNvSpPr txBox="1"/>
          <p:nvPr/>
        </p:nvSpPr>
        <p:spPr>
          <a:xfrm>
            <a:off x="204281" y="139015"/>
            <a:ext cx="714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Autoveren met schokdempers</a:t>
            </a:r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3C850E2-CEBB-498A-98B0-BD38A197443F}"/>
              </a:ext>
            </a:extLst>
          </p:cNvPr>
          <p:cNvSpPr txBox="1"/>
          <p:nvPr/>
        </p:nvSpPr>
        <p:spPr>
          <a:xfrm>
            <a:off x="204280" y="3562761"/>
            <a:ext cx="829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Schokdempers op een gebouw		Deurdranger</a:t>
            </a:r>
            <a:endParaRPr lang="en-GB" dirty="0"/>
          </a:p>
        </p:txBody>
      </p:sp>
      <p:pic>
        <p:nvPicPr>
          <p:cNvPr id="30722" name="Picture 2" descr="deurdranger">
            <a:extLst>
              <a:ext uri="{FF2B5EF4-FFF2-40B4-BE49-F238E27FC236}">
                <a16:creationId xmlns:a16="http://schemas.microsoft.com/office/drawing/2014/main" id="{880A535B-05A8-48DE-99C7-330600FA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36" y="4162793"/>
            <a:ext cx="2657573" cy="177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 bwMode="auto">
          <a:xfrm>
            <a:off x="0" y="2540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14.8 Gedwongen trillingen: resonantie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15924" y="936978"/>
            <a:ext cx="8229600" cy="5240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Gedwongen trilling: uitwendige kracht bepaald de frequentie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333500" y="1874838"/>
          <a:ext cx="5513388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Vergelijking" r:id="rId3" imgW="2895600" imgH="1828800" progId="Equation.3">
                  <p:embed/>
                </p:oleObj>
              </mc:Choice>
              <mc:Fallback>
                <p:oleObj name="Vergelijking" r:id="rId3" imgW="2895600" imgH="182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874838"/>
                        <a:ext cx="5513388" cy="347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kstvak 4"/>
          <p:cNvSpPr txBox="1">
            <a:spLocks noChangeArrowheads="1"/>
          </p:cNvSpPr>
          <p:nvPr/>
        </p:nvSpPr>
        <p:spPr bwMode="auto">
          <a:xfrm>
            <a:off x="5873750" y="4014788"/>
            <a:ext cx="1923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>
              <a:defRPr/>
            </a:pPr>
            <a:r>
              <a:rPr lang="nl-BE" altLang="nl-BE" sz="2000" dirty="0">
                <a:latin typeface="Arial" charset="0"/>
                <a:cs typeface="Arial" charset="0"/>
              </a:rPr>
              <a:t>(zonder bewijs)</a:t>
            </a:r>
          </a:p>
        </p:txBody>
      </p:sp>
      <p:sp>
        <p:nvSpPr>
          <p:cNvPr id="26631" name="Rechthoek 1"/>
          <p:cNvSpPr>
            <a:spLocks noChangeArrowheads="1"/>
          </p:cNvSpPr>
          <p:nvPr/>
        </p:nvSpPr>
        <p:spPr bwMode="auto">
          <a:xfrm>
            <a:off x="217487" y="5945892"/>
            <a:ext cx="862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sz="2000" dirty="0">
                <a:hlinkClick r:id="rId5"/>
              </a:rPr>
              <a:t>https://www.walter-fendt.de/html5/phen/resonance_en.htm</a:t>
            </a:r>
            <a:endParaRPr lang="nl-BE" altLang="nl-BE" sz="2000" dirty="0"/>
          </a:p>
          <a:p>
            <a:r>
              <a:rPr lang="nl-BE" altLang="nl-BE" sz="2000" dirty="0">
                <a:hlinkClick r:id="rId6"/>
              </a:rPr>
              <a:t>https://www.surendranath.org/GPA/Oscillations/FDHM/FDHM.html</a:t>
            </a:r>
            <a:endParaRPr lang="nl-BE" altLang="nl-BE" sz="2000" dirty="0"/>
          </a:p>
          <a:p>
            <a:endParaRPr lang="nl-BE" altLang="nl-BE" sz="2000" dirty="0"/>
          </a:p>
          <a:p>
            <a:endParaRPr lang="nl-BE" altLang="nl-BE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 bwMode="auto">
          <a:xfrm>
            <a:off x="444500" y="2619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BE" altLang="nl-BE"/>
              <a:t>Openingsvraag</a:t>
            </a:r>
          </a:p>
        </p:txBody>
      </p:sp>
      <p:sp>
        <p:nvSpPr>
          <p:cNvPr id="30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102100" y="1096963"/>
            <a:ext cx="5211763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nl-BE" altLang="nl-BE" sz="2200" dirty="0"/>
              <a:t>	Slingergewicht met massa m hangt aan koord met lengte l (en verwaarloosbare massa). Slingergewicht wordt opgetrokken onder hoek van 5°. De frequentie is dan f. </a:t>
            </a:r>
          </a:p>
          <a:p>
            <a:pPr eaLnBrk="1" hangingPunct="1">
              <a:buFontTx/>
              <a:buNone/>
            </a:pPr>
            <a:r>
              <a:rPr lang="nl-BE" altLang="nl-BE" sz="2200" dirty="0">
                <a:sym typeface="Wingdings" panose="05000000000000000000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nl-BE" altLang="nl-BE" sz="2200" dirty="0">
                <a:sym typeface="Wingdings" panose="05000000000000000000" pitchFamily="2" charset="2"/>
              </a:rPr>
              <a:t>	Hoe groot is de frequentie bij een hoek van 10° 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ym typeface="Wingdings" panose="05000000000000000000" pitchFamily="2" charset="2"/>
              </a:rPr>
              <a:t>2f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ym typeface="Wingdings" panose="05000000000000000000" pitchFamily="2" charset="2"/>
              </a:rPr>
              <a:t>f/2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ym typeface="Wingdings" panose="05000000000000000000" pitchFamily="2" charset="2"/>
              </a:rPr>
              <a:t>f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ym typeface="Wingdings" panose="05000000000000000000" pitchFamily="2" charset="2"/>
              </a:rPr>
              <a:t>bijna 2f</a:t>
            </a:r>
          </a:p>
          <a:p>
            <a:pPr marL="1257300" lvl="2" indent="-457200" eaLnBrk="1" hangingPunct="1">
              <a:buFont typeface="+mj-lt"/>
              <a:buAutoNum type="arabicParenR"/>
            </a:pPr>
            <a:r>
              <a:rPr lang="nl-BE" altLang="nl-BE" dirty="0">
                <a:sym typeface="Wingdings" panose="05000000000000000000" pitchFamily="2" charset="2"/>
              </a:rPr>
              <a:t>iets meer dan f/2</a:t>
            </a:r>
          </a:p>
        </p:txBody>
      </p:sp>
      <p:pic>
        <p:nvPicPr>
          <p:cNvPr id="3076" name="Picture 3" descr="Figure_14_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795463"/>
            <a:ext cx="29987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 bwMode="auto">
          <a:xfrm>
            <a:off x="0" y="2540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14.8 Gedwongen trillingen: resonantie</a:t>
            </a:r>
          </a:p>
        </p:txBody>
      </p:sp>
      <p:sp>
        <p:nvSpPr>
          <p:cNvPr id="27651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0" y="1279525"/>
            <a:ext cx="9144000" cy="4846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Amplitude is afhankelijk van het frequentieverschil</a:t>
            </a:r>
          </a:p>
          <a:p>
            <a:pPr lvl="1"/>
            <a:endParaRPr lang="nl-BE" altLang="nl-BE" dirty="0"/>
          </a:p>
          <a:p>
            <a:pPr>
              <a:buFontTx/>
              <a:buNone/>
            </a:pPr>
            <a:endParaRPr lang="nl-BE" altLang="nl-BE" dirty="0"/>
          </a:p>
          <a:p>
            <a:pPr lvl="1"/>
            <a:r>
              <a:rPr lang="nl-BE" altLang="nl-BE" dirty="0"/>
              <a:t>niet gedempt (b=0) en </a:t>
            </a:r>
            <a:r>
              <a:rPr lang="nl-BE" altLang="nl-BE" dirty="0">
                <a:latin typeface="Symbol" panose="05050102010706020507" pitchFamily="18" charset="2"/>
                <a:sym typeface="Wingdings" panose="05000000000000000000" pitchFamily="2" charset="2"/>
              </a:rPr>
              <a:t>w</a:t>
            </a:r>
            <a:r>
              <a:rPr lang="nl-BE" altLang="nl-BE" dirty="0">
                <a:sym typeface="Wingdings" panose="05000000000000000000" pitchFamily="2" charset="2"/>
              </a:rPr>
              <a:t>=</a:t>
            </a:r>
            <a:r>
              <a:rPr lang="nl-BE" altLang="nl-BE" dirty="0">
                <a:latin typeface="Symbol" panose="05050102010706020507" pitchFamily="18" charset="2"/>
                <a:sym typeface="Wingdings" panose="05000000000000000000" pitchFamily="2" charset="2"/>
              </a:rPr>
              <a:t>w</a:t>
            </a:r>
            <a:r>
              <a:rPr lang="nl-BE" altLang="nl-BE" baseline="-25000" dirty="0">
                <a:sym typeface="Wingdings" panose="05000000000000000000" pitchFamily="2" charset="2"/>
              </a:rPr>
              <a:t>0</a:t>
            </a:r>
            <a:r>
              <a:rPr lang="nl-BE" altLang="nl-BE" dirty="0">
                <a:sym typeface="Wingdings" panose="05000000000000000000" pitchFamily="2" charset="2"/>
              </a:rPr>
              <a:t> A=∞</a:t>
            </a:r>
            <a:endParaRPr lang="nl-BE" altLang="nl-BE" dirty="0"/>
          </a:p>
          <a:p>
            <a:pPr lvl="1"/>
            <a:r>
              <a:rPr lang="nl-BE" altLang="nl-BE" dirty="0"/>
              <a:t>licht gedempt: A </a:t>
            </a:r>
            <a:br>
              <a:rPr lang="nl-BE" altLang="nl-BE" dirty="0"/>
            </a:br>
            <a:r>
              <a:rPr lang="nl-BE" altLang="nl-BE" dirty="0">
                <a:sym typeface="Wingdings" panose="05000000000000000000" pitchFamily="2" charset="2"/>
              </a:rPr>
              <a:t> resonantie als </a:t>
            </a:r>
            <a:endParaRPr lang="nl-BE" altLang="nl-BE" dirty="0"/>
          </a:p>
          <a:p>
            <a:pPr lvl="1"/>
            <a:r>
              <a:rPr lang="nl-BE" altLang="nl-BE" dirty="0"/>
              <a:t>zwaar gedempt: B</a:t>
            </a:r>
          </a:p>
          <a:p>
            <a:pPr lvl="1"/>
            <a:r>
              <a:rPr lang="nl-BE" altLang="nl-BE" dirty="0" err="1"/>
              <a:t>overkritisch</a:t>
            </a:r>
            <a:r>
              <a:rPr lang="nl-BE" altLang="nl-BE" dirty="0"/>
              <a:t> gedempt: C 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238250" y="1825625"/>
          <a:ext cx="314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Vergelijking" r:id="rId3" imgW="1765300" imgH="469900" progId="Equation.3">
                  <p:embed/>
                </p:oleObj>
              </mc:Choice>
              <mc:Fallback>
                <p:oleObj name="Vergelijking" r:id="rId3" imgW="1765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825625"/>
                        <a:ext cx="314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254375" y="3395663"/>
          <a:ext cx="21240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Vergelijking" r:id="rId5" imgW="1028254" imgH="291973" progId="Equation.3">
                  <p:embed/>
                </p:oleObj>
              </mc:Choice>
              <mc:Fallback>
                <p:oleObj name="Vergelijking" r:id="rId5" imgW="1028254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395663"/>
                        <a:ext cx="21240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2413000"/>
            <a:ext cx="2895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186B0D-2B8D-431B-B086-22E7BD1059B4}"/>
              </a:ext>
            </a:extLst>
          </p:cNvPr>
          <p:cNvSpPr/>
          <p:nvPr/>
        </p:nvSpPr>
        <p:spPr>
          <a:xfrm>
            <a:off x="249723" y="6006455"/>
            <a:ext cx="8276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hlinkClick r:id="rId8"/>
              </a:rPr>
              <a:t>https://www.walter-fendt.de/html5/phen/resonance_en.htm</a:t>
            </a:r>
            <a:endParaRPr lang="en-GB" sz="2000" dirty="0"/>
          </a:p>
          <a:p>
            <a:r>
              <a:rPr lang="nl-BE" altLang="nl-BE" sz="2000" dirty="0">
                <a:hlinkClick r:id="rId9"/>
              </a:rPr>
              <a:t>https://www.surendranath.org/GPA/Oscillations/FDHM/FDHM.html</a:t>
            </a:r>
            <a:endParaRPr lang="nl-BE" altLang="nl-BE" sz="20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 bwMode="auto">
          <a:xfrm>
            <a:off x="0" y="2540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14.8 Gedwongen trillingen: resonantie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0" y="819150"/>
            <a:ext cx="9144000" cy="53070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nl-BE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nl-BE" dirty="0">
                <a:latin typeface="Arial" charset="0"/>
                <a:cs typeface="Arial" charset="0"/>
              </a:rPr>
              <a:t>Snelheidsamplitude = </a:t>
            </a:r>
            <a:r>
              <a:rPr lang="nl-BE" dirty="0" err="1">
                <a:latin typeface="Symbol" pitchFamily="18" charset="2"/>
                <a:cs typeface="Arial" charset="0"/>
              </a:rPr>
              <a:t>w</a:t>
            </a:r>
            <a:r>
              <a:rPr lang="nl-BE" dirty="0" err="1">
                <a:latin typeface="Arial" charset="0"/>
                <a:cs typeface="Arial" charset="0"/>
              </a:rPr>
              <a:t>A</a:t>
            </a:r>
            <a:r>
              <a:rPr lang="nl-BE" dirty="0">
                <a:latin typeface="Arial" charset="0"/>
                <a:cs typeface="Arial" charset="0"/>
              </a:rPr>
              <a:t> </a:t>
            </a:r>
            <a:br>
              <a:rPr lang="nl-BE" dirty="0">
                <a:latin typeface="Arial" charset="0"/>
                <a:cs typeface="Arial" charset="0"/>
              </a:rPr>
            </a:br>
            <a:endParaRPr 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sz="2400" dirty="0">
              <a:latin typeface="Arial" charset="0"/>
              <a:cs typeface="Arial" charset="0"/>
              <a:sym typeface="Wingdings" pitchFamily="2" charset="2"/>
            </a:endParaRPr>
          </a:p>
          <a:p>
            <a:pPr marL="0" indent="0">
              <a:buFontTx/>
              <a:buNone/>
              <a:defRPr/>
            </a:pPr>
            <a:r>
              <a:rPr lang="nl-BE" sz="2400" dirty="0">
                <a:latin typeface="Arial" charset="0"/>
                <a:cs typeface="Arial" charset="0"/>
                <a:sym typeface="Wingdings" pitchFamily="2" charset="2"/>
              </a:rPr>
              <a:t>      resonantie als </a:t>
            </a:r>
            <a:r>
              <a:rPr lang="nl-BE" sz="2400" dirty="0">
                <a:latin typeface="Symbol" pitchFamily="18" charset="2"/>
                <a:cs typeface="Arial" charset="0"/>
                <a:sym typeface="Wingdings" pitchFamily="2" charset="2"/>
              </a:rPr>
              <a:t>w</a:t>
            </a:r>
            <a:r>
              <a:rPr lang="nl-BE" sz="2400" dirty="0">
                <a:latin typeface="Arial" charset="0"/>
                <a:cs typeface="Arial" charset="0"/>
                <a:sym typeface="Wingdings" pitchFamily="2" charset="2"/>
              </a:rPr>
              <a:t>=</a:t>
            </a:r>
            <a:r>
              <a:rPr lang="nl-BE" sz="2400" dirty="0">
                <a:latin typeface="Symbol" pitchFamily="18" charset="2"/>
                <a:cs typeface="Arial" charset="0"/>
                <a:sym typeface="Wingdings" pitchFamily="2" charset="2"/>
              </a:rPr>
              <a:t>w</a:t>
            </a:r>
            <a:r>
              <a:rPr lang="nl-BE" sz="2400" baseline="-25000" dirty="0">
                <a:latin typeface="Arial" charset="0"/>
                <a:cs typeface="Arial" charset="0"/>
                <a:sym typeface="Wingdings" pitchFamily="2" charset="2"/>
              </a:rPr>
              <a:t>0</a:t>
            </a:r>
          </a:p>
          <a:p>
            <a:pPr>
              <a:defRPr/>
            </a:pPr>
            <a:endParaRPr lang="nl-BE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nl-BE" dirty="0">
                <a:solidFill>
                  <a:srgbClr val="000000"/>
                </a:solidFill>
                <a:latin typeface="Arial" charset="0"/>
                <a:cs typeface="Arial" charset="0"/>
              </a:rPr>
              <a:t>Kwaliteitsfactor = Q-waarde</a:t>
            </a:r>
            <a:br>
              <a:rPr lang="nl-BE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nl-BE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indent="0">
              <a:buFontTx/>
              <a:buNone/>
              <a:defRPr/>
            </a:pPr>
            <a:endParaRPr lang="nl-BE" sz="2400" baseline="-25000" dirty="0">
              <a:latin typeface="Arial" charset="0"/>
              <a:cs typeface="Arial" charset="0"/>
              <a:sym typeface="Wingdings" pitchFamily="2" charset="2"/>
            </a:endParaRPr>
          </a:p>
          <a:p>
            <a:pPr marL="0" indent="0">
              <a:buFontTx/>
              <a:buNone/>
              <a:defRPr/>
            </a:pPr>
            <a:endParaRPr lang="nl-BE" sz="2400" baseline="-25000" dirty="0">
              <a:latin typeface="Arial" charset="0"/>
              <a:cs typeface="Arial" charset="0"/>
            </a:endParaRPr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336675"/>
            <a:ext cx="28956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677" name="Object 1"/>
          <p:cNvGraphicFramePr>
            <a:graphicFrameLocks noChangeAspect="1"/>
          </p:cNvGraphicFramePr>
          <p:nvPr/>
        </p:nvGraphicFramePr>
        <p:xfrm>
          <a:off x="461963" y="1841500"/>
          <a:ext cx="3398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Vergelijking" r:id="rId4" imgW="1905000" imgH="469900" progId="Equation.3">
                  <p:embed/>
                </p:oleObj>
              </mc:Choice>
              <mc:Fallback>
                <p:oleObj name="Vergelijking" r:id="rId4" imgW="19050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841500"/>
                        <a:ext cx="33988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2"/>
          <p:cNvGraphicFramePr>
            <a:graphicFrameLocks noChangeAspect="1"/>
          </p:cNvGraphicFramePr>
          <p:nvPr/>
        </p:nvGraphicFramePr>
        <p:xfrm>
          <a:off x="1538288" y="4108450"/>
          <a:ext cx="11763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Vergelijking" r:id="rId6" imgW="609336" imgH="393529" progId="Equation.3">
                  <p:embed/>
                </p:oleObj>
              </mc:Choice>
              <mc:Fallback>
                <p:oleObj name="Vergelijking" r:id="rId6" imgW="609336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108450"/>
                        <a:ext cx="11763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1BF0-FCCA-4761-9FE9-5A82F907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GB" dirty="0"/>
              <a:t>14.8 </a:t>
            </a:r>
            <a:r>
              <a:rPr lang="en-GB" dirty="0" err="1"/>
              <a:t>Gedwongen</a:t>
            </a:r>
            <a:r>
              <a:rPr lang="en-GB" dirty="0"/>
              <a:t> </a:t>
            </a:r>
            <a:r>
              <a:rPr lang="en-GB" dirty="0" err="1"/>
              <a:t>trillingen</a:t>
            </a:r>
            <a:r>
              <a:rPr lang="en-GB" dirty="0"/>
              <a:t>: </a:t>
            </a:r>
            <a:r>
              <a:rPr lang="en-GB" dirty="0" err="1"/>
              <a:t>resonantie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83D7D5-E4B3-43B4-884D-11E06C702F1E}"/>
              </a:ext>
            </a:extLst>
          </p:cNvPr>
          <p:cNvSpPr/>
          <p:nvPr/>
        </p:nvSpPr>
        <p:spPr>
          <a:xfrm>
            <a:off x="159981" y="1888746"/>
            <a:ext cx="6858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(wibbly wobbly) Millennium Bridge in London</a:t>
            </a:r>
          </a:p>
          <a:p>
            <a:r>
              <a:rPr lang="en-GB" dirty="0">
                <a:hlinkClick r:id="rId2"/>
              </a:rPr>
              <a:t>https://www.youtube.com/watch?v=gQK21572oSU</a:t>
            </a:r>
            <a:endParaRPr lang="en-GB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Tacoma </a:t>
            </a:r>
            <a:r>
              <a:rPr lang="nl-BE" dirty="0" err="1"/>
              <a:t>Narrows</a:t>
            </a:r>
            <a:r>
              <a:rPr lang="nl-BE" dirty="0"/>
              <a:t> Bridge</a:t>
            </a:r>
          </a:p>
          <a:p>
            <a:r>
              <a:rPr lang="en-GB" sz="1800" dirty="0">
                <a:hlinkClick r:id="rId3"/>
              </a:rPr>
              <a:t>https://www.youtube.com/watch?v=3mclp9QmCGs</a:t>
            </a:r>
            <a:endParaRPr lang="en-GB" sz="1800" dirty="0"/>
          </a:p>
          <a:p>
            <a:endParaRPr lang="en-GB" dirty="0"/>
          </a:p>
        </p:txBody>
      </p:sp>
      <p:pic>
        <p:nvPicPr>
          <p:cNvPr id="7" name="Picture 3" descr="Figure_14_25a">
            <a:extLst>
              <a:ext uri="{FF2B5EF4-FFF2-40B4-BE49-F238E27FC236}">
                <a16:creationId xmlns:a16="http://schemas.microsoft.com/office/drawing/2014/main" id="{4D4B4BE1-3B74-46A6-8279-44EF10E0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83" y="3953653"/>
            <a:ext cx="3182622" cy="282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Why did the London Millennium Bridge 'wobble'?">
            <a:extLst>
              <a:ext uri="{FF2B5EF4-FFF2-40B4-BE49-F238E27FC236}">
                <a16:creationId xmlns:a16="http://schemas.microsoft.com/office/drawing/2014/main" id="{B9E98701-81A6-4E7C-8D09-EBD7D5AD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81" y="1769814"/>
            <a:ext cx="1762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3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14.1 Trilling van een veer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0157" y="783772"/>
            <a:ext cx="7669763" cy="53423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nl-BE" altLang="nl-BE" sz="2400" dirty="0"/>
              <a:t>Systeem: horizontale veer – voorwerp met massa </a:t>
            </a:r>
            <a:r>
              <a:rPr lang="nl-BE" altLang="nl-BE" sz="2400" i="1" dirty="0"/>
              <a:t>m</a:t>
            </a:r>
          </a:p>
          <a:p>
            <a:pPr lvl="1"/>
            <a:r>
              <a:rPr lang="nl-BE" altLang="nl-BE" sz="2000" dirty="0"/>
              <a:t>Massa veer te verwaarlozen</a:t>
            </a:r>
          </a:p>
          <a:p>
            <a:pPr lvl="1"/>
            <a:r>
              <a:rPr lang="nl-BE" altLang="nl-BE" sz="2000" dirty="0"/>
              <a:t>Geen wrijving</a:t>
            </a:r>
            <a:br>
              <a:rPr lang="nl-BE" altLang="nl-BE" sz="2000" dirty="0"/>
            </a:br>
            <a:endParaRPr lang="nl-BE" altLang="nl-BE" sz="2000" dirty="0"/>
          </a:p>
          <a:p>
            <a:pPr>
              <a:buFontTx/>
              <a:buNone/>
            </a:pPr>
            <a:r>
              <a:rPr lang="nl-BE" altLang="nl-BE" sz="2400" dirty="0"/>
              <a:t>Wet van </a:t>
            </a:r>
            <a:r>
              <a:rPr lang="nl-BE" altLang="nl-BE" sz="2400" dirty="0" err="1"/>
              <a:t>Hooke</a:t>
            </a:r>
            <a:r>
              <a:rPr lang="nl-BE" altLang="nl-BE" sz="2400" dirty="0"/>
              <a:t>: veerkracht</a:t>
            </a:r>
          </a:p>
          <a:p>
            <a:pPr>
              <a:buFontTx/>
              <a:buNone/>
            </a:pPr>
            <a:endParaRPr lang="nl-BE" altLang="nl-BE" sz="2400" dirty="0"/>
          </a:p>
          <a:p>
            <a:pPr>
              <a:buFontTx/>
              <a:buNone/>
            </a:pPr>
            <a:endParaRPr lang="nl-BE" altLang="nl-BE" sz="2400" dirty="0"/>
          </a:p>
          <a:p>
            <a:pPr>
              <a:buFontTx/>
              <a:buNone/>
            </a:pPr>
            <a:r>
              <a:rPr lang="nl-BE" altLang="nl-BE" sz="2000" dirty="0"/>
              <a:t>	</a:t>
            </a:r>
          </a:p>
          <a:p>
            <a:pPr>
              <a:buFontTx/>
              <a:buNone/>
            </a:pPr>
            <a:endParaRPr lang="nl-BE" altLang="nl-BE" sz="2000" dirty="0"/>
          </a:p>
          <a:p>
            <a:pPr>
              <a:buFontTx/>
              <a:buNone/>
            </a:pPr>
            <a:r>
              <a:rPr lang="nl-BE" altLang="nl-BE" sz="2000" dirty="0"/>
              <a:t>       </a:t>
            </a:r>
          </a:p>
          <a:p>
            <a:pPr>
              <a:buFontTx/>
              <a:buNone/>
            </a:pPr>
            <a:r>
              <a:rPr lang="nl-BE" altLang="nl-BE" sz="2000" dirty="0"/>
              <a:t>     </a:t>
            </a:r>
            <a:r>
              <a:rPr lang="nl-BE" altLang="nl-BE" sz="2200" i="1" dirty="0"/>
              <a:t>k </a:t>
            </a:r>
            <a:r>
              <a:rPr lang="nl-BE" altLang="nl-BE" sz="2200" dirty="0"/>
              <a:t>= </a:t>
            </a:r>
            <a:r>
              <a:rPr lang="nl-BE" altLang="nl-BE" sz="2200" dirty="0" err="1"/>
              <a:t>veercte</a:t>
            </a:r>
            <a:r>
              <a:rPr lang="nl-BE" altLang="nl-BE" sz="2200" dirty="0"/>
              <a:t> of </a:t>
            </a:r>
            <a:r>
              <a:rPr lang="nl-BE" altLang="nl-BE" sz="2200" dirty="0" err="1"/>
              <a:t>veerstijfheidscte</a:t>
            </a:r>
            <a:endParaRPr lang="nl-BE" altLang="nl-BE" sz="2200" dirty="0"/>
          </a:p>
          <a:p>
            <a:pPr>
              <a:buFontTx/>
              <a:buNone/>
            </a:pPr>
            <a:r>
              <a:rPr lang="nl-BE" altLang="nl-BE" sz="2400" dirty="0"/>
              <a:t>Voorwaarden!</a:t>
            </a:r>
          </a:p>
          <a:p>
            <a:pPr>
              <a:buFontTx/>
              <a:buNone/>
            </a:pPr>
            <a:endParaRPr lang="nl-BE" altLang="nl-BE" sz="2400" dirty="0"/>
          </a:p>
          <a:p>
            <a:pPr>
              <a:buFontTx/>
              <a:buNone/>
            </a:pPr>
            <a:r>
              <a:rPr lang="nl-BE" altLang="nl-BE" sz="2400" dirty="0"/>
              <a:t>Externe kracht</a:t>
            </a:r>
          </a:p>
        </p:txBody>
      </p:sp>
      <p:pic>
        <p:nvPicPr>
          <p:cNvPr id="4100" name="Picture 3" descr="Figure_14_0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547813"/>
            <a:ext cx="3240088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 descr="Figure_14_0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3267075"/>
            <a:ext cx="324008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3" descr="Figure_14_01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4964113"/>
            <a:ext cx="3240087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03" name="Object 2"/>
              <p:cNvSpPr txBox="1"/>
              <p:nvPr/>
            </p:nvSpPr>
            <p:spPr bwMode="auto">
              <a:xfrm>
                <a:off x="841375" y="2665413"/>
                <a:ext cx="4275374" cy="1938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met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evenwichtsstand</m:t>
                      </m:r>
                    </m:oMath>
                  </m:oMathPara>
                </a14:m>
                <a:endParaRPr lang="nl-BE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nl-BE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met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evenwichtsstand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410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375" y="2665413"/>
                <a:ext cx="4275374" cy="1938337"/>
              </a:xfrm>
              <a:prstGeom prst="rect">
                <a:avLst/>
              </a:prstGeom>
              <a:blipFill>
                <a:blip r:embed="rId6"/>
                <a:stretch>
                  <a:fillRect l="-1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40210"/>
              </p:ext>
            </p:extLst>
          </p:nvPr>
        </p:nvGraphicFramePr>
        <p:xfrm>
          <a:off x="2255279" y="5943211"/>
          <a:ext cx="14017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Vergelijking" r:id="rId7" imgW="622030" imgH="241195" progId="Equation.3">
                  <p:embed/>
                </p:oleObj>
              </mc:Choice>
              <mc:Fallback>
                <p:oleObj name="Vergelijking" r:id="rId7" imgW="622030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279" y="5943211"/>
                        <a:ext cx="14017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 bwMode="auto">
          <a:xfrm>
            <a:off x="442913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14.1 Trillingen van een veer</a:t>
            </a:r>
          </a:p>
        </p:txBody>
      </p:sp>
      <p:sp>
        <p:nvSpPr>
          <p:cNvPr id="5123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0" y="1177925"/>
            <a:ext cx="6719888" cy="4948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nl-BE" altLang="nl-BE" dirty="0"/>
              <a:t>Veer indrukken tot x=-A en loslaten </a:t>
            </a:r>
            <a:r>
              <a:rPr lang="nl-BE" altLang="nl-BE" dirty="0">
                <a:sym typeface="Wingdings" panose="05000000000000000000" pitchFamily="2" charset="2"/>
              </a:rPr>
              <a:t> …</a:t>
            </a:r>
            <a:endParaRPr lang="nl-BE" altLang="nl-BE" dirty="0"/>
          </a:p>
          <a:p>
            <a:pPr>
              <a:buFontTx/>
              <a:buNone/>
            </a:pPr>
            <a:endParaRPr lang="nl-BE" altLang="nl-BE" dirty="0"/>
          </a:p>
          <a:p>
            <a:pPr>
              <a:buFontTx/>
              <a:buNone/>
            </a:pPr>
            <a:r>
              <a:rPr lang="nl-BE" altLang="nl-BE" dirty="0"/>
              <a:t>Terminologie</a:t>
            </a:r>
          </a:p>
          <a:p>
            <a:pPr marL="360363" lvl="1" indent="-277813"/>
            <a:r>
              <a:rPr lang="nl-BE" altLang="nl-BE" dirty="0"/>
              <a:t> Afstand x (of </a:t>
            </a:r>
            <a:r>
              <a:rPr lang="nl-BE" altLang="nl-BE" dirty="0" err="1">
                <a:latin typeface="Symbol" panose="05050102010706020507" pitchFamily="18" charset="2"/>
                <a:cs typeface="Tahoma" panose="020B0604030504040204" pitchFamily="34" charset="0"/>
              </a:rPr>
              <a:t>D</a:t>
            </a:r>
            <a:r>
              <a:rPr lang="nl-BE" altLang="nl-BE" dirty="0" err="1"/>
              <a:t>x</a:t>
            </a:r>
            <a:r>
              <a:rPr lang="nl-BE" altLang="nl-BE" dirty="0"/>
              <a:t>) t.o.v. evenwichtspositie x=0   (of x</a:t>
            </a:r>
            <a:r>
              <a:rPr lang="nl-BE" altLang="nl-BE" baseline="-25000" dirty="0"/>
              <a:t>0</a:t>
            </a:r>
            <a:r>
              <a:rPr lang="nl-BE" altLang="nl-BE" dirty="0"/>
              <a:t>): </a:t>
            </a:r>
            <a:r>
              <a:rPr lang="nl-BE" altLang="nl-BE" dirty="0">
                <a:solidFill>
                  <a:srgbClr val="FF0000"/>
                </a:solidFill>
              </a:rPr>
              <a:t>uitwijking (m)</a:t>
            </a:r>
          </a:p>
          <a:p>
            <a:pPr marL="360363" lvl="1" indent="-277813"/>
            <a:r>
              <a:rPr lang="nl-BE" altLang="nl-BE" dirty="0"/>
              <a:t> Grootte van de maximale uitwijking A: </a:t>
            </a:r>
            <a:r>
              <a:rPr lang="nl-BE" altLang="nl-BE" dirty="0">
                <a:solidFill>
                  <a:srgbClr val="FF0000"/>
                </a:solidFill>
              </a:rPr>
              <a:t>amplitude (m)</a:t>
            </a:r>
          </a:p>
          <a:p>
            <a:pPr marL="360363" lvl="1" indent="-277813"/>
            <a:r>
              <a:rPr lang="nl-BE" altLang="nl-BE" dirty="0"/>
              <a:t> Cyclus: 1 heen-en weerbeweging</a:t>
            </a:r>
          </a:p>
          <a:p>
            <a:pPr marL="360363" lvl="1" indent="-277813"/>
            <a:r>
              <a:rPr lang="nl-BE" altLang="nl-BE" dirty="0"/>
              <a:t> </a:t>
            </a:r>
            <a:r>
              <a:rPr lang="nl-BE" altLang="nl-BE" dirty="0">
                <a:solidFill>
                  <a:srgbClr val="FF0000"/>
                </a:solidFill>
              </a:rPr>
              <a:t>Periode T</a:t>
            </a:r>
            <a:r>
              <a:rPr lang="nl-BE" altLang="nl-BE" baseline="-25000" dirty="0">
                <a:solidFill>
                  <a:srgbClr val="FF0000"/>
                </a:solidFill>
              </a:rPr>
              <a:t>0 </a:t>
            </a:r>
            <a:r>
              <a:rPr lang="nl-BE" altLang="nl-BE" dirty="0">
                <a:solidFill>
                  <a:srgbClr val="FF0000"/>
                </a:solidFill>
                <a:sym typeface="Wingdings" panose="05000000000000000000" pitchFamily="2" charset="2"/>
              </a:rPr>
              <a:t>(s)</a:t>
            </a:r>
            <a:r>
              <a:rPr lang="nl-BE" altLang="nl-BE" dirty="0">
                <a:sym typeface="Wingdings" panose="05000000000000000000" pitchFamily="2" charset="2"/>
              </a:rPr>
              <a:t>:</a:t>
            </a:r>
            <a:r>
              <a:rPr lang="nl-BE" altLang="nl-BE" dirty="0"/>
              <a:t> tijd nodig voor 1 cyclus</a:t>
            </a:r>
          </a:p>
          <a:p>
            <a:pPr marL="360363" lvl="1" indent="-277813"/>
            <a:r>
              <a:rPr lang="nl-BE" altLang="nl-BE" dirty="0"/>
              <a:t> </a:t>
            </a:r>
            <a:r>
              <a:rPr lang="nl-BE" altLang="nl-BE" dirty="0">
                <a:solidFill>
                  <a:srgbClr val="FF0000"/>
                </a:solidFill>
              </a:rPr>
              <a:t>Frequentie f</a:t>
            </a:r>
            <a:r>
              <a:rPr lang="nl-BE" altLang="nl-BE" baseline="-25000" dirty="0">
                <a:solidFill>
                  <a:srgbClr val="FF0000"/>
                </a:solidFill>
              </a:rPr>
              <a:t>0</a:t>
            </a:r>
            <a:r>
              <a:rPr lang="nl-BE" altLang="nl-BE" dirty="0">
                <a:solidFill>
                  <a:srgbClr val="FF0000"/>
                </a:solidFill>
              </a:rPr>
              <a:t>=1/T</a:t>
            </a:r>
            <a:r>
              <a:rPr lang="nl-BE" altLang="nl-BE" baseline="-25000" dirty="0">
                <a:solidFill>
                  <a:srgbClr val="FF0000"/>
                </a:solidFill>
              </a:rPr>
              <a:t>0 </a:t>
            </a:r>
            <a:r>
              <a:rPr lang="nl-BE" altLang="nl-BE" dirty="0">
                <a:solidFill>
                  <a:srgbClr val="FF0000"/>
                </a:solidFill>
              </a:rPr>
              <a:t>(Hz)</a:t>
            </a:r>
            <a:r>
              <a:rPr lang="nl-BE" altLang="nl-BE" dirty="0"/>
              <a:t>: aantal cycli per sec</a:t>
            </a:r>
          </a:p>
        </p:txBody>
      </p:sp>
      <p:pic>
        <p:nvPicPr>
          <p:cNvPr id="5124" name="Picture 3" descr="Figure_14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944563"/>
            <a:ext cx="2501900" cy="591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4288" y="5883121"/>
            <a:ext cx="6565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hlinkClick r:id="rId3"/>
              </a:rPr>
              <a:t>https://www.myphysicslab.com/springs/single-spring-en.html</a:t>
            </a:r>
          </a:p>
          <a:p>
            <a:r>
              <a:rPr lang="nl-BE" sz="1600" dirty="0">
                <a:hlinkClick r:id="rId3"/>
              </a:rPr>
              <a:t>http://www.surendranath.org/GPA/Oscillations/SpringMass/SpringMass.html</a:t>
            </a:r>
            <a:endParaRPr lang="nl-BE" sz="1600" dirty="0"/>
          </a:p>
          <a:p>
            <a:endParaRPr lang="nl-BE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 bwMode="auto">
          <a:xfrm>
            <a:off x="442913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14.1 Trillingen van een veer</a:t>
            </a:r>
          </a:p>
        </p:txBody>
      </p:sp>
      <p:sp>
        <p:nvSpPr>
          <p:cNvPr id="6147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6684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Verticale trilling</a:t>
            </a:r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1000125" y="2438400"/>
          <a:ext cx="3379788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Vergelijking" r:id="rId3" imgW="1574800" imgH="660400" progId="Equation.3">
                  <p:embed/>
                </p:oleObj>
              </mc:Choice>
              <mc:Fallback>
                <p:oleObj name="Vergelijking" r:id="rId3" imgW="15748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438400"/>
                        <a:ext cx="3379788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Afbeelding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9"/>
          <a:stretch>
            <a:fillRect/>
          </a:stretch>
        </p:blipFill>
        <p:spPr bwMode="auto">
          <a:xfrm>
            <a:off x="4171950" y="2989263"/>
            <a:ext cx="497205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161925" y="5013752"/>
            <a:ext cx="4743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http://home.kpn.nl/h.bruning/applets/harmtrilling1/harmtrilling1.htm</a:t>
            </a:r>
            <a:endParaRPr lang="en-GB" dirty="0">
              <a:hlinkClick r:id="rId7"/>
            </a:endParaRPr>
          </a:p>
          <a:p>
            <a:r>
              <a:rPr lang="en-GB" dirty="0">
                <a:hlinkClick r:id="rId7"/>
              </a:rPr>
              <a:t>http://home.kpn.nl/h.bruning/applets/harmtrilling2/harmtrilling2.htm</a:t>
            </a:r>
            <a:endParaRPr lang="nl-BE" altLang="nl-B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14.2 Enkelvoudige harmonische beweging (EHB)</a:t>
            </a:r>
          </a:p>
        </p:txBody>
      </p:sp>
      <p:graphicFrame>
        <p:nvGraphicFramePr>
          <p:cNvPr id="7171" name="Tijdelijke aanduiding voor inhoud 3"/>
          <p:cNvGraphicFramePr>
            <a:graphicFrameLocks noGrp="1" noChangeAspect="1"/>
          </p:cNvGraphicFramePr>
          <p:nvPr>
            <p:ph idx="1"/>
          </p:nvPr>
        </p:nvGraphicFramePr>
        <p:xfrm>
          <a:off x="492125" y="1301750"/>
          <a:ext cx="68818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Vergelijking" r:id="rId3" imgW="2578100" imgH="419100" progId="Equation.3">
                  <p:embed/>
                </p:oleObj>
              </mc:Choice>
              <mc:Fallback>
                <p:oleObj name="Vergelijking" r:id="rId3" imgW="2578100" imgH="419100" progId="Equation.3">
                  <p:embed/>
                  <p:pic>
                    <p:nvPicPr>
                      <p:cNvPr id="0" name="Tijdelijke aanduiding voor inhoud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301750"/>
                        <a:ext cx="68818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339349"/>
              </p:ext>
            </p:extLst>
          </p:nvPr>
        </p:nvGraphicFramePr>
        <p:xfrm>
          <a:off x="2565400" y="2322966"/>
          <a:ext cx="28813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Vergelijking" r:id="rId5" imgW="1079500" imgH="419100" progId="Equation.3">
                  <p:embed/>
                </p:oleObj>
              </mc:Choice>
              <mc:Fallback>
                <p:oleObj name="Vergelijking" r:id="rId5" imgW="10795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322966"/>
                        <a:ext cx="2881313" cy="1117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5446713" y="2876550"/>
          <a:ext cx="1797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Vergelijking" r:id="rId7" imgW="672808" imgH="203112" progId="Equation.3">
                  <p:embed/>
                </p:oleObj>
              </mc:Choice>
              <mc:Fallback>
                <p:oleObj name="Vergelijking" r:id="rId7" imgW="67280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2876550"/>
                        <a:ext cx="17970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kstvak 4"/>
          <p:cNvSpPr txBox="1">
            <a:spLocks noChangeArrowheads="1"/>
          </p:cNvSpPr>
          <p:nvPr/>
        </p:nvSpPr>
        <p:spPr bwMode="auto">
          <a:xfrm>
            <a:off x="0" y="5016500"/>
            <a:ext cx="62020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http://home.kpn.nl/h.bruning/applets/harmtrilling2/harmtrilling2.htm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altLang="nl-BE" sz="1600" dirty="0">
              <a:latin typeface="Arial" panose="020B0604020202020204" pitchFamily="34" charset="0"/>
              <a:cs typeface="Arial" panose="020B0604020202020204" pitchFamily="34" charset="0"/>
              <a:hlinkClick r:id="rId10"/>
            </a:endParaRPr>
          </a:p>
          <a:p>
            <a:r>
              <a:rPr lang="nl-BE" altLang="nl-BE" sz="16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http://www.surendranath.org/GPA/Oscillations/FDHM/FDHM.html</a:t>
            </a:r>
            <a:endParaRPr lang="nl-BE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5" name="Afbeelding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3876675"/>
            <a:ext cx="3043237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6" name="Object 7"/>
          <p:cNvGraphicFramePr>
            <a:graphicFrameLocks noChangeAspect="1"/>
          </p:cNvGraphicFramePr>
          <p:nvPr/>
        </p:nvGraphicFramePr>
        <p:xfrm>
          <a:off x="11113" y="3786188"/>
          <a:ext cx="17541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Vergelijking" r:id="rId13" imgW="749300" imgH="330200" progId="Equation.3">
                  <p:embed/>
                </p:oleObj>
              </mc:Choice>
              <mc:Fallback>
                <p:oleObj name="Vergelijking" r:id="rId13" imgW="7493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3786188"/>
                        <a:ext cx="17541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08138" y="3776663"/>
            <a:ext cx="4392612" cy="1077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  <a:defRPr/>
            </a:pPr>
            <a:r>
              <a:rPr lang="nl-BE" sz="3200" dirty="0">
                <a:sym typeface="Wingdings" panose="05000000000000000000" pitchFamily="2" charset="2"/>
              </a:rPr>
              <a:t>Enkelvoudige </a:t>
            </a:r>
          </a:p>
          <a:p>
            <a:pPr>
              <a:defRPr/>
            </a:pPr>
            <a:r>
              <a:rPr lang="nl-BE" sz="3200" dirty="0">
                <a:sym typeface="Wingdings" panose="05000000000000000000" pitchFamily="2" charset="2"/>
              </a:rPr>
              <a:t>    harmonische beweging</a:t>
            </a:r>
            <a:endParaRPr lang="nl-B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14.2 Enkelvoudige harmonische beweging</a:t>
            </a:r>
          </a:p>
        </p:txBody>
      </p:sp>
      <p:graphicFrame>
        <p:nvGraphicFramePr>
          <p:cNvPr id="8195" name="Tijdelijke aanduiding voor inhoud 3"/>
          <p:cNvGraphicFramePr>
            <a:graphicFrameLocks noGrp="1" noChangeAspect="1"/>
          </p:cNvGraphicFramePr>
          <p:nvPr>
            <p:ph idx="1"/>
          </p:nvPr>
        </p:nvGraphicFramePr>
        <p:xfrm>
          <a:off x="274638" y="1843088"/>
          <a:ext cx="5884862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Vergelijking" r:id="rId3" imgW="2692400" imgH="1066800" progId="Equation.3">
                  <p:embed/>
                </p:oleObj>
              </mc:Choice>
              <mc:Fallback>
                <p:oleObj name="Vergelijking" r:id="rId3" imgW="2692400" imgH="1066800" progId="Equation.3">
                  <p:embed/>
                  <p:pic>
                    <p:nvPicPr>
                      <p:cNvPr id="0" name="Tijdelijke aanduiding voor inhoud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843088"/>
                        <a:ext cx="5884862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Ovaal 4"/>
          <p:cNvSpPr>
            <a:spLocks noChangeArrowheads="1"/>
          </p:cNvSpPr>
          <p:nvPr/>
        </p:nvSpPr>
        <p:spPr bwMode="auto">
          <a:xfrm>
            <a:off x="1884363" y="1801813"/>
            <a:ext cx="1289050" cy="5667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8197" name="Tekstvak 5"/>
          <p:cNvSpPr txBox="1">
            <a:spLocks noChangeArrowheads="1"/>
          </p:cNvSpPr>
          <p:nvPr/>
        </p:nvSpPr>
        <p:spPr bwMode="auto">
          <a:xfrm>
            <a:off x="3325813" y="1398588"/>
            <a:ext cx="246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Fase in radialen!</a:t>
            </a:r>
          </a:p>
        </p:txBody>
      </p:sp>
      <p:cxnSp>
        <p:nvCxnSpPr>
          <p:cNvPr id="8198" name="Vorm 7"/>
          <p:cNvCxnSpPr>
            <a:cxnSpLocks noChangeShapeType="1"/>
          </p:cNvCxnSpPr>
          <p:nvPr/>
        </p:nvCxnSpPr>
        <p:spPr bwMode="auto">
          <a:xfrm rot="5400000" flipH="1" flipV="1">
            <a:off x="2828132" y="1316831"/>
            <a:ext cx="198438" cy="796925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Ovaal 8"/>
          <p:cNvSpPr>
            <a:spLocks noChangeArrowheads="1"/>
          </p:cNvSpPr>
          <p:nvPr/>
        </p:nvSpPr>
        <p:spPr bwMode="auto">
          <a:xfrm>
            <a:off x="2687638" y="1911350"/>
            <a:ext cx="360362" cy="401638"/>
          </a:xfrm>
          <a:prstGeom prst="ellipse">
            <a:avLst/>
          </a:prstGeom>
          <a:noFill/>
          <a:ln w="952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8200" name="Tekstvak 9"/>
          <p:cNvSpPr txBox="1">
            <a:spLocks noChangeArrowheads="1"/>
          </p:cNvSpPr>
          <p:nvPr/>
        </p:nvSpPr>
        <p:spPr bwMode="auto">
          <a:xfrm>
            <a:off x="3546475" y="2160588"/>
            <a:ext cx="1555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Beginfase</a:t>
            </a:r>
          </a:p>
        </p:txBody>
      </p:sp>
      <p:cxnSp>
        <p:nvCxnSpPr>
          <p:cNvPr id="8201" name="Vorm 11"/>
          <p:cNvCxnSpPr>
            <a:cxnSpLocks noChangeShapeType="1"/>
            <a:stCxn id="8199" idx="4"/>
            <a:endCxn id="8200" idx="1"/>
          </p:cNvCxnSpPr>
          <p:nvPr/>
        </p:nvCxnSpPr>
        <p:spPr bwMode="auto">
          <a:xfrm rot="16200000" flipH="1">
            <a:off x="3167856" y="2013745"/>
            <a:ext cx="79375" cy="677862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202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Vergelijking" r:id="rId5" imgW="391303" imgH="739129" progId="Equation.3">
                  <p:embed/>
                </p:oleObj>
              </mc:Choice>
              <mc:Fallback>
                <p:oleObj name="Vergelijking" r:id="rId5" imgW="391303" imgH="7391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4"/>
          <p:cNvGraphicFramePr>
            <a:graphicFrameLocks noChangeAspect="1"/>
          </p:cNvGraphicFramePr>
          <p:nvPr/>
        </p:nvGraphicFramePr>
        <p:xfrm>
          <a:off x="1247775" y="4287838"/>
          <a:ext cx="22431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Vergelijking" r:id="rId7" imgW="901309" imgH="418918" progId="Equation.3">
                  <p:embed/>
                </p:oleObj>
              </mc:Choice>
              <mc:Fallback>
                <p:oleObj name="Vergelijking" r:id="rId7" imgW="90130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4287838"/>
                        <a:ext cx="22431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5"/>
          <p:cNvGraphicFramePr>
            <a:graphicFrameLocks noChangeAspect="1"/>
          </p:cNvGraphicFramePr>
          <p:nvPr/>
        </p:nvGraphicFramePr>
        <p:xfrm>
          <a:off x="3735388" y="4248150"/>
          <a:ext cx="18621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Vergelijking" r:id="rId9" imgW="787058" imgH="444307" progId="Equation.3">
                  <p:embed/>
                </p:oleObj>
              </mc:Choice>
              <mc:Fallback>
                <p:oleObj name="Vergelijking" r:id="rId9" imgW="787058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4248150"/>
                        <a:ext cx="1862137" cy="10525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kstvak 17"/>
          <p:cNvSpPr txBox="1">
            <a:spLocks noChangeArrowheads="1"/>
          </p:cNvSpPr>
          <p:nvPr/>
        </p:nvSpPr>
        <p:spPr bwMode="auto">
          <a:xfrm>
            <a:off x="300038" y="5791200"/>
            <a:ext cx="4604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A en </a:t>
            </a:r>
            <a:r>
              <a:rPr lang="nl-BE" altLang="nl-BE" dirty="0">
                <a:latin typeface="Symbol" panose="05050102010706020507" pitchFamily="18" charset="2"/>
                <a:cs typeface="Arial" panose="020B0604020202020204" pitchFamily="34" charset="0"/>
              </a:rPr>
              <a:t>j</a:t>
            </a:r>
            <a:r>
              <a:rPr lang="nl-BE" altLang="nl-BE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uit beginvoorwaarden</a:t>
            </a:r>
            <a:endParaRPr lang="nl-BE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6" name="Tekstvak 19"/>
          <p:cNvSpPr txBox="1">
            <a:spLocks noChangeArrowheads="1"/>
          </p:cNvSpPr>
          <p:nvPr/>
        </p:nvSpPr>
        <p:spPr bwMode="auto">
          <a:xfrm>
            <a:off x="6040438" y="4337050"/>
            <a:ext cx="22748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Hoekfrequentie</a:t>
            </a:r>
          </a:p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of pulsatie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jdelijke aanduiding voor inhoud 15"/>
          <p:cNvSpPr>
            <a:spLocks noGrp="1"/>
          </p:cNvSpPr>
          <p:nvPr>
            <p:ph idx="1"/>
          </p:nvPr>
        </p:nvSpPr>
        <p:spPr bwMode="auto">
          <a:xfrm>
            <a:off x="284162" y="1616075"/>
            <a:ext cx="4321176" cy="4657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BE" altLang="nl-BE" dirty="0">
                <a:latin typeface="Arial" charset="0"/>
                <a:cs typeface="Arial" charset="0"/>
              </a:rPr>
              <a:t>Beginfase </a:t>
            </a:r>
            <a:r>
              <a:rPr lang="nl-BE" altLang="nl-BE" dirty="0">
                <a:latin typeface="Symbol" pitchFamily="18" charset="2"/>
                <a:cs typeface="Arial" charset="0"/>
              </a:rPr>
              <a:t>j</a:t>
            </a:r>
            <a:r>
              <a:rPr lang="nl-BE" altLang="nl-BE" baseline="-25000" dirty="0">
                <a:latin typeface="Arial" charset="0"/>
                <a:cs typeface="Arial" charset="0"/>
              </a:rPr>
              <a:t>0</a:t>
            </a:r>
          </a:p>
          <a:p>
            <a:pPr marL="0" indent="0">
              <a:buNone/>
            </a:pPr>
            <a:r>
              <a:rPr lang="nl-BE" altLang="nl-BE" sz="1600" dirty="0">
                <a:hlinkClick r:id="rId3"/>
              </a:rPr>
              <a:t>http://www.surendranath.org/GPA/Oscillations/PhaseDifference/PhaseDifference.html</a:t>
            </a:r>
            <a:endParaRPr lang="nl-BE" altLang="nl-BE" sz="1600" dirty="0"/>
          </a:p>
          <a:p>
            <a:pPr marL="0" indent="0">
              <a:buNone/>
            </a:pPr>
            <a:endParaRPr lang="nl-BE" altLang="nl-BE" sz="1600" baseline="-25000" dirty="0">
              <a:latin typeface="Arial" charset="0"/>
              <a:cs typeface="Arial" charset="0"/>
            </a:endParaRPr>
          </a:p>
        </p:txBody>
      </p:sp>
      <p:sp>
        <p:nvSpPr>
          <p:cNvPr id="9219" name="Titel 1"/>
          <p:cNvSpPr>
            <a:spLocks noGrp="1"/>
          </p:cNvSpPr>
          <p:nvPr>
            <p:ph type="title"/>
          </p:nvPr>
        </p:nvSpPr>
        <p:spPr bwMode="auto">
          <a:xfrm>
            <a:off x="457200" y="111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14.2 Enkelvoudige harmonische beweging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Vergelijking" r:id="rId4" imgW="391303" imgH="739129" progId="Equation.3">
                  <p:embed/>
                </p:oleObj>
              </mc:Choice>
              <mc:Fallback>
                <p:oleObj name="Vergelijking" r:id="rId4" imgW="391303" imgH="7391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3" descr="Figure_14_0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1616075"/>
            <a:ext cx="42545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 descr="Figure_14_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178300"/>
            <a:ext cx="33496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7731</TotalTime>
  <Words>1371</Words>
  <Application>Microsoft Office PowerPoint</Application>
  <PresentationFormat>Diavoorstelling (4:3)</PresentationFormat>
  <Paragraphs>222</Paragraphs>
  <Slides>32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40" baseType="lpstr">
      <vt:lpstr>Arial</vt:lpstr>
      <vt:lpstr>Cambria Math</vt:lpstr>
      <vt:lpstr>Symbol</vt:lpstr>
      <vt:lpstr>Times</vt:lpstr>
      <vt:lpstr>Verdana</vt:lpstr>
      <vt:lpstr>Wingdings</vt:lpstr>
      <vt:lpstr>Blank</vt:lpstr>
      <vt:lpstr>Vergelijking</vt:lpstr>
      <vt:lpstr>Chapter Opener</vt:lpstr>
      <vt:lpstr>Inhoud H14: Trillingen</vt:lpstr>
      <vt:lpstr>Openingsvraag</vt:lpstr>
      <vt:lpstr>14.1 Trilling van een veer</vt:lpstr>
      <vt:lpstr>14.1 Trillingen van een veer</vt:lpstr>
      <vt:lpstr>14.1 Trillingen van een veer</vt:lpstr>
      <vt:lpstr>14.2 Enkelvoudige harmonische beweging (EHB)</vt:lpstr>
      <vt:lpstr>14.2 Enkelvoudige harmonische beweging</vt:lpstr>
      <vt:lpstr>14.2 Enkelvoudige harmonische beweging</vt:lpstr>
      <vt:lpstr>14.2 Enkelvoudige harmonische beweging</vt:lpstr>
      <vt:lpstr>PowerPoint-presentatie</vt:lpstr>
      <vt:lpstr>PowerPoint-presentatie</vt:lpstr>
      <vt:lpstr>Samenvatting via applet</vt:lpstr>
      <vt:lpstr>14.3 Energie in een enkelvoudige harmonische oscillator</vt:lpstr>
      <vt:lpstr>14.3 Energie in een enkelvoudige harmonische oscillator</vt:lpstr>
      <vt:lpstr>14.4 Verband tussen EHB en eenparige cirkelbeweging</vt:lpstr>
      <vt:lpstr>14.5 De enkelvoudige slinger</vt:lpstr>
      <vt:lpstr>14.5 De enkelvoudige slinger</vt:lpstr>
      <vt:lpstr>Openingsvraag</vt:lpstr>
      <vt:lpstr>14.5 De enkelvoudige slinger</vt:lpstr>
      <vt:lpstr>14.6 De fysische slinger</vt:lpstr>
      <vt:lpstr>14.6 De fysische slinger</vt:lpstr>
      <vt:lpstr>PowerPoint-presentatie</vt:lpstr>
      <vt:lpstr>14.6 De torsieslinger</vt:lpstr>
      <vt:lpstr>14.7 Gedempte harmonische beweging</vt:lpstr>
      <vt:lpstr>14.7 Gedempte harmonische beweging</vt:lpstr>
      <vt:lpstr>14.7 Gedempte harmonische beweging</vt:lpstr>
      <vt:lpstr>PowerPoint-presentatie</vt:lpstr>
      <vt:lpstr>14.8 Gedwongen trillingen: resonantie</vt:lpstr>
      <vt:lpstr>14.8 Gedwongen trillingen: resonantie</vt:lpstr>
      <vt:lpstr>14.8 Gedwongen trillingen: resonantie</vt:lpstr>
      <vt:lpstr>14.8 Gedwongen trillingen: resonantie</vt:lpstr>
    </vt:vector>
  </TitlesOfParts>
  <Company>PIT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01-10b</dc:title>
  <dc:creator>System_70</dc:creator>
  <cp:lastModifiedBy>WIEERS Els</cp:lastModifiedBy>
  <cp:revision>173</cp:revision>
  <cp:lastPrinted>2005-12-13T16:18:07Z</cp:lastPrinted>
  <dcterms:created xsi:type="dcterms:W3CDTF">2005-12-12T21:42:59Z</dcterms:created>
  <dcterms:modified xsi:type="dcterms:W3CDTF">2023-09-18T21:38:02Z</dcterms:modified>
</cp:coreProperties>
</file>