
<file path=[Content_Types].xml><?xml version="1.0" encoding="utf-8"?>
<Types xmlns="http://schemas.openxmlformats.org/package/2006/content-types">
  <Default Extension="bin" ContentType="application/vnd.openxmlformats-officedocument.oleObject"/>
  <Default Extension="doc" ContentType="application/msword"/>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9"/>
  </p:notesMasterIdLst>
  <p:sldIdLst>
    <p:sldId id="256" r:id="rId2"/>
    <p:sldId id="344" r:id="rId3"/>
    <p:sldId id="343" r:id="rId4"/>
    <p:sldId id="345" r:id="rId5"/>
    <p:sldId id="346" r:id="rId6"/>
    <p:sldId id="347" r:id="rId7"/>
    <p:sldId id="348" r:id="rId8"/>
    <p:sldId id="350" r:id="rId9"/>
    <p:sldId id="358" r:id="rId10"/>
    <p:sldId id="349" r:id="rId11"/>
    <p:sldId id="351" r:id="rId12"/>
    <p:sldId id="352" r:id="rId13"/>
    <p:sldId id="353" r:id="rId14"/>
    <p:sldId id="354" r:id="rId15"/>
    <p:sldId id="355" r:id="rId16"/>
    <p:sldId id="356" r:id="rId17"/>
    <p:sldId id="357" r:id="rId18"/>
    <p:sldId id="360" r:id="rId19"/>
    <p:sldId id="359" r:id="rId20"/>
    <p:sldId id="361" r:id="rId21"/>
    <p:sldId id="362" r:id="rId22"/>
    <p:sldId id="363" r:id="rId23"/>
    <p:sldId id="364" r:id="rId24"/>
    <p:sldId id="365" r:id="rId25"/>
    <p:sldId id="366" r:id="rId26"/>
    <p:sldId id="367" r:id="rId27"/>
    <p:sldId id="368" r:id="rId28"/>
    <p:sldId id="369" r:id="rId29"/>
    <p:sldId id="370" r:id="rId30"/>
    <p:sldId id="371" r:id="rId31"/>
    <p:sldId id="372" r:id="rId32"/>
    <p:sldId id="373" r:id="rId33"/>
    <p:sldId id="374" r:id="rId34"/>
    <p:sldId id="375" r:id="rId35"/>
    <p:sldId id="376" r:id="rId36"/>
    <p:sldId id="377" r:id="rId37"/>
    <p:sldId id="378" r:id="rId3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5pPr>
    <a:lvl6pPr marL="2286000" algn="l" defTabSz="914400" rtl="0" eaLnBrk="1" latinLnBrk="0" hangingPunct="1">
      <a:defRPr sz="2400" kern="1200">
        <a:solidFill>
          <a:schemeClr val="tx1"/>
        </a:solidFill>
        <a:latin typeface="Times" panose="02020603050405020304" pitchFamily="18" charset="0"/>
        <a:ea typeface="+mn-ea"/>
        <a:cs typeface="+mn-cs"/>
      </a:defRPr>
    </a:lvl6pPr>
    <a:lvl7pPr marL="2743200" algn="l" defTabSz="914400" rtl="0" eaLnBrk="1" latinLnBrk="0" hangingPunct="1">
      <a:defRPr sz="2400" kern="1200">
        <a:solidFill>
          <a:schemeClr val="tx1"/>
        </a:solidFill>
        <a:latin typeface="Times" panose="02020603050405020304" pitchFamily="18" charset="0"/>
        <a:ea typeface="+mn-ea"/>
        <a:cs typeface="+mn-cs"/>
      </a:defRPr>
    </a:lvl7pPr>
    <a:lvl8pPr marL="3200400" algn="l" defTabSz="914400" rtl="0" eaLnBrk="1" latinLnBrk="0" hangingPunct="1">
      <a:defRPr sz="2400" kern="1200">
        <a:solidFill>
          <a:schemeClr val="tx1"/>
        </a:solidFill>
        <a:latin typeface="Times" panose="02020603050405020304" pitchFamily="18" charset="0"/>
        <a:ea typeface="+mn-ea"/>
        <a:cs typeface="+mn-cs"/>
      </a:defRPr>
    </a:lvl8pPr>
    <a:lvl9pPr marL="3657600" algn="l" defTabSz="914400" rtl="0" eaLnBrk="1" latinLnBrk="0" hangingPunct="1">
      <a:defRPr sz="24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4224">
          <p15:clr>
            <a:srgbClr val="A4A3A4"/>
          </p15:clr>
        </p15:guide>
        <p15:guide id="2" orient="horz" pos="2064">
          <p15:clr>
            <a:srgbClr val="A4A3A4"/>
          </p15:clr>
        </p15:guide>
        <p15:guide id="3" orient="horz" pos="3984">
          <p15:clr>
            <a:srgbClr val="A4A3A4"/>
          </p15:clr>
        </p15:guide>
        <p15:guide id="4" pos="2880">
          <p15:clr>
            <a:srgbClr val="A4A3A4"/>
          </p15:clr>
        </p15:guide>
        <p15:guide id="5" pos="952">
          <p15:clr>
            <a:srgbClr val="A4A3A4"/>
          </p15:clr>
        </p15:guide>
        <p15:guide id="6" pos="47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5" autoAdjust="0"/>
    <p:restoredTop sz="94737" autoAdjust="0"/>
  </p:normalViewPr>
  <p:slideViewPr>
    <p:cSldViewPr snapToGrid="0">
      <p:cViewPr varScale="1">
        <p:scale>
          <a:sx n="100" d="100"/>
          <a:sy n="100" d="100"/>
        </p:scale>
        <p:origin x="84" y="72"/>
      </p:cViewPr>
      <p:guideLst>
        <p:guide orient="horz" pos="4224"/>
        <p:guide orient="horz" pos="2064"/>
        <p:guide orient="horz" pos="3984"/>
        <p:guide pos="2880"/>
        <p:guide pos="952"/>
        <p:guide pos="47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pitchFamily="1" charset="0"/>
              </a:defRPr>
            </a:lvl1pPr>
          </a:lstStyle>
          <a:p>
            <a:pPr>
              <a:defRPr/>
            </a:pPr>
            <a:endParaRPr lang="nl-BE"/>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imes" pitchFamily="1" charset="0"/>
              </a:defRPr>
            </a:lvl1pPr>
          </a:lstStyle>
          <a:p>
            <a:pPr>
              <a:defRPr/>
            </a:pPr>
            <a:fld id="{57B98F11-27B6-4077-8E66-1EB4D91DCC6B}" type="datetimeFigureOut">
              <a:rPr lang="nl-BE"/>
              <a:pPr>
                <a:defRPr/>
              </a:pPr>
              <a:t>10/10/2023</a:t>
            </a:fld>
            <a:endParaRPr lang="nl-BE"/>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nl-BE" noProof="0"/>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l-NL" noProof="0"/>
              <a:t>Klik om de modelstijlen te bewerken</a:t>
            </a:r>
          </a:p>
          <a:p>
            <a:pPr lvl="1"/>
            <a:r>
              <a:rPr lang="nl-NL" noProof="0"/>
              <a:t>Tweede niveau</a:t>
            </a:r>
          </a:p>
          <a:p>
            <a:pPr lvl="2"/>
            <a:r>
              <a:rPr lang="nl-NL" noProof="0"/>
              <a:t>Derde niveau</a:t>
            </a:r>
          </a:p>
          <a:p>
            <a:pPr lvl="3"/>
            <a:r>
              <a:rPr lang="nl-NL" noProof="0"/>
              <a:t>Vierde niveau</a:t>
            </a:r>
          </a:p>
          <a:p>
            <a:pPr lvl="4"/>
            <a:r>
              <a:rPr lang="nl-NL" noProof="0"/>
              <a:t>Vijfde niveau</a:t>
            </a:r>
            <a:endParaRPr lang="nl-BE" noProof="0"/>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imes" pitchFamily="1" charset="0"/>
              </a:defRPr>
            </a:lvl1pPr>
          </a:lstStyle>
          <a:p>
            <a:pPr>
              <a:defRPr/>
            </a:pPr>
            <a:endParaRPr lang="nl-BE"/>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51C9A10B-40D9-4BE3-AC75-225A550B0CFC}" type="slidenum">
              <a:rPr lang="nl-BE" altLang="nl-BE"/>
              <a:pPr>
                <a:defRPr/>
              </a:pPr>
              <a:t>‹nr.›</a:t>
            </a:fld>
            <a:endParaRPr lang="nl-BE" altLang="nl-BE"/>
          </a:p>
        </p:txBody>
      </p:sp>
    </p:spTree>
    <p:extLst>
      <p:ext uri="{BB962C8B-B14F-4D97-AF65-F5344CB8AC3E}">
        <p14:creationId xmlns:p14="http://schemas.microsoft.com/office/powerpoint/2010/main" val="30328899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BE" altLang="nl-BE"/>
          </a:p>
        </p:txBody>
      </p:sp>
      <p:sp>
        <p:nvSpPr>
          <p:cNvPr id="13316"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934ABC41-9316-4A1D-8493-04A91608BEA1}" type="slidenum">
              <a:rPr lang="nl-BE" altLang="nl-BE" sz="1200" smtClean="0"/>
              <a:pPr/>
              <a:t>11</a:t>
            </a:fld>
            <a:endParaRPr lang="nl-BE" altLang="nl-BE" sz="1200"/>
          </a:p>
        </p:txBody>
      </p:sp>
    </p:spTree>
    <p:extLst>
      <p:ext uri="{BB962C8B-B14F-4D97-AF65-F5344CB8AC3E}">
        <p14:creationId xmlns:p14="http://schemas.microsoft.com/office/powerpoint/2010/main" val="1648016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BE" altLang="nl-BE"/>
          </a:p>
        </p:txBody>
      </p:sp>
      <p:sp>
        <p:nvSpPr>
          <p:cNvPr id="15364"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75D661C1-2CEA-4A36-9D14-9B605861FE88}" type="slidenum">
              <a:rPr lang="nl-BE" altLang="nl-BE" sz="1200" smtClean="0"/>
              <a:pPr/>
              <a:t>12</a:t>
            </a:fld>
            <a:endParaRPr lang="nl-BE" altLang="nl-BE" sz="1200"/>
          </a:p>
        </p:txBody>
      </p:sp>
    </p:spTree>
    <p:extLst>
      <p:ext uri="{BB962C8B-B14F-4D97-AF65-F5344CB8AC3E}">
        <p14:creationId xmlns:p14="http://schemas.microsoft.com/office/powerpoint/2010/main" val="355592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BE" altLang="nl-BE"/>
          </a:p>
        </p:txBody>
      </p:sp>
      <p:sp>
        <p:nvSpPr>
          <p:cNvPr id="17412"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786F118A-E2EC-4C01-BEBE-F5658102A388}" type="slidenum">
              <a:rPr lang="nl-BE" altLang="nl-BE" sz="1200" smtClean="0"/>
              <a:pPr/>
              <a:t>13</a:t>
            </a:fld>
            <a:endParaRPr lang="nl-BE" altLang="nl-BE" sz="1200"/>
          </a:p>
        </p:txBody>
      </p:sp>
    </p:spTree>
    <p:extLst>
      <p:ext uri="{BB962C8B-B14F-4D97-AF65-F5344CB8AC3E}">
        <p14:creationId xmlns:p14="http://schemas.microsoft.com/office/powerpoint/2010/main" val="1667687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BE" altLang="nl-BE"/>
          </a:p>
        </p:txBody>
      </p:sp>
      <p:sp>
        <p:nvSpPr>
          <p:cNvPr id="19460"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AED0464E-1488-404C-8420-938437A5DCA0}" type="slidenum">
              <a:rPr lang="nl-BE" altLang="nl-BE" sz="1200" smtClean="0"/>
              <a:pPr/>
              <a:t>14</a:t>
            </a:fld>
            <a:endParaRPr lang="nl-BE" altLang="nl-BE" sz="1200"/>
          </a:p>
        </p:txBody>
      </p:sp>
    </p:spTree>
    <p:extLst>
      <p:ext uri="{BB962C8B-B14F-4D97-AF65-F5344CB8AC3E}">
        <p14:creationId xmlns:p14="http://schemas.microsoft.com/office/powerpoint/2010/main" val="3622215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BE" altLang="nl-BE"/>
          </a:p>
        </p:txBody>
      </p:sp>
      <p:sp>
        <p:nvSpPr>
          <p:cNvPr id="21508"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07E600E9-A5ED-4343-8997-7676EEF19F51}" type="slidenum">
              <a:rPr lang="nl-BE" altLang="nl-BE" sz="1200" smtClean="0"/>
              <a:pPr/>
              <a:t>15</a:t>
            </a:fld>
            <a:endParaRPr lang="nl-BE" altLang="nl-BE" sz="1200"/>
          </a:p>
        </p:txBody>
      </p:sp>
    </p:spTree>
    <p:extLst>
      <p:ext uri="{BB962C8B-B14F-4D97-AF65-F5344CB8AC3E}">
        <p14:creationId xmlns:p14="http://schemas.microsoft.com/office/powerpoint/2010/main" val="4095621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BE" altLang="nl-BE"/>
          </a:p>
        </p:txBody>
      </p:sp>
      <p:sp>
        <p:nvSpPr>
          <p:cNvPr id="23556"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3C73EFF8-1278-4BD4-A08F-8D28F3A371EA}" type="slidenum">
              <a:rPr lang="nl-BE" altLang="nl-BE" sz="1200" smtClean="0"/>
              <a:pPr/>
              <a:t>16</a:t>
            </a:fld>
            <a:endParaRPr lang="nl-BE" altLang="nl-BE" sz="1200"/>
          </a:p>
        </p:txBody>
      </p:sp>
    </p:spTree>
    <p:extLst>
      <p:ext uri="{BB962C8B-B14F-4D97-AF65-F5344CB8AC3E}">
        <p14:creationId xmlns:p14="http://schemas.microsoft.com/office/powerpoint/2010/main" val="2597742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jdelijke aanduiding voor dia-afbeelding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Tijdelijke aanduiding voor notiti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BE" altLang="nl-BE"/>
          </a:p>
        </p:txBody>
      </p:sp>
      <p:sp>
        <p:nvSpPr>
          <p:cNvPr id="25604" name="Tijdelijke aanduiding voor dia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F8FA69C8-201C-4A09-B0A4-63F9D9EE3B12}" type="slidenum">
              <a:rPr lang="nl-BE" altLang="nl-BE" sz="1200" smtClean="0"/>
              <a:pPr/>
              <a:t>17</a:t>
            </a:fld>
            <a:endParaRPr lang="nl-BE" altLang="nl-BE" sz="1200"/>
          </a:p>
        </p:txBody>
      </p:sp>
    </p:spTree>
    <p:extLst>
      <p:ext uri="{BB962C8B-B14F-4D97-AF65-F5344CB8AC3E}">
        <p14:creationId xmlns:p14="http://schemas.microsoft.com/office/powerpoint/2010/main" val="4115227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a:prstGeom prst="rect">
            <a:avLst/>
          </a:prstGeom>
        </p:spPr>
        <p:txBody>
          <a:bodyPr/>
          <a:lstStyle>
            <a:lvl1pPr>
              <a:defRPr>
                <a:latin typeface="Arial" pitchFamily="34" charset="0"/>
                <a:cs typeface="Arial" pitchFamily="34" charset="0"/>
              </a:defRPr>
            </a:lvl1pPr>
          </a:lstStyle>
          <a:p>
            <a:r>
              <a:rPr lang="nl-NL" dirty="0"/>
              <a:t>Klik om de stijl te bewerken</a:t>
            </a:r>
            <a:endParaRPr lang="nl-BE" dirty="0"/>
          </a:p>
        </p:txBody>
      </p:sp>
      <p:sp>
        <p:nvSpPr>
          <p:cNvPr id="3" name="Ondertitel 2"/>
          <p:cNvSpPr>
            <a:spLocks noGrp="1"/>
          </p:cNvSpPr>
          <p:nvPr>
            <p:ph type="subTitle" idx="1"/>
          </p:nvPr>
        </p:nvSpPr>
        <p:spPr>
          <a:xfrm>
            <a:off x="1371600" y="3886200"/>
            <a:ext cx="6400800" cy="1752600"/>
          </a:xfrm>
          <a:prstGeom prst="rect">
            <a:avLst/>
          </a:prstGeom>
        </p:spPr>
        <p:txBody>
          <a:bodyPr/>
          <a:lstStyle>
            <a:lvl1pPr marL="0" indent="0" algn="ctr">
              <a:buNone/>
              <a:defRPr>
                <a:latin typeface="Arial" pitchFamily="34" charset="0"/>
                <a:cs typeface="Arial"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nl-NL" dirty="0"/>
              <a:t>Klik om het opmaakprofiel van de modelondertitel te bewerken</a:t>
            </a:r>
            <a:endParaRPr lang="nl-BE" dirty="0"/>
          </a:p>
        </p:txBody>
      </p:sp>
    </p:spTree>
    <p:extLst>
      <p:ext uri="{BB962C8B-B14F-4D97-AF65-F5344CB8AC3E}">
        <p14:creationId xmlns:p14="http://schemas.microsoft.com/office/powerpoint/2010/main" val="300269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p>
            <a:r>
              <a:rPr lang="nl-NL"/>
              <a:t>Klik om de stijl te bewerken</a:t>
            </a:r>
            <a:endParaRPr lang="nl-BE"/>
          </a:p>
        </p:txBody>
      </p:sp>
      <p:sp>
        <p:nvSpPr>
          <p:cNvPr id="3" name="Tijdelijke aanduiding voor verticale tekst 2"/>
          <p:cNvSpPr>
            <a:spLocks noGrp="1"/>
          </p:cNvSpPr>
          <p:nvPr>
            <p:ph type="body" orient="vert" idx="1"/>
          </p:nvPr>
        </p:nvSpPr>
        <p:spPr>
          <a:xfrm>
            <a:off x="457200" y="1600200"/>
            <a:ext cx="8229600" cy="4525963"/>
          </a:xfrm>
          <a:prstGeom prst="rect">
            <a:avLst/>
          </a:prstGeo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Tree>
    <p:extLst>
      <p:ext uri="{BB962C8B-B14F-4D97-AF65-F5344CB8AC3E}">
        <p14:creationId xmlns:p14="http://schemas.microsoft.com/office/powerpoint/2010/main" val="507022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a:prstGeom prst="rect">
            <a:avLst/>
          </a:prstGeom>
        </p:spPr>
        <p:txBody>
          <a:bodyPr vert="eaVert"/>
          <a:lstStyle/>
          <a:p>
            <a:r>
              <a:rPr lang="nl-NL"/>
              <a:t>Klik om de stijl te bewerken</a:t>
            </a:r>
            <a:endParaRPr lang="nl-BE"/>
          </a:p>
        </p:txBody>
      </p:sp>
      <p:sp>
        <p:nvSpPr>
          <p:cNvPr id="3" name="Tijdelijke aanduiding voor verticale tekst 2"/>
          <p:cNvSpPr>
            <a:spLocks noGrp="1"/>
          </p:cNvSpPr>
          <p:nvPr>
            <p:ph type="body" orient="vert" idx="1"/>
          </p:nvPr>
        </p:nvSpPr>
        <p:spPr>
          <a:xfrm>
            <a:off x="457200" y="274638"/>
            <a:ext cx="6019800" cy="5851525"/>
          </a:xfrm>
          <a:prstGeom prst="rect">
            <a:avLst/>
          </a:prstGeo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Tree>
    <p:extLst>
      <p:ext uri="{BB962C8B-B14F-4D97-AF65-F5344CB8AC3E}">
        <p14:creationId xmlns:p14="http://schemas.microsoft.com/office/powerpoint/2010/main" val="2086304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lvl1pPr>
              <a:defRPr sz="4000">
                <a:latin typeface="Arial" pitchFamily="34" charset="0"/>
                <a:cs typeface="Arial" pitchFamily="34" charset="0"/>
              </a:defRPr>
            </a:lvl1pPr>
          </a:lstStyle>
          <a:p>
            <a:r>
              <a:rPr lang="nl-NL" dirty="0"/>
              <a:t>Klik om de stijl te bewerken</a:t>
            </a:r>
            <a:endParaRPr lang="nl-BE" dirty="0"/>
          </a:p>
        </p:txBody>
      </p:sp>
      <p:sp>
        <p:nvSpPr>
          <p:cNvPr id="3" name="Tijdelijke aanduiding voor inhoud 2"/>
          <p:cNvSpPr>
            <a:spLocks noGrp="1"/>
          </p:cNvSpPr>
          <p:nvPr>
            <p:ph idx="1"/>
          </p:nvPr>
        </p:nvSpPr>
        <p:spPr>
          <a:xfrm>
            <a:off x="457200" y="1600200"/>
            <a:ext cx="8229600" cy="4525963"/>
          </a:xfrm>
          <a:prstGeom prst="rect">
            <a:avLst/>
          </a:prstGeom>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2744071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nl-NL"/>
              <a:t>Klik om de stijl te bewerken</a:t>
            </a:r>
            <a:endParaRPr lang="nl-BE"/>
          </a:p>
        </p:txBody>
      </p:sp>
      <p:sp>
        <p:nvSpPr>
          <p:cNvPr id="3" name="Tijdelijke aanduiding voor tekst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a:t>Klik om de modelstijlen te bewerken</a:t>
            </a:r>
          </a:p>
        </p:txBody>
      </p:sp>
    </p:spTree>
    <p:extLst>
      <p:ext uri="{BB962C8B-B14F-4D97-AF65-F5344CB8AC3E}">
        <p14:creationId xmlns:p14="http://schemas.microsoft.com/office/powerpoint/2010/main" val="2063136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p>
            <a:r>
              <a:rPr lang="nl-NL"/>
              <a:t>Klik om de stijl te bewerken</a:t>
            </a:r>
            <a:endParaRPr lang="nl-BE"/>
          </a:p>
        </p:txBody>
      </p:sp>
      <p:sp>
        <p:nvSpPr>
          <p:cNvPr id="3" name="Tijdelijke aanduiding voor inhoud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Tree>
    <p:extLst>
      <p:ext uri="{BB962C8B-B14F-4D97-AF65-F5344CB8AC3E}">
        <p14:creationId xmlns:p14="http://schemas.microsoft.com/office/powerpoint/2010/main" val="2849339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lvl1pPr>
              <a:defRPr/>
            </a:lvl1pPr>
          </a:lstStyle>
          <a:p>
            <a:r>
              <a:rPr lang="nl-NL"/>
              <a:t>Klik om de stijl te bewerken</a:t>
            </a:r>
            <a:endParaRPr lang="nl-BE"/>
          </a:p>
        </p:txBody>
      </p:sp>
      <p:sp>
        <p:nvSpPr>
          <p:cNvPr id="3" name="Tijdelijke aanduiding voor tekst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Tree>
    <p:extLst>
      <p:ext uri="{BB962C8B-B14F-4D97-AF65-F5344CB8AC3E}">
        <p14:creationId xmlns:p14="http://schemas.microsoft.com/office/powerpoint/2010/main" val="559072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p>
            <a:r>
              <a:rPr lang="nl-NL"/>
              <a:t>Klik om de stijl te bewerken</a:t>
            </a:r>
            <a:endParaRPr lang="nl-BE"/>
          </a:p>
        </p:txBody>
      </p:sp>
    </p:spTree>
    <p:extLst>
      <p:ext uri="{BB962C8B-B14F-4D97-AF65-F5344CB8AC3E}">
        <p14:creationId xmlns:p14="http://schemas.microsoft.com/office/powerpoint/2010/main" val="1506923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777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a:prstGeom prst="rect">
            <a:avLst/>
          </a:prstGeom>
        </p:spPr>
        <p:txBody>
          <a:bodyPr anchor="b"/>
          <a:lstStyle>
            <a:lvl1pPr algn="l">
              <a:defRPr sz="2000" b="1"/>
            </a:lvl1pPr>
          </a:lstStyle>
          <a:p>
            <a:r>
              <a:rPr lang="nl-NL"/>
              <a:t>Klik om de stijl te bewerken</a:t>
            </a:r>
            <a:endParaRPr lang="nl-BE"/>
          </a:p>
        </p:txBody>
      </p:sp>
      <p:sp>
        <p:nvSpPr>
          <p:cNvPr id="3" name="Tijdelijke aanduiding voor inhoud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Tree>
    <p:extLst>
      <p:ext uri="{BB962C8B-B14F-4D97-AF65-F5344CB8AC3E}">
        <p14:creationId xmlns:p14="http://schemas.microsoft.com/office/powerpoint/2010/main" val="4277785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a:prstGeom prst="rect">
            <a:avLst/>
          </a:prstGeom>
        </p:spPr>
        <p:txBody>
          <a:bodyPr anchor="b"/>
          <a:lstStyle>
            <a:lvl1pPr algn="l">
              <a:defRPr sz="2000" b="1"/>
            </a:lvl1pPr>
          </a:lstStyle>
          <a:p>
            <a:r>
              <a:rPr lang="nl-NL"/>
              <a:t>Klik om de stijl te bewerken</a:t>
            </a:r>
            <a:endParaRPr lang="nl-BE"/>
          </a:p>
        </p:txBody>
      </p:sp>
      <p:sp>
        <p:nvSpPr>
          <p:cNvPr id="3" name="Tijdelijke aanduiding voor afbeelding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BE" noProof="0"/>
          </a:p>
        </p:txBody>
      </p:sp>
      <p:sp>
        <p:nvSpPr>
          <p:cNvPr id="4" name="Tijdelijke aanduiding voor tekst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Tree>
    <p:extLst>
      <p:ext uri="{BB962C8B-B14F-4D97-AF65-F5344CB8AC3E}">
        <p14:creationId xmlns:p14="http://schemas.microsoft.com/office/powerpoint/2010/main" val="2212491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pitchFamily="1" charset="0"/>
        </a:defRPr>
      </a:lvl2pPr>
      <a:lvl3pPr algn="ctr" rtl="0" eaLnBrk="0" fontAlgn="base" hangingPunct="0">
        <a:spcBef>
          <a:spcPct val="0"/>
        </a:spcBef>
        <a:spcAft>
          <a:spcPct val="0"/>
        </a:spcAft>
        <a:defRPr sz="4400">
          <a:solidFill>
            <a:schemeClr val="tx2"/>
          </a:solidFill>
          <a:latin typeface="Times" pitchFamily="1" charset="0"/>
        </a:defRPr>
      </a:lvl3pPr>
      <a:lvl4pPr algn="ctr" rtl="0" eaLnBrk="0" fontAlgn="base" hangingPunct="0">
        <a:spcBef>
          <a:spcPct val="0"/>
        </a:spcBef>
        <a:spcAft>
          <a:spcPct val="0"/>
        </a:spcAft>
        <a:defRPr sz="4400">
          <a:solidFill>
            <a:schemeClr val="tx2"/>
          </a:solidFill>
          <a:latin typeface="Times" pitchFamily="1" charset="0"/>
        </a:defRPr>
      </a:lvl4pPr>
      <a:lvl5pPr algn="ctr" rtl="0" eaLnBrk="0" fontAlgn="base" hangingPunct="0">
        <a:spcBef>
          <a:spcPct val="0"/>
        </a:spcBef>
        <a:spcAft>
          <a:spcPct val="0"/>
        </a:spcAft>
        <a:defRPr sz="4400">
          <a:solidFill>
            <a:schemeClr val="tx2"/>
          </a:solidFill>
          <a:latin typeface="Times" pitchFamily="1" charset="0"/>
        </a:defRPr>
      </a:lvl5pPr>
      <a:lvl6pPr marL="457200" algn="ctr" rtl="0" fontAlgn="base">
        <a:spcBef>
          <a:spcPct val="0"/>
        </a:spcBef>
        <a:spcAft>
          <a:spcPct val="0"/>
        </a:spcAft>
        <a:defRPr sz="4400">
          <a:solidFill>
            <a:schemeClr val="tx2"/>
          </a:solidFill>
          <a:latin typeface="Times" pitchFamily="1" charset="0"/>
        </a:defRPr>
      </a:lvl6pPr>
      <a:lvl7pPr marL="914400" algn="ctr" rtl="0" fontAlgn="base">
        <a:spcBef>
          <a:spcPct val="0"/>
        </a:spcBef>
        <a:spcAft>
          <a:spcPct val="0"/>
        </a:spcAft>
        <a:defRPr sz="4400">
          <a:solidFill>
            <a:schemeClr val="tx2"/>
          </a:solidFill>
          <a:latin typeface="Times" pitchFamily="1" charset="0"/>
        </a:defRPr>
      </a:lvl7pPr>
      <a:lvl8pPr marL="1371600" algn="ctr" rtl="0" fontAlgn="base">
        <a:spcBef>
          <a:spcPct val="0"/>
        </a:spcBef>
        <a:spcAft>
          <a:spcPct val="0"/>
        </a:spcAft>
        <a:defRPr sz="4400">
          <a:solidFill>
            <a:schemeClr val="tx2"/>
          </a:solidFill>
          <a:latin typeface="Times" pitchFamily="1" charset="0"/>
        </a:defRPr>
      </a:lvl8pPr>
      <a:lvl9pPr marL="1828800" algn="ctr" rtl="0" fontAlgn="base">
        <a:spcBef>
          <a:spcPct val="0"/>
        </a:spcBef>
        <a:spcAft>
          <a:spcPct val="0"/>
        </a:spcAft>
        <a:defRPr sz="4400">
          <a:solidFill>
            <a:schemeClr val="tx2"/>
          </a:solidFill>
          <a:latin typeface="Times" pitchFamily="1"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ophysics.com/w6.html"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hyperlink" Target="https://www.acs.psu.edu/drussell/demos/waves/wavemotion.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9.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4.bin"/><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4.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12.wmf"/><Relationship Id="rId4" Type="http://schemas.openxmlformats.org/officeDocument/2006/relationships/oleObject" Target="../embeddings/oleObject5.bin"/><Relationship Id="rId9" Type="http://schemas.openxmlformats.org/officeDocument/2006/relationships/image" Target="../media/image14.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5.jpeg"/><Relationship Id="rId5" Type="http://schemas.openxmlformats.org/officeDocument/2006/relationships/image" Target="../media/image14.wmf"/><Relationship Id="rId4"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hyperlink" Target="https://www.youtube.com/watch?v=w6Q15GZpSUY#t=67s" TargetMode="External"/><Relationship Id="rId5" Type="http://schemas.openxmlformats.org/officeDocument/2006/relationships/image" Target="../media/image16.emf"/><Relationship Id="rId4" Type="http://schemas.openxmlformats.org/officeDocument/2006/relationships/oleObject" Target="../embeddings/Microsoft_Word_97_-_2003_Document.doc"/></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acs.psu.edu/drussell/demos/waves/wavemotion.htm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0.jpeg"/><Relationship Id="rId4" Type="http://schemas.openxmlformats.org/officeDocument/2006/relationships/image" Target="../media/image1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2.wmf"/><Relationship Id="rId5" Type="http://schemas.openxmlformats.org/officeDocument/2006/relationships/oleObject" Target="../embeddings/oleObject11.bin"/><Relationship Id="rId4" Type="http://schemas.openxmlformats.org/officeDocument/2006/relationships/image" Target="../media/image21.wmf"/><Relationship Id="rId9" Type="http://schemas.openxmlformats.org/officeDocument/2006/relationships/image" Target="../media/image24.jpe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5.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7.wmf"/><Relationship Id="rId5" Type="http://schemas.openxmlformats.org/officeDocument/2006/relationships/oleObject" Target="../embeddings/oleObject15.bin"/><Relationship Id="rId4" Type="http://schemas.openxmlformats.org/officeDocument/2006/relationships/image" Target="../media/image26.wmf"/></Relationships>
</file>

<file path=ppt/slides/_rels/slide23.xml.rels><?xml version="1.0" encoding="UTF-8" standalone="yes"?>
<Relationships xmlns="http://schemas.openxmlformats.org/package/2006/relationships"><Relationship Id="rId3" Type="http://schemas.openxmlformats.org/officeDocument/2006/relationships/hyperlink" Target="https://www.surendranath.org/GPA/Waves/TWAdd/TWAdd01.html" TargetMode="External"/><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phet.colorado.edu/sims/html/fourier-making-waves/latest/fourier-making-waves_all.html" TargetMode="External"/><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1.wmf"/><Relationship Id="rId5" Type="http://schemas.openxmlformats.org/officeDocument/2006/relationships/oleObject" Target="../embeddings/oleObject17.bin"/><Relationship Id="rId4" Type="http://schemas.openxmlformats.org/officeDocument/2006/relationships/image" Target="../media/image30.wmf"/></Relationships>
</file>

<file path=ppt/slides/_rels/slide26.xml.rels><?xml version="1.0" encoding="UTF-8" standalone="yes"?>
<Relationships xmlns="http://schemas.openxmlformats.org/package/2006/relationships"><Relationship Id="rId3" Type="http://schemas.openxmlformats.org/officeDocument/2006/relationships/hyperlink" Target="http://www.surendranath.org/GPA/Waves/Beats/BeatsAnim.html" TargetMode="External"/><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4.jpeg"/><Relationship Id="rId5" Type="http://schemas.openxmlformats.org/officeDocument/2006/relationships/hyperlink" Target="http://home.kpn.nl/h.bruning/applets/golfbak/golfbak.htm" TargetMode="External"/><Relationship Id="rId4" Type="http://schemas.openxmlformats.org/officeDocument/2006/relationships/image" Target="../media/image33.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hyperlink" Target="http://www.surendranath.org/GPA/Waves/Beats/BeatsAnim.html" TargetMode="External"/><Relationship Id="rId4" Type="http://schemas.openxmlformats.org/officeDocument/2006/relationships/image" Target="../media/image35.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hyperlink" Target="https://serc.carleton.edu/NAGTWorkshops/deepearth/activities/40826.html" TargetMode="External"/><Relationship Id="rId4" Type="http://schemas.openxmlformats.org/officeDocument/2006/relationships/image" Target="../media/image3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auto.howstuffworks.com/muffler.htm" TargetMode="External"/><Relationship Id="rId7" Type="http://schemas.openxmlformats.org/officeDocument/2006/relationships/image" Target="../media/image40.png"/><Relationship Id="rId2" Type="http://schemas.openxmlformats.org/officeDocument/2006/relationships/hyperlink" Target="https://howeverythingworks.org/1997/03/18/question-1064/" TargetMode="External"/><Relationship Id="rId1" Type="http://schemas.openxmlformats.org/officeDocument/2006/relationships/slideLayout" Target="../slideLayouts/slideLayout2.xml"/><Relationship Id="rId6" Type="http://schemas.openxmlformats.org/officeDocument/2006/relationships/image" Target="../media/image39.jpeg"/><Relationship Id="rId5" Type="http://schemas.openxmlformats.org/officeDocument/2006/relationships/image" Target="../media/image38.jpeg"/><Relationship Id="rId4" Type="http://schemas.openxmlformats.org/officeDocument/2006/relationships/image" Target="../media/image37.jpeg"/></Relationships>
</file>

<file path=ppt/slides/_rels/slide3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hyperlink" Target="http://www.surendranath.org/GPA/Waves/TWRT/TWRT.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hyperlink" Target="http://www.surendranath.org/GPA/Waves/TWRT/TWRT.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1.bin"/><Relationship Id="rId7" Type="http://schemas.openxmlformats.org/officeDocument/2006/relationships/image" Target="../media/image47.jpeg"/><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6.wmf"/><Relationship Id="rId5" Type="http://schemas.openxmlformats.org/officeDocument/2006/relationships/oleObject" Target="../embeddings/oleObject22.bin"/><Relationship Id="rId4" Type="http://schemas.openxmlformats.org/officeDocument/2006/relationships/image" Target="../media/image45.wmf"/></Relationships>
</file>

<file path=ppt/slides/_rels/slide36.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phet.colorado.edu/sims/html/wave-interference/latest/wave-interference_all.html" TargetMode="External"/><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het.colorado.edu/sims/html/wave-on-a-string/latest/wave-on-a-string_all.html?locale=nl"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het.colorado.edu/sims/html/waves-intro/latest/waves-intro_all.html"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hyperlink" Target="https://phet.colorado.edu/sims/html/waves-intro/latest/waves-intro_all.html" TargetMode="Externa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bwMode="auto">
          <a:xfrm>
            <a:off x="152400" y="0"/>
            <a:ext cx="7661275"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en-US" altLang="nl-BE" sz="1200"/>
              <a:t>Chapter Opener</a:t>
            </a:r>
          </a:p>
        </p:txBody>
      </p:sp>
      <p:pic>
        <p:nvPicPr>
          <p:cNvPr id="2051" name="Picture 148" descr="15_00C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863" y="1727200"/>
            <a:ext cx="8548687" cy="332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kstvak 3"/>
          <p:cNvSpPr txBox="1"/>
          <p:nvPr/>
        </p:nvSpPr>
        <p:spPr>
          <a:xfrm>
            <a:off x="444500" y="5672138"/>
            <a:ext cx="8712200" cy="646112"/>
          </a:xfrm>
          <a:prstGeom prst="rect">
            <a:avLst/>
          </a:prstGeom>
          <a:solidFill>
            <a:schemeClr val="bg2">
              <a:lumMod val="20000"/>
              <a:lumOff val="80000"/>
            </a:schemeClr>
          </a:solidFill>
        </p:spPr>
        <p:txBody>
          <a:bodyPr>
            <a:spAutoFit/>
          </a:bodyPr>
          <a:lstStyle/>
          <a:p>
            <a:pPr>
              <a:defRPr/>
            </a:pPr>
            <a:r>
              <a:rPr lang="nl-BE" sz="3600" dirty="0">
                <a:latin typeface="Times" pitchFamily="1" charset="0"/>
              </a:rPr>
              <a:t>Hoofdstuk 15: Golfbeweging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bwMode="auto">
          <a:xfrm>
            <a:off x="457200" y="11113"/>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15.2 Typen golven: transversale en longitudinale golven</a:t>
            </a:r>
          </a:p>
        </p:txBody>
      </p:sp>
      <p:sp>
        <p:nvSpPr>
          <p:cNvPr id="11267" name="Tijdelijke aanduiding voor inhoud 2"/>
          <p:cNvSpPr>
            <a:spLocks noGrp="1"/>
          </p:cNvSpPr>
          <p:nvPr>
            <p:ph idx="1"/>
          </p:nvPr>
        </p:nvSpPr>
        <p:spPr bwMode="auto">
          <a:xfrm>
            <a:off x="457200" y="1301750"/>
            <a:ext cx="8991600" cy="4824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Indeling op basis van trilrichting vs voortplantings-richting</a:t>
            </a:r>
          </a:p>
          <a:p>
            <a:pPr lvl="1"/>
            <a:r>
              <a:rPr lang="nl-BE" altLang="nl-BE"/>
              <a:t>Transversaal: trilrichting </a:t>
            </a:r>
            <a:r>
              <a:rPr lang="nl-BE" altLang="nl-BE">
                <a:sym typeface="Symbol" panose="05050102010706020507" pitchFamily="18" charset="2"/>
              </a:rPr>
              <a:t> </a:t>
            </a:r>
            <a:r>
              <a:rPr lang="nl-BE" altLang="nl-BE"/>
              <a:t>voortplantingsrichting</a:t>
            </a:r>
          </a:p>
          <a:p>
            <a:pPr lvl="1"/>
            <a:r>
              <a:rPr lang="nl-BE" altLang="nl-BE"/>
              <a:t>Longitudinaal: trilrichting </a:t>
            </a:r>
            <a:r>
              <a:rPr lang="nl-BE" altLang="nl-BE">
                <a:sym typeface="Symbol" panose="05050102010706020507" pitchFamily="18" charset="2"/>
              </a:rPr>
              <a:t> voortplantingsrichting</a:t>
            </a:r>
            <a:endParaRPr lang="nl-BE" altLang="nl-BE"/>
          </a:p>
        </p:txBody>
      </p:sp>
      <p:pic>
        <p:nvPicPr>
          <p:cNvPr id="11268" name="Afbeelding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5635" y="3214577"/>
            <a:ext cx="6366738" cy="3059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94BA0222-CFA8-46F7-B645-84C2B228F3B0}"/>
              </a:ext>
            </a:extLst>
          </p:cNvPr>
          <p:cNvSpPr/>
          <p:nvPr/>
        </p:nvSpPr>
        <p:spPr>
          <a:xfrm>
            <a:off x="679141" y="5985559"/>
            <a:ext cx="8582873" cy="646331"/>
          </a:xfrm>
          <a:prstGeom prst="rect">
            <a:avLst/>
          </a:prstGeom>
        </p:spPr>
        <p:txBody>
          <a:bodyPr wrap="square">
            <a:spAutoFit/>
          </a:bodyPr>
          <a:lstStyle/>
          <a:p>
            <a:r>
              <a:rPr lang="en-GB" sz="1800" dirty="0">
                <a:hlinkClick r:id="rId3"/>
              </a:rPr>
              <a:t>https://ophysics.com/w6.html</a:t>
            </a:r>
            <a:endParaRPr lang="en-GB" sz="1800" dirty="0">
              <a:hlinkClick r:id="rId4"/>
            </a:endParaRPr>
          </a:p>
          <a:p>
            <a:r>
              <a:rPr lang="en-GB" sz="1800" dirty="0">
                <a:hlinkClick r:id="rId4"/>
              </a:rPr>
              <a:t>https://www.acs.psu.edu/drussell/demos/waves/wavemotion.html</a:t>
            </a:r>
            <a:endParaRPr lang="en-GB"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el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15.2 Typen golven: transversale en longitudinale golven</a:t>
            </a:r>
          </a:p>
        </p:txBody>
      </p:sp>
      <p:sp>
        <p:nvSpPr>
          <p:cNvPr id="12291" name="Tijdelijke aanduiding voor inhoud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Longitudinaal</a:t>
            </a:r>
          </a:p>
        </p:txBody>
      </p:sp>
      <p:pic>
        <p:nvPicPr>
          <p:cNvPr id="12292" name="Afbeelding 1"/>
          <p:cNvPicPr>
            <a:picLocks noChangeAspect="1"/>
          </p:cNvPicPr>
          <p:nvPr/>
        </p:nvPicPr>
        <p:blipFill>
          <a:blip r:embed="rId3">
            <a:extLst>
              <a:ext uri="{28A0092B-C50C-407E-A947-70E740481C1C}">
                <a14:useLocalDpi xmlns:a14="http://schemas.microsoft.com/office/drawing/2010/main" val="0"/>
              </a:ext>
            </a:extLst>
          </a:blip>
          <a:srcRect b="29118"/>
          <a:stretch>
            <a:fillRect/>
          </a:stretch>
        </p:blipFill>
        <p:spPr bwMode="auto">
          <a:xfrm>
            <a:off x="301625" y="2838450"/>
            <a:ext cx="3614738"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Afbeelding 2"/>
          <p:cNvPicPr>
            <a:picLocks noChangeAspect="1"/>
          </p:cNvPicPr>
          <p:nvPr/>
        </p:nvPicPr>
        <p:blipFill>
          <a:blip r:embed="rId4">
            <a:extLst>
              <a:ext uri="{28A0092B-C50C-407E-A947-70E740481C1C}">
                <a14:useLocalDpi xmlns:a14="http://schemas.microsoft.com/office/drawing/2010/main" val="0"/>
              </a:ext>
            </a:extLst>
          </a:blip>
          <a:srcRect l="29955"/>
          <a:stretch>
            <a:fillRect/>
          </a:stretch>
        </p:blipFill>
        <p:spPr bwMode="auto">
          <a:xfrm>
            <a:off x="3903663" y="2941638"/>
            <a:ext cx="5226050" cy="286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el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15.2 Typen golven: transversale en longitudinale golven</a:t>
            </a:r>
          </a:p>
        </p:txBody>
      </p:sp>
      <p:sp>
        <p:nvSpPr>
          <p:cNvPr id="14339" name="Tijdelijke aanduiding voor inhoud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Snelheid van transversale golven</a:t>
            </a:r>
          </a:p>
          <a:p>
            <a:endParaRPr lang="nl-BE" altLang="nl-BE"/>
          </a:p>
          <a:p>
            <a:endParaRPr lang="nl-BE" altLang="nl-BE"/>
          </a:p>
          <a:p>
            <a:pPr lvl="1">
              <a:buFontTx/>
              <a:buNone/>
            </a:pPr>
            <a:endParaRPr lang="nl-BE" altLang="nl-BE"/>
          </a:p>
          <a:p>
            <a:pPr lvl="1">
              <a:buFontTx/>
              <a:buNone/>
            </a:pPr>
            <a:r>
              <a:rPr lang="nl-BE" altLang="nl-BE"/>
              <a:t>Vb: touw		     met F</a:t>
            </a:r>
            <a:r>
              <a:rPr lang="nl-BE" altLang="nl-BE" baseline="-25000"/>
              <a:t>t</a:t>
            </a:r>
            <a:r>
              <a:rPr lang="nl-BE" altLang="nl-BE"/>
              <a:t> spankracht </a:t>
            </a:r>
          </a:p>
          <a:p>
            <a:pPr lvl="1">
              <a:buFontTx/>
              <a:buNone/>
            </a:pPr>
            <a:r>
              <a:rPr lang="nl-BE" altLang="nl-BE"/>
              <a:t>					 </a:t>
            </a:r>
            <a:r>
              <a:rPr lang="nl-BE" altLang="nl-BE">
                <a:latin typeface="Symbol" panose="05050102010706020507" pitchFamily="18" charset="2"/>
              </a:rPr>
              <a:t>m</a:t>
            </a:r>
            <a:r>
              <a:rPr lang="nl-BE" altLang="nl-BE"/>
              <a:t> massa per lengte-eenheid</a:t>
            </a:r>
          </a:p>
          <a:p>
            <a:pPr lvl="1">
              <a:buFontTx/>
              <a:buNone/>
            </a:pPr>
            <a:r>
              <a:rPr lang="nl-BE" altLang="nl-BE"/>
              <a:t>		</a:t>
            </a:r>
            <a:endParaRPr lang="nl-BE" altLang="nl-BE" sz="2000"/>
          </a:p>
          <a:p>
            <a:pPr lvl="1">
              <a:buFontTx/>
              <a:buNone/>
            </a:pPr>
            <a:r>
              <a:rPr lang="nl-BE" altLang="nl-BE"/>
              <a:t>					</a:t>
            </a:r>
          </a:p>
        </p:txBody>
      </p:sp>
      <p:graphicFrame>
        <p:nvGraphicFramePr>
          <p:cNvPr id="14340" name="Object 2"/>
          <p:cNvGraphicFramePr>
            <a:graphicFrameLocks noChangeAspect="1"/>
          </p:cNvGraphicFramePr>
          <p:nvPr/>
        </p:nvGraphicFramePr>
        <p:xfrm>
          <a:off x="2317750" y="3208338"/>
          <a:ext cx="1270000" cy="1092200"/>
        </p:xfrm>
        <a:graphic>
          <a:graphicData uri="http://schemas.openxmlformats.org/presentationml/2006/ole">
            <mc:AlternateContent xmlns:mc="http://schemas.openxmlformats.org/markup-compatibility/2006">
              <mc:Choice xmlns:v="urn:schemas-microsoft-com:vml" Requires="v">
                <p:oleObj spid="_x0000_s14402" name="Vergelijking" r:id="rId4" imgW="545863" imgH="469696" progId="Equation.3">
                  <p:embed/>
                </p:oleObj>
              </mc:Choice>
              <mc:Fallback>
                <p:oleObj name="Vergelijking" r:id="rId4" imgW="545863" imgH="469696"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0" y="3208338"/>
                        <a:ext cx="1270000"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1" name="Object 3"/>
          <p:cNvGraphicFramePr>
            <a:graphicFrameLocks noChangeAspect="1"/>
          </p:cNvGraphicFramePr>
          <p:nvPr/>
        </p:nvGraphicFramePr>
        <p:xfrm>
          <a:off x="1957388" y="2147888"/>
          <a:ext cx="3840162" cy="933450"/>
        </p:xfrm>
        <a:graphic>
          <a:graphicData uri="http://schemas.openxmlformats.org/presentationml/2006/ole">
            <mc:AlternateContent xmlns:mc="http://schemas.openxmlformats.org/markup-compatibility/2006">
              <mc:Choice xmlns:v="urn:schemas-microsoft-com:vml" Requires="v">
                <p:oleObj spid="_x0000_s14403" name="Vergelijking" r:id="rId6" imgW="1930400" imgH="469900" progId="Equation.3">
                  <p:embed/>
                </p:oleObj>
              </mc:Choice>
              <mc:Fallback>
                <p:oleObj name="Vergelijking" r:id="rId6" imgW="1930400" imgH="4699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7388" y="2147888"/>
                        <a:ext cx="3840162"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el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15.2 Typen golven: transversale en longitudinale golven</a:t>
            </a:r>
          </a:p>
        </p:txBody>
      </p:sp>
      <p:sp>
        <p:nvSpPr>
          <p:cNvPr id="16387" name="Tijdelijke aanduiding voor inhoud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Snelheid van transversale golven in een touw</a:t>
            </a:r>
          </a:p>
          <a:p>
            <a:endParaRPr lang="nl-BE" altLang="nl-BE"/>
          </a:p>
          <a:p>
            <a:endParaRPr lang="nl-BE" altLang="nl-BE"/>
          </a:p>
          <a:p>
            <a:pPr lvl="1">
              <a:buFontTx/>
              <a:buNone/>
            </a:pPr>
            <a:endParaRPr lang="nl-BE" altLang="nl-BE"/>
          </a:p>
          <a:p>
            <a:pPr lvl="1">
              <a:buFontTx/>
              <a:buNone/>
            </a:pPr>
            <a:r>
              <a:rPr lang="nl-BE" altLang="nl-BE"/>
              <a:t>					</a:t>
            </a:r>
          </a:p>
        </p:txBody>
      </p:sp>
      <p:pic>
        <p:nvPicPr>
          <p:cNvPr id="16388" name="Picture 3" descr="Figure_15_0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1000" y="2270125"/>
            <a:ext cx="5164138"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389" name="Object 4"/>
          <p:cNvGraphicFramePr>
            <a:graphicFrameLocks noChangeAspect="1"/>
          </p:cNvGraphicFramePr>
          <p:nvPr/>
        </p:nvGraphicFramePr>
        <p:xfrm>
          <a:off x="946150" y="2224088"/>
          <a:ext cx="1270000" cy="1092200"/>
        </p:xfrm>
        <a:graphic>
          <a:graphicData uri="http://schemas.openxmlformats.org/presentationml/2006/ole">
            <mc:AlternateContent xmlns:mc="http://schemas.openxmlformats.org/markup-compatibility/2006">
              <mc:Choice xmlns:v="urn:schemas-microsoft-com:vml" Requires="v">
                <p:oleObj spid="_x0000_s16422" name="Vergelijking" r:id="rId5" imgW="545863" imgH="469696" progId="Equation.3">
                  <p:embed/>
                </p:oleObj>
              </mc:Choice>
              <mc:Fallback>
                <p:oleObj name="Vergelijking" r:id="rId5" imgW="545863" imgH="469696"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6150" y="2224088"/>
                        <a:ext cx="1270000"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8" name="Rechthoek 8"/>
          <p:cNvSpPr>
            <a:spLocks noChangeArrowheads="1"/>
          </p:cNvSpPr>
          <p:nvPr/>
        </p:nvSpPr>
        <p:spPr bwMode="auto">
          <a:xfrm>
            <a:off x="920750" y="3419475"/>
            <a:ext cx="2927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1" charset="0"/>
              </a:defRPr>
            </a:lvl1pPr>
            <a:lvl2pPr marL="742950" indent="-285750">
              <a:defRPr sz="2400">
                <a:solidFill>
                  <a:schemeClr val="tx1"/>
                </a:solidFill>
                <a:latin typeface="Times" pitchFamily="1" charset="0"/>
              </a:defRPr>
            </a:lvl2pPr>
            <a:lvl3pPr marL="1143000" indent="-228600">
              <a:defRPr sz="2400">
                <a:solidFill>
                  <a:schemeClr val="tx1"/>
                </a:solidFill>
                <a:latin typeface="Times" pitchFamily="1" charset="0"/>
              </a:defRPr>
            </a:lvl3pPr>
            <a:lvl4pPr marL="1600200" indent="-228600">
              <a:defRPr sz="2400">
                <a:solidFill>
                  <a:schemeClr val="tx1"/>
                </a:solidFill>
                <a:latin typeface="Times" pitchFamily="1" charset="0"/>
              </a:defRPr>
            </a:lvl4pPr>
            <a:lvl5pPr marL="2057400" indent="-228600">
              <a:defRPr sz="2400">
                <a:solidFill>
                  <a:schemeClr val="tx1"/>
                </a:solidFill>
                <a:latin typeface="Times" pitchFamily="1" charset="0"/>
              </a:defRPr>
            </a:lvl5pPr>
            <a:lvl6pPr marL="2514600" indent="-228600" eaLnBrk="0" fontAlgn="base" hangingPunct="0">
              <a:spcBef>
                <a:spcPct val="0"/>
              </a:spcBef>
              <a:spcAft>
                <a:spcPct val="0"/>
              </a:spcAft>
              <a:defRPr sz="2400">
                <a:solidFill>
                  <a:schemeClr val="tx1"/>
                </a:solidFill>
                <a:latin typeface="Times" pitchFamily="1" charset="0"/>
              </a:defRPr>
            </a:lvl6pPr>
            <a:lvl7pPr marL="2971800" indent="-228600" eaLnBrk="0" fontAlgn="base" hangingPunct="0">
              <a:spcBef>
                <a:spcPct val="0"/>
              </a:spcBef>
              <a:spcAft>
                <a:spcPct val="0"/>
              </a:spcAft>
              <a:defRPr sz="2400">
                <a:solidFill>
                  <a:schemeClr val="tx1"/>
                </a:solidFill>
                <a:latin typeface="Times" pitchFamily="1" charset="0"/>
              </a:defRPr>
            </a:lvl7pPr>
            <a:lvl8pPr marL="3429000" indent="-228600" eaLnBrk="0" fontAlgn="base" hangingPunct="0">
              <a:spcBef>
                <a:spcPct val="0"/>
              </a:spcBef>
              <a:spcAft>
                <a:spcPct val="0"/>
              </a:spcAft>
              <a:defRPr sz="2400">
                <a:solidFill>
                  <a:schemeClr val="tx1"/>
                </a:solidFill>
                <a:latin typeface="Times" pitchFamily="1" charset="0"/>
              </a:defRPr>
            </a:lvl8pPr>
            <a:lvl9pPr marL="3886200" indent="-228600" eaLnBrk="0" fontAlgn="base" hangingPunct="0">
              <a:spcBef>
                <a:spcPct val="0"/>
              </a:spcBef>
              <a:spcAft>
                <a:spcPct val="0"/>
              </a:spcAft>
              <a:defRPr sz="2400">
                <a:solidFill>
                  <a:schemeClr val="tx1"/>
                </a:solidFill>
                <a:latin typeface="Times" pitchFamily="1" charset="0"/>
              </a:defRPr>
            </a:lvl9pPr>
          </a:lstStyle>
          <a:p>
            <a:pPr>
              <a:defRPr/>
            </a:pPr>
            <a:r>
              <a:rPr lang="nl-BE" altLang="nl-BE" sz="2000" dirty="0"/>
              <a:t>(</a:t>
            </a:r>
            <a:r>
              <a:rPr lang="nl-BE" altLang="nl-BE" sz="2000" strike="sngStrike" dirty="0"/>
              <a:t>afleiding zie bordschema</a:t>
            </a:r>
            <a:r>
              <a:rPr lang="nl-BE" altLang="nl-BE" sz="2000"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el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15.2 Typen golven: transversale en longitudinale golven</a:t>
            </a:r>
          </a:p>
        </p:txBody>
      </p:sp>
      <p:sp>
        <p:nvSpPr>
          <p:cNvPr id="18435" name="Tijdelijke aanduiding voor inhoud 2"/>
          <p:cNvSpPr>
            <a:spLocks noGrp="1"/>
          </p:cNvSpPr>
          <p:nvPr>
            <p:ph idx="1"/>
          </p:nvPr>
        </p:nvSpPr>
        <p:spPr bwMode="auto">
          <a:xfrm>
            <a:off x="457200" y="1600200"/>
            <a:ext cx="8507413"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Snelheid van longitudinale golven</a:t>
            </a:r>
          </a:p>
          <a:p>
            <a:endParaRPr lang="nl-BE" altLang="nl-BE"/>
          </a:p>
          <a:p>
            <a:endParaRPr lang="nl-BE" altLang="nl-BE"/>
          </a:p>
          <a:p>
            <a:pPr lvl="1">
              <a:buFontTx/>
              <a:buNone/>
            </a:pPr>
            <a:endParaRPr lang="nl-BE" altLang="nl-BE"/>
          </a:p>
          <a:p>
            <a:pPr lvl="1">
              <a:buFontTx/>
              <a:buNone/>
            </a:pPr>
            <a:r>
              <a:rPr lang="nl-BE" altLang="nl-BE"/>
              <a:t>Vaste stof  	     met E elasticiteitsmodulus van Young </a:t>
            </a:r>
          </a:p>
          <a:p>
            <a:pPr lvl="1">
              <a:buFontTx/>
              <a:buNone/>
            </a:pPr>
            <a:r>
              <a:rPr lang="nl-BE" altLang="nl-BE"/>
              <a:t>					 </a:t>
            </a:r>
            <a:r>
              <a:rPr lang="nl-BE" altLang="nl-BE">
                <a:latin typeface="Symbol" panose="05050102010706020507" pitchFamily="18" charset="2"/>
              </a:rPr>
              <a:t>r</a:t>
            </a:r>
            <a:r>
              <a:rPr lang="nl-BE" altLang="nl-BE"/>
              <a:t> dichtheid</a:t>
            </a:r>
          </a:p>
          <a:p>
            <a:pPr lvl="1">
              <a:buFontTx/>
              <a:buNone/>
            </a:pPr>
            <a:endParaRPr lang="nl-BE" altLang="nl-BE"/>
          </a:p>
          <a:p>
            <a:pPr lvl="1">
              <a:buFontTx/>
              <a:buNone/>
            </a:pPr>
            <a:r>
              <a:rPr lang="nl-BE" altLang="nl-BE"/>
              <a:t>Vloeistof en gas  	     met K compressiemodulus </a:t>
            </a:r>
          </a:p>
          <a:p>
            <a:pPr lvl="1">
              <a:buFontTx/>
              <a:buNone/>
            </a:pPr>
            <a:r>
              <a:rPr lang="nl-BE" altLang="nl-BE"/>
              <a:t>     					 </a:t>
            </a:r>
            <a:r>
              <a:rPr lang="nl-BE" altLang="nl-BE">
                <a:latin typeface="Symbol" panose="05050102010706020507" pitchFamily="18" charset="2"/>
              </a:rPr>
              <a:t>r</a:t>
            </a:r>
            <a:r>
              <a:rPr lang="nl-BE" altLang="nl-BE"/>
              <a:t> dichtheid</a:t>
            </a:r>
          </a:p>
          <a:p>
            <a:pPr lvl="1">
              <a:buFontTx/>
              <a:buNone/>
            </a:pPr>
            <a:endParaRPr lang="nl-BE" altLang="nl-BE"/>
          </a:p>
        </p:txBody>
      </p:sp>
      <p:graphicFrame>
        <p:nvGraphicFramePr>
          <p:cNvPr id="18436" name="Object 2"/>
          <p:cNvGraphicFramePr>
            <a:graphicFrameLocks noChangeAspect="1"/>
          </p:cNvGraphicFramePr>
          <p:nvPr/>
        </p:nvGraphicFramePr>
        <p:xfrm>
          <a:off x="2401888" y="3263900"/>
          <a:ext cx="1211262" cy="1092200"/>
        </p:xfrm>
        <a:graphic>
          <a:graphicData uri="http://schemas.openxmlformats.org/presentationml/2006/ole">
            <mc:AlternateContent xmlns:mc="http://schemas.openxmlformats.org/markup-compatibility/2006">
              <mc:Choice xmlns:v="urn:schemas-microsoft-com:vml" Requires="v">
                <p:oleObj spid="_x0000_s18529" name="Vergelijking" r:id="rId4" imgW="520474" imgH="469696" progId="Equation.3">
                  <p:embed/>
                </p:oleObj>
              </mc:Choice>
              <mc:Fallback>
                <p:oleObj name="Vergelijking" r:id="rId4" imgW="520474" imgH="469696"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1888" y="3263900"/>
                        <a:ext cx="1211262"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7" name="Object 3"/>
          <p:cNvGraphicFramePr>
            <a:graphicFrameLocks noChangeAspect="1"/>
          </p:cNvGraphicFramePr>
          <p:nvPr/>
        </p:nvGraphicFramePr>
        <p:xfrm>
          <a:off x="1957388" y="2147888"/>
          <a:ext cx="3840162" cy="933450"/>
        </p:xfrm>
        <a:graphic>
          <a:graphicData uri="http://schemas.openxmlformats.org/presentationml/2006/ole">
            <mc:AlternateContent xmlns:mc="http://schemas.openxmlformats.org/markup-compatibility/2006">
              <mc:Choice xmlns:v="urn:schemas-microsoft-com:vml" Requires="v">
                <p:oleObj spid="_x0000_s18530" name="Vergelijking" r:id="rId6" imgW="1930400" imgH="469900" progId="Equation.3">
                  <p:embed/>
                </p:oleObj>
              </mc:Choice>
              <mc:Fallback>
                <p:oleObj name="Vergelijking" r:id="rId6" imgW="1930400" imgH="4699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7388" y="2147888"/>
                        <a:ext cx="3840162"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8" name="Object 7"/>
          <p:cNvGraphicFramePr>
            <a:graphicFrameLocks noChangeAspect="1"/>
          </p:cNvGraphicFramePr>
          <p:nvPr/>
        </p:nvGraphicFramePr>
        <p:xfrm>
          <a:off x="3219450" y="4565650"/>
          <a:ext cx="1239838" cy="1092200"/>
        </p:xfrm>
        <a:graphic>
          <a:graphicData uri="http://schemas.openxmlformats.org/presentationml/2006/ole">
            <mc:AlternateContent xmlns:mc="http://schemas.openxmlformats.org/markup-compatibility/2006">
              <mc:Choice xmlns:v="urn:schemas-microsoft-com:vml" Requires="v">
                <p:oleObj spid="_x0000_s18531" name="Vergelijking" r:id="rId8" imgW="533169" imgH="469696" progId="Equation.3">
                  <p:embed/>
                </p:oleObj>
              </mc:Choice>
              <mc:Fallback>
                <p:oleObj name="Vergelijking" r:id="rId8" imgW="533169" imgH="469696"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19450" y="4565650"/>
                        <a:ext cx="1239838"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el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15.2 Typen golven: transversale en longitudinale golven</a:t>
            </a:r>
          </a:p>
        </p:txBody>
      </p:sp>
      <p:sp>
        <p:nvSpPr>
          <p:cNvPr id="20483" name="Tijdelijke aanduiding voor inhoud 2"/>
          <p:cNvSpPr>
            <a:spLocks noGrp="1"/>
          </p:cNvSpPr>
          <p:nvPr>
            <p:ph idx="1"/>
          </p:nvPr>
        </p:nvSpPr>
        <p:spPr bwMode="auto">
          <a:xfrm>
            <a:off x="457200" y="1600200"/>
            <a:ext cx="8507413"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Snelheid van longitudinale golven in gas</a:t>
            </a:r>
          </a:p>
          <a:p>
            <a:pPr lvl="1">
              <a:buFontTx/>
              <a:buNone/>
            </a:pPr>
            <a:r>
              <a:rPr lang="nl-BE" altLang="nl-BE"/>
              <a:t>			</a:t>
            </a:r>
          </a:p>
          <a:p>
            <a:pPr lvl="1">
              <a:buFontTx/>
              <a:buNone/>
            </a:pPr>
            <a:r>
              <a:rPr lang="nl-BE" altLang="nl-BE" sz="2000"/>
              <a:t>			</a:t>
            </a:r>
            <a:br>
              <a:rPr lang="nl-BE" altLang="nl-BE" sz="2000"/>
            </a:br>
            <a:endParaRPr lang="nl-BE" altLang="nl-BE" sz="2000"/>
          </a:p>
          <a:p>
            <a:pPr lvl="1">
              <a:buFontTx/>
              <a:buNone/>
            </a:pPr>
            <a:endParaRPr lang="nl-BE" altLang="nl-BE" sz="2000"/>
          </a:p>
          <a:p>
            <a:pPr lvl="1">
              <a:buFontTx/>
              <a:buNone/>
            </a:pPr>
            <a:r>
              <a:rPr lang="nl-BE" altLang="nl-BE" sz="2000"/>
              <a:t>(afleiding zie bordschema)</a:t>
            </a:r>
          </a:p>
          <a:p>
            <a:pPr lvl="1">
              <a:buFontTx/>
              <a:buNone/>
            </a:pPr>
            <a:r>
              <a:rPr lang="nl-BE" altLang="nl-BE"/>
              <a:t>					</a:t>
            </a:r>
          </a:p>
        </p:txBody>
      </p:sp>
      <p:graphicFrame>
        <p:nvGraphicFramePr>
          <p:cNvPr id="20484" name="Object 4"/>
          <p:cNvGraphicFramePr>
            <a:graphicFrameLocks noChangeAspect="1"/>
          </p:cNvGraphicFramePr>
          <p:nvPr/>
        </p:nvGraphicFramePr>
        <p:xfrm>
          <a:off x="947738" y="2197100"/>
          <a:ext cx="1239837" cy="1092200"/>
        </p:xfrm>
        <a:graphic>
          <a:graphicData uri="http://schemas.openxmlformats.org/presentationml/2006/ole">
            <mc:AlternateContent xmlns:mc="http://schemas.openxmlformats.org/markup-compatibility/2006">
              <mc:Choice xmlns:v="urn:schemas-microsoft-com:vml" Requires="v">
                <p:oleObj spid="_x0000_s20516" name="Vergelijking" r:id="rId4" imgW="533169" imgH="469696" progId="Equation.3">
                  <p:embed/>
                </p:oleObj>
              </mc:Choice>
              <mc:Fallback>
                <p:oleObj name="Vergelijking" r:id="rId4" imgW="533169" imgH="469696"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7738" y="2197100"/>
                        <a:ext cx="1239837"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485" name="Afbeelding 1"/>
          <p:cNvPicPr>
            <a:picLocks noChangeAspect="1"/>
          </p:cNvPicPr>
          <p:nvPr/>
        </p:nvPicPr>
        <p:blipFill>
          <a:blip r:embed="rId6">
            <a:extLst>
              <a:ext uri="{28A0092B-C50C-407E-A947-70E740481C1C}">
                <a14:useLocalDpi xmlns:a14="http://schemas.microsoft.com/office/drawing/2010/main" val="0"/>
              </a:ext>
            </a:extLst>
          </a:blip>
          <a:srcRect b="22232"/>
          <a:stretch>
            <a:fillRect/>
          </a:stretch>
        </p:blipFill>
        <p:spPr bwMode="auto">
          <a:xfrm>
            <a:off x="4043363" y="2141538"/>
            <a:ext cx="4308475"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el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15.2 Typen golven: transversale en longitudinale golven</a:t>
            </a:r>
          </a:p>
        </p:txBody>
      </p:sp>
      <p:sp>
        <p:nvSpPr>
          <p:cNvPr id="22531" name="Tijdelijke aanduiding voor inhoud 2"/>
          <p:cNvSpPr>
            <a:spLocks noGrp="1"/>
          </p:cNvSpPr>
          <p:nvPr>
            <p:ph idx="1"/>
          </p:nvPr>
        </p:nvSpPr>
        <p:spPr bwMode="auto">
          <a:xfrm>
            <a:off x="457200" y="1600200"/>
            <a:ext cx="8507413"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Snelheid van longitudinale golven</a:t>
            </a:r>
          </a:p>
          <a:p>
            <a:pPr lvl="1">
              <a:buFontTx/>
              <a:buNone/>
            </a:pPr>
            <a:r>
              <a:rPr lang="nl-BE" altLang="nl-BE"/>
              <a:t>			</a:t>
            </a:r>
          </a:p>
          <a:p>
            <a:pPr lvl="1">
              <a:buFontTx/>
              <a:buNone/>
            </a:pPr>
            <a:r>
              <a:rPr lang="nl-BE" altLang="nl-BE" sz="2000"/>
              <a:t>			</a:t>
            </a:r>
            <a:br>
              <a:rPr lang="nl-BE" altLang="nl-BE" sz="2000"/>
            </a:br>
            <a:endParaRPr lang="nl-BE" altLang="nl-BE" sz="2000"/>
          </a:p>
          <a:p>
            <a:pPr lvl="1">
              <a:buFontTx/>
              <a:buNone/>
            </a:pPr>
            <a:endParaRPr lang="nl-BE" altLang="nl-BE" sz="2000"/>
          </a:p>
          <a:p>
            <a:pPr lvl="1">
              <a:buFontTx/>
              <a:buNone/>
            </a:pPr>
            <a:r>
              <a:rPr lang="nl-BE" altLang="nl-BE"/>
              <a:t>					</a:t>
            </a:r>
          </a:p>
        </p:txBody>
      </p:sp>
      <p:graphicFrame>
        <p:nvGraphicFramePr>
          <p:cNvPr id="22532" name="Object 2"/>
          <p:cNvGraphicFramePr>
            <a:graphicFrameLocks noChangeAspect="1"/>
          </p:cNvGraphicFramePr>
          <p:nvPr>
            <p:extLst>
              <p:ext uri="{D42A27DB-BD31-4B8C-83A1-F6EECF244321}">
                <p14:modId xmlns:p14="http://schemas.microsoft.com/office/powerpoint/2010/main" val="1873540957"/>
              </p:ext>
            </p:extLst>
          </p:nvPr>
        </p:nvGraphicFramePr>
        <p:xfrm>
          <a:off x="1420813" y="2278063"/>
          <a:ext cx="5402262" cy="4879975"/>
        </p:xfrm>
        <a:graphic>
          <a:graphicData uri="http://schemas.openxmlformats.org/presentationml/2006/ole">
            <mc:AlternateContent xmlns:mc="http://schemas.openxmlformats.org/markup-compatibility/2006">
              <mc:Choice xmlns:v="urn:schemas-microsoft-com:vml" Requires="v">
                <p:oleObj spid="_x0000_s22563" name="Document" r:id="rId4" imgW="8828254" imgH="7808928" progId="Word.Document.8">
                  <p:embed/>
                </p:oleObj>
              </mc:Choice>
              <mc:Fallback>
                <p:oleObj name="Document" r:id="rId4" imgW="8828254" imgH="7808928" progId="Word.Document.8">
                  <p:embed/>
                  <p:pic>
                    <p:nvPicPr>
                      <p:cNvPr id="0" name="Object 2"/>
                      <p:cNvPicPr>
                        <a:picLocks noChangeAspect="1" noChangeArrowheads="1"/>
                      </p:cNvPicPr>
                      <p:nvPr/>
                    </p:nvPicPr>
                    <p:blipFill>
                      <a:blip r:embed="rId5"/>
                      <a:srcRect/>
                      <a:stretch>
                        <a:fillRect/>
                      </a:stretch>
                    </p:blipFill>
                    <p:spPr bwMode="auto">
                      <a:xfrm>
                        <a:off x="1420813" y="2278063"/>
                        <a:ext cx="5402262" cy="487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1">
            <a:extLst>
              <a:ext uri="{FF2B5EF4-FFF2-40B4-BE49-F238E27FC236}">
                <a16:creationId xmlns:a16="http://schemas.microsoft.com/office/drawing/2014/main" id="{18350F5C-81F2-461A-93A3-F749A2778A69}"/>
              </a:ext>
            </a:extLst>
          </p:cNvPr>
          <p:cNvSpPr/>
          <p:nvPr/>
        </p:nvSpPr>
        <p:spPr>
          <a:xfrm>
            <a:off x="6562436" y="2440848"/>
            <a:ext cx="2239819" cy="1569660"/>
          </a:xfrm>
          <a:prstGeom prst="rect">
            <a:avLst/>
          </a:prstGeom>
        </p:spPr>
        <p:txBody>
          <a:bodyPr wrap="square">
            <a:spAutoFit/>
          </a:bodyPr>
          <a:lstStyle/>
          <a:p>
            <a:r>
              <a:rPr lang="en-GB" dirty="0">
                <a:hlinkClick r:id="rId6"/>
              </a:rPr>
              <a:t>https://www.youtube.com/watch?v=w6Q15GZpSUY#t=67s</a:t>
            </a: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el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15.2 Typen golven: transversale en longitudinale golven</a:t>
            </a:r>
          </a:p>
        </p:txBody>
      </p:sp>
      <p:sp>
        <p:nvSpPr>
          <p:cNvPr id="24579" name="Tijdelijke aanduiding voor inhoud 2"/>
          <p:cNvSpPr>
            <a:spLocks noGrp="1"/>
          </p:cNvSpPr>
          <p:nvPr>
            <p:ph idx="1"/>
          </p:nvPr>
        </p:nvSpPr>
        <p:spPr bwMode="auto">
          <a:xfrm>
            <a:off x="457200" y="1600200"/>
            <a:ext cx="8507413"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dirty="0"/>
              <a:t>Oppervlaktegolven</a:t>
            </a:r>
          </a:p>
          <a:p>
            <a:pPr lvl="1">
              <a:buFontTx/>
              <a:buNone/>
            </a:pPr>
            <a:r>
              <a:rPr lang="nl-BE" altLang="nl-BE" dirty="0"/>
              <a:t>			</a:t>
            </a:r>
          </a:p>
          <a:p>
            <a:pPr lvl="1">
              <a:buFontTx/>
              <a:buNone/>
            </a:pPr>
            <a:r>
              <a:rPr lang="nl-BE" altLang="nl-BE" sz="2000" dirty="0"/>
              <a:t>			</a:t>
            </a:r>
            <a:br>
              <a:rPr lang="nl-BE" altLang="nl-BE" sz="2000" dirty="0"/>
            </a:br>
            <a:endParaRPr lang="nl-BE" altLang="nl-BE" sz="2000" dirty="0"/>
          </a:p>
          <a:p>
            <a:pPr lvl="1">
              <a:buFontTx/>
              <a:buNone/>
            </a:pPr>
            <a:endParaRPr lang="nl-BE" altLang="nl-BE" sz="2000" dirty="0"/>
          </a:p>
          <a:p>
            <a:pPr lvl="1">
              <a:buFontTx/>
              <a:buNone/>
            </a:pPr>
            <a:r>
              <a:rPr lang="nl-BE" altLang="nl-BE" dirty="0"/>
              <a:t>					</a:t>
            </a:r>
          </a:p>
        </p:txBody>
      </p:sp>
      <p:pic>
        <p:nvPicPr>
          <p:cNvPr id="24580" name="Picture 3" descr="Figure_15_0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0906" y="1600200"/>
            <a:ext cx="4158386" cy="2848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A8BA824D-8EC1-4564-9FEE-94F7A9DC071D}"/>
              </a:ext>
            </a:extLst>
          </p:cNvPr>
          <p:cNvSpPr/>
          <p:nvPr/>
        </p:nvSpPr>
        <p:spPr>
          <a:xfrm>
            <a:off x="679141" y="5985559"/>
            <a:ext cx="8582873" cy="369332"/>
          </a:xfrm>
          <a:prstGeom prst="rect">
            <a:avLst/>
          </a:prstGeom>
        </p:spPr>
        <p:txBody>
          <a:bodyPr wrap="square">
            <a:spAutoFit/>
          </a:bodyPr>
          <a:lstStyle/>
          <a:p>
            <a:r>
              <a:rPr lang="en-GB" sz="1800" dirty="0">
                <a:hlinkClick r:id="rId4"/>
              </a:rPr>
              <a:t>https://www.acs.psu.edu/drussell/demos/waves/wavemotion.html</a:t>
            </a:r>
            <a:endParaRPr lang="en-GB"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el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15.3 Energietransport door golven</a:t>
            </a:r>
          </a:p>
        </p:txBody>
      </p:sp>
      <mc:AlternateContent xmlns:mc="http://schemas.openxmlformats.org/markup-compatibility/2006" xmlns:a14="http://schemas.microsoft.com/office/drawing/2010/main">
        <mc:Choice Requires="a14">
          <p:sp>
            <p:nvSpPr>
              <p:cNvPr id="26627" name="Tijdelijke aanduiding voor inhoud 3"/>
              <p:cNvSpPr txBox="1">
                <a:spLocks noGrp="1"/>
              </p:cNvSpPr>
              <p:nvPr>
                <p:ph idx="1"/>
              </p:nvPr>
            </p:nvSpPr>
            <p:spPr bwMode="auto">
              <a:xfrm>
                <a:off x="700088" y="1204913"/>
                <a:ext cx="6532562" cy="3810970"/>
              </a:xfrm>
              <a:prstGeom prst="rect">
                <a:avLst/>
              </a:prstGeom>
              <a:noFill/>
              <a:ln>
                <a:noFill/>
              </a:ln>
              <a:effectLst/>
            </p:spPr>
            <p:txBody>
              <a:bodyPr>
                <a:normAutofit fontScale="92500"/>
              </a:bodyPr>
              <a:lstStyle/>
              <a:p>
                <a:pPr>
                  <a:buNone/>
                </a:pPr>
                <a14:m>
                  <m:oMathPara xmlns:m="http://schemas.openxmlformats.org/officeDocument/2006/math">
                    <m:oMathParaPr>
                      <m:jc m:val="centerGroup"/>
                    </m:oMathParaPr>
                    <m:oMath xmlns:m="http://schemas.openxmlformats.org/officeDocument/2006/math">
                      <m:r>
                        <a:rPr lang="en-GB" i="1" smtClean="0">
                          <a:solidFill>
                            <a:srgbClr val="000000"/>
                          </a:solidFill>
                          <a:latin typeface="Cambria Math" panose="02040503050406030204" pitchFamily="18" charset="0"/>
                        </a:rPr>
                        <m:t>𝐸</m:t>
                      </m:r>
                      <m:r>
                        <a:rPr lang="en-GB" i="1" smtClean="0">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1</m:t>
                          </m:r>
                        </m:num>
                        <m:den>
                          <m:r>
                            <a:rPr lang="en-GB" i="1">
                              <a:solidFill>
                                <a:srgbClr val="000000"/>
                              </a:solidFill>
                              <a:latin typeface="Cambria Math" panose="02040503050406030204" pitchFamily="18" charset="0"/>
                            </a:rPr>
                            <m:t>2</m:t>
                          </m:r>
                        </m:den>
                      </m:f>
                      <m:r>
                        <a:rPr lang="en-GB" i="1">
                          <a:solidFill>
                            <a:srgbClr val="000000"/>
                          </a:solidFill>
                          <a:latin typeface="Cambria Math" panose="02040503050406030204" pitchFamily="18" charset="0"/>
                        </a:rPr>
                        <m:t>𝑘</m:t>
                      </m:r>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𝐴</m:t>
                          </m:r>
                        </m:e>
                        <m:sup>
                          <m:r>
                            <a:rPr lang="en-GB" i="1">
                              <a:solidFill>
                                <a:srgbClr val="000000"/>
                              </a:solidFill>
                              <a:latin typeface="Cambria Math" panose="02040503050406030204" pitchFamily="18" charset="0"/>
                            </a:rPr>
                            <m:t>2</m:t>
                          </m:r>
                        </m:sup>
                      </m:sSup>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1</m:t>
                          </m:r>
                        </m:num>
                        <m:den>
                          <m:r>
                            <a:rPr lang="en-GB" i="1">
                              <a:solidFill>
                                <a:srgbClr val="000000"/>
                              </a:solidFill>
                              <a:latin typeface="Cambria Math" panose="02040503050406030204" pitchFamily="18" charset="0"/>
                            </a:rPr>
                            <m:t>2</m:t>
                          </m:r>
                        </m:den>
                      </m:f>
                      <m:r>
                        <a:rPr lang="en-GB" i="1">
                          <a:solidFill>
                            <a:srgbClr val="000000"/>
                          </a:solidFill>
                          <a:latin typeface="Cambria Math" panose="02040503050406030204" pitchFamily="18" charset="0"/>
                        </a:rPr>
                        <m:t>𝑚</m:t>
                      </m:r>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𝜔</m:t>
                          </m:r>
                        </m:e>
                        <m:sup>
                          <m:r>
                            <a:rPr lang="en-GB" i="1">
                              <a:solidFill>
                                <a:srgbClr val="000000"/>
                              </a:solidFill>
                              <a:latin typeface="Cambria Math" panose="02040503050406030204" pitchFamily="18" charset="0"/>
                            </a:rPr>
                            <m:t>2</m:t>
                          </m:r>
                        </m:sup>
                      </m:sSup>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𝐴</m:t>
                          </m:r>
                        </m:e>
                        <m:sup>
                          <m:r>
                            <a:rPr lang="en-GB" i="1">
                              <a:solidFill>
                                <a:srgbClr val="000000"/>
                              </a:solidFill>
                              <a:latin typeface="Cambria Math" panose="02040503050406030204" pitchFamily="18" charset="0"/>
                            </a:rPr>
                            <m:t>2</m:t>
                          </m:r>
                        </m:sup>
                      </m:sSup>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1</m:t>
                          </m:r>
                        </m:num>
                        <m:den>
                          <m:r>
                            <a:rPr lang="en-GB" i="1">
                              <a:solidFill>
                                <a:srgbClr val="000000"/>
                              </a:solidFill>
                              <a:latin typeface="Cambria Math" panose="02040503050406030204" pitchFamily="18" charset="0"/>
                            </a:rPr>
                            <m:t>2</m:t>
                          </m:r>
                        </m:den>
                      </m:f>
                      <m:r>
                        <a:rPr lang="en-GB" i="1">
                          <a:solidFill>
                            <a:srgbClr val="000000"/>
                          </a:solidFill>
                          <a:latin typeface="Cambria Math" panose="02040503050406030204" pitchFamily="18" charset="0"/>
                        </a:rPr>
                        <m:t>𝜌</m:t>
                      </m:r>
                      <m:r>
                        <a:rPr lang="en-GB" i="1">
                          <a:solidFill>
                            <a:srgbClr val="000000"/>
                          </a:solidFill>
                          <a:latin typeface="Cambria Math" panose="02040503050406030204" pitchFamily="18" charset="0"/>
                        </a:rPr>
                        <m:t>𝑆𝑣𝑡</m:t>
                      </m:r>
                      <m:r>
                        <a:rPr lang="en-GB" i="1">
                          <a:solidFill>
                            <a:srgbClr val="000000"/>
                          </a:solidFill>
                          <a:latin typeface="Cambria Math" panose="02040503050406030204" pitchFamily="18" charset="0"/>
                        </a:rPr>
                        <m:t>(2</m:t>
                      </m:r>
                      <m:r>
                        <a:rPr lang="en-GB" i="1">
                          <a:solidFill>
                            <a:srgbClr val="000000"/>
                          </a:solidFill>
                          <a:latin typeface="Cambria Math" panose="02040503050406030204" pitchFamily="18" charset="0"/>
                        </a:rPr>
                        <m:t>𝜋</m:t>
                      </m:r>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m:t>
                          </m:r>
                        </m:e>
                        <m:sup>
                          <m:r>
                            <a:rPr lang="en-GB" i="1">
                              <a:solidFill>
                                <a:srgbClr val="000000"/>
                              </a:solidFill>
                              <a:latin typeface="Cambria Math" panose="02040503050406030204" pitchFamily="18" charset="0"/>
                            </a:rPr>
                            <m:t>2</m:t>
                          </m:r>
                        </m:sup>
                      </m:sSup>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𝑓</m:t>
                          </m:r>
                        </m:e>
                        <m:sup>
                          <m:r>
                            <a:rPr lang="en-GB" i="1">
                              <a:solidFill>
                                <a:srgbClr val="000000"/>
                              </a:solidFill>
                              <a:latin typeface="Cambria Math" panose="02040503050406030204" pitchFamily="18" charset="0"/>
                            </a:rPr>
                            <m:t>2</m:t>
                          </m:r>
                        </m:sup>
                      </m:sSup>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𝐴</m:t>
                          </m:r>
                        </m:e>
                        <m:sup>
                          <m:r>
                            <a:rPr lang="en-GB" i="1">
                              <a:solidFill>
                                <a:srgbClr val="000000"/>
                              </a:solidFill>
                              <a:latin typeface="Cambria Math" panose="02040503050406030204" pitchFamily="18" charset="0"/>
                            </a:rPr>
                            <m:t>2</m:t>
                          </m:r>
                        </m:sup>
                      </m:sSup>
                    </m:oMath>
                  </m:oMathPara>
                </a14:m>
                <a:endParaRPr lang="nl-BE" i="1" dirty="0">
                  <a:solidFill>
                    <a:srgbClr val="000000"/>
                  </a:solidFill>
                  <a:latin typeface="Cambria Math" panose="02040503050406030204" pitchFamily="18" charset="0"/>
                </a:endParaRPr>
              </a:p>
              <a:p>
                <a:pPr algn="ctr">
                  <a:buNone/>
                </a:pPr>
                <a14:m>
                  <m:oMath xmlns:m="http://schemas.openxmlformats.org/officeDocument/2006/math">
                    <m:r>
                      <a:rPr lang="nl-BE" sz="1900" b="0" i="1" smtClean="0">
                        <a:solidFill>
                          <a:srgbClr val="000000"/>
                        </a:solidFill>
                        <a:latin typeface="Cambria Math" panose="02040503050406030204" pitchFamily="18" charset="0"/>
                      </a:rPr>
                      <m:t>(</m:t>
                    </m:r>
                    <m:r>
                      <a:rPr lang="nl-BE" sz="1900" b="0" i="1" smtClean="0">
                        <a:solidFill>
                          <a:srgbClr val="000000"/>
                        </a:solidFill>
                        <a:latin typeface="Cambria Math" panose="02040503050406030204" pitchFamily="18" charset="0"/>
                      </a:rPr>
                      <m:t>𝑚</m:t>
                    </m:r>
                    <m:r>
                      <a:rPr lang="nl-BE" sz="1900" b="0" i="1" smtClean="0">
                        <a:solidFill>
                          <a:srgbClr val="000000"/>
                        </a:solidFill>
                        <a:latin typeface="Cambria Math" panose="02040503050406030204" pitchFamily="18" charset="0"/>
                      </a:rPr>
                      <m:t>=</m:t>
                    </m:r>
                    <m:r>
                      <a:rPr lang="nl-BE" sz="1900" b="0" i="1" smtClean="0">
                        <a:solidFill>
                          <a:srgbClr val="000000"/>
                        </a:solidFill>
                        <a:latin typeface="Cambria Math" panose="02040503050406030204" pitchFamily="18" charset="0"/>
                      </a:rPr>
                      <m:t>𝜌</m:t>
                    </m:r>
                    <m:r>
                      <a:rPr lang="nl-BE" sz="1900" b="0" i="1" smtClean="0">
                        <a:solidFill>
                          <a:srgbClr val="000000"/>
                        </a:solidFill>
                        <a:latin typeface="Cambria Math" panose="02040503050406030204" pitchFamily="18" charset="0"/>
                      </a:rPr>
                      <m:t>𝑉</m:t>
                    </m:r>
                    <m:r>
                      <a:rPr lang="nl-BE" sz="1900" b="0" i="1" smtClean="0">
                        <a:solidFill>
                          <a:srgbClr val="000000"/>
                        </a:solidFill>
                        <a:latin typeface="Cambria Math" panose="02040503050406030204" pitchFamily="18" charset="0"/>
                      </a:rPr>
                      <m:t>=</m:t>
                    </m:r>
                    <m:r>
                      <a:rPr lang="nl-BE" sz="1900" b="0" i="1" smtClean="0">
                        <a:solidFill>
                          <a:srgbClr val="000000"/>
                        </a:solidFill>
                        <a:latin typeface="Cambria Math" panose="02040503050406030204" pitchFamily="18" charset="0"/>
                      </a:rPr>
                      <m:t>𝜌</m:t>
                    </m:r>
                    <m:r>
                      <a:rPr lang="nl-BE" sz="1900" b="0" i="1" smtClean="0">
                        <a:solidFill>
                          <a:srgbClr val="000000"/>
                        </a:solidFill>
                        <a:latin typeface="Cambria Math" panose="02040503050406030204" pitchFamily="18" charset="0"/>
                      </a:rPr>
                      <m:t>𝑆𝑙</m:t>
                    </m:r>
                    <m:r>
                      <a:rPr lang="nl-BE" sz="1900" b="0" i="1" smtClean="0">
                        <a:solidFill>
                          <a:srgbClr val="000000"/>
                        </a:solidFill>
                        <a:latin typeface="Cambria Math" panose="02040503050406030204" pitchFamily="18" charset="0"/>
                      </a:rPr>
                      <m:t>=</m:t>
                    </m:r>
                    <m:r>
                      <a:rPr lang="nl-BE" sz="1900" b="0" i="1" smtClean="0">
                        <a:solidFill>
                          <a:srgbClr val="000000"/>
                        </a:solidFill>
                        <a:latin typeface="Cambria Math" panose="02040503050406030204" pitchFamily="18" charset="0"/>
                      </a:rPr>
                      <m:t>𝜌</m:t>
                    </m:r>
                    <m:r>
                      <a:rPr lang="nl-BE" sz="1900" b="0" i="1" smtClean="0">
                        <a:solidFill>
                          <a:srgbClr val="000000"/>
                        </a:solidFill>
                        <a:latin typeface="Cambria Math" panose="02040503050406030204" pitchFamily="18" charset="0"/>
                      </a:rPr>
                      <m:t>𝑆𝑣𝑡</m:t>
                    </m:r>
                  </m:oMath>
                </a14:m>
                <a:r>
                  <a:rPr lang="nl-BE" sz="1900" i="1" dirty="0">
                    <a:solidFill>
                      <a:srgbClr val="000000"/>
                    </a:solidFill>
                    <a:latin typeface="Cambria Math" panose="02040503050406030204" pitchFamily="18" charset="0"/>
                  </a:rPr>
                  <a:t>)</a:t>
                </a:r>
              </a:p>
              <a:p>
                <a:pPr>
                  <a:buNone/>
                </a:pPr>
                <a:endParaRPr lang="nl-BE" i="1" dirty="0">
                  <a:solidFill>
                    <a:srgbClr val="000000"/>
                  </a:solidFill>
                  <a:latin typeface="Cambria Math" panose="02040503050406030204" pitchFamily="18" charset="0"/>
                </a:endParaRPr>
              </a:p>
              <a:p>
                <a:pPr>
                  <a:buNone/>
                </a:pPr>
                <a14:m>
                  <m:oMathPara xmlns:m="http://schemas.openxmlformats.org/officeDocument/2006/math">
                    <m:oMathParaPr>
                      <m:jc m:val="left"/>
                    </m:oMathParaPr>
                    <m:oMath xmlns:m="http://schemas.openxmlformats.org/officeDocument/2006/math">
                      <m:bar>
                        <m:barPr>
                          <m:pos m:val="top"/>
                          <m:ctrlPr>
                            <a:rPr lang="en-GB" i="1">
                              <a:solidFill>
                                <a:srgbClr val="000000"/>
                              </a:solidFill>
                              <a:latin typeface="Cambria Math" panose="02040503050406030204" pitchFamily="18" charset="0"/>
                            </a:rPr>
                          </m:ctrlPr>
                        </m:barPr>
                        <m:e>
                          <m:r>
                            <a:rPr lang="en-GB" i="1">
                              <a:solidFill>
                                <a:srgbClr val="000000"/>
                              </a:solidFill>
                              <a:latin typeface="Cambria Math" panose="02040503050406030204" pitchFamily="18" charset="0"/>
                            </a:rPr>
                            <m:t>𝑃</m:t>
                          </m:r>
                        </m:e>
                      </m:bar>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𝐸</m:t>
                          </m:r>
                        </m:num>
                        <m:den>
                          <m:r>
                            <a:rPr lang="en-GB" i="1">
                              <a:solidFill>
                                <a:srgbClr val="000000"/>
                              </a:solidFill>
                              <a:latin typeface="Cambria Math" panose="02040503050406030204" pitchFamily="18" charset="0"/>
                            </a:rPr>
                            <m:t>𝑡</m:t>
                          </m:r>
                        </m:den>
                      </m:f>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1</m:t>
                          </m:r>
                        </m:num>
                        <m:den>
                          <m:r>
                            <a:rPr lang="en-GB" i="1">
                              <a:solidFill>
                                <a:srgbClr val="000000"/>
                              </a:solidFill>
                              <a:latin typeface="Cambria Math" panose="02040503050406030204" pitchFamily="18" charset="0"/>
                            </a:rPr>
                            <m:t>2</m:t>
                          </m:r>
                        </m:den>
                      </m:f>
                      <m:r>
                        <a:rPr lang="en-GB" i="1">
                          <a:solidFill>
                            <a:srgbClr val="000000"/>
                          </a:solidFill>
                          <a:latin typeface="Cambria Math" panose="02040503050406030204" pitchFamily="18" charset="0"/>
                        </a:rPr>
                        <m:t>𝜌</m:t>
                      </m:r>
                      <m:r>
                        <a:rPr lang="en-GB" i="1">
                          <a:solidFill>
                            <a:srgbClr val="000000"/>
                          </a:solidFill>
                          <a:latin typeface="Cambria Math" panose="02040503050406030204" pitchFamily="18" charset="0"/>
                        </a:rPr>
                        <m:t>𝑆𝑣</m:t>
                      </m:r>
                      <m:r>
                        <a:rPr lang="en-GB" i="1">
                          <a:solidFill>
                            <a:srgbClr val="000000"/>
                          </a:solidFill>
                          <a:latin typeface="Cambria Math" panose="02040503050406030204" pitchFamily="18" charset="0"/>
                        </a:rPr>
                        <m:t>(2</m:t>
                      </m:r>
                      <m:r>
                        <a:rPr lang="en-GB" i="1">
                          <a:solidFill>
                            <a:srgbClr val="000000"/>
                          </a:solidFill>
                          <a:latin typeface="Cambria Math" panose="02040503050406030204" pitchFamily="18" charset="0"/>
                        </a:rPr>
                        <m:t>𝜋</m:t>
                      </m:r>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m:t>
                          </m:r>
                        </m:e>
                        <m:sup>
                          <m:r>
                            <a:rPr lang="en-GB" i="1">
                              <a:solidFill>
                                <a:srgbClr val="000000"/>
                              </a:solidFill>
                              <a:latin typeface="Cambria Math" panose="02040503050406030204" pitchFamily="18" charset="0"/>
                            </a:rPr>
                            <m:t>2</m:t>
                          </m:r>
                        </m:sup>
                      </m:sSup>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𝑓</m:t>
                          </m:r>
                        </m:e>
                        <m:sup>
                          <m:r>
                            <a:rPr lang="en-GB" i="1">
                              <a:solidFill>
                                <a:srgbClr val="000000"/>
                              </a:solidFill>
                              <a:latin typeface="Cambria Math" panose="02040503050406030204" pitchFamily="18" charset="0"/>
                            </a:rPr>
                            <m:t>2</m:t>
                          </m:r>
                        </m:sup>
                      </m:sSup>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𝐴</m:t>
                          </m:r>
                        </m:e>
                        <m:sup>
                          <m:r>
                            <a:rPr lang="en-GB" i="1">
                              <a:solidFill>
                                <a:srgbClr val="000000"/>
                              </a:solidFill>
                              <a:latin typeface="Cambria Math" panose="02040503050406030204" pitchFamily="18" charset="0"/>
                            </a:rPr>
                            <m:t>2</m:t>
                          </m:r>
                        </m:sup>
                      </m:sSup>
                    </m:oMath>
                    <m:oMath xmlns:m="http://schemas.openxmlformats.org/officeDocument/2006/math">
                      <m:r>
                        <a:rPr lang="en-GB" i="1">
                          <a:solidFill>
                            <a:srgbClr val="000000"/>
                          </a:solidFill>
                          <a:latin typeface="Cambria Math" panose="02040503050406030204" pitchFamily="18" charset="0"/>
                        </a:rPr>
                        <m:t>𝐼</m:t>
                      </m:r>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bar>
                            <m:barPr>
                              <m:pos m:val="top"/>
                              <m:ctrlPr>
                                <a:rPr lang="en-GB" i="1">
                                  <a:solidFill>
                                    <a:srgbClr val="000000"/>
                                  </a:solidFill>
                                  <a:latin typeface="Cambria Math" panose="02040503050406030204" pitchFamily="18" charset="0"/>
                                </a:rPr>
                              </m:ctrlPr>
                            </m:barPr>
                            <m:e>
                              <m:r>
                                <a:rPr lang="en-GB" i="1">
                                  <a:solidFill>
                                    <a:srgbClr val="000000"/>
                                  </a:solidFill>
                                  <a:latin typeface="Cambria Math" panose="02040503050406030204" pitchFamily="18" charset="0"/>
                                </a:rPr>
                                <m:t>𝑃</m:t>
                              </m:r>
                            </m:e>
                          </m:bar>
                        </m:num>
                        <m:den>
                          <m:r>
                            <a:rPr lang="en-GB" i="1">
                              <a:solidFill>
                                <a:srgbClr val="000000"/>
                              </a:solidFill>
                              <a:latin typeface="Cambria Math" panose="02040503050406030204" pitchFamily="18" charset="0"/>
                            </a:rPr>
                            <m:t>𝑆</m:t>
                          </m:r>
                        </m:den>
                      </m:f>
                      <m:r>
                        <a:rPr lang="en-GB" i="1">
                          <a:solidFill>
                            <a:srgbClr val="000000"/>
                          </a:solidFill>
                          <a:latin typeface="Cambria Math" panose="02040503050406030204" pitchFamily="18" charset="0"/>
                        </a:rPr>
                        <m:t>=</m:t>
                      </m:r>
                      <m:f>
                        <m:fPr>
                          <m:ctrlPr>
                            <a:rPr lang="en-GB" i="1">
                              <a:solidFill>
                                <a:srgbClr val="000000"/>
                              </a:solidFill>
                              <a:latin typeface="Cambria Math" panose="02040503050406030204" pitchFamily="18" charset="0"/>
                            </a:rPr>
                          </m:ctrlPr>
                        </m:fPr>
                        <m:num>
                          <m:r>
                            <a:rPr lang="en-GB" i="1">
                              <a:solidFill>
                                <a:srgbClr val="000000"/>
                              </a:solidFill>
                              <a:latin typeface="Cambria Math" panose="02040503050406030204" pitchFamily="18" charset="0"/>
                            </a:rPr>
                            <m:t>1</m:t>
                          </m:r>
                        </m:num>
                        <m:den>
                          <m:r>
                            <a:rPr lang="en-GB" i="1">
                              <a:solidFill>
                                <a:srgbClr val="000000"/>
                              </a:solidFill>
                              <a:latin typeface="Cambria Math" panose="02040503050406030204" pitchFamily="18" charset="0"/>
                            </a:rPr>
                            <m:t>2</m:t>
                          </m:r>
                        </m:den>
                      </m:f>
                      <m:r>
                        <a:rPr lang="en-GB" i="1">
                          <a:solidFill>
                            <a:srgbClr val="000000"/>
                          </a:solidFill>
                          <a:latin typeface="Cambria Math" panose="02040503050406030204" pitchFamily="18" charset="0"/>
                        </a:rPr>
                        <m:t>𝜌</m:t>
                      </m:r>
                      <m:r>
                        <a:rPr lang="en-GB" i="1">
                          <a:solidFill>
                            <a:srgbClr val="000000"/>
                          </a:solidFill>
                          <a:latin typeface="Cambria Math" panose="02040503050406030204" pitchFamily="18" charset="0"/>
                        </a:rPr>
                        <m:t>𝑣</m:t>
                      </m:r>
                      <m:r>
                        <a:rPr lang="en-GB" i="1">
                          <a:solidFill>
                            <a:srgbClr val="000000"/>
                          </a:solidFill>
                          <a:latin typeface="Cambria Math" panose="02040503050406030204" pitchFamily="18" charset="0"/>
                        </a:rPr>
                        <m:t>(2</m:t>
                      </m:r>
                      <m:r>
                        <a:rPr lang="en-GB" i="1">
                          <a:solidFill>
                            <a:srgbClr val="000000"/>
                          </a:solidFill>
                          <a:latin typeface="Cambria Math" panose="02040503050406030204" pitchFamily="18" charset="0"/>
                        </a:rPr>
                        <m:t>𝜋</m:t>
                      </m:r>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m:t>
                          </m:r>
                        </m:e>
                        <m:sup>
                          <m:r>
                            <a:rPr lang="en-GB" i="1">
                              <a:solidFill>
                                <a:srgbClr val="000000"/>
                              </a:solidFill>
                              <a:latin typeface="Cambria Math" panose="02040503050406030204" pitchFamily="18" charset="0"/>
                            </a:rPr>
                            <m:t>2</m:t>
                          </m:r>
                        </m:sup>
                      </m:sSup>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𝑓</m:t>
                          </m:r>
                        </m:e>
                        <m:sup>
                          <m:r>
                            <a:rPr lang="en-GB" i="1">
                              <a:solidFill>
                                <a:srgbClr val="000000"/>
                              </a:solidFill>
                              <a:latin typeface="Cambria Math" panose="02040503050406030204" pitchFamily="18" charset="0"/>
                            </a:rPr>
                            <m:t>2</m:t>
                          </m:r>
                        </m:sup>
                      </m:sSup>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𝐴</m:t>
                          </m:r>
                        </m:e>
                        <m:sup>
                          <m:r>
                            <a:rPr lang="en-GB" i="1">
                              <a:solidFill>
                                <a:srgbClr val="000000"/>
                              </a:solidFill>
                              <a:latin typeface="Cambria Math" panose="02040503050406030204" pitchFamily="18" charset="0"/>
                            </a:rPr>
                            <m:t>2</m:t>
                          </m:r>
                        </m:sup>
                      </m:sSup>
                    </m:oMath>
                  </m:oMathPara>
                </a14:m>
                <a:endParaRPr lang="en-GB" dirty="0"/>
              </a:p>
            </p:txBody>
          </p:sp>
        </mc:Choice>
        <mc:Fallback xmlns="">
          <p:sp>
            <p:nvSpPr>
              <p:cNvPr id="26627" name="Tijdelijke aanduiding voor inhoud 3"/>
              <p:cNvSpPr txBox="1">
                <a:spLocks noRot="1" noChangeAspect="1" noMove="1" noResize="1" noEditPoints="1" noAdjustHandles="1" noChangeArrowheads="1" noChangeShapeType="1" noTextEdit="1"/>
              </p:cNvSpPr>
              <p:nvPr>
                <p:ph idx="1"/>
              </p:nvPr>
            </p:nvSpPr>
            <p:spPr bwMode="auto">
              <a:xfrm>
                <a:off x="700088" y="1204913"/>
                <a:ext cx="6532562" cy="3810970"/>
              </a:xfrm>
              <a:prstGeom prst="rect">
                <a:avLst/>
              </a:prstGeom>
              <a:blipFill>
                <a:blip r:embed="rId2"/>
                <a:stretch>
                  <a:fillRect/>
                </a:stretch>
              </a:blipFill>
              <a:ln>
                <a:noFill/>
              </a:ln>
              <a:effectLst/>
              <a:extLst/>
            </p:spPr>
            <p:txBody>
              <a:bodyPr/>
              <a:lstStyle/>
              <a:p>
                <a:r>
                  <a:rPr lang="en-GB">
                    <a:noFill/>
                  </a:rPr>
                  <a:t> </a:t>
                </a:r>
              </a:p>
            </p:txBody>
          </p:sp>
        </mc:Fallback>
      </mc:AlternateContent>
      <p:sp>
        <p:nvSpPr>
          <p:cNvPr id="26628" name="Tekstvak 4"/>
          <p:cNvSpPr txBox="1">
            <a:spLocks noChangeArrowheads="1"/>
          </p:cNvSpPr>
          <p:nvPr/>
        </p:nvSpPr>
        <p:spPr bwMode="auto">
          <a:xfrm>
            <a:off x="873125" y="5500688"/>
            <a:ext cx="3768725" cy="461962"/>
          </a:xfrm>
          <a:prstGeom prst="rect">
            <a:avLst/>
          </a:prstGeom>
          <a:noFill/>
          <a:ln w="317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BE" altLang="nl-BE">
                <a:latin typeface="Arial" panose="020B0604020202020204" pitchFamily="34" charset="0"/>
                <a:cs typeface="Arial" panose="020B0604020202020204" pitchFamily="34" charset="0"/>
                <a:sym typeface="Wingdings" panose="05000000000000000000" pitchFamily="2" charset="2"/>
              </a:rPr>
              <a:t> </a:t>
            </a:r>
            <a:r>
              <a:rPr lang="nl-BE" altLang="nl-BE">
                <a:latin typeface="Arial" panose="020B0604020202020204" pitchFamily="34" charset="0"/>
                <a:cs typeface="Arial" panose="020B0604020202020204" pitchFamily="34" charset="0"/>
              </a:rPr>
              <a:t>E, P en I ~ A</a:t>
            </a:r>
            <a:r>
              <a:rPr lang="nl-BE" altLang="nl-BE" baseline="30000">
                <a:latin typeface="Arial" panose="020B0604020202020204" pitchFamily="34" charset="0"/>
                <a:cs typeface="Arial" panose="020B0604020202020204" pitchFamily="34" charset="0"/>
              </a:rPr>
              <a:t>2</a:t>
            </a:r>
            <a:r>
              <a:rPr lang="nl-BE" altLang="nl-BE">
                <a:latin typeface="Arial" panose="020B0604020202020204" pitchFamily="34" charset="0"/>
                <a:cs typeface="Arial" panose="020B0604020202020204" pitchFamily="34" charset="0"/>
              </a:rPr>
              <a:t> en f</a:t>
            </a:r>
            <a:r>
              <a:rPr lang="nl-BE" altLang="nl-BE" baseline="30000">
                <a:latin typeface="Arial" panose="020B0604020202020204" pitchFamily="34" charset="0"/>
                <a:cs typeface="Arial" panose="020B0604020202020204" pitchFamily="34" charset="0"/>
              </a:rPr>
              <a:t>2</a:t>
            </a:r>
          </a:p>
        </p:txBody>
      </p:sp>
      <p:pic>
        <p:nvPicPr>
          <p:cNvPr id="26629" name="Afbeelding 1"/>
          <p:cNvPicPr>
            <a:picLocks noChangeAspect="1"/>
          </p:cNvPicPr>
          <p:nvPr/>
        </p:nvPicPr>
        <p:blipFill>
          <a:blip r:embed="rId3">
            <a:extLst>
              <a:ext uri="{28A0092B-C50C-407E-A947-70E740481C1C}">
                <a14:useLocalDpi xmlns:a14="http://schemas.microsoft.com/office/drawing/2010/main" val="0"/>
              </a:ext>
            </a:extLst>
          </a:blip>
          <a:srcRect b="34592"/>
          <a:stretch>
            <a:fillRect/>
          </a:stretch>
        </p:blipFill>
        <p:spPr bwMode="auto">
          <a:xfrm>
            <a:off x="4810227" y="3138488"/>
            <a:ext cx="4395917" cy="2211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kstvak 1"/>
          <p:cNvSpPr txBox="1">
            <a:spLocks noChangeArrowheads="1"/>
          </p:cNvSpPr>
          <p:nvPr/>
        </p:nvSpPr>
        <p:spPr bwMode="auto">
          <a:xfrm>
            <a:off x="7378815" y="3198019"/>
            <a:ext cx="560388"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BE" altLang="nl-BE" dirty="0"/>
              <a:t>S</a:t>
            </a:r>
            <a:endParaRPr lang="nl-NL" altLang="nl-B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el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15.3 Energietransport door golven</a:t>
            </a:r>
          </a:p>
        </p:txBody>
      </p:sp>
      <p:sp>
        <p:nvSpPr>
          <p:cNvPr id="27651" name="Tijdelijke aanduiding voor inhoud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3D-golf</a:t>
            </a:r>
          </a:p>
          <a:p>
            <a:endParaRPr lang="nl-BE" altLang="nl-BE"/>
          </a:p>
          <a:p>
            <a:endParaRPr lang="nl-BE" altLang="nl-BE"/>
          </a:p>
          <a:p>
            <a:endParaRPr lang="nl-BE" altLang="nl-BE"/>
          </a:p>
          <a:p>
            <a:endParaRPr lang="nl-BE" altLang="nl-BE"/>
          </a:p>
          <a:p>
            <a:endParaRPr lang="nl-BE" altLang="nl-BE"/>
          </a:p>
          <a:p>
            <a:endParaRPr lang="nl-BE" altLang="nl-BE"/>
          </a:p>
          <a:p>
            <a:r>
              <a:rPr lang="nl-BE" altLang="nl-BE"/>
              <a:t>1D-golf: </a:t>
            </a:r>
            <a:r>
              <a:rPr lang="nl-BE" altLang="nl-BE" i="1"/>
              <a:t>A=cte </a:t>
            </a:r>
            <a:r>
              <a:rPr lang="nl-BE" altLang="nl-BE" sz="2400"/>
              <a:t>(zonder wrijving)</a:t>
            </a:r>
          </a:p>
        </p:txBody>
      </p:sp>
      <p:graphicFrame>
        <p:nvGraphicFramePr>
          <p:cNvPr id="27652" name="Object 2"/>
          <p:cNvGraphicFramePr>
            <a:graphicFrameLocks noChangeAspect="1"/>
          </p:cNvGraphicFramePr>
          <p:nvPr/>
        </p:nvGraphicFramePr>
        <p:xfrm>
          <a:off x="857250" y="2382838"/>
          <a:ext cx="3548063" cy="2019300"/>
        </p:xfrm>
        <a:graphic>
          <a:graphicData uri="http://schemas.openxmlformats.org/presentationml/2006/ole">
            <mc:AlternateContent xmlns:mc="http://schemas.openxmlformats.org/markup-compatibility/2006">
              <mc:Choice xmlns:v="urn:schemas-microsoft-com:vml" Requires="v">
                <p:oleObj spid="_x0000_s27685" name="Vergelijking" r:id="rId3" imgW="1473200" imgH="838200" progId="Equation.3">
                  <p:embed/>
                </p:oleObj>
              </mc:Choice>
              <mc:Fallback>
                <p:oleObj name="Vergelijking" r:id="rId3" imgW="1473200" imgH="838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2382838"/>
                        <a:ext cx="3548063" cy="201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7653" name="Afbeelding 1"/>
          <p:cNvPicPr>
            <a:picLocks noChangeAspect="1"/>
          </p:cNvPicPr>
          <p:nvPr/>
        </p:nvPicPr>
        <p:blipFill>
          <a:blip r:embed="rId5">
            <a:extLst>
              <a:ext uri="{28A0092B-C50C-407E-A947-70E740481C1C}">
                <a14:useLocalDpi xmlns:a14="http://schemas.microsoft.com/office/drawing/2010/main" val="0"/>
              </a:ext>
            </a:extLst>
          </a:blip>
          <a:srcRect b="29829"/>
          <a:stretch>
            <a:fillRect/>
          </a:stretch>
        </p:blipFill>
        <p:spPr bwMode="auto">
          <a:xfrm>
            <a:off x="4749800" y="1514182"/>
            <a:ext cx="3875088" cy="349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el 1"/>
          <p:cNvSpPr>
            <a:spLocks noGrp="1"/>
          </p:cNvSpPr>
          <p:nvPr>
            <p:ph type="title"/>
          </p:nvPr>
        </p:nvSpPr>
        <p:spPr bwMode="auto">
          <a:xfrm>
            <a:off x="457200" y="11113"/>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Inhoud H15: Golfbeweging</a:t>
            </a:r>
          </a:p>
        </p:txBody>
      </p:sp>
      <p:sp>
        <p:nvSpPr>
          <p:cNvPr id="10243" name="Tijdelijke aanduiding voor inhoud 2"/>
          <p:cNvSpPr>
            <a:spLocks noGrp="1"/>
          </p:cNvSpPr>
          <p:nvPr>
            <p:ph idx="1"/>
          </p:nvPr>
        </p:nvSpPr>
        <p:spPr bwMode="auto">
          <a:xfrm>
            <a:off x="457200" y="831850"/>
            <a:ext cx="8686800" cy="52943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14350" indent="-514350">
              <a:buFont typeface="Times" pitchFamily="1" charset="0"/>
              <a:buAutoNum type="arabicPeriod"/>
              <a:defRPr/>
            </a:pPr>
            <a:r>
              <a:rPr lang="nl-BE" altLang="nl-BE" dirty="0">
                <a:latin typeface="Arial" charset="0"/>
                <a:cs typeface="Arial" charset="0"/>
              </a:rPr>
              <a:t>Eigenschappen van de golfbeweging</a:t>
            </a:r>
          </a:p>
          <a:p>
            <a:pPr marL="514350" indent="-514350">
              <a:buFont typeface="Times" pitchFamily="1" charset="0"/>
              <a:buAutoNum type="arabicPeriod"/>
              <a:defRPr/>
            </a:pPr>
            <a:r>
              <a:rPr lang="nl-BE" altLang="nl-BE" dirty="0">
                <a:latin typeface="Arial" charset="0"/>
                <a:cs typeface="Arial" charset="0"/>
              </a:rPr>
              <a:t>Typen golven: transversale en longitudinale golven</a:t>
            </a:r>
          </a:p>
          <a:p>
            <a:pPr marL="514350" indent="-514350">
              <a:buFont typeface="Times" pitchFamily="1" charset="0"/>
              <a:buAutoNum type="arabicPeriod"/>
              <a:defRPr/>
            </a:pPr>
            <a:r>
              <a:rPr lang="nl-BE" altLang="nl-BE" dirty="0">
                <a:latin typeface="Arial" charset="0"/>
                <a:cs typeface="Arial" charset="0"/>
              </a:rPr>
              <a:t>Energietransport door golven</a:t>
            </a:r>
          </a:p>
          <a:p>
            <a:pPr marL="514350" indent="-514350">
              <a:buFont typeface="Times" pitchFamily="1" charset="0"/>
              <a:buAutoNum type="arabicPeriod"/>
              <a:defRPr/>
            </a:pPr>
            <a:r>
              <a:rPr lang="nl-BE" altLang="nl-BE" dirty="0">
                <a:latin typeface="Arial" charset="0"/>
                <a:cs typeface="Arial" charset="0"/>
              </a:rPr>
              <a:t>Wiskundige voorstelling van een lopende golf</a:t>
            </a:r>
          </a:p>
          <a:p>
            <a:pPr marL="514350" indent="-514350">
              <a:buFont typeface="Times" pitchFamily="1" charset="0"/>
              <a:buAutoNum type="arabicPeriod"/>
              <a:defRPr/>
            </a:pPr>
            <a:r>
              <a:rPr lang="nl-BE" altLang="nl-BE" dirty="0">
                <a:latin typeface="Arial" charset="0"/>
                <a:cs typeface="Arial" charset="0"/>
              </a:rPr>
              <a:t>De golfvergelijking</a:t>
            </a:r>
          </a:p>
          <a:p>
            <a:pPr marL="514350" indent="-514350">
              <a:buFont typeface="Times" pitchFamily="1" charset="0"/>
              <a:buAutoNum type="arabicPeriod"/>
              <a:defRPr/>
            </a:pPr>
            <a:r>
              <a:rPr lang="nl-BE" altLang="nl-BE" dirty="0">
                <a:latin typeface="Arial" charset="0"/>
                <a:cs typeface="Arial" charset="0"/>
              </a:rPr>
              <a:t>Het superpositiebeginsel</a:t>
            </a:r>
          </a:p>
          <a:p>
            <a:pPr marL="514350" indent="-514350">
              <a:buFont typeface="Times" pitchFamily="1" charset="0"/>
              <a:buAutoNum type="arabicPeriod"/>
              <a:defRPr/>
            </a:pPr>
            <a:r>
              <a:rPr lang="nl-BE" altLang="nl-BE" dirty="0">
                <a:latin typeface="Arial" charset="0"/>
                <a:cs typeface="Arial" charset="0"/>
              </a:rPr>
              <a:t>Reflectie en transmissie</a:t>
            </a:r>
          </a:p>
          <a:p>
            <a:pPr marL="514350" indent="-514350">
              <a:buFont typeface="Times" pitchFamily="1" charset="0"/>
              <a:buAutoNum type="arabicPeriod"/>
              <a:defRPr/>
            </a:pPr>
            <a:r>
              <a:rPr lang="nl-BE" altLang="nl-BE" dirty="0">
                <a:latin typeface="Arial" charset="0"/>
                <a:cs typeface="Arial" charset="0"/>
              </a:rPr>
              <a:t>Interferentie</a:t>
            </a:r>
          </a:p>
          <a:p>
            <a:pPr marL="514350" indent="-514350">
              <a:buFont typeface="Times" pitchFamily="1" charset="0"/>
              <a:buAutoNum type="arabicPeriod"/>
              <a:defRPr/>
            </a:pPr>
            <a:r>
              <a:rPr lang="nl-BE" altLang="nl-BE" dirty="0">
                <a:latin typeface="Arial" charset="0"/>
                <a:cs typeface="Arial" charset="0"/>
              </a:rPr>
              <a:t>Staande golven; resonantie</a:t>
            </a:r>
          </a:p>
          <a:p>
            <a:pPr marL="514350" indent="-514350">
              <a:buFont typeface="Times" pitchFamily="1" charset="0"/>
              <a:buAutoNum type="arabicPeriod"/>
              <a:defRPr/>
            </a:pPr>
            <a:r>
              <a:rPr lang="nl-BE" altLang="nl-BE" dirty="0">
                <a:solidFill>
                  <a:schemeClr val="bg1">
                    <a:lumMod val="85000"/>
                  </a:schemeClr>
                </a:solidFill>
                <a:latin typeface="Arial" charset="0"/>
                <a:cs typeface="Arial" charset="0"/>
              </a:rPr>
              <a:t>Breking</a:t>
            </a:r>
          </a:p>
          <a:p>
            <a:pPr marL="514350" indent="-514350">
              <a:buFont typeface="Times" pitchFamily="1" charset="0"/>
              <a:buAutoNum type="arabicPeriod"/>
              <a:defRPr/>
            </a:pPr>
            <a:r>
              <a:rPr lang="nl-BE" altLang="nl-BE" dirty="0">
                <a:latin typeface="Arial" charset="0"/>
                <a:cs typeface="Arial" charset="0"/>
              </a:rPr>
              <a:t>Buiging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el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15.4 Wiskundige voorstelling van een lopende golf</a:t>
            </a:r>
          </a:p>
        </p:txBody>
      </p:sp>
      <p:sp>
        <p:nvSpPr>
          <p:cNvPr id="28675" name="Tijdelijke aanduiding voor inhoud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Algemene golven</a:t>
            </a:r>
          </a:p>
          <a:p>
            <a:endParaRPr lang="nl-BE" altLang="nl-BE"/>
          </a:p>
          <a:p>
            <a:endParaRPr lang="nl-BE" altLang="nl-BE"/>
          </a:p>
          <a:p>
            <a:endParaRPr lang="nl-BE" altLang="nl-BE"/>
          </a:p>
          <a:p>
            <a:r>
              <a:rPr lang="nl-BE" altLang="nl-BE"/>
              <a:t>Periodieke golven</a:t>
            </a:r>
            <a:br>
              <a:rPr lang="nl-BE" altLang="nl-BE"/>
            </a:br>
            <a:br>
              <a:rPr lang="nl-BE" altLang="nl-BE"/>
            </a:br>
            <a:br>
              <a:rPr lang="nl-BE" altLang="nl-BE"/>
            </a:br>
            <a:br>
              <a:rPr lang="nl-BE" altLang="nl-BE"/>
            </a:br>
            <a:br>
              <a:rPr lang="nl-BE" altLang="nl-BE"/>
            </a:br>
            <a:endParaRPr lang="nl-BE" altLang="nl-BE"/>
          </a:p>
          <a:p>
            <a:endParaRPr lang="nl-BE" altLang="nl-BE"/>
          </a:p>
          <a:p>
            <a:endParaRPr lang="nl-BE" altLang="nl-BE"/>
          </a:p>
          <a:p>
            <a:endParaRPr lang="nl-BE" altLang="nl-BE"/>
          </a:p>
          <a:p>
            <a:endParaRPr lang="nl-BE" altLang="nl-BE"/>
          </a:p>
          <a:p>
            <a:pPr>
              <a:buFontTx/>
              <a:buNone/>
            </a:pPr>
            <a:endParaRPr lang="nl-BE" altLang="nl-BE"/>
          </a:p>
        </p:txBody>
      </p:sp>
      <p:graphicFrame>
        <p:nvGraphicFramePr>
          <p:cNvPr id="28676" name="Tijdelijke aanduiding voor inhoud 3"/>
          <p:cNvGraphicFramePr>
            <a:graphicFrameLocks noChangeAspect="1"/>
          </p:cNvGraphicFramePr>
          <p:nvPr/>
        </p:nvGraphicFramePr>
        <p:xfrm>
          <a:off x="881063" y="2112963"/>
          <a:ext cx="4144962" cy="1298575"/>
        </p:xfrm>
        <a:graphic>
          <a:graphicData uri="http://schemas.openxmlformats.org/presentationml/2006/ole">
            <mc:AlternateContent xmlns:mc="http://schemas.openxmlformats.org/markup-compatibility/2006">
              <mc:Choice xmlns:v="urn:schemas-microsoft-com:vml" Requires="v">
                <p:oleObj spid="_x0000_s28770" name="Vergelijking" r:id="rId3" imgW="2108200" imgH="660400" progId="Equation.3">
                  <p:embed/>
                </p:oleObj>
              </mc:Choice>
              <mc:Fallback>
                <p:oleObj name="Vergelijking" r:id="rId3" imgW="2108200" imgH="660400" progId="Equation.3">
                  <p:embed/>
                  <p:pic>
                    <p:nvPicPr>
                      <p:cNvPr id="0" name="Tijdelijke aanduiding voor inhoud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1063" y="2112963"/>
                        <a:ext cx="4144962" cy="1298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7" name="Object 5"/>
          <p:cNvGraphicFramePr>
            <a:graphicFrameLocks noChangeAspect="1"/>
          </p:cNvGraphicFramePr>
          <p:nvPr/>
        </p:nvGraphicFramePr>
        <p:xfrm>
          <a:off x="831850" y="4124325"/>
          <a:ext cx="6816725" cy="1673225"/>
        </p:xfrm>
        <a:graphic>
          <a:graphicData uri="http://schemas.openxmlformats.org/presentationml/2006/ole">
            <mc:AlternateContent xmlns:mc="http://schemas.openxmlformats.org/markup-compatibility/2006">
              <mc:Choice xmlns:v="urn:schemas-microsoft-com:vml" Requires="v">
                <p:oleObj spid="_x0000_s28771" name="Vergelijking" r:id="rId5" imgW="3467100" imgH="850900" progId="Equation.3">
                  <p:embed/>
                </p:oleObj>
              </mc:Choice>
              <mc:Fallback>
                <p:oleObj name="Vergelijking" r:id="rId5" imgW="3467100" imgH="8509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1850" y="4124325"/>
                        <a:ext cx="6816725" cy="167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8" name="Object 6"/>
          <p:cNvGraphicFramePr>
            <a:graphicFrameLocks noChangeAspect="1"/>
          </p:cNvGraphicFramePr>
          <p:nvPr/>
        </p:nvGraphicFramePr>
        <p:xfrm>
          <a:off x="7315200" y="5965825"/>
          <a:ext cx="1638300" cy="892175"/>
        </p:xfrm>
        <a:graphic>
          <a:graphicData uri="http://schemas.openxmlformats.org/presentationml/2006/ole">
            <mc:AlternateContent xmlns:mc="http://schemas.openxmlformats.org/markup-compatibility/2006">
              <mc:Choice xmlns:v="urn:schemas-microsoft-com:vml" Requires="v">
                <p:oleObj spid="_x0000_s28772" name="Vergelijking" r:id="rId7" imgW="710891" imgH="393529" progId="Equation.3">
                  <p:embed/>
                </p:oleObj>
              </mc:Choice>
              <mc:Fallback>
                <p:oleObj name="Vergelijking" r:id="rId7" imgW="710891" imgH="393529"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15200" y="5965825"/>
                        <a:ext cx="163830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8679" name="Afbeelding 1"/>
          <p:cNvPicPr>
            <a:picLocks noChangeAspect="1"/>
          </p:cNvPicPr>
          <p:nvPr/>
        </p:nvPicPr>
        <p:blipFill>
          <a:blip r:embed="rId9">
            <a:extLst>
              <a:ext uri="{28A0092B-C50C-407E-A947-70E740481C1C}">
                <a14:useLocalDpi xmlns:a14="http://schemas.microsoft.com/office/drawing/2010/main" val="0"/>
              </a:ext>
            </a:extLst>
          </a:blip>
          <a:srcRect b="32047"/>
          <a:stretch>
            <a:fillRect/>
          </a:stretch>
        </p:blipFill>
        <p:spPr bwMode="auto">
          <a:xfrm>
            <a:off x="5162550" y="1692275"/>
            <a:ext cx="3981450" cy="207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el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15.4 Wiskundige voorstelling van een lopende golf</a:t>
            </a:r>
          </a:p>
        </p:txBody>
      </p:sp>
      <p:sp>
        <p:nvSpPr>
          <p:cNvPr id="29699" name="Tijdelijke aanduiding voor inhoud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Periodieke golven </a:t>
            </a:r>
            <a:r>
              <a:rPr lang="nl-BE" altLang="nl-BE">
                <a:sym typeface="Wingdings" panose="05000000000000000000" pitchFamily="2" charset="2"/>
              </a:rPr>
              <a:t> algemener</a:t>
            </a:r>
            <a:br>
              <a:rPr lang="nl-BE" altLang="nl-BE"/>
            </a:br>
            <a:br>
              <a:rPr lang="nl-BE" altLang="nl-BE"/>
            </a:br>
            <a:br>
              <a:rPr lang="nl-BE" altLang="nl-BE"/>
            </a:br>
            <a:br>
              <a:rPr lang="nl-BE" altLang="nl-BE"/>
            </a:br>
            <a:br>
              <a:rPr lang="nl-BE" altLang="nl-BE"/>
            </a:br>
            <a:endParaRPr lang="nl-BE" altLang="nl-BE"/>
          </a:p>
          <a:p>
            <a:endParaRPr lang="nl-BE" altLang="nl-BE"/>
          </a:p>
          <a:p>
            <a:endParaRPr lang="nl-BE" altLang="nl-BE"/>
          </a:p>
          <a:p>
            <a:endParaRPr lang="nl-BE" altLang="nl-BE"/>
          </a:p>
          <a:p>
            <a:endParaRPr lang="nl-BE" altLang="nl-BE"/>
          </a:p>
          <a:p>
            <a:pPr>
              <a:buFontTx/>
              <a:buNone/>
            </a:pPr>
            <a:endParaRPr lang="nl-BE" altLang="nl-BE"/>
          </a:p>
        </p:txBody>
      </p:sp>
      <p:graphicFrame>
        <p:nvGraphicFramePr>
          <p:cNvPr id="29700" name="Tijdelijke aanduiding voor inhoud 3"/>
          <p:cNvGraphicFramePr>
            <a:graphicFrameLocks noChangeAspect="1"/>
          </p:cNvGraphicFramePr>
          <p:nvPr/>
        </p:nvGraphicFramePr>
        <p:xfrm>
          <a:off x="896938" y="2246313"/>
          <a:ext cx="5394325" cy="2468562"/>
        </p:xfrm>
        <a:graphic>
          <a:graphicData uri="http://schemas.openxmlformats.org/presentationml/2006/ole">
            <mc:AlternateContent xmlns:mc="http://schemas.openxmlformats.org/markup-compatibility/2006">
              <mc:Choice xmlns:v="urn:schemas-microsoft-com:vml" Requires="v">
                <p:oleObj spid="_x0000_s29731" name="Vergelijking" r:id="rId3" imgW="2222500" imgH="1016000" progId="Equation.3">
                  <p:embed/>
                </p:oleObj>
              </mc:Choice>
              <mc:Fallback>
                <p:oleObj name="Vergelijking" r:id="rId3" imgW="2222500" imgH="1016000" progId="Equation.3">
                  <p:embed/>
                  <p:pic>
                    <p:nvPicPr>
                      <p:cNvPr id="0" name="Tijdelijke aanduiding voor inhoud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938" y="2246313"/>
                        <a:ext cx="5394325" cy="2468562"/>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el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15.5 De golfvergelijking</a:t>
            </a:r>
          </a:p>
        </p:txBody>
      </p:sp>
      <p:sp>
        <p:nvSpPr>
          <p:cNvPr id="30723" name="Tijdelijke aanduiding voor inhoud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1D-golf</a:t>
            </a:r>
          </a:p>
          <a:p>
            <a:endParaRPr lang="nl-BE" altLang="nl-BE"/>
          </a:p>
          <a:p>
            <a:endParaRPr lang="nl-BE" altLang="nl-BE"/>
          </a:p>
          <a:p>
            <a:endParaRPr lang="nl-BE" altLang="nl-BE"/>
          </a:p>
          <a:p>
            <a:r>
              <a:rPr lang="nl-BE" altLang="nl-BE"/>
              <a:t>3D-golf</a:t>
            </a:r>
          </a:p>
        </p:txBody>
      </p:sp>
      <p:graphicFrame>
        <p:nvGraphicFramePr>
          <p:cNvPr id="30724" name="Object 2"/>
          <p:cNvGraphicFramePr>
            <a:graphicFrameLocks noChangeAspect="1"/>
          </p:cNvGraphicFramePr>
          <p:nvPr/>
        </p:nvGraphicFramePr>
        <p:xfrm>
          <a:off x="990600" y="2224088"/>
          <a:ext cx="1916113" cy="855662"/>
        </p:xfrm>
        <a:graphic>
          <a:graphicData uri="http://schemas.openxmlformats.org/presentationml/2006/ole">
            <mc:AlternateContent xmlns:mc="http://schemas.openxmlformats.org/markup-compatibility/2006">
              <mc:Choice xmlns:v="urn:schemas-microsoft-com:vml" Requires="v">
                <p:oleObj spid="_x0000_s30786" name="Vergelijking" r:id="rId3" imgW="939800" imgH="419100" progId="Equation.3">
                  <p:embed/>
                </p:oleObj>
              </mc:Choice>
              <mc:Fallback>
                <p:oleObj name="Vergelijking" r:id="rId3" imgW="939800" imgH="4191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224088"/>
                        <a:ext cx="1916113" cy="855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5" name="Object 3"/>
          <p:cNvGraphicFramePr>
            <a:graphicFrameLocks noChangeAspect="1"/>
          </p:cNvGraphicFramePr>
          <p:nvPr/>
        </p:nvGraphicFramePr>
        <p:xfrm>
          <a:off x="1063625" y="4289425"/>
          <a:ext cx="3960813" cy="1449388"/>
        </p:xfrm>
        <a:graphic>
          <a:graphicData uri="http://schemas.openxmlformats.org/presentationml/2006/ole">
            <mc:AlternateContent xmlns:mc="http://schemas.openxmlformats.org/markup-compatibility/2006">
              <mc:Choice xmlns:v="urn:schemas-microsoft-com:vml" Requires="v">
                <p:oleObj spid="_x0000_s30787" name="Vergelijking" r:id="rId5" imgW="1943100" imgH="711200" progId="Equation.3">
                  <p:embed/>
                </p:oleObj>
              </mc:Choice>
              <mc:Fallback>
                <p:oleObj name="Vergelijking" r:id="rId5" imgW="1943100" imgH="711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3625" y="4289425"/>
                        <a:ext cx="3960813" cy="144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el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15.6 Het superpositiebeginsel</a:t>
            </a:r>
          </a:p>
        </p:txBody>
      </p:sp>
      <p:sp>
        <p:nvSpPr>
          <p:cNvPr id="31747" name="Tijdelijke aanduiding voor inhoud 2"/>
          <p:cNvSpPr>
            <a:spLocks noGrp="1"/>
          </p:cNvSpPr>
          <p:nvPr>
            <p:ph idx="1"/>
          </p:nvPr>
        </p:nvSpPr>
        <p:spPr bwMode="auto">
          <a:xfrm>
            <a:off x="457200" y="1600200"/>
            <a:ext cx="4797425"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tabLst>
                <a:tab pos="450850" algn="l"/>
              </a:tabLst>
            </a:pPr>
            <a:r>
              <a:rPr lang="nl-BE" altLang="nl-BE">
                <a:solidFill>
                  <a:srgbClr val="FF0000"/>
                </a:solidFill>
              </a:rPr>
              <a:t>Wanneer 2 of meerdere golven tegelijkertijd hetzelfde gebied in de ruimte passeren is de feitelijke verplaatsing gelijk aan de vectorsom van de afzonderlijke verplaatsingen.</a:t>
            </a:r>
          </a:p>
        </p:txBody>
      </p:sp>
      <p:pic>
        <p:nvPicPr>
          <p:cNvPr id="31748" name="Afbeelding 1"/>
          <p:cNvPicPr>
            <a:picLocks noChangeAspect="1"/>
          </p:cNvPicPr>
          <p:nvPr/>
        </p:nvPicPr>
        <p:blipFill>
          <a:blip r:embed="rId2">
            <a:extLst>
              <a:ext uri="{28A0092B-C50C-407E-A947-70E740481C1C}">
                <a14:useLocalDpi xmlns:a14="http://schemas.microsoft.com/office/drawing/2010/main" val="0"/>
              </a:ext>
            </a:extLst>
          </a:blip>
          <a:srcRect b="37445"/>
          <a:stretch>
            <a:fillRect/>
          </a:stretch>
        </p:blipFill>
        <p:spPr bwMode="auto">
          <a:xfrm>
            <a:off x="5676900" y="1084263"/>
            <a:ext cx="3098800" cy="508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kstvak 5">
            <a:extLst>
              <a:ext uri="{FF2B5EF4-FFF2-40B4-BE49-F238E27FC236}">
                <a16:creationId xmlns:a16="http://schemas.microsoft.com/office/drawing/2014/main" id="{7C7DADA1-ACA4-4E21-9A7C-3583BE3D0B5B}"/>
              </a:ext>
            </a:extLst>
          </p:cNvPr>
          <p:cNvSpPr txBox="1"/>
          <p:nvPr/>
        </p:nvSpPr>
        <p:spPr>
          <a:xfrm>
            <a:off x="201966" y="6169025"/>
            <a:ext cx="8740067" cy="830997"/>
          </a:xfrm>
          <a:prstGeom prst="rect">
            <a:avLst/>
          </a:prstGeom>
          <a:noFill/>
        </p:spPr>
        <p:txBody>
          <a:bodyPr wrap="square">
            <a:spAutoFit/>
          </a:bodyPr>
          <a:lstStyle/>
          <a:p>
            <a:r>
              <a:rPr lang="nl-BE" dirty="0">
                <a:hlinkClick r:id="rId3"/>
              </a:rPr>
              <a:t>https://www.surendranath.org/GPA/Waves/TWAdd/TWAdd01.html</a:t>
            </a:r>
            <a:endParaRPr lang="nl-BE" dirty="0"/>
          </a:p>
          <a:p>
            <a:endParaRPr lang="nl-BE"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el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15.6 Het superpositiebeginsel</a:t>
            </a:r>
          </a:p>
        </p:txBody>
      </p:sp>
      <p:sp>
        <p:nvSpPr>
          <p:cNvPr id="32771" name="Tijdelijke aanduiding voor inhoud 2"/>
          <p:cNvSpPr>
            <a:spLocks noGrp="1"/>
          </p:cNvSpPr>
          <p:nvPr>
            <p:ph idx="1"/>
          </p:nvPr>
        </p:nvSpPr>
        <p:spPr bwMode="auto">
          <a:xfrm>
            <a:off x="457200" y="1600200"/>
            <a:ext cx="4797425"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tabLst>
                <a:tab pos="450850" algn="l"/>
              </a:tabLst>
            </a:pPr>
            <a:r>
              <a:rPr lang="nl-BE" altLang="nl-BE" u="sng" dirty="0">
                <a:solidFill>
                  <a:srgbClr val="FF0000"/>
                </a:solidFill>
              </a:rPr>
              <a:t>Stelling van </a:t>
            </a:r>
            <a:r>
              <a:rPr lang="nl-BE" altLang="nl-BE" u="sng" dirty="0" err="1">
                <a:solidFill>
                  <a:srgbClr val="FF0000"/>
                </a:solidFill>
              </a:rPr>
              <a:t>Fourier</a:t>
            </a:r>
            <a:r>
              <a:rPr lang="nl-BE" altLang="nl-BE" u="sng" dirty="0">
                <a:solidFill>
                  <a:srgbClr val="FF0000"/>
                </a:solidFill>
              </a:rPr>
              <a:t>:</a:t>
            </a:r>
          </a:p>
          <a:p>
            <a:pPr marL="0" indent="0">
              <a:buFontTx/>
              <a:buNone/>
              <a:tabLst>
                <a:tab pos="450850" algn="l"/>
              </a:tabLst>
            </a:pPr>
            <a:r>
              <a:rPr lang="nl-BE" altLang="nl-BE" dirty="0"/>
              <a:t>Elke golf kan beschouwd worden als de samenstelling van een aantal enkelvoudige </a:t>
            </a:r>
            <a:r>
              <a:rPr lang="nl-BE" altLang="nl-BE" dirty="0" err="1"/>
              <a:t>sinusoïdale</a:t>
            </a:r>
            <a:r>
              <a:rPr lang="nl-BE" altLang="nl-BE" dirty="0"/>
              <a:t> golven met verschillende amplitude, golflengte en frequentie</a:t>
            </a:r>
          </a:p>
          <a:p>
            <a:pPr marL="0" indent="0">
              <a:buFontTx/>
              <a:buNone/>
              <a:tabLst>
                <a:tab pos="450850" algn="l"/>
              </a:tabLst>
            </a:pPr>
            <a:r>
              <a:rPr lang="nl-BE" altLang="nl-BE" dirty="0"/>
              <a:t>		Fourierreeks</a:t>
            </a:r>
          </a:p>
          <a:p>
            <a:pPr marL="0" indent="0">
              <a:buFontTx/>
              <a:buNone/>
              <a:tabLst>
                <a:tab pos="450850" algn="l"/>
              </a:tabLst>
            </a:pPr>
            <a:endParaRPr lang="nl-BE" altLang="nl-BE" dirty="0"/>
          </a:p>
          <a:p>
            <a:pPr marL="0" indent="0">
              <a:buFontTx/>
              <a:buNone/>
              <a:tabLst>
                <a:tab pos="450850" algn="l"/>
              </a:tabLst>
            </a:pPr>
            <a:r>
              <a:rPr lang="nl-BE" altLang="nl-BE" dirty="0"/>
              <a:t>		</a:t>
            </a:r>
            <a:r>
              <a:rPr lang="nl-BE" altLang="nl-BE" dirty="0" err="1"/>
              <a:t>Fourierintegraal</a:t>
            </a:r>
            <a:endParaRPr lang="nl-BE" altLang="nl-BE" dirty="0"/>
          </a:p>
        </p:txBody>
      </p:sp>
      <p:pic>
        <p:nvPicPr>
          <p:cNvPr id="32772" name="Picture 3" descr="Figure_15_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5925" y="1296988"/>
            <a:ext cx="2924175" cy="542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2773" name="Rechte verbindingslijn met pijl 6"/>
          <p:cNvCxnSpPr>
            <a:cxnSpLocks noChangeShapeType="1"/>
          </p:cNvCxnSpPr>
          <p:nvPr/>
        </p:nvCxnSpPr>
        <p:spPr bwMode="auto">
          <a:xfrm flipV="1">
            <a:off x="695325" y="5159375"/>
            <a:ext cx="628650" cy="422275"/>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2774" name="Rechte verbindingslijn met pijl 8"/>
          <p:cNvCxnSpPr>
            <a:cxnSpLocks noChangeShapeType="1"/>
          </p:cNvCxnSpPr>
          <p:nvPr/>
        </p:nvCxnSpPr>
        <p:spPr bwMode="auto">
          <a:xfrm>
            <a:off x="709613" y="5581650"/>
            <a:ext cx="573087" cy="450850"/>
          </a:xfrm>
          <a:prstGeom prst="straightConnector1">
            <a:avLst/>
          </a:prstGeom>
          <a:noFill/>
          <a:ln w="3175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 name="Rectangle 1"/>
          <p:cNvSpPr/>
          <p:nvPr/>
        </p:nvSpPr>
        <p:spPr>
          <a:xfrm>
            <a:off x="128725" y="6361686"/>
            <a:ext cx="8841539" cy="338554"/>
          </a:xfrm>
          <a:prstGeom prst="rect">
            <a:avLst/>
          </a:prstGeom>
        </p:spPr>
        <p:txBody>
          <a:bodyPr wrap="square">
            <a:spAutoFit/>
          </a:bodyPr>
          <a:lstStyle/>
          <a:p>
            <a:r>
              <a:rPr lang="nl-BE" sz="1600" dirty="0">
                <a:hlinkClick r:id="rId3"/>
              </a:rPr>
              <a:t>https://phet.colorado.edu/sims/html/fourier-making-waves/latest/fourier-making-waves_all.html</a:t>
            </a:r>
            <a:endParaRPr lang="nl-BE" sz="1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el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15.6 Het superpositiebeginsel</a:t>
            </a:r>
          </a:p>
        </p:txBody>
      </p:sp>
      <p:sp>
        <p:nvSpPr>
          <p:cNvPr id="33795" name="Tijdelijke aanduiding voor inhoud 2"/>
          <p:cNvSpPr>
            <a:spLocks noGrp="1"/>
          </p:cNvSpPr>
          <p:nvPr>
            <p:ph idx="1"/>
          </p:nvPr>
        </p:nvSpPr>
        <p:spPr bwMode="auto">
          <a:xfrm>
            <a:off x="423863" y="1600200"/>
            <a:ext cx="8161337"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tabLst>
                <a:tab pos="804863" algn="l"/>
                <a:tab pos="1706563" algn="l"/>
              </a:tabLst>
            </a:pPr>
            <a:r>
              <a:rPr lang="nl-BE" altLang="nl-BE"/>
              <a:t>Dispersie:	snelheid van de golf hangt af van de 		frequentie</a:t>
            </a:r>
            <a:br>
              <a:rPr lang="nl-BE" altLang="nl-BE"/>
            </a:br>
            <a:r>
              <a:rPr lang="nl-BE" altLang="nl-BE">
                <a:sym typeface="Wingdings" panose="05000000000000000000" pitchFamily="2" charset="2"/>
              </a:rPr>
              <a:t> iedere fouriercomponent beweegt met een 	verschillende snelheid</a:t>
            </a:r>
            <a:br>
              <a:rPr lang="nl-BE" altLang="nl-BE">
                <a:sym typeface="Wingdings" panose="05000000000000000000" pitchFamily="2" charset="2"/>
              </a:rPr>
            </a:br>
            <a:r>
              <a:rPr lang="nl-BE" altLang="nl-BE">
                <a:sym typeface="Wingdings" panose="05000000000000000000" pitchFamily="2" charset="2"/>
              </a:rPr>
              <a:t> vorm verandert</a:t>
            </a:r>
          </a:p>
          <a:p>
            <a:pPr>
              <a:buFontTx/>
              <a:buNone/>
              <a:tabLst>
                <a:tab pos="804863" algn="l"/>
                <a:tab pos="1706563" algn="l"/>
              </a:tabLst>
            </a:pPr>
            <a:endParaRPr lang="nl-BE" altLang="nl-BE">
              <a:sym typeface="Wingdings" panose="05000000000000000000" pitchFamily="2" charset="2"/>
            </a:endParaRPr>
          </a:p>
          <a:p>
            <a:pPr>
              <a:buFontTx/>
              <a:buNone/>
              <a:tabLst>
                <a:tab pos="804863" algn="l"/>
                <a:tab pos="1706563" algn="l"/>
              </a:tabLst>
            </a:pPr>
            <a:endParaRPr lang="nl-BE" altLang="nl-BE">
              <a:sym typeface="Wingdings" panose="05000000000000000000" pitchFamily="2" charset="2"/>
            </a:endParaRPr>
          </a:p>
          <a:p>
            <a:pPr>
              <a:buFontTx/>
              <a:buNone/>
              <a:tabLst>
                <a:tab pos="804863" algn="l"/>
                <a:tab pos="1706563" algn="l"/>
              </a:tabLst>
            </a:pPr>
            <a:endParaRPr lang="nl-BE" altLang="nl-BE" sz="2400">
              <a:sym typeface="Wingdings" panose="05000000000000000000" pitchFamily="2" charset="2"/>
            </a:endParaRPr>
          </a:p>
          <a:p>
            <a:pPr>
              <a:buFontTx/>
              <a:buNone/>
              <a:tabLst>
                <a:tab pos="804863" algn="l"/>
                <a:tab pos="1706563" algn="l"/>
              </a:tabLst>
            </a:pPr>
            <a:endParaRPr lang="nl-BE" altLang="nl-BE" sz="2400">
              <a:sym typeface="Wingdings" panose="05000000000000000000" pitchFamily="2" charset="2"/>
            </a:endParaRPr>
          </a:p>
          <a:p>
            <a:pPr>
              <a:buFontTx/>
              <a:buNone/>
              <a:tabLst>
                <a:tab pos="804863" algn="l"/>
                <a:tab pos="1706563" algn="l"/>
              </a:tabLst>
            </a:pPr>
            <a:r>
              <a:rPr lang="nl-BE" altLang="nl-BE" sz="2400">
                <a:sym typeface="Wingdings" panose="05000000000000000000" pitchFamily="2" charset="2"/>
              </a:rPr>
              <a:t>Voorbeeld: watergolven in diep water</a:t>
            </a:r>
          </a:p>
          <a:p>
            <a:pPr>
              <a:buFontTx/>
              <a:buNone/>
              <a:tabLst>
                <a:tab pos="804863" algn="l"/>
                <a:tab pos="1706563" algn="l"/>
              </a:tabLst>
            </a:pPr>
            <a:r>
              <a:rPr lang="nl-BE" altLang="nl-BE" sz="2400">
                <a:sym typeface="Wingdings" panose="05000000000000000000" pitchFamily="2" charset="2"/>
              </a:rPr>
              <a:t>				blokgolven in optische fibers</a:t>
            </a:r>
          </a:p>
        </p:txBody>
      </p:sp>
      <p:graphicFrame>
        <p:nvGraphicFramePr>
          <p:cNvPr id="33796" name="Object 2"/>
          <p:cNvGraphicFramePr>
            <a:graphicFrameLocks noChangeAspect="1"/>
          </p:cNvGraphicFramePr>
          <p:nvPr/>
        </p:nvGraphicFramePr>
        <p:xfrm>
          <a:off x="5748338" y="5445125"/>
          <a:ext cx="2071687" cy="873125"/>
        </p:xfrm>
        <a:graphic>
          <a:graphicData uri="http://schemas.openxmlformats.org/presentationml/2006/ole">
            <mc:AlternateContent xmlns:mc="http://schemas.openxmlformats.org/markup-compatibility/2006">
              <mc:Choice xmlns:v="urn:schemas-microsoft-com:vml" Requires="v">
                <p:oleObj spid="_x0000_s33858" name="Vergelijking" r:id="rId3" imgW="1054100" imgH="444500" progId="Equation.3">
                  <p:embed/>
                </p:oleObj>
              </mc:Choice>
              <mc:Fallback>
                <p:oleObj name="Vergelijking" r:id="rId3" imgW="1054100" imgH="4445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8338" y="5445125"/>
                        <a:ext cx="2071687" cy="87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7" name="Object 4"/>
          <p:cNvGraphicFramePr>
            <a:graphicFrameLocks noChangeAspect="1"/>
          </p:cNvGraphicFramePr>
          <p:nvPr/>
        </p:nvGraphicFramePr>
        <p:xfrm>
          <a:off x="844550" y="3719513"/>
          <a:ext cx="5016500" cy="1789112"/>
        </p:xfrm>
        <a:graphic>
          <a:graphicData uri="http://schemas.openxmlformats.org/presentationml/2006/ole">
            <mc:AlternateContent xmlns:mc="http://schemas.openxmlformats.org/markup-compatibility/2006">
              <mc:Choice xmlns:v="urn:schemas-microsoft-com:vml" Requires="v">
                <p:oleObj spid="_x0000_s33859" name="Vergelijking" r:id="rId5" imgW="2349500" imgH="838200" progId="Equation.3">
                  <p:embed/>
                </p:oleObj>
              </mc:Choice>
              <mc:Fallback>
                <p:oleObj name="Vergelijking" r:id="rId5" imgW="2349500" imgH="838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550" y="3719513"/>
                        <a:ext cx="5016500" cy="178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el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15.8 Interferentie (deel 1)</a:t>
            </a:r>
          </a:p>
        </p:txBody>
      </p:sp>
      <p:sp>
        <p:nvSpPr>
          <p:cNvPr id="34819" name="Tijdelijke aanduiding voor inhoud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nl-BE" altLang="nl-BE" dirty="0"/>
              <a:t>Interferentie treedt op wanneer 2 of meerdere golven tegelijkertijd passeren in het zelfde gebied in de ruimte</a:t>
            </a:r>
          </a:p>
          <a:p>
            <a:pPr>
              <a:buFontTx/>
              <a:buNone/>
            </a:pPr>
            <a:endParaRPr lang="nl-BE" altLang="nl-BE" dirty="0"/>
          </a:p>
          <a:p>
            <a:pPr>
              <a:buFontTx/>
              <a:buNone/>
            </a:pPr>
            <a:endParaRPr lang="nl-BE" altLang="nl-BE" dirty="0"/>
          </a:p>
        </p:txBody>
      </p:sp>
      <p:pic>
        <p:nvPicPr>
          <p:cNvPr id="34820" name="Afbeelding 1"/>
          <p:cNvPicPr>
            <a:picLocks noChangeAspect="1"/>
          </p:cNvPicPr>
          <p:nvPr/>
        </p:nvPicPr>
        <p:blipFill>
          <a:blip r:embed="rId2">
            <a:extLst>
              <a:ext uri="{28A0092B-C50C-407E-A947-70E740481C1C}">
                <a14:useLocalDpi xmlns:a14="http://schemas.microsoft.com/office/drawing/2010/main" val="0"/>
              </a:ext>
            </a:extLst>
          </a:blip>
          <a:srcRect l="32031"/>
          <a:stretch>
            <a:fillRect/>
          </a:stretch>
        </p:blipFill>
        <p:spPr bwMode="auto">
          <a:xfrm>
            <a:off x="1119188" y="3233738"/>
            <a:ext cx="7131050" cy="293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66078" y="6244974"/>
            <a:ext cx="8220722" cy="830997"/>
          </a:xfrm>
          <a:prstGeom prst="rect">
            <a:avLst/>
          </a:prstGeom>
        </p:spPr>
        <p:txBody>
          <a:bodyPr wrap="square">
            <a:spAutoFit/>
          </a:bodyPr>
          <a:lstStyle/>
          <a:p>
            <a:r>
              <a:rPr lang="nl-BE" dirty="0">
                <a:hlinkClick r:id="rId3"/>
              </a:rPr>
              <a:t>http://www.surendranath.org/GPA/Waves/Beats/BeatsAnim.html</a:t>
            </a:r>
            <a:endParaRPr lang="nl-BE" dirty="0"/>
          </a:p>
          <a:p>
            <a:endParaRPr lang="nl-BE"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el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15.8 Interferentie</a:t>
            </a:r>
          </a:p>
        </p:txBody>
      </p:sp>
      <p:sp>
        <p:nvSpPr>
          <p:cNvPr id="35843" name="Tijdelijke aanduiding voor inhoud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14350" indent="-514350">
              <a:buFont typeface="Times" panose="02020603050405020304" pitchFamily="18" charset="0"/>
              <a:buAutoNum type="arabicPeriod"/>
            </a:pPr>
            <a:r>
              <a:rPr lang="nl-BE" altLang="nl-BE"/>
              <a:t>omwille van weglengteverschil </a:t>
            </a:r>
            <a:br>
              <a:rPr lang="nl-BE" altLang="nl-BE"/>
            </a:br>
            <a:r>
              <a:rPr lang="nl-BE" altLang="nl-BE"/>
              <a:t>(dubbele dipper)</a:t>
            </a:r>
            <a:br>
              <a:rPr lang="nl-BE" altLang="nl-BE"/>
            </a:br>
            <a:endParaRPr lang="nl-BE" altLang="nl-BE"/>
          </a:p>
        </p:txBody>
      </p:sp>
      <p:graphicFrame>
        <p:nvGraphicFramePr>
          <p:cNvPr id="35844" name="Object 2"/>
          <p:cNvGraphicFramePr>
            <a:graphicFrameLocks noChangeAspect="1"/>
          </p:cNvGraphicFramePr>
          <p:nvPr/>
        </p:nvGraphicFramePr>
        <p:xfrm>
          <a:off x="1158875" y="2719388"/>
          <a:ext cx="4090988" cy="1535112"/>
        </p:xfrm>
        <a:graphic>
          <a:graphicData uri="http://schemas.openxmlformats.org/presentationml/2006/ole">
            <mc:AlternateContent xmlns:mc="http://schemas.openxmlformats.org/markup-compatibility/2006">
              <mc:Choice xmlns:v="urn:schemas-microsoft-com:vml" Requires="v">
                <p:oleObj spid="_x0000_s35879" name="Vergelijking" r:id="rId3" imgW="1828800" imgH="685800" progId="Equation.3">
                  <p:embed/>
                </p:oleObj>
              </mc:Choice>
              <mc:Fallback>
                <p:oleObj name="Vergelijking" r:id="rId3" imgW="1828800" imgH="685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8875" y="2719388"/>
                        <a:ext cx="4090988" cy="1535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5" name="Rechthoek 6"/>
          <p:cNvSpPr>
            <a:spLocks noChangeArrowheads="1"/>
          </p:cNvSpPr>
          <p:nvPr/>
        </p:nvSpPr>
        <p:spPr bwMode="auto">
          <a:xfrm>
            <a:off x="150165" y="4713991"/>
            <a:ext cx="9144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nl-BE" altLang="nl-BE" sz="2000" dirty="0">
              <a:latin typeface="Arial" panose="020B0604020202020204" pitchFamily="34" charset="0"/>
              <a:cs typeface="Arial" panose="020B0604020202020204" pitchFamily="34" charset="0"/>
              <a:hlinkClick r:id="rId5"/>
            </a:endParaRPr>
          </a:p>
        </p:txBody>
      </p:sp>
      <p:sp>
        <p:nvSpPr>
          <p:cNvPr id="35846" name="Tekstvak 7"/>
          <p:cNvSpPr txBox="1">
            <a:spLocks noChangeArrowheads="1"/>
          </p:cNvSpPr>
          <p:nvPr/>
        </p:nvSpPr>
        <p:spPr bwMode="auto">
          <a:xfrm>
            <a:off x="5732463" y="6249988"/>
            <a:ext cx="3041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BE" altLang="nl-BE">
                <a:latin typeface="Arial" panose="020B0604020202020204" pitchFamily="34" charset="0"/>
                <a:cs typeface="Arial" panose="020B0604020202020204" pitchFamily="34" charset="0"/>
              </a:rPr>
              <a:t>Zie ook hoofdstuk 16</a:t>
            </a:r>
          </a:p>
        </p:txBody>
      </p:sp>
      <p:pic>
        <p:nvPicPr>
          <p:cNvPr id="35847" name="Picture 3" descr="Figure_15_23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61025" y="2217738"/>
            <a:ext cx="2898775"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el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15.8 Interferentie</a:t>
            </a:r>
          </a:p>
        </p:txBody>
      </p:sp>
      <p:sp>
        <p:nvSpPr>
          <p:cNvPr id="36867" name="Tijdelijke aanduiding voor inhoud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14350" indent="-514350">
              <a:buFont typeface="Times" panose="02020603050405020304" pitchFamily="18" charset="0"/>
              <a:buAutoNum type="arabicPeriod" startAt="2"/>
            </a:pPr>
            <a:r>
              <a:rPr lang="nl-BE" altLang="nl-BE" dirty="0"/>
              <a:t>omwille van frequentieverschil</a:t>
            </a:r>
            <a:br>
              <a:rPr lang="nl-BE" altLang="nl-BE" dirty="0"/>
            </a:br>
            <a:r>
              <a:rPr lang="nl-BE" altLang="nl-BE" dirty="0"/>
              <a:t>(zwevingen </a:t>
            </a:r>
            <a:r>
              <a:rPr lang="nl-BE" altLang="nl-BE" dirty="0">
                <a:sym typeface="Wingdings" panose="05000000000000000000" pitchFamily="2" charset="2"/>
              </a:rPr>
              <a:t></a:t>
            </a:r>
            <a:r>
              <a:rPr lang="nl-BE" altLang="nl-BE" dirty="0"/>
              <a:t> zie hoofdstuk 16)</a:t>
            </a:r>
          </a:p>
        </p:txBody>
      </p:sp>
      <p:graphicFrame>
        <p:nvGraphicFramePr>
          <p:cNvPr id="36868" name="Object 2"/>
          <p:cNvGraphicFramePr>
            <a:graphicFrameLocks noChangeAspect="1"/>
          </p:cNvGraphicFramePr>
          <p:nvPr/>
        </p:nvGraphicFramePr>
        <p:xfrm>
          <a:off x="1158875" y="2808288"/>
          <a:ext cx="4089400" cy="1931987"/>
        </p:xfrm>
        <a:graphic>
          <a:graphicData uri="http://schemas.openxmlformats.org/presentationml/2006/ole">
            <mc:AlternateContent xmlns:mc="http://schemas.openxmlformats.org/markup-compatibility/2006">
              <mc:Choice xmlns:v="urn:schemas-microsoft-com:vml" Requires="v">
                <p:oleObj spid="_x0000_s36901" name="Vergelijking" r:id="rId3" imgW="1828800" imgH="863600" progId="Equation.3">
                  <p:embed/>
                </p:oleObj>
              </mc:Choice>
              <mc:Fallback>
                <p:oleObj name="Vergelijking" r:id="rId3" imgW="1828800" imgH="863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8875" y="2808288"/>
                        <a:ext cx="4089400" cy="1931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69" name="Rechthoek 6"/>
          <p:cNvSpPr>
            <a:spLocks noChangeArrowheads="1"/>
          </p:cNvSpPr>
          <p:nvPr/>
        </p:nvSpPr>
        <p:spPr bwMode="auto">
          <a:xfrm>
            <a:off x="982663" y="4692650"/>
            <a:ext cx="75057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BE" altLang="nl-BE" sz="2000" dirty="0">
                <a:latin typeface="Arial" panose="020B0604020202020204" pitchFamily="34" charset="0"/>
                <a:cs typeface="Arial" panose="020B0604020202020204" pitchFamily="34" charset="0"/>
                <a:hlinkClick r:id="rId5"/>
              </a:rPr>
              <a:t>http://www.surendranath.org/GPA/Waves/Beats/BeatsAnim.html</a:t>
            </a:r>
            <a:endParaRPr lang="nl-BE" altLang="nl-BE" sz="2000" dirty="0">
              <a:latin typeface="Arial" panose="020B0604020202020204" pitchFamily="34" charset="0"/>
              <a:cs typeface="Arial" panose="020B0604020202020204" pitchFamily="34" charset="0"/>
            </a:endParaRPr>
          </a:p>
          <a:p>
            <a:endParaRPr lang="nl-BE" altLang="nl-BE" dirty="0">
              <a:latin typeface="Arial" panose="020B0604020202020204" pitchFamily="34" charset="0"/>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el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15.8 Interferentie</a:t>
            </a:r>
          </a:p>
        </p:txBody>
      </p:sp>
      <p:sp>
        <p:nvSpPr>
          <p:cNvPr id="37891" name="Tijdelijke aanduiding voor inhoud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14350" indent="-514350">
              <a:buFont typeface="Times" panose="02020603050405020304" pitchFamily="18" charset="0"/>
              <a:buAutoNum type="arabicPeriod" startAt="3"/>
            </a:pPr>
            <a:r>
              <a:rPr lang="nl-BE" altLang="nl-BE" dirty="0"/>
              <a:t>omwille van faseverschil</a:t>
            </a:r>
          </a:p>
          <a:p>
            <a:pPr marL="514350" indent="-514350">
              <a:buFont typeface="Times" panose="02020603050405020304" pitchFamily="18" charset="0"/>
              <a:buAutoNum type="arabicPeriod" startAt="3"/>
            </a:pPr>
            <a:endParaRPr lang="nl-BE" altLang="nl-BE" dirty="0"/>
          </a:p>
          <a:p>
            <a:pPr marL="514350" indent="-514350">
              <a:buFont typeface="Times" panose="02020603050405020304" pitchFamily="18" charset="0"/>
              <a:buAutoNum type="arabicPeriod" startAt="3"/>
            </a:pPr>
            <a:endParaRPr lang="nl-BE" altLang="nl-BE" dirty="0"/>
          </a:p>
          <a:p>
            <a:pPr marL="514350" indent="-514350">
              <a:buFont typeface="Times" panose="02020603050405020304" pitchFamily="18" charset="0"/>
              <a:buAutoNum type="arabicPeriod" startAt="3"/>
            </a:pPr>
            <a:endParaRPr lang="nl-BE" altLang="nl-BE" dirty="0"/>
          </a:p>
          <a:p>
            <a:pPr marL="514350" indent="-514350">
              <a:buFont typeface="Times" panose="02020603050405020304" pitchFamily="18" charset="0"/>
              <a:buAutoNum type="arabicPeriod" startAt="3"/>
            </a:pPr>
            <a:endParaRPr lang="nl-BE" altLang="nl-BE" dirty="0"/>
          </a:p>
          <a:p>
            <a:pPr marL="514350" indent="-514350">
              <a:buFont typeface="Times" panose="02020603050405020304" pitchFamily="18" charset="0"/>
              <a:buAutoNum type="arabicPeriod" startAt="3"/>
            </a:pPr>
            <a:endParaRPr lang="nl-BE" altLang="nl-BE" dirty="0"/>
          </a:p>
          <a:p>
            <a:pPr marL="514350" indent="-514350"/>
            <a:r>
              <a:rPr lang="nl-BE" altLang="nl-BE" sz="2400" dirty="0"/>
              <a:t>Harmonische golf met dezelfde frequentie en golflengte</a:t>
            </a:r>
          </a:p>
          <a:p>
            <a:pPr marL="514350" indent="-514350"/>
            <a:r>
              <a:rPr lang="nl-BE" altLang="nl-BE" sz="2400" dirty="0"/>
              <a:t>Amplitude is afhankelijk van het faseverschil!</a:t>
            </a:r>
            <a:endParaRPr lang="nl-BE" altLang="nl-BE" dirty="0"/>
          </a:p>
          <a:p>
            <a:pPr marL="514350" indent="-514350">
              <a:buFontTx/>
              <a:buNone/>
            </a:pPr>
            <a:r>
              <a:rPr lang="nl-BE" altLang="nl-BE" dirty="0"/>
              <a:t>	</a:t>
            </a:r>
            <a:r>
              <a:rPr lang="nl-BE" altLang="nl-BE" sz="2400" dirty="0"/>
              <a:t>constructieve ↔ destructieve interferentie</a:t>
            </a:r>
          </a:p>
        </p:txBody>
      </p:sp>
      <p:graphicFrame>
        <p:nvGraphicFramePr>
          <p:cNvPr id="37892" name="Object 2"/>
          <p:cNvGraphicFramePr>
            <a:graphicFrameLocks noChangeAspect="1"/>
          </p:cNvGraphicFramePr>
          <p:nvPr/>
        </p:nvGraphicFramePr>
        <p:xfrm>
          <a:off x="461963" y="2306638"/>
          <a:ext cx="5567362" cy="2443162"/>
        </p:xfrm>
        <a:graphic>
          <a:graphicData uri="http://schemas.openxmlformats.org/presentationml/2006/ole">
            <mc:AlternateContent xmlns:mc="http://schemas.openxmlformats.org/markup-compatibility/2006">
              <mc:Choice xmlns:v="urn:schemas-microsoft-com:vml" Requires="v">
                <p:oleObj spid="_x0000_s37925" name="Vergelijking" r:id="rId3" imgW="2489200" imgH="1092200" progId="Equation.3">
                  <p:embed/>
                </p:oleObj>
              </mc:Choice>
              <mc:Fallback>
                <p:oleObj name="Vergelijking" r:id="rId3" imgW="2489200" imgH="1092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963" y="2306638"/>
                        <a:ext cx="5567362" cy="2443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3" name="Tekstvak 5"/>
          <p:cNvSpPr txBox="1">
            <a:spLocks noChangeArrowheads="1"/>
          </p:cNvSpPr>
          <p:nvPr/>
        </p:nvSpPr>
        <p:spPr bwMode="auto">
          <a:xfrm flipH="1">
            <a:off x="5991225" y="4081463"/>
            <a:ext cx="33035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BE" altLang="nl-BE">
                <a:latin typeface="Arial" panose="020B0604020202020204" pitchFamily="34" charset="0"/>
                <a:cs typeface="Arial" panose="020B0604020202020204" pitchFamily="34" charset="0"/>
              </a:rPr>
              <a:t>(Bij gelijke amplitude)</a:t>
            </a:r>
          </a:p>
        </p:txBody>
      </p:sp>
      <p:sp>
        <p:nvSpPr>
          <p:cNvPr id="2" name="Rectangle 1"/>
          <p:cNvSpPr/>
          <p:nvPr/>
        </p:nvSpPr>
        <p:spPr>
          <a:xfrm>
            <a:off x="288416" y="6308725"/>
            <a:ext cx="9556919" cy="707886"/>
          </a:xfrm>
          <a:prstGeom prst="rect">
            <a:avLst/>
          </a:prstGeom>
        </p:spPr>
        <p:txBody>
          <a:bodyPr wrap="square">
            <a:spAutoFit/>
          </a:bodyPr>
          <a:lstStyle/>
          <a:p>
            <a:r>
              <a:rPr lang="nl-BE" sz="2000" dirty="0">
                <a:hlinkClick r:id="rId5"/>
              </a:rPr>
              <a:t>https://serc.carleton.edu/NAGTWorkshops/deepearth/activities/40826.html</a:t>
            </a:r>
            <a:endParaRPr lang="nl-BE" sz="2000" dirty="0"/>
          </a:p>
          <a:p>
            <a:endParaRPr lang="nl-BE"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el 1"/>
          <p:cNvSpPr>
            <a:spLocks noGrp="1"/>
          </p:cNvSpPr>
          <p:nvPr>
            <p:ph type="title"/>
          </p:nvPr>
        </p:nvSpPr>
        <p:spPr bwMode="auto">
          <a:xfrm>
            <a:off x="457200" y="11113"/>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Openingsvraag</a:t>
            </a:r>
          </a:p>
        </p:txBody>
      </p:sp>
      <p:sp>
        <p:nvSpPr>
          <p:cNvPr id="3" name="Tijdelijke aanduiding voor inhoud 2"/>
          <p:cNvSpPr>
            <a:spLocks noGrp="1"/>
          </p:cNvSpPr>
          <p:nvPr>
            <p:ph idx="1"/>
          </p:nvPr>
        </p:nvSpPr>
        <p:spPr>
          <a:xfrm>
            <a:off x="457200" y="984250"/>
            <a:ext cx="8229600" cy="5141913"/>
          </a:xfrm>
        </p:spPr>
        <p:txBody>
          <a:bodyPr/>
          <a:lstStyle/>
          <a:p>
            <a:pPr marL="0" indent="17463">
              <a:buFontTx/>
              <a:buNone/>
              <a:defRPr/>
            </a:pPr>
            <a:r>
              <a:rPr lang="nl-BE" dirty="0"/>
              <a:t>Wat denk je? Je gooit een steen in een vijver en de watergolven verspreiden zich in cirkels naar buiten.</a:t>
            </a:r>
          </a:p>
          <a:p>
            <a:pPr marL="474663" indent="-457200">
              <a:buFont typeface="+mj-lt"/>
              <a:buAutoNum type="arabicPeriod"/>
              <a:defRPr/>
            </a:pPr>
            <a:r>
              <a:rPr lang="nl-BE" sz="2400" dirty="0"/>
              <a:t>De golven nemen water mee naar buiten, vanaf de plaats waar het steentje het water raakte. Dat bewegende water neemt energie mee naar buiten.</a:t>
            </a:r>
          </a:p>
          <a:p>
            <a:pPr marL="474663" indent="-457200">
              <a:buFont typeface="+mj-lt"/>
              <a:buAutoNum type="arabicPeriod"/>
              <a:defRPr/>
            </a:pPr>
            <a:r>
              <a:rPr lang="nl-BE" sz="2400" dirty="0"/>
              <a:t>De golven laten alleen het water op en neer gaan. Vanaf de plaats van het steentje wordt geen energie transport naar buiten gebracht.</a:t>
            </a:r>
          </a:p>
          <a:p>
            <a:pPr marL="474663" indent="-457200">
              <a:buFont typeface="+mj-lt"/>
              <a:buAutoNum type="arabicPeriod"/>
              <a:defRPr/>
            </a:pPr>
            <a:r>
              <a:rPr lang="nl-BE" sz="2400" dirty="0"/>
              <a:t>De golven laten alleen het water op en neer gaan maar de golven nemen wel energie meer naar buiten van de plaats waar het steentje het water raakte vandaan.</a:t>
            </a:r>
          </a:p>
          <a:p>
            <a:pPr marL="0" indent="17463">
              <a:buFont typeface="+mj-lt"/>
              <a:buAutoNum type="alphaLcParenR"/>
              <a:defRPr/>
            </a:pPr>
            <a:endParaRPr lang="nl-BE"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el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15.8 Interferentie</a:t>
            </a:r>
          </a:p>
        </p:txBody>
      </p:sp>
      <p:sp>
        <p:nvSpPr>
          <p:cNvPr id="38915" name="Tijdelijke aanduiding voor inhoud 2"/>
          <p:cNvSpPr>
            <a:spLocks noGrp="1"/>
          </p:cNvSpPr>
          <p:nvPr>
            <p:ph idx="1"/>
          </p:nvPr>
        </p:nvSpPr>
        <p:spPr bwMode="auto">
          <a:xfrm>
            <a:off x="0" y="1036638"/>
            <a:ext cx="9144000" cy="5610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14350" indent="-514350">
              <a:buFont typeface="Times" panose="02020603050405020304" pitchFamily="18" charset="0"/>
              <a:buAutoNum type="arabicPeriod" startAt="3"/>
            </a:pPr>
            <a:r>
              <a:rPr lang="nl-BE" altLang="nl-BE" dirty="0"/>
              <a:t>omwille van faseverschil</a:t>
            </a:r>
          </a:p>
          <a:p>
            <a:pPr marL="514350" indent="-514350">
              <a:buFont typeface="Wingdings" panose="05000000000000000000" pitchFamily="2" charset="2"/>
              <a:buChar char="à"/>
            </a:pPr>
            <a:r>
              <a:rPr lang="nl-BE" altLang="nl-BE" dirty="0"/>
              <a:t>Toepassingen:</a:t>
            </a:r>
          </a:p>
          <a:p>
            <a:pPr marL="914400" lvl="1" indent="-514350">
              <a:buFont typeface="Wingdings" panose="05000000000000000000" pitchFamily="2" charset="2"/>
              <a:buChar char="à"/>
            </a:pPr>
            <a:r>
              <a:rPr lang="nl-BE" altLang="nl-BE" dirty="0"/>
              <a:t>Hologrammen </a:t>
            </a:r>
            <a:r>
              <a:rPr lang="nl-BE" altLang="nl-BE" sz="1400" dirty="0"/>
              <a:t>(</a:t>
            </a:r>
            <a:r>
              <a:rPr lang="nl-BE" altLang="nl-BE" sz="1400" dirty="0">
                <a:hlinkClick r:id="rId2"/>
              </a:rPr>
              <a:t>https://howeverythingworks.org/1997/03/18/question-1064/</a:t>
            </a:r>
            <a:r>
              <a:rPr lang="nl-BE" altLang="nl-BE" sz="1400" dirty="0"/>
              <a:t>)</a:t>
            </a:r>
          </a:p>
          <a:p>
            <a:pPr marL="914400" lvl="1" indent="-514350">
              <a:buFont typeface="Wingdings" panose="05000000000000000000" pitchFamily="2" charset="2"/>
              <a:buChar char="à"/>
            </a:pPr>
            <a:r>
              <a:rPr lang="nl-BE" altLang="nl-BE" dirty="0"/>
              <a:t>Knalpot in auto</a:t>
            </a:r>
          </a:p>
          <a:p>
            <a:pPr marL="914400" lvl="1" indent="-514350">
              <a:buFont typeface="Wingdings" panose="05000000000000000000" pitchFamily="2" charset="2"/>
              <a:buChar char="à"/>
            </a:pPr>
            <a:r>
              <a:rPr lang="nl-BE" altLang="nl-BE" dirty="0"/>
              <a:t>Actieve geluidsonderdrukking</a:t>
            </a:r>
            <a:br>
              <a:rPr lang="nl-BE" altLang="nl-BE" dirty="0"/>
            </a:br>
            <a:r>
              <a:rPr lang="nl-BE" altLang="nl-BE" dirty="0"/>
              <a:t>(</a:t>
            </a:r>
            <a:r>
              <a:rPr lang="nl-BE" altLang="nl-BE" dirty="0" err="1"/>
              <a:t>active</a:t>
            </a:r>
            <a:r>
              <a:rPr lang="nl-BE" altLang="nl-BE" dirty="0"/>
              <a:t> </a:t>
            </a:r>
            <a:r>
              <a:rPr lang="nl-BE" altLang="nl-BE" dirty="0" err="1"/>
              <a:t>noise</a:t>
            </a:r>
            <a:r>
              <a:rPr lang="nl-BE" altLang="nl-BE" dirty="0"/>
              <a:t> </a:t>
            </a:r>
            <a:r>
              <a:rPr lang="nl-BE" altLang="nl-BE" dirty="0" err="1"/>
              <a:t>reduction</a:t>
            </a:r>
            <a:r>
              <a:rPr lang="nl-BE" altLang="nl-BE" dirty="0"/>
              <a:t>) </a:t>
            </a:r>
          </a:p>
          <a:p>
            <a:pPr marL="914400" lvl="1" indent="-514350">
              <a:buFont typeface="Wingdings" panose="05000000000000000000" pitchFamily="2" charset="2"/>
              <a:buChar char="à"/>
            </a:pPr>
            <a:endParaRPr lang="nl-BE" altLang="nl-BE" dirty="0"/>
          </a:p>
          <a:p>
            <a:pPr marL="914400" lvl="1" indent="-514350">
              <a:buFont typeface="Wingdings" panose="05000000000000000000" pitchFamily="2" charset="2"/>
              <a:buChar char="à"/>
            </a:pPr>
            <a:endParaRPr lang="nl-BE" altLang="nl-BE" dirty="0"/>
          </a:p>
          <a:p>
            <a:pPr marL="914400" lvl="1" indent="-514350">
              <a:buFont typeface="Wingdings" panose="05000000000000000000" pitchFamily="2" charset="2"/>
              <a:buChar char="à"/>
            </a:pPr>
            <a:endParaRPr lang="nl-BE" altLang="nl-BE" dirty="0"/>
          </a:p>
          <a:p>
            <a:pPr marL="914400" lvl="1" indent="-514350">
              <a:buFontTx/>
              <a:buNone/>
            </a:pPr>
            <a:endParaRPr lang="nl-BE" altLang="nl-BE" dirty="0"/>
          </a:p>
          <a:p>
            <a:pPr marL="914400" lvl="1" indent="-514350">
              <a:buFontTx/>
              <a:buNone/>
            </a:pPr>
            <a:r>
              <a:rPr lang="nl-BE" altLang="nl-BE" dirty="0"/>
              <a:t>				          	                  </a:t>
            </a:r>
          </a:p>
          <a:p>
            <a:pPr marL="914400" lvl="1" indent="-514350">
              <a:buFontTx/>
              <a:buNone/>
            </a:pPr>
            <a:endParaRPr lang="nl-BE" altLang="nl-BE" sz="1400" dirty="0"/>
          </a:p>
          <a:p>
            <a:pPr marL="914400" lvl="1" indent="-514350">
              <a:buFontTx/>
              <a:buNone/>
            </a:pPr>
            <a:r>
              <a:rPr lang="nl-BE" altLang="nl-BE" sz="1400" dirty="0">
                <a:hlinkClick r:id="rId3"/>
              </a:rPr>
              <a:t>http://auto.howstuffworks.com/muffler.htm</a:t>
            </a:r>
            <a:endParaRPr lang="nl-BE" altLang="nl-BE" sz="1400" dirty="0"/>
          </a:p>
          <a:p>
            <a:pPr marL="914400" lvl="1" indent="-514350">
              <a:buFontTx/>
              <a:buNone/>
            </a:pPr>
            <a:endParaRPr lang="nl-BE" altLang="nl-BE" sz="1400" dirty="0"/>
          </a:p>
          <a:p>
            <a:pPr marL="914400" lvl="1" indent="-514350">
              <a:buFontTx/>
              <a:buNone/>
            </a:pPr>
            <a:endParaRPr lang="nl-BE" altLang="nl-BE" sz="1400" dirty="0"/>
          </a:p>
          <a:p>
            <a:pPr marL="914400" lvl="1" indent="-514350">
              <a:buFontTx/>
              <a:buNone/>
            </a:pPr>
            <a:endParaRPr lang="nl-BE" altLang="nl-BE" dirty="0"/>
          </a:p>
        </p:txBody>
      </p:sp>
      <p:pic>
        <p:nvPicPr>
          <p:cNvPr id="38916" name="Picture 4" descr="t10_waveform_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1788" y="3998118"/>
            <a:ext cx="2165350"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7" descr="t10_graph_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8750" y="3841750"/>
            <a:ext cx="2540000"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9" descr="muffler-cutop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438" y="3841750"/>
            <a:ext cx="3236912"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Afbeelding 10" descr="hologram-7.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754813" y="0"/>
            <a:ext cx="2047875"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el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15.7 Reflectie en transmissie</a:t>
            </a:r>
          </a:p>
        </p:txBody>
      </p:sp>
      <p:sp>
        <p:nvSpPr>
          <p:cNvPr id="39939" name="Tijdelijke aanduiding voor inhoud 2"/>
          <p:cNvSpPr>
            <a:spLocks noGrp="1"/>
          </p:cNvSpPr>
          <p:nvPr>
            <p:ph idx="1"/>
          </p:nvPr>
        </p:nvSpPr>
        <p:spPr bwMode="auto">
          <a:xfrm>
            <a:off x="498475" y="1160463"/>
            <a:ext cx="8229600" cy="4992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nl-BE" altLang="nl-BE" dirty="0">
                <a:sym typeface="Wingdings" panose="05000000000000000000" pitchFamily="2" charset="2"/>
              </a:rPr>
              <a:t>Vast uiteinde 		</a:t>
            </a:r>
            <a:r>
              <a:rPr lang="nl-BE" altLang="nl-BE" dirty="0"/>
              <a:t>Vrij uiteinde </a:t>
            </a:r>
          </a:p>
          <a:p>
            <a:pPr>
              <a:buFont typeface="Wingdings" panose="05000000000000000000" pitchFamily="2" charset="2"/>
              <a:buChar char="à"/>
            </a:pPr>
            <a:r>
              <a:rPr lang="nl-BE" altLang="nl-BE" dirty="0">
                <a:sym typeface="Wingdings" panose="05000000000000000000" pitchFamily="2" charset="2"/>
              </a:rPr>
              <a:t> reflectie uit fase	 reflectie in fase</a:t>
            </a:r>
          </a:p>
          <a:p>
            <a:pPr>
              <a:buFont typeface="Wingdings" panose="05000000000000000000" pitchFamily="2" charset="2"/>
              <a:buChar char="à"/>
            </a:pPr>
            <a:endParaRPr lang="nl-BE" altLang="nl-BE" dirty="0">
              <a:sym typeface="Wingdings" panose="05000000000000000000" pitchFamily="2" charset="2"/>
            </a:endParaRPr>
          </a:p>
          <a:p>
            <a:pPr>
              <a:buFontTx/>
              <a:buNone/>
            </a:pPr>
            <a:endParaRPr lang="nl-BE" altLang="nl-BE" dirty="0">
              <a:sym typeface="Wingdings" panose="05000000000000000000" pitchFamily="2" charset="2"/>
            </a:endParaRPr>
          </a:p>
          <a:p>
            <a:pPr>
              <a:buFontTx/>
              <a:buNone/>
            </a:pPr>
            <a:endParaRPr lang="nl-BE" altLang="nl-BE" dirty="0">
              <a:sym typeface="Wingdings" panose="05000000000000000000" pitchFamily="2" charset="2"/>
            </a:endParaRPr>
          </a:p>
          <a:p>
            <a:pPr>
              <a:buFontTx/>
              <a:buNone/>
            </a:pPr>
            <a:endParaRPr lang="nl-BE" altLang="nl-BE" dirty="0">
              <a:sym typeface="Wingdings" panose="05000000000000000000" pitchFamily="2" charset="2"/>
            </a:endParaRPr>
          </a:p>
          <a:p>
            <a:pPr>
              <a:buFontTx/>
              <a:buNone/>
            </a:pPr>
            <a:endParaRPr lang="nl-BE" altLang="nl-BE" dirty="0">
              <a:sym typeface="Wingdings" panose="05000000000000000000" pitchFamily="2" charset="2"/>
            </a:endParaRPr>
          </a:p>
          <a:p>
            <a:pPr>
              <a:buFontTx/>
              <a:buNone/>
            </a:pPr>
            <a:endParaRPr lang="nl-BE" altLang="nl-BE" dirty="0">
              <a:sym typeface="Wingdings" panose="05000000000000000000" pitchFamily="2" charset="2"/>
            </a:endParaRPr>
          </a:p>
          <a:p>
            <a:pPr>
              <a:buFontTx/>
              <a:buNone/>
            </a:pPr>
            <a:endParaRPr lang="nl-BE" altLang="nl-BE" dirty="0">
              <a:sym typeface="Wingdings" panose="05000000000000000000" pitchFamily="2" charset="2"/>
            </a:endParaRPr>
          </a:p>
          <a:p>
            <a:pPr>
              <a:buFontTx/>
              <a:buNone/>
            </a:pPr>
            <a:r>
              <a:rPr lang="nl-BE" altLang="nl-BE" sz="2000" dirty="0">
                <a:hlinkClick r:id="rId2"/>
              </a:rPr>
              <a:t>http://www.surendranath.org/GPA/Waves/TWRT/TWRT.html</a:t>
            </a:r>
            <a:endParaRPr lang="nl-BE" altLang="nl-BE" sz="2000" dirty="0"/>
          </a:p>
          <a:p>
            <a:pPr>
              <a:buFontTx/>
              <a:buNone/>
            </a:pPr>
            <a:r>
              <a:rPr lang="nl-BE" altLang="nl-BE" dirty="0"/>
              <a:t> </a:t>
            </a:r>
          </a:p>
          <a:p>
            <a:pPr>
              <a:buFontTx/>
              <a:buNone/>
            </a:pPr>
            <a:endParaRPr lang="nl-BE" altLang="nl-BE" dirty="0"/>
          </a:p>
          <a:p>
            <a:pPr>
              <a:buFontTx/>
              <a:buNone/>
            </a:pPr>
            <a:endParaRPr lang="nl-BE" altLang="nl-BE" dirty="0"/>
          </a:p>
        </p:txBody>
      </p:sp>
      <p:pic>
        <p:nvPicPr>
          <p:cNvPr id="39940" name="Picture 3" descr="Figure_15_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3850" y="2241550"/>
            <a:ext cx="3749675"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el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15.7 Reflectie en transmissie</a:t>
            </a:r>
          </a:p>
        </p:txBody>
      </p:sp>
      <p:sp>
        <p:nvSpPr>
          <p:cNvPr id="40963" name="Tijdelijke aanduiding voor inhoud 2"/>
          <p:cNvSpPr>
            <a:spLocks noGrp="1"/>
          </p:cNvSpPr>
          <p:nvPr>
            <p:ph idx="1"/>
          </p:nvPr>
        </p:nvSpPr>
        <p:spPr bwMode="auto">
          <a:xfrm>
            <a:off x="457200" y="1133475"/>
            <a:ext cx="8229600" cy="49926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dirty="0"/>
              <a:t>Touw bestaande uit een licht en een zwaar stuk</a:t>
            </a:r>
          </a:p>
        </p:txBody>
      </p:sp>
      <p:sp>
        <p:nvSpPr>
          <p:cNvPr id="40964" name="Rechthoek 4"/>
          <p:cNvSpPr>
            <a:spLocks noChangeArrowheads="1"/>
          </p:cNvSpPr>
          <p:nvPr/>
        </p:nvSpPr>
        <p:spPr bwMode="auto">
          <a:xfrm>
            <a:off x="0" y="6027738"/>
            <a:ext cx="9144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BE" altLang="nl-BE" sz="2000" dirty="0">
                <a:latin typeface="Arial" panose="020B0604020202020204" pitchFamily="34" charset="0"/>
                <a:cs typeface="Arial" panose="020B0604020202020204" pitchFamily="34" charset="0"/>
                <a:hlinkClick r:id="rId2"/>
              </a:rPr>
              <a:t>http://www.surendranath.org/GPA/Waves/TWRT/TWRT.html</a:t>
            </a:r>
            <a:endParaRPr lang="nl-BE" altLang="nl-BE" sz="2000" dirty="0">
              <a:latin typeface="Arial" panose="020B0604020202020204" pitchFamily="34" charset="0"/>
              <a:cs typeface="Arial" panose="020B0604020202020204" pitchFamily="34" charset="0"/>
            </a:endParaRPr>
          </a:p>
          <a:p>
            <a:endParaRPr lang="nl-BE" altLang="nl-BE" sz="2000" dirty="0">
              <a:latin typeface="Arial" panose="020B0604020202020204" pitchFamily="34" charset="0"/>
              <a:cs typeface="Arial" panose="020B0604020202020204" pitchFamily="34" charset="0"/>
            </a:endParaRPr>
          </a:p>
        </p:txBody>
      </p:sp>
      <p:pic>
        <p:nvPicPr>
          <p:cNvPr id="40965" name="Afbeelding 1"/>
          <p:cNvPicPr>
            <a:picLocks noChangeAspect="1"/>
          </p:cNvPicPr>
          <p:nvPr/>
        </p:nvPicPr>
        <p:blipFill>
          <a:blip r:embed="rId3">
            <a:extLst>
              <a:ext uri="{28A0092B-C50C-407E-A947-70E740481C1C}">
                <a14:useLocalDpi xmlns:a14="http://schemas.microsoft.com/office/drawing/2010/main" val="0"/>
              </a:ext>
            </a:extLst>
          </a:blip>
          <a:srcRect b="37978"/>
          <a:stretch>
            <a:fillRect/>
          </a:stretch>
        </p:blipFill>
        <p:spPr bwMode="auto">
          <a:xfrm>
            <a:off x="2728913" y="1716088"/>
            <a:ext cx="4435475" cy="336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el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15.9 Staande golven; resonantie</a:t>
            </a:r>
          </a:p>
        </p:txBody>
      </p:sp>
      <p:sp>
        <p:nvSpPr>
          <p:cNvPr id="41987" name="Tijdelijke aanduiding voor inhoud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Zie aparte powerpointpresentatie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el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15.11 Buiging</a:t>
            </a:r>
          </a:p>
        </p:txBody>
      </p:sp>
      <p:sp>
        <p:nvSpPr>
          <p:cNvPr id="43011" name="Tijdelijke aanduiding voor inhoud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nl-BE" altLang="nl-BE"/>
              <a:t>Golven kunnen om het obstakel heenbuigen en doorgaan in het gebied erachter</a:t>
            </a:r>
          </a:p>
        </p:txBody>
      </p:sp>
      <p:pic>
        <p:nvPicPr>
          <p:cNvPr id="43012" name="Picture 3" descr="Figure_15_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548" y="2817202"/>
            <a:ext cx="3443288"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Nat_deel2_5_Figuur_35-3">
            <a:extLst>
              <a:ext uri="{FF2B5EF4-FFF2-40B4-BE49-F238E27FC236}">
                <a16:creationId xmlns:a16="http://schemas.microsoft.com/office/drawing/2014/main" id="{797818DC-700A-40BE-A784-10EF4EE3C0B7}"/>
              </a:ext>
            </a:extLst>
          </p:cNvPr>
          <p:cNvPicPr>
            <a:picLocks noGrp="1" noChangeAspect="1"/>
          </p:cNvPicPr>
          <p:nvPr isPhoto="1"/>
        </p:nvPicPr>
        <p:blipFill rotWithShape="1">
          <a:blip r:embed="rId3">
            <a:lum/>
            <a:extLst>
              <a:ext uri="{28A0092B-C50C-407E-A947-70E740481C1C}">
                <a14:useLocalDpi xmlns:a14="http://schemas.microsoft.com/office/drawing/2010/main" val="0"/>
              </a:ext>
            </a:extLst>
          </a:blip>
          <a:srcRect b="40224"/>
          <a:stretch/>
        </p:blipFill>
        <p:spPr>
          <a:xfrm>
            <a:off x="4350361" y="2846632"/>
            <a:ext cx="4522787" cy="3279531"/>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el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15.11 Buiging</a:t>
            </a:r>
          </a:p>
        </p:txBody>
      </p:sp>
      <p:sp>
        <p:nvSpPr>
          <p:cNvPr id="44035" name="Tijdelijke aanduiding voor inhoud 2"/>
          <p:cNvSpPr>
            <a:spLocks noGrp="1"/>
          </p:cNvSpPr>
          <p:nvPr>
            <p:ph idx="1"/>
          </p:nvPr>
        </p:nvSpPr>
        <p:spPr bwMode="auto">
          <a:xfrm>
            <a:off x="457200" y="1050925"/>
            <a:ext cx="8229600" cy="5075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dirty="0"/>
              <a:t>Afhankelijk van de verhouding tussen golflengte en de afmetingen van het obstakel</a:t>
            </a:r>
          </a:p>
        </p:txBody>
      </p:sp>
      <p:graphicFrame>
        <p:nvGraphicFramePr>
          <p:cNvPr id="44036" name="Object 2"/>
          <p:cNvGraphicFramePr>
            <a:graphicFrameLocks noChangeAspect="1"/>
          </p:cNvGraphicFramePr>
          <p:nvPr>
            <p:extLst>
              <p:ext uri="{D42A27DB-BD31-4B8C-83A1-F6EECF244321}">
                <p14:modId xmlns:p14="http://schemas.microsoft.com/office/powerpoint/2010/main" val="2062524715"/>
              </p:ext>
            </p:extLst>
          </p:nvPr>
        </p:nvGraphicFramePr>
        <p:xfrm>
          <a:off x="528638" y="5718175"/>
          <a:ext cx="1044575" cy="446088"/>
        </p:xfrm>
        <a:graphic>
          <a:graphicData uri="http://schemas.openxmlformats.org/presentationml/2006/ole">
            <mc:AlternateContent xmlns:mc="http://schemas.openxmlformats.org/markup-compatibility/2006">
              <mc:Choice xmlns:v="urn:schemas-microsoft-com:vml" Requires="v">
                <p:oleObj spid="_x0000_s44099" name="Vergelijking" r:id="rId3" imgW="457002" imgH="177723" progId="Equation.3">
                  <p:embed/>
                </p:oleObj>
              </mc:Choice>
              <mc:Fallback>
                <p:oleObj name="Vergelijking" r:id="rId3" imgW="457002" imgH="177723"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38" y="5718175"/>
                        <a:ext cx="1044575"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7" name="Object 3"/>
          <p:cNvGraphicFramePr>
            <a:graphicFrameLocks noChangeAspect="1"/>
          </p:cNvGraphicFramePr>
          <p:nvPr>
            <p:extLst>
              <p:ext uri="{D42A27DB-BD31-4B8C-83A1-F6EECF244321}">
                <p14:modId xmlns:p14="http://schemas.microsoft.com/office/powerpoint/2010/main" val="3860972479"/>
              </p:ext>
            </p:extLst>
          </p:nvPr>
        </p:nvGraphicFramePr>
        <p:xfrm>
          <a:off x="5225860" y="5807075"/>
          <a:ext cx="841375" cy="446088"/>
        </p:xfrm>
        <a:graphic>
          <a:graphicData uri="http://schemas.openxmlformats.org/presentationml/2006/ole">
            <mc:AlternateContent xmlns:mc="http://schemas.openxmlformats.org/markup-compatibility/2006">
              <mc:Choice xmlns:v="urn:schemas-microsoft-com:vml" Requires="v">
                <p:oleObj spid="_x0000_s44100" name="Vergelijking" r:id="rId5" imgW="368140" imgH="177723" progId="Equation.3">
                  <p:embed/>
                </p:oleObj>
              </mc:Choice>
              <mc:Fallback>
                <p:oleObj name="Vergelijking" r:id="rId5" imgW="368140" imgH="177723"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5860" y="5807075"/>
                        <a:ext cx="841375"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4038" name="Afbeelding 1"/>
          <p:cNvPicPr>
            <a:picLocks noChangeAspect="1"/>
          </p:cNvPicPr>
          <p:nvPr/>
        </p:nvPicPr>
        <p:blipFill>
          <a:blip r:embed="rId7">
            <a:extLst>
              <a:ext uri="{28A0092B-C50C-407E-A947-70E740481C1C}">
                <a14:useLocalDpi xmlns:a14="http://schemas.microsoft.com/office/drawing/2010/main" val="0"/>
              </a:ext>
            </a:extLst>
          </a:blip>
          <a:srcRect b="19521"/>
          <a:stretch>
            <a:fillRect/>
          </a:stretch>
        </p:blipFill>
        <p:spPr bwMode="auto">
          <a:xfrm>
            <a:off x="-90488" y="3382963"/>
            <a:ext cx="9385301" cy="233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el 1"/>
          <p:cNvSpPr>
            <a:spLocks noGrp="1"/>
          </p:cNvSpPr>
          <p:nvPr>
            <p:ph type="title"/>
          </p:nvPr>
        </p:nvSpPr>
        <p:spPr bwMode="auto">
          <a:xfrm>
            <a:off x="0" y="15875"/>
            <a:ext cx="91440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15.11 Buiging</a:t>
            </a:r>
          </a:p>
        </p:txBody>
      </p:sp>
      <p:sp>
        <p:nvSpPr>
          <p:cNvPr id="45059" name="Tijdelijke aanduiding voor inhoud 2"/>
          <p:cNvSpPr>
            <a:spLocks noGrp="1"/>
          </p:cNvSpPr>
          <p:nvPr>
            <p:ph idx="1"/>
          </p:nvPr>
        </p:nvSpPr>
        <p:spPr bwMode="auto">
          <a:xfrm>
            <a:off x="95250" y="1036638"/>
            <a:ext cx="8953500" cy="50895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nl-BE" altLang="nl-BE" u="sng"/>
              <a:t>Principe van Huygens</a:t>
            </a:r>
            <a:endParaRPr lang="nl-BE" altLang="nl-BE" i="1" u="sng"/>
          </a:p>
          <a:p>
            <a:pPr marL="0" indent="0">
              <a:buFontTx/>
              <a:buNone/>
            </a:pPr>
            <a:r>
              <a:rPr lang="nl-BE" altLang="nl-BE" i="1"/>
              <a:t>Ieder punt van een golffront kan worden beschouwd als een bron van kleine golfjes die zich verspreiden in de voorwaartse richting met de snelheid van de golf zelf. Het nieuwe golffront is de omhullende van alle golfjes: dwz de raaklijn of het raakvlak aan al deze golfjes</a:t>
            </a:r>
          </a:p>
          <a:p>
            <a:pPr marL="0" indent="0">
              <a:buFontTx/>
              <a:buNone/>
            </a:pPr>
            <a:endParaRPr lang="nl-BE" altLang="nl-BE"/>
          </a:p>
        </p:txBody>
      </p:sp>
      <p:pic>
        <p:nvPicPr>
          <p:cNvPr id="45060" name="Picture 4" descr="Figure_34_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4663" y="3848100"/>
            <a:ext cx="2466975"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el 1"/>
          <p:cNvSpPr>
            <a:spLocks noGrp="1"/>
          </p:cNvSpPr>
          <p:nvPr>
            <p:ph type="title"/>
          </p:nvPr>
        </p:nvSpPr>
        <p:spPr bwMode="auto">
          <a:xfrm>
            <a:off x="0" y="1588"/>
            <a:ext cx="91440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15.11 Buiging</a:t>
            </a:r>
          </a:p>
        </p:txBody>
      </p:sp>
      <p:sp>
        <p:nvSpPr>
          <p:cNvPr id="46083" name="Tijdelijke aanduiding voor inhoud 2"/>
          <p:cNvSpPr>
            <a:spLocks noGrp="1"/>
          </p:cNvSpPr>
          <p:nvPr>
            <p:ph idx="1"/>
          </p:nvPr>
        </p:nvSpPr>
        <p:spPr bwMode="auto">
          <a:xfrm>
            <a:off x="457200" y="1600200"/>
            <a:ext cx="86868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nl-BE" altLang="nl-BE" dirty="0"/>
              <a:t>Buiging of diffractie </a:t>
            </a:r>
            <a:r>
              <a:rPr lang="nl-BE" altLang="nl-BE" dirty="0">
                <a:sym typeface="Wingdings" panose="05000000000000000000" pitchFamily="2" charset="2"/>
              </a:rPr>
              <a:t> golfverschijnsel</a:t>
            </a:r>
          </a:p>
          <a:p>
            <a:pPr lvl="1"/>
            <a:r>
              <a:rPr lang="nl-BE" altLang="nl-BE" dirty="0">
                <a:sym typeface="Wingdings" panose="05000000000000000000" pitchFamily="2" charset="2"/>
              </a:rPr>
              <a:t>Weinig buiging en dus schaduwgebied als a&gt;</a:t>
            </a:r>
            <a:r>
              <a:rPr lang="nl-BE" altLang="nl-BE" dirty="0">
                <a:latin typeface="Symbol" panose="05050102010706020507" pitchFamily="18" charset="2"/>
                <a:sym typeface="Wingdings" panose="05000000000000000000" pitchFamily="2" charset="2"/>
              </a:rPr>
              <a:t>l</a:t>
            </a:r>
          </a:p>
          <a:p>
            <a:pPr lvl="1"/>
            <a:r>
              <a:rPr lang="nl-BE" altLang="nl-BE" dirty="0">
                <a:sym typeface="Wingdings" panose="05000000000000000000" pitchFamily="2" charset="2"/>
              </a:rPr>
              <a:t>Veel buiging en dus geen schaduwgebied als </a:t>
            </a:r>
            <a:r>
              <a:rPr lang="nl-BE" altLang="nl-BE" dirty="0" err="1">
                <a:sym typeface="Wingdings" panose="05000000000000000000" pitchFamily="2" charset="2"/>
              </a:rPr>
              <a:t>a~</a:t>
            </a:r>
            <a:r>
              <a:rPr lang="nl-BE" altLang="nl-BE" dirty="0" err="1">
                <a:latin typeface="Symbol" panose="05050102010706020507" pitchFamily="18" charset="2"/>
                <a:sym typeface="Wingdings" panose="05000000000000000000" pitchFamily="2" charset="2"/>
              </a:rPr>
              <a:t>l</a:t>
            </a:r>
            <a:r>
              <a:rPr lang="nl-BE" altLang="nl-BE" dirty="0">
                <a:latin typeface="Symbol" panose="05050102010706020507" pitchFamily="18" charset="2"/>
                <a:sym typeface="Wingdings" panose="05000000000000000000" pitchFamily="2" charset="2"/>
              </a:rPr>
              <a:t> </a:t>
            </a:r>
            <a:r>
              <a:rPr lang="nl-BE" altLang="nl-BE" dirty="0">
                <a:sym typeface="Wingdings" panose="05000000000000000000" pitchFamily="2" charset="2"/>
              </a:rPr>
              <a:t>of a&lt;</a:t>
            </a:r>
            <a:r>
              <a:rPr lang="nl-BE" altLang="nl-BE" dirty="0">
                <a:latin typeface="Symbol" panose="05050102010706020507" pitchFamily="18" charset="2"/>
                <a:sym typeface="Wingdings" panose="05000000000000000000" pitchFamily="2" charset="2"/>
              </a:rPr>
              <a:t>l</a:t>
            </a:r>
            <a:r>
              <a:rPr lang="nl-BE" altLang="nl-BE" dirty="0"/>
              <a:t>  </a:t>
            </a:r>
          </a:p>
        </p:txBody>
      </p:sp>
      <p:pic>
        <p:nvPicPr>
          <p:cNvPr id="46084" name="Picture 4" descr="Figure_34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3429000"/>
            <a:ext cx="887730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kstvak 5">
            <a:extLst>
              <a:ext uri="{FF2B5EF4-FFF2-40B4-BE49-F238E27FC236}">
                <a16:creationId xmlns:a16="http://schemas.microsoft.com/office/drawing/2014/main" id="{218A1A55-E5B5-490E-8C91-15E2E33FD59C}"/>
              </a:ext>
            </a:extLst>
          </p:cNvPr>
          <p:cNvSpPr txBox="1"/>
          <p:nvPr/>
        </p:nvSpPr>
        <p:spPr>
          <a:xfrm>
            <a:off x="457200" y="903050"/>
            <a:ext cx="9025128" cy="369332"/>
          </a:xfrm>
          <a:prstGeom prst="rect">
            <a:avLst/>
          </a:prstGeom>
          <a:noFill/>
        </p:spPr>
        <p:txBody>
          <a:bodyPr wrap="square">
            <a:spAutoFit/>
          </a:bodyPr>
          <a:lstStyle/>
          <a:p>
            <a:r>
              <a:rPr lang="nl-BE" sz="1800" dirty="0">
                <a:hlinkClick r:id="rId3"/>
              </a:rPr>
              <a:t>https://phet.colorado.edu/sims/html/wave-interference/latest/wave-interference_all.html</a:t>
            </a:r>
            <a:endParaRPr lang="nl-BE"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el 1"/>
          <p:cNvSpPr>
            <a:spLocks noGrp="1"/>
          </p:cNvSpPr>
          <p:nvPr>
            <p:ph type="title"/>
          </p:nvPr>
        </p:nvSpPr>
        <p:spPr bwMode="auto">
          <a:xfrm>
            <a:off x="457200" y="296863"/>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H 15 Golfbeweging</a:t>
            </a:r>
          </a:p>
        </p:txBody>
      </p:sp>
      <p:sp>
        <p:nvSpPr>
          <p:cNvPr id="5123" name="Tijdelijke aanduiding voor inhoud 2"/>
          <p:cNvSpPr>
            <a:spLocks noGrp="1"/>
          </p:cNvSpPr>
          <p:nvPr>
            <p:ph idx="1"/>
          </p:nvPr>
        </p:nvSpPr>
        <p:spPr bwMode="auto">
          <a:xfrm>
            <a:off x="457200" y="1600200"/>
            <a:ext cx="86868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dirty="0"/>
              <a:t>Lopende golf: trilling of een storing die zich voortplant met een zekere snelheid</a:t>
            </a:r>
          </a:p>
          <a:p>
            <a:pPr>
              <a:buFontTx/>
              <a:buNone/>
            </a:pPr>
            <a:r>
              <a:rPr lang="nl-BE" altLang="nl-BE" dirty="0"/>
              <a:t>	</a:t>
            </a:r>
            <a:r>
              <a:rPr lang="nl-BE" altLang="nl-BE" dirty="0">
                <a:sym typeface="Wingdings" panose="05000000000000000000" pitchFamily="2" charset="2"/>
              </a:rPr>
              <a:t> Geen massatransport</a:t>
            </a:r>
          </a:p>
          <a:p>
            <a:pPr>
              <a:buFontTx/>
              <a:buNone/>
            </a:pPr>
            <a:r>
              <a:rPr lang="nl-BE" altLang="nl-BE" dirty="0">
                <a:sym typeface="Wingdings" panose="05000000000000000000" pitchFamily="2" charset="2"/>
              </a:rPr>
              <a:t>	 Wel energietransport</a:t>
            </a:r>
          </a:p>
          <a:p>
            <a:r>
              <a:rPr lang="nl-BE" altLang="nl-BE" dirty="0">
                <a:sym typeface="Wingdings" panose="05000000000000000000" pitchFamily="2" charset="2"/>
              </a:rPr>
              <a:t>Indeling op basis van nood aan medium:</a:t>
            </a:r>
            <a:br>
              <a:rPr lang="nl-BE" altLang="nl-BE" dirty="0">
                <a:sym typeface="Wingdings" panose="05000000000000000000" pitchFamily="2" charset="2"/>
              </a:rPr>
            </a:br>
            <a:r>
              <a:rPr lang="nl-BE" altLang="nl-BE" dirty="0">
                <a:sym typeface="Wingdings" panose="05000000000000000000" pitchFamily="2" charset="2"/>
              </a:rPr>
              <a:t>Mechanische golven ↔ elektromagnetische golven</a:t>
            </a:r>
          </a:p>
          <a:p>
            <a:r>
              <a:rPr lang="nl-BE" altLang="nl-BE" dirty="0">
                <a:sym typeface="Wingdings" panose="05000000000000000000" pitchFamily="2" charset="2"/>
              </a:rPr>
              <a:t>Golfsnelheid ↔ deeltjessnelheid</a:t>
            </a:r>
            <a:endParaRPr lang="nl-BE" altLang="nl-BE" dirty="0"/>
          </a:p>
        </p:txBody>
      </p:sp>
      <p:pic>
        <p:nvPicPr>
          <p:cNvPr id="5124" name="Afbeelding 1"/>
          <p:cNvPicPr>
            <a:picLocks noChangeAspect="1"/>
          </p:cNvPicPr>
          <p:nvPr/>
        </p:nvPicPr>
        <p:blipFill>
          <a:blip r:embed="rId2">
            <a:extLst>
              <a:ext uri="{28A0092B-C50C-407E-A947-70E740481C1C}">
                <a14:useLocalDpi xmlns:a14="http://schemas.microsoft.com/office/drawing/2010/main" val="0"/>
              </a:ext>
            </a:extLst>
          </a:blip>
          <a:srcRect l="42337"/>
          <a:stretch>
            <a:fillRect/>
          </a:stretch>
        </p:blipFill>
        <p:spPr bwMode="auto">
          <a:xfrm>
            <a:off x="2689225" y="4985983"/>
            <a:ext cx="4383088" cy="189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Rectangle 1"/>
          <p:cNvSpPr>
            <a:spLocks noChangeArrowheads="1"/>
          </p:cNvSpPr>
          <p:nvPr/>
        </p:nvSpPr>
        <p:spPr bwMode="auto">
          <a:xfrm>
            <a:off x="0" y="95250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nl-BE" altLang="nl-BE" sz="1800" dirty="0">
                <a:hlinkClick r:id="rId3"/>
              </a:rPr>
              <a:t>https://phet.colorado.edu/sims/html/wave-on-a-string/latest/wave-on-a-string_all.html?locale=nl</a:t>
            </a:r>
            <a:endParaRPr lang="nl-BE" altLang="nl-BE"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el 1"/>
          <p:cNvSpPr>
            <a:spLocks noGrp="1"/>
          </p:cNvSpPr>
          <p:nvPr>
            <p:ph type="title"/>
          </p:nvPr>
        </p:nvSpPr>
        <p:spPr bwMode="auto">
          <a:xfrm>
            <a:off x="457200" y="11113"/>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Openingsvraag</a:t>
            </a:r>
          </a:p>
        </p:txBody>
      </p:sp>
      <p:sp>
        <p:nvSpPr>
          <p:cNvPr id="3" name="Tijdelijke aanduiding voor inhoud 2"/>
          <p:cNvSpPr>
            <a:spLocks noGrp="1"/>
          </p:cNvSpPr>
          <p:nvPr>
            <p:ph idx="1"/>
          </p:nvPr>
        </p:nvSpPr>
        <p:spPr>
          <a:xfrm>
            <a:off x="457200" y="984250"/>
            <a:ext cx="8229600" cy="5141913"/>
          </a:xfrm>
        </p:spPr>
        <p:txBody>
          <a:bodyPr/>
          <a:lstStyle/>
          <a:p>
            <a:pPr marL="0" indent="17463">
              <a:buFontTx/>
              <a:buNone/>
              <a:defRPr/>
            </a:pPr>
            <a:r>
              <a:rPr lang="nl-BE" dirty="0"/>
              <a:t>Wat denk je? Je gooit een steen in een vijver en de watergolven verspreiden zich in cirkels naar buiten.</a:t>
            </a:r>
          </a:p>
          <a:p>
            <a:pPr marL="474663" indent="-457200">
              <a:buFont typeface="+mj-lt"/>
              <a:buAutoNum type="arabicPeriod"/>
              <a:defRPr/>
            </a:pPr>
            <a:r>
              <a:rPr lang="nl-BE" sz="2400" dirty="0"/>
              <a:t>De golven nemen water mee naar buiten, vanaf de plaats waar het steentje het water raakte. Dat bewegende water neemt energie mee naar buiten.</a:t>
            </a:r>
          </a:p>
          <a:p>
            <a:pPr marL="474663" indent="-457200">
              <a:buFont typeface="+mj-lt"/>
              <a:buAutoNum type="arabicPeriod"/>
              <a:defRPr/>
            </a:pPr>
            <a:r>
              <a:rPr lang="nl-BE" sz="2400" dirty="0"/>
              <a:t>De golven laten alleen het water op en neer gaan. Vanaf de plaats van het steentje wordt geen energie transport naar buiten gebracht.</a:t>
            </a:r>
          </a:p>
          <a:p>
            <a:pPr marL="474663" indent="-457200">
              <a:buFont typeface="+mj-lt"/>
              <a:buAutoNum type="arabicPeriod"/>
              <a:defRPr/>
            </a:pPr>
            <a:r>
              <a:rPr lang="nl-BE" sz="2400" dirty="0">
                <a:solidFill>
                  <a:srgbClr val="FF0000"/>
                </a:solidFill>
              </a:rPr>
              <a:t>De golven laten alleen het water op en neer gaan maar de golven nemen wel energie meer naar buiten van de plaats waar het steentje het water raakte vandaan.</a:t>
            </a:r>
          </a:p>
          <a:p>
            <a:pPr marL="0" indent="17463">
              <a:buFont typeface="+mj-lt"/>
              <a:buAutoNum type="alphaLcParenR"/>
              <a:defRPr/>
            </a:pPr>
            <a:endParaRPr lang="nl-B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Afbeelding 2"/>
          <p:cNvPicPr>
            <a:picLocks noChangeAspect="1"/>
          </p:cNvPicPr>
          <p:nvPr/>
        </p:nvPicPr>
        <p:blipFill>
          <a:blip r:embed="rId2">
            <a:extLst>
              <a:ext uri="{28A0092B-C50C-407E-A947-70E740481C1C}">
                <a14:useLocalDpi xmlns:a14="http://schemas.microsoft.com/office/drawing/2010/main" val="0"/>
              </a:ext>
            </a:extLst>
          </a:blip>
          <a:srcRect l="28831"/>
          <a:stretch>
            <a:fillRect/>
          </a:stretch>
        </p:blipFill>
        <p:spPr bwMode="auto">
          <a:xfrm>
            <a:off x="1062038" y="3983038"/>
            <a:ext cx="6953250" cy="260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Titel 1"/>
          <p:cNvSpPr>
            <a:spLocks noGrp="1"/>
          </p:cNvSpPr>
          <p:nvPr>
            <p:ph type="title"/>
          </p:nvPr>
        </p:nvSpPr>
        <p:spPr bwMode="auto">
          <a:xfrm>
            <a:off x="0" y="-3175"/>
            <a:ext cx="91440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15.1 Eigenschappen van de golfbeweging</a:t>
            </a:r>
          </a:p>
        </p:txBody>
      </p:sp>
      <p:sp>
        <p:nvSpPr>
          <p:cNvPr id="7172" name="Tijdelijke aanduiding voor inhoud 2"/>
          <p:cNvSpPr>
            <a:spLocks noGrp="1"/>
          </p:cNvSpPr>
          <p:nvPr>
            <p:ph idx="1"/>
          </p:nvPr>
        </p:nvSpPr>
        <p:spPr bwMode="auto">
          <a:xfrm>
            <a:off x="442913"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nl-BE" altLang="nl-BE"/>
              <a:t>Indeling op basis van tijd</a:t>
            </a:r>
          </a:p>
          <a:p>
            <a:r>
              <a:rPr lang="nl-BE" altLang="nl-BE"/>
              <a:t>Golfpuls </a:t>
            </a:r>
          </a:p>
          <a:p>
            <a:r>
              <a:rPr lang="nl-BE" altLang="nl-BE"/>
              <a:t>Continue golf  </a:t>
            </a:r>
            <a:r>
              <a:rPr lang="nl-BE" altLang="nl-BE">
                <a:sym typeface="Wingdings" panose="05000000000000000000" pitchFamily="2" charset="2"/>
              </a:rPr>
              <a:t> </a:t>
            </a:r>
            <a:r>
              <a:rPr lang="nl-BE" altLang="nl-BE"/>
              <a:t>periodieke golf</a:t>
            </a:r>
          </a:p>
        </p:txBody>
      </p:sp>
      <p:sp>
        <p:nvSpPr>
          <p:cNvPr id="7173" name="Line 4"/>
          <p:cNvSpPr>
            <a:spLocks noChangeShapeType="1"/>
          </p:cNvSpPr>
          <p:nvPr/>
        </p:nvSpPr>
        <p:spPr bwMode="auto">
          <a:xfrm flipV="1">
            <a:off x="1403350" y="3656013"/>
            <a:ext cx="0" cy="2663825"/>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nl-BE"/>
          </a:p>
        </p:txBody>
      </p:sp>
      <p:sp>
        <p:nvSpPr>
          <p:cNvPr id="7174" name="Line 5"/>
          <p:cNvSpPr>
            <a:spLocks noChangeShapeType="1"/>
          </p:cNvSpPr>
          <p:nvPr/>
        </p:nvSpPr>
        <p:spPr bwMode="auto">
          <a:xfrm>
            <a:off x="1331913" y="5240338"/>
            <a:ext cx="6911975" cy="0"/>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nl-BE"/>
          </a:p>
        </p:txBody>
      </p:sp>
      <p:sp>
        <p:nvSpPr>
          <p:cNvPr id="7175" name="Text Box 6"/>
          <p:cNvSpPr txBox="1">
            <a:spLocks noChangeArrowheads="1"/>
          </p:cNvSpPr>
          <p:nvPr/>
        </p:nvSpPr>
        <p:spPr bwMode="auto">
          <a:xfrm>
            <a:off x="1042988" y="3729038"/>
            <a:ext cx="504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nl-BE" altLang="nl-BE"/>
              <a:t>D</a:t>
            </a:r>
            <a:endParaRPr lang="nl-NL" altLang="nl-BE"/>
          </a:p>
        </p:txBody>
      </p:sp>
      <p:sp>
        <p:nvSpPr>
          <p:cNvPr id="7176" name="Text Box 7"/>
          <p:cNvSpPr txBox="1">
            <a:spLocks noChangeArrowheads="1"/>
          </p:cNvSpPr>
          <p:nvPr/>
        </p:nvSpPr>
        <p:spPr bwMode="auto">
          <a:xfrm>
            <a:off x="7956550" y="5521325"/>
            <a:ext cx="43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nl-BE" altLang="nl-BE"/>
              <a:t>t</a:t>
            </a:r>
            <a:endParaRPr lang="nl-NL" altLang="nl-BE"/>
          </a:p>
        </p:txBody>
      </p:sp>
      <p:sp>
        <p:nvSpPr>
          <p:cNvPr id="7177" name="Text Box 8"/>
          <p:cNvSpPr txBox="1">
            <a:spLocks noChangeArrowheads="1"/>
          </p:cNvSpPr>
          <p:nvPr/>
        </p:nvSpPr>
        <p:spPr bwMode="auto">
          <a:xfrm>
            <a:off x="5410200" y="4103688"/>
            <a:ext cx="287338"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nl-BE" altLang="nl-BE"/>
              <a:t>T</a:t>
            </a:r>
            <a:endParaRPr lang="nl-NL" altLang="nl-BE"/>
          </a:p>
        </p:txBody>
      </p:sp>
      <p:sp>
        <p:nvSpPr>
          <p:cNvPr id="7178" name="Text Box 9"/>
          <p:cNvSpPr txBox="1">
            <a:spLocks noChangeArrowheads="1"/>
          </p:cNvSpPr>
          <p:nvPr/>
        </p:nvSpPr>
        <p:spPr bwMode="auto">
          <a:xfrm>
            <a:off x="4689475" y="6083300"/>
            <a:ext cx="287338"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nl-BE" altLang="nl-BE"/>
              <a:t>T</a:t>
            </a:r>
            <a:endParaRPr lang="nl-NL" altLang="nl-BE"/>
          </a:p>
        </p:txBody>
      </p:sp>
      <p:sp>
        <p:nvSpPr>
          <p:cNvPr id="11" name="Tekstvak 10">
            <a:extLst>
              <a:ext uri="{FF2B5EF4-FFF2-40B4-BE49-F238E27FC236}">
                <a16:creationId xmlns:a16="http://schemas.microsoft.com/office/drawing/2014/main" id="{4CFE6C20-0EF3-4CC4-A211-355D86489320}"/>
              </a:ext>
            </a:extLst>
          </p:cNvPr>
          <p:cNvSpPr txBox="1"/>
          <p:nvPr/>
        </p:nvSpPr>
        <p:spPr>
          <a:xfrm>
            <a:off x="121157" y="6450013"/>
            <a:ext cx="7167409" cy="369332"/>
          </a:xfrm>
          <a:prstGeom prst="rect">
            <a:avLst/>
          </a:prstGeom>
          <a:noFill/>
        </p:spPr>
        <p:txBody>
          <a:bodyPr wrap="square">
            <a:spAutoFit/>
          </a:bodyPr>
          <a:lstStyle/>
          <a:p>
            <a:r>
              <a:rPr lang="nl-BE" sz="1800" dirty="0">
                <a:hlinkClick r:id="rId3"/>
              </a:rPr>
              <a:t>https://phet.colorado.edu/sims/html/waves-intro/latest/waves-intro_all.html</a:t>
            </a:r>
            <a:endParaRPr lang="nl-BE"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jdelijke aanduiding voor inhoud 2"/>
          <p:cNvSpPr>
            <a:spLocks noGrp="1"/>
          </p:cNvSpPr>
          <p:nvPr>
            <p:ph idx="1"/>
          </p:nvPr>
        </p:nvSpPr>
        <p:spPr bwMode="auto">
          <a:xfrm>
            <a:off x="430213" y="1600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Continue golf </a:t>
            </a:r>
            <a:r>
              <a:rPr lang="nl-BE" altLang="nl-BE">
                <a:sym typeface="Wingdings" panose="05000000000000000000" pitchFamily="2" charset="2"/>
              </a:rPr>
              <a:t> </a:t>
            </a:r>
            <a:r>
              <a:rPr lang="nl-BE" altLang="nl-BE"/>
              <a:t>periodieke golf</a:t>
            </a:r>
          </a:p>
        </p:txBody>
      </p:sp>
      <p:pic>
        <p:nvPicPr>
          <p:cNvPr id="8195" name="Afbeelding 8"/>
          <p:cNvPicPr>
            <a:picLocks noChangeAspect="1"/>
          </p:cNvPicPr>
          <p:nvPr/>
        </p:nvPicPr>
        <p:blipFill>
          <a:blip r:embed="rId2">
            <a:extLst>
              <a:ext uri="{28A0092B-C50C-407E-A947-70E740481C1C}">
                <a14:useLocalDpi xmlns:a14="http://schemas.microsoft.com/office/drawing/2010/main" val="0"/>
              </a:ext>
            </a:extLst>
          </a:blip>
          <a:srcRect l="28831"/>
          <a:stretch>
            <a:fillRect/>
          </a:stretch>
        </p:blipFill>
        <p:spPr bwMode="auto">
          <a:xfrm>
            <a:off x="1062038" y="2836863"/>
            <a:ext cx="6953250"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Titel 1"/>
          <p:cNvSpPr>
            <a:spLocks noGrp="1"/>
          </p:cNvSpPr>
          <p:nvPr>
            <p:ph type="title"/>
          </p:nvPr>
        </p:nvSpPr>
        <p:spPr bwMode="auto">
          <a:xfrm>
            <a:off x="0" y="-3175"/>
            <a:ext cx="91440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15.1 Eigenschappen van de golfbeweging</a:t>
            </a:r>
          </a:p>
        </p:txBody>
      </p:sp>
      <p:sp>
        <p:nvSpPr>
          <p:cNvPr id="8197" name="Line 4"/>
          <p:cNvSpPr>
            <a:spLocks noChangeShapeType="1"/>
          </p:cNvSpPr>
          <p:nvPr/>
        </p:nvSpPr>
        <p:spPr bwMode="auto">
          <a:xfrm flipV="1">
            <a:off x="1403350" y="2492375"/>
            <a:ext cx="0" cy="2663825"/>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nl-BE"/>
          </a:p>
        </p:txBody>
      </p:sp>
      <p:sp>
        <p:nvSpPr>
          <p:cNvPr id="8198" name="Line 5"/>
          <p:cNvSpPr>
            <a:spLocks noChangeShapeType="1"/>
          </p:cNvSpPr>
          <p:nvPr/>
        </p:nvSpPr>
        <p:spPr bwMode="auto">
          <a:xfrm>
            <a:off x="1331913" y="4076700"/>
            <a:ext cx="6911975" cy="0"/>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nl-BE"/>
          </a:p>
        </p:txBody>
      </p:sp>
      <p:sp>
        <p:nvSpPr>
          <p:cNvPr id="8199" name="Text Box 6"/>
          <p:cNvSpPr txBox="1">
            <a:spLocks noChangeArrowheads="1"/>
          </p:cNvSpPr>
          <p:nvPr/>
        </p:nvSpPr>
        <p:spPr bwMode="auto">
          <a:xfrm>
            <a:off x="1042988" y="2565400"/>
            <a:ext cx="504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nl-BE" altLang="nl-BE"/>
              <a:t>D</a:t>
            </a:r>
            <a:endParaRPr lang="nl-NL" altLang="nl-BE"/>
          </a:p>
        </p:txBody>
      </p:sp>
      <p:sp>
        <p:nvSpPr>
          <p:cNvPr id="8200" name="Text Box 7"/>
          <p:cNvSpPr txBox="1">
            <a:spLocks noChangeArrowheads="1"/>
          </p:cNvSpPr>
          <p:nvPr/>
        </p:nvSpPr>
        <p:spPr bwMode="auto">
          <a:xfrm>
            <a:off x="7956550" y="4357688"/>
            <a:ext cx="431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nl-BE" altLang="nl-BE"/>
              <a:t>x</a:t>
            </a:r>
            <a:endParaRPr lang="nl-NL" altLang="nl-BE"/>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bwMode="auto">
          <a:xfrm>
            <a:off x="0" y="-3175"/>
            <a:ext cx="91440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a:t>15.1 Eigenschappen van de golfbeweging</a:t>
            </a:r>
          </a:p>
        </p:txBody>
      </p:sp>
      <p:sp>
        <p:nvSpPr>
          <p:cNvPr id="9219" name="Tijdelijke aanduiding voor inhoud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dirty="0"/>
              <a:t>Golfsnelheid </a:t>
            </a:r>
            <a:r>
              <a:rPr lang="nl-BE" altLang="nl-BE" i="1" dirty="0"/>
              <a:t>v</a:t>
            </a:r>
            <a:r>
              <a:rPr lang="nl-BE" altLang="nl-BE" dirty="0"/>
              <a:t>: snelheid waarmee de storing zich voortplant</a:t>
            </a:r>
          </a:p>
          <a:p>
            <a:pPr>
              <a:buFontTx/>
              <a:buNone/>
            </a:pPr>
            <a:r>
              <a:rPr lang="nl-BE" altLang="nl-BE" dirty="0"/>
              <a:t> 	</a:t>
            </a:r>
            <a:r>
              <a:rPr lang="nl-BE" altLang="nl-BE" sz="2400" dirty="0">
                <a:sym typeface="Wingdings" panose="05000000000000000000" pitchFamily="2" charset="2"/>
              </a:rPr>
              <a:t> 	onafhankelijk van de beweging van de bron relatief 	t.o.v. het medium</a:t>
            </a:r>
          </a:p>
          <a:p>
            <a:pPr>
              <a:buFontTx/>
              <a:buNone/>
            </a:pPr>
            <a:r>
              <a:rPr lang="nl-BE" altLang="nl-BE" sz="2400" dirty="0"/>
              <a:t> 	</a:t>
            </a:r>
            <a:r>
              <a:rPr lang="nl-BE" altLang="nl-BE" sz="2400" dirty="0">
                <a:sym typeface="Wingdings" panose="05000000000000000000" pitchFamily="2" charset="2"/>
              </a:rPr>
              <a:t> 	afhankelijk van de eigenschappen van het medium</a:t>
            </a:r>
          </a:p>
          <a:p>
            <a:pPr>
              <a:buFontTx/>
              <a:buNone/>
            </a:pPr>
            <a:r>
              <a:rPr lang="nl-BE" altLang="nl-BE" sz="2400" dirty="0"/>
              <a:t> 	</a:t>
            </a:r>
            <a:r>
              <a:rPr lang="nl-BE" altLang="nl-BE" sz="2400" dirty="0">
                <a:sym typeface="Wingdings" panose="05000000000000000000" pitchFamily="2" charset="2"/>
              </a:rPr>
              <a:t> 	</a:t>
            </a:r>
          </a:p>
          <a:p>
            <a:pPr lvl="2"/>
            <a:r>
              <a:rPr lang="nl-BE" altLang="nl-BE" sz="2200" dirty="0"/>
              <a:t>Dispersief medium: </a:t>
            </a:r>
            <a:r>
              <a:rPr lang="nl-BE" altLang="nl-BE" sz="2200" i="1" dirty="0"/>
              <a:t>v</a:t>
            </a:r>
            <a:r>
              <a:rPr lang="nl-BE" altLang="nl-BE" sz="2200" dirty="0"/>
              <a:t> is afhankelijk van </a:t>
            </a:r>
            <a:r>
              <a:rPr lang="nl-BE" altLang="nl-BE" sz="2200" dirty="0">
                <a:latin typeface="Symbol" panose="05050102010706020507" pitchFamily="18" charset="2"/>
              </a:rPr>
              <a:t>l</a:t>
            </a:r>
            <a:r>
              <a:rPr lang="nl-BE" altLang="nl-BE" sz="2200" dirty="0"/>
              <a:t> en f</a:t>
            </a:r>
          </a:p>
          <a:p>
            <a:pPr lvl="2"/>
            <a:r>
              <a:rPr lang="nl-BE" altLang="nl-BE" sz="2200" dirty="0"/>
              <a:t>Non-dispersief medium: </a:t>
            </a:r>
            <a:r>
              <a:rPr lang="nl-BE" altLang="nl-BE" sz="2200" i="1" dirty="0"/>
              <a:t>v</a:t>
            </a:r>
            <a:r>
              <a:rPr lang="nl-BE" altLang="nl-BE" sz="2200" dirty="0"/>
              <a:t> is onafhankelijk van </a:t>
            </a:r>
            <a:r>
              <a:rPr lang="nl-BE" altLang="nl-BE" sz="2200" dirty="0">
                <a:latin typeface="Symbol" panose="05050102010706020507" pitchFamily="18" charset="2"/>
              </a:rPr>
              <a:t>l</a:t>
            </a:r>
            <a:r>
              <a:rPr lang="nl-BE" altLang="nl-BE" sz="2200" dirty="0"/>
              <a:t> en f</a:t>
            </a:r>
          </a:p>
          <a:p>
            <a:pPr lvl="1">
              <a:buFontTx/>
              <a:buNone/>
            </a:pPr>
            <a:br>
              <a:rPr lang="nl-BE" altLang="nl-BE" dirty="0"/>
            </a:br>
            <a:endParaRPr lang="nl-BE" altLang="nl-BE" dirty="0"/>
          </a:p>
        </p:txBody>
      </p:sp>
      <p:graphicFrame>
        <p:nvGraphicFramePr>
          <p:cNvPr id="9220" name="Object 2"/>
          <p:cNvGraphicFramePr>
            <a:graphicFrameLocks noChangeAspect="1"/>
          </p:cNvGraphicFramePr>
          <p:nvPr>
            <p:extLst>
              <p:ext uri="{D42A27DB-BD31-4B8C-83A1-F6EECF244321}">
                <p14:modId xmlns:p14="http://schemas.microsoft.com/office/powerpoint/2010/main" val="2813371105"/>
              </p:ext>
            </p:extLst>
          </p:nvPr>
        </p:nvGraphicFramePr>
        <p:xfrm>
          <a:off x="1446213" y="3851275"/>
          <a:ext cx="1143000" cy="538163"/>
        </p:xfrm>
        <a:graphic>
          <a:graphicData uri="http://schemas.openxmlformats.org/presentationml/2006/ole">
            <mc:AlternateContent xmlns:mc="http://schemas.openxmlformats.org/markup-compatibility/2006">
              <mc:Choice xmlns:v="urn:schemas-microsoft-com:vml" Requires="v">
                <p:oleObj spid="_x0000_s9252" name="Vergelijking" r:id="rId3" imgW="431613" imgH="203112" progId="Equation.3">
                  <p:embed/>
                </p:oleObj>
              </mc:Choice>
              <mc:Fallback>
                <p:oleObj name="Vergelijking" r:id="rId3" imgW="431613" imgH="203112"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6213" y="3851275"/>
                        <a:ext cx="1143000"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Afbeelding 1">
            <a:extLst>
              <a:ext uri="{FF2B5EF4-FFF2-40B4-BE49-F238E27FC236}">
                <a16:creationId xmlns:a16="http://schemas.microsoft.com/office/drawing/2014/main" id="{C81A1655-F22D-4617-BC1F-87DD384A83A9}"/>
              </a:ext>
            </a:extLst>
          </p:cNvPr>
          <p:cNvPicPr>
            <a:picLocks noChangeAspect="1"/>
          </p:cNvPicPr>
          <p:nvPr/>
        </p:nvPicPr>
        <p:blipFill rotWithShape="1">
          <a:blip r:embed="rId2">
            <a:extLst>
              <a:ext uri="{28A0092B-C50C-407E-A947-70E740481C1C}">
                <a14:useLocalDpi xmlns:a14="http://schemas.microsoft.com/office/drawing/2010/main" val="0"/>
              </a:ext>
            </a:extLst>
          </a:blip>
          <a:srcRect l="42337" r="28689"/>
          <a:stretch/>
        </p:blipFill>
        <p:spPr bwMode="auto">
          <a:xfrm>
            <a:off x="6484429" y="742566"/>
            <a:ext cx="2202371" cy="189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 name="Titel 1"/>
          <p:cNvSpPr>
            <a:spLocks noGrp="1"/>
          </p:cNvSpPr>
          <p:nvPr>
            <p:ph type="title"/>
          </p:nvPr>
        </p:nvSpPr>
        <p:spPr bwMode="auto">
          <a:xfrm>
            <a:off x="0" y="-3175"/>
            <a:ext cx="91440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dirty="0"/>
              <a:t>15.1 Eigenschappen van de golfbeweging </a:t>
            </a:r>
          </a:p>
        </p:txBody>
      </p:sp>
      <p:sp>
        <p:nvSpPr>
          <p:cNvPr id="10243" name="Tijdelijke aanduiding voor inhoud 2"/>
          <p:cNvSpPr>
            <a:spLocks noGrp="1"/>
          </p:cNvSpPr>
          <p:nvPr>
            <p:ph idx="1"/>
          </p:nvPr>
        </p:nvSpPr>
        <p:spPr bwMode="auto">
          <a:xfrm>
            <a:off x="30548" y="1589471"/>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nl-BE" altLang="nl-BE" dirty="0"/>
              <a:t>Indeling op basis van dimensie</a:t>
            </a:r>
          </a:p>
          <a:p>
            <a:pPr lvl="1"/>
            <a:r>
              <a:rPr lang="nl-BE" altLang="nl-BE" dirty="0"/>
              <a:t>Voortplanting in 1 dimensie: golf in een touw</a:t>
            </a:r>
          </a:p>
          <a:p>
            <a:pPr lvl="1"/>
            <a:r>
              <a:rPr lang="nl-BE" altLang="nl-BE" dirty="0"/>
              <a:t>Voortplanting in 2 dimensies: oppervlaktegolven op het water</a:t>
            </a:r>
          </a:p>
          <a:p>
            <a:pPr lvl="1"/>
            <a:endParaRPr lang="nl-BE" altLang="nl-BE" dirty="0"/>
          </a:p>
          <a:p>
            <a:pPr lvl="1"/>
            <a:endParaRPr lang="nl-BE" altLang="nl-BE" dirty="0"/>
          </a:p>
          <a:p>
            <a:pPr lvl="1"/>
            <a:endParaRPr lang="nl-BE" altLang="nl-BE" dirty="0"/>
          </a:p>
          <a:p>
            <a:pPr lvl="1"/>
            <a:endParaRPr lang="nl-BE" altLang="nl-BE" dirty="0"/>
          </a:p>
          <a:p>
            <a:pPr lvl="1"/>
            <a:r>
              <a:rPr lang="nl-BE" altLang="nl-BE" dirty="0"/>
              <a:t>Voortplanting in 3 dimensies: licht en geluid</a:t>
            </a:r>
          </a:p>
        </p:txBody>
      </p:sp>
      <p:pic>
        <p:nvPicPr>
          <p:cNvPr id="5" name="Picture 148" descr="15_00CO">
            <a:extLst>
              <a:ext uri="{FF2B5EF4-FFF2-40B4-BE49-F238E27FC236}">
                <a16:creationId xmlns:a16="http://schemas.microsoft.com/office/drawing/2014/main" id="{E7B6338A-1A4D-4488-B179-0804EA24C9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5343" y="3067728"/>
            <a:ext cx="5028152" cy="1954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Afbeelding 1">
            <a:extLst>
              <a:ext uri="{FF2B5EF4-FFF2-40B4-BE49-F238E27FC236}">
                <a16:creationId xmlns:a16="http://schemas.microsoft.com/office/drawing/2014/main" id="{00E64A3E-BBF2-4464-B7EC-272B3F833064}"/>
              </a:ext>
            </a:extLst>
          </p:cNvPr>
          <p:cNvPicPr>
            <a:picLocks noChangeAspect="1"/>
          </p:cNvPicPr>
          <p:nvPr/>
        </p:nvPicPr>
        <p:blipFill>
          <a:blip r:embed="rId4" cstate="print">
            <a:extLst>
              <a:ext uri="{28A0092B-C50C-407E-A947-70E740481C1C}">
                <a14:useLocalDpi xmlns:a14="http://schemas.microsoft.com/office/drawing/2010/main" val="0"/>
              </a:ext>
            </a:extLst>
          </a:blip>
          <a:srcRect b="29829"/>
          <a:stretch>
            <a:fillRect/>
          </a:stretch>
        </p:blipFill>
        <p:spPr bwMode="auto">
          <a:xfrm>
            <a:off x="7288567" y="5214034"/>
            <a:ext cx="1824885" cy="164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kstvak 7">
            <a:extLst>
              <a:ext uri="{FF2B5EF4-FFF2-40B4-BE49-F238E27FC236}">
                <a16:creationId xmlns:a16="http://schemas.microsoft.com/office/drawing/2014/main" id="{765E86C9-6468-4A44-B8E4-E7DDD5140E15}"/>
              </a:ext>
            </a:extLst>
          </p:cNvPr>
          <p:cNvSpPr txBox="1"/>
          <p:nvPr/>
        </p:nvSpPr>
        <p:spPr>
          <a:xfrm>
            <a:off x="121157" y="5657671"/>
            <a:ext cx="7167409" cy="369332"/>
          </a:xfrm>
          <a:prstGeom prst="rect">
            <a:avLst/>
          </a:prstGeom>
          <a:noFill/>
        </p:spPr>
        <p:txBody>
          <a:bodyPr wrap="square">
            <a:spAutoFit/>
          </a:bodyPr>
          <a:lstStyle/>
          <a:p>
            <a:r>
              <a:rPr lang="nl-BE" sz="1800" dirty="0">
                <a:hlinkClick r:id="rId5"/>
              </a:rPr>
              <a:t>https://phet.colorado.edu/sims/html/waves-intro/latest/waves-intro_all.html</a:t>
            </a:r>
            <a:endParaRPr lang="nl-BE" sz="1800" dirty="0"/>
          </a:p>
        </p:txBody>
      </p:sp>
    </p:spTree>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5993</TotalTime>
  <Words>1441</Words>
  <Application>Microsoft Office PowerPoint</Application>
  <PresentationFormat>Diavoorstelling (4:3)</PresentationFormat>
  <Paragraphs>242</Paragraphs>
  <Slides>37</Slides>
  <Notes>7</Notes>
  <HiddenSlides>0</HiddenSlides>
  <MMClips>0</MMClips>
  <ScaleCrop>false</ScaleCrop>
  <HeadingPairs>
    <vt:vector size="8" baseType="variant">
      <vt:variant>
        <vt:lpstr>Gebruikte lettertypen</vt:lpstr>
      </vt:variant>
      <vt:variant>
        <vt:i4>6</vt:i4>
      </vt:variant>
      <vt:variant>
        <vt:lpstr>Thema</vt:lpstr>
      </vt:variant>
      <vt:variant>
        <vt:i4>1</vt:i4>
      </vt:variant>
      <vt:variant>
        <vt:lpstr>Ingesloten OLE-bronprogramma's</vt:lpstr>
      </vt:variant>
      <vt:variant>
        <vt:i4>2</vt:i4>
      </vt:variant>
      <vt:variant>
        <vt:lpstr>Diatitels</vt:lpstr>
      </vt:variant>
      <vt:variant>
        <vt:i4>37</vt:i4>
      </vt:variant>
    </vt:vector>
  </HeadingPairs>
  <TitlesOfParts>
    <vt:vector size="46" baseType="lpstr">
      <vt:lpstr>Arial</vt:lpstr>
      <vt:lpstr>Calibri</vt:lpstr>
      <vt:lpstr>Cambria Math</vt:lpstr>
      <vt:lpstr>Symbol</vt:lpstr>
      <vt:lpstr>Times</vt:lpstr>
      <vt:lpstr>Wingdings</vt:lpstr>
      <vt:lpstr>Blank</vt:lpstr>
      <vt:lpstr>Vergelijking</vt:lpstr>
      <vt:lpstr>Microsoft Word 97 - 2003-document</vt:lpstr>
      <vt:lpstr>Chapter Opener</vt:lpstr>
      <vt:lpstr>Inhoud H15: Golfbeweging</vt:lpstr>
      <vt:lpstr>Openingsvraag</vt:lpstr>
      <vt:lpstr>H 15 Golfbeweging</vt:lpstr>
      <vt:lpstr>Openingsvraag</vt:lpstr>
      <vt:lpstr>15.1 Eigenschappen van de golfbeweging</vt:lpstr>
      <vt:lpstr>15.1 Eigenschappen van de golfbeweging</vt:lpstr>
      <vt:lpstr>15.1 Eigenschappen van de golfbeweging</vt:lpstr>
      <vt:lpstr>15.1 Eigenschappen van de golfbeweging </vt:lpstr>
      <vt:lpstr>15.2 Typen golven: transversale en longitudinale golven</vt:lpstr>
      <vt:lpstr>15.2 Typen golven: transversale en longitudinale golven</vt:lpstr>
      <vt:lpstr>15.2 Typen golven: transversale en longitudinale golven</vt:lpstr>
      <vt:lpstr>15.2 Typen golven: transversale en longitudinale golven</vt:lpstr>
      <vt:lpstr>15.2 Typen golven: transversale en longitudinale golven</vt:lpstr>
      <vt:lpstr>15.2 Typen golven: transversale en longitudinale golven</vt:lpstr>
      <vt:lpstr>15.2 Typen golven: transversale en longitudinale golven</vt:lpstr>
      <vt:lpstr>15.2 Typen golven: transversale en longitudinale golven</vt:lpstr>
      <vt:lpstr>15.3 Energietransport door golven</vt:lpstr>
      <vt:lpstr>15.3 Energietransport door golven</vt:lpstr>
      <vt:lpstr>15.4 Wiskundige voorstelling van een lopende golf</vt:lpstr>
      <vt:lpstr>15.4 Wiskundige voorstelling van een lopende golf</vt:lpstr>
      <vt:lpstr>15.5 De golfvergelijking</vt:lpstr>
      <vt:lpstr>15.6 Het superpositiebeginsel</vt:lpstr>
      <vt:lpstr>15.6 Het superpositiebeginsel</vt:lpstr>
      <vt:lpstr>15.6 Het superpositiebeginsel</vt:lpstr>
      <vt:lpstr>15.8 Interferentie (deel 1)</vt:lpstr>
      <vt:lpstr>15.8 Interferentie</vt:lpstr>
      <vt:lpstr>15.8 Interferentie</vt:lpstr>
      <vt:lpstr>15.8 Interferentie</vt:lpstr>
      <vt:lpstr>15.8 Interferentie</vt:lpstr>
      <vt:lpstr>15.7 Reflectie en transmissie</vt:lpstr>
      <vt:lpstr>15.7 Reflectie en transmissie</vt:lpstr>
      <vt:lpstr>15.9 Staande golven; resonantie</vt:lpstr>
      <vt:lpstr>15.11 Buiging</vt:lpstr>
      <vt:lpstr>15.11 Buiging</vt:lpstr>
      <vt:lpstr>15.11 Buiging</vt:lpstr>
      <vt:lpstr>15.11 Buiging</vt:lpstr>
    </vt:vector>
  </TitlesOfParts>
  <Company>PIT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01-10b</dc:title>
  <dc:creator>System_70</dc:creator>
  <cp:lastModifiedBy>WIEERS Els</cp:lastModifiedBy>
  <cp:revision>170</cp:revision>
  <cp:lastPrinted>2005-12-13T16:18:07Z</cp:lastPrinted>
  <dcterms:created xsi:type="dcterms:W3CDTF">2005-12-12T21:42:59Z</dcterms:created>
  <dcterms:modified xsi:type="dcterms:W3CDTF">2023-10-10T10:37:56Z</dcterms:modified>
</cp:coreProperties>
</file>