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7" r:id="rId3"/>
    <p:sldId id="271" r:id="rId4"/>
    <p:sldId id="269" r:id="rId5"/>
    <p:sldId id="268" r:id="rId6"/>
    <p:sldId id="259" r:id="rId7"/>
    <p:sldId id="264" r:id="rId8"/>
    <p:sldId id="257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3333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AA8BA6-0E19-4365-A04B-551A41DEC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1B2A22-6D83-4880-AAF7-7FDE35477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207E7F-657A-4E0F-BC6A-729A409BEA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17752-69FD-4DA0-A5EE-D49C75E4FBAB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31036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B1EC14-C714-445E-8462-AFA97217D4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E3EC1C-2B1D-4F4F-84E6-1CCC7017B5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40098C-4074-41AD-8F6F-1AA1AA3EB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2398F-ADDD-41F4-8236-74D583E9EA2F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5268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C5407D-A4B3-4029-B7B4-EF51BA010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46393A-F2AE-43F5-A6A3-47267B60AA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D07736-60AF-4DF7-82CF-C47ACA0F9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5A8F0-A079-4566-AC1C-1088B4052484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415660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4E9960-6DF1-4CDF-AA72-C817D3BCB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082078-CEAF-494C-9B51-D80A3E00F9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34E069-65C4-4CD4-B5C6-748FB2C539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AC14-DE64-4A9F-AD85-FDD8839ED3EA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6596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F52E79-4E82-4E90-ABB9-32B6F66838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CE05D8-EBD2-44BC-8417-48F23000B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D13B-31C9-4A94-8640-0A189010A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D3433-3B6D-483C-AA09-7AE72A162001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71449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258E4-D5FB-4E73-A187-700AE2A758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88D88-5399-4A46-86F0-2AA34E1DE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F8F6B-8836-4D13-824C-3D44917CF9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CE4C0-99BF-4C0E-90F3-122E1B6DEB23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62289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4D52EE-A60A-4749-9959-062C60A7A3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8E59A3D-6A84-4FD2-87EE-08408C6ED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646CAD5-4F12-4285-A17C-9039157B1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BEF01-37DB-4F52-B182-79CAFBEA5F90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4313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C71A270-C808-4F9B-951A-7A021B451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00D8F2-E60B-46AE-B72B-C5C8840E2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88E8BA-220D-40FC-9157-C488AF1F2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1A6FF-9B03-4CBA-8B57-596E0BBEAA6E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14509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CE0CDC1-FCAE-4D7E-B582-5662733D4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11A4ED-97C9-4DF2-8309-CA2F42A82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16CE80C-4462-4C3F-89C0-175449610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889E4-CCA0-424D-B3EB-641E6309B7E2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8930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C55B6-AD9D-4E93-994A-552104445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1F6D2-3741-4B5B-BAA7-6520A67449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FC958-336A-4129-9CD4-1F528C756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4018D-CD09-4378-B759-69D8CBF6B926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25189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BE0E9-5657-47E0-8433-47039206E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ECD0F-F72E-472D-8849-F36483AD3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B12EE-8192-42FF-9F02-07F8248FE3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C43B9-F690-46B2-ACA7-CD170BF8AAEF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418784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E7BFE3F-CB90-4448-B0E8-905BFF277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het opmaakprofiel te bewerken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552833-0CE6-4660-827C-B2ACF1B22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opmaakprofielen van de modeltekst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14F5F5-49F8-4C7B-9A8D-2E69CFC459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62EB49-742B-4962-88AD-FCCA2EDD0F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802F1CD-C189-4117-B30F-05934788D0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86F4DD4-8656-421D-85A5-714C55119932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5">
            <a:extLst>
              <a:ext uri="{FF2B5EF4-FFF2-40B4-BE49-F238E27FC236}">
                <a16:creationId xmlns:a16="http://schemas.microsoft.com/office/drawing/2014/main" id="{1660EA3B-7284-44B8-8772-066311902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Interferentie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C3DA16B4-8A3C-4C09-A502-7E4B9BEC8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nl-BE" dirty="0"/>
              <a:t>Samenstelling harmonische golven in dezelfde zin met dezelfde frequentie  </a:t>
            </a:r>
            <a:br>
              <a:rPr lang="nl-BE" dirty="0"/>
            </a:br>
            <a:r>
              <a:rPr lang="nl-BE" dirty="0"/>
              <a:t>(</a:t>
            </a:r>
            <a:r>
              <a:rPr lang="nl-BE" dirty="0" err="1"/>
              <a:t>cfr</a:t>
            </a:r>
            <a:r>
              <a:rPr lang="nl-BE" dirty="0"/>
              <a:t>. Hoofdstuk 15)</a:t>
            </a:r>
          </a:p>
          <a:p>
            <a:pPr marL="0" indent="0" eaLnBrk="1" hangingPunct="1">
              <a:buFontTx/>
              <a:buNone/>
              <a:defRPr/>
            </a:pPr>
            <a:endParaRPr lang="nl-BE" dirty="0"/>
          </a:p>
          <a:p>
            <a:pPr eaLnBrk="1" hangingPunct="1">
              <a:defRPr/>
            </a:pPr>
            <a:r>
              <a:rPr lang="nl-BE" dirty="0"/>
              <a:t>CI als totale faseverschil gelijk is aan </a:t>
            </a:r>
            <a:r>
              <a:rPr lang="nl-BE" i="1" dirty="0"/>
              <a:t>2m</a:t>
            </a:r>
            <a:r>
              <a:rPr lang="nl-BE" i="1" dirty="0">
                <a:latin typeface="Symbol" panose="05050102010706020507" pitchFamily="18" charset="2"/>
              </a:rPr>
              <a:t>p</a:t>
            </a:r>
          </a:p>
          <a:p>
            <a:pPr eaLnBrk="1" hangingPunct="1">
              <a:defRPr/>
            </a:pPr>
            <a:r>
              <a:rPr lang="nl-BE" dirty="0"/>
              <a:t>DI als totale faseverschil gelijk is aan (</a:t>
            </a:r>
            <a:r>
              <a:rPr lang="nl-BE" i="1" dirty="0"/>
              <a:t>2m+1)</a:t>
            </a:r>
            <a:r>
              <a:rPr lang="nl-BE" i="1" dirty="0">
                <a:latin typeface="Symbol" panose="05050102010706020507" pitchFamily="18" charset="2"/>
              </a:rPr>
              <a:t>p</a:t>
            </a:r>
          </a:p>
          <a:p>
            <a:pPr eaLnBrk="1" hangingPunct="1">
              <a:defRPr/>
            </a:pPr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B4C70B5-2AA7-41A8-957F-17CA56215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nl-BE" altLang="nl-BE" sz="3600"/>
              <a:t>Interferentie aan dunne filmen </a:t>
            </a:r>
            <a:br>
              <a:rPr lang="nl-BE" altLang="nl-BE" sz="3600"/>
            </a:br>
            <a:r>
              <a:rPr lang="nl-BE" altLang="nl-BE" sz="3600"/>
              <a:t>n</a:t>
            </a:r>
            <a:r>
              <a:rPr lang="nl-BE" altLang="nl-BE" sz="3600" baseline="-25000"/>
              <a:t>1</a:t>
            </a:r>
            <a:r>
              <a:rPr lang="nl-BE" altLang="nl-BE" sz="3600"/>
              <a:t>&lt;n</a:t>
            </a:r>
            <a:r>
              <a:rPr lang="nl-BE" altLang="nl-BE" sz="3600" baseline="-25000"/>
              <a:t>f</a:t>
            </a:r>
            <a:r>
              <a:rPr lang="nl-BE" altLang="nl-BE" sz="3600"/>
              <a:t> en n</a:t>
            </a:r>
            <a:r>
              <a:rPr lang="nl-BE" altLang="nl-BE" sz="3600" baseline="-25000"/>
              <a:t>2</a:t>
            </a:r>
            <a:r>
              <a:rPr lang="nl-BE" altLang="nl-BE" sz="3600"/>
              <a:t>&lt;n</a:t>
            </a:r>
            <a:r>
              <a:rPr lang="nl-BE" altLang="nl-BE" sz="3600" baseline="-25000"/>
              <a:t>f</a:t>
            </a:r>
            <a:endParaRPr lang="nl-NL" altLang="nl-BE" sz="3600" baseline="-25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35B2101-0D2A-4238-8749-AA2C099C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57563"/>
            <a:ext cx="8424862" cy="1684337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78D421BB-63D8-407C-8248-F182C4B94CB3}"/>
              </a:ext>
            </a:extLst>
          </p:cNvPr>
          <p:cNvGrpSpPr>
            <a:grpSpLocks/>
          </p:cNvGrpSpPr>
          <p:nvPr/>
        </p:nvGrpSpPr>
        <p:grpSpPr bwMode="auto">
          <a:xfrm>
            <a:off x="2570163" y="5059363"/>
            <a:ext cx="904875" cy="1682750"/>
            <a:chOff x="1292" y="527"/>
            <a:chExt cx="454" cy="953"/>
          </a:xfrm>
        </p:grpSpPr>
        <p:sp>
          <p:nvSpPr>
            <p:cNvPr id="11312" name="Line 5">
              <a:extLst>
                <a:ext uri="{FF2B5EF4-FFF2-40B4-BE49-F238E27FC236}">
                  <a16:creationId xmlns:a16="http://schemas.microsoft.com/office/drawing/2014/main" id="{32918FA7-F265-4588-8AD9-E2001B578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3" name="Line 6">
              <a:extLst>
                <a:ext uri="{FF2B5EF4-FFF2-40B4-BE49-F238E27FC236}">
                  <a16:creationId xmlns:a16="http://schemas.microsoft.com/office/drawing/2014/main" id="{1398FA0C-3D96-4019-ACAB-32735DE2F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5367" name="Group 7">
            <a:extLst>
              <a:ext uri="{FF2B5EF4-FFF2-40B4-BE49-F238E27FC236}">
                <a16:creationId xmlns:a16="http://schemas.microsoft.com/office/drawing/2014/main" id="{8AF0FED4-A67C-49A6-BB1C-FD984FA47D1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375025"/>
            <a:ext cx="360363" cy="1684338"/>
            <a:chOff x="1292" y="527"/>
            <a:chExt cx="454" cy="953"/>
          </a:xfrm>
        </p:grpSpPr>
        <p:sp>
          <p:nvSpPr>
            <p:cNvPr id="11310" name="Line 8">
              <a:extLst>
                <a:ext uri="{FF2B5EF4-FFF2-40B4-BE49-F238E27FC236}">
                  <a16:creationId xmlns:a16="http://schemas.microsoft.com/office/drawing/2014/main" id="{99FC858B-9A78-4289-9D42-AEAC39092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1" name="Line 9">
              <a:extLst>
                <a:ext uri="{FF2B5EF4-FFF2-40B4-BE49-F238E27FC236}">
                  <a16:creationId xmlns:a16="http://schemas.microsoft.com/office/drawing/2014/main" id="{908071EA-677D-4398-9D28-C422DC416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270" name="Group 10">
            <a:extLst>
              <a:ext uri="{FF2B5EF4-FFF2-40B4-BE49-F238E27FC236}">
                <a16:creationId xmlns:a16="http://schemas.microsoft.com/office/drawing/2014/main" id="{3E0DBDB2-1310-45CC-A6F2-486B71F0A8FE}"/>
              </a:ext>
            </a:extLst>
          </p:cNvPr>
          <p:cNvGrpSpPr>
            <a:grpSpLocks/>
          </p:cNvGrpSpPr>
          <p:nvPr/>
        </p:nvGrpSpPr>
        <p:grpSpPr bwMode="auto">
          <a:xfrm>
            <a:off x="1301750" y="1692275"/>
            <a:ext cx="904875" cy="1682750"/>
            <a:chOff x="1292" y="527"/>
            <a:chExt cx="454" cy="953"/>
          </a:xfrm>
        </p:grpSpPr>
        <p:sp>
          <p:nvSpPr>
            <p:cNvPr id="11308" name="Line 11">
              <a:extLst>
                <a:ext uri="{FF2B5EF4-FFF2-40B4-BE49-F238E27FC236}">
                  <a16:creationId xmlns:a16="http://schemas.microsoft.com/office/drawing/2014/main" id="{9E64D6B5-AD44-4367-A811-B852305AE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9" name="Line 12">
              <a:extLst>
                <a:ext uri="{FF2B5EF4-FFF2-40B4-BE49-F238E27FC236}">
                  <a16:creationId xmlns:a16="http://schemas.microsoft.com/office/drawing/2014/main" id="{1DF09E20-256D-40F0-BB86-D3276ED95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73" name="Line 13">
            <a:extLst>
              <a:ext uri="{FF2B5EF4-FFF2-40B4-BE49-F238E27FC236}">
                <a16:creationId xmlns:a16="http://schemas.microsoft.com/office/drawing/2014/main" id="{C7E7CA06-FD6A-4587-B133-F394F5A911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2725" y="3375025"/>
            <a:ext cx="179388" cy="801688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E6825AE7-1FAD-4BE1-A92F-8206FA3E5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0163" y="4176713"/>
            <a:ext cx="182562" cy="882650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32F16B61-9350-4F07-ACC9-1B3C0474B2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9063" y="1689100"/>
            <a:ext cx="452437" cy="801688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02C3EF69-A151-4EB4-A503-CE2C4AE573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6625" y="2490788"/>
            <a:ext cx="452438" cy="881062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36D82378-A425-40A7-98D1-D909775B7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4550" y="1692275"/>
            <a:ext cx="450850" cy="801688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id="{2223031D-6FFD-4284-8F20-7AE5D1B5B3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2113" y="2493963"/>
            <a:ext cx="452437" cy="881062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5379" name="Group 19">
            <a:extLst>
              <a:ext uri="{FF2B5EF4-FFF2-40B4-BE49-F238E27FC236}">
                <a16:creationId xmlns:a16="http://schemas.microsoft.com/office/drawing/2014/main" id="{DE2541FE-5259-4B50-9907-BDD45741C226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3375025"/>
            <a:ext cx="361950" cy="1684338"/>
            <a:chOff x="1292" y="527"/>
            <a:chExt cx="454" cy="953"/>
          </a:xfrm>
        </p:grpSpPr>
        <p:sp>
          <p:nvSpPr>
            <p:cNvPr id="11306" name="Line 20">
              <a:extLst>
                <a:ext uri="{FF2B5EF4-FFF2-40B4-BE49-F238E27FC236}">
                  <a16:creationId xmlns:a16="http://schemas.microsoft.com/office/drawing/2014/main" id="{8BB4E62B-506D-4CE0-AF41-69F22C1BD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7" name="Line 21">
              <a:extLst>
                <a:ext uri="{FF2B5EF4-FFF2-40B4-BE49-F238E27FC236}">
                  <a16:creationId xmlns:a16="http://schemas.microsoft.com/office/drawing/2014/main" id="{DF0CE4D0-3667-4662-8CD0-9159277BD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82" name="Line 22">
            <a:extLst>
              <a:ext uri="{FF2B5EF4-FFF2-40B4-BE49-F238E27FC236}">
                <a16:creationId xmlns:a16="http://schemas.microsoft.com/office/drawing/2014/main" id="{15CD2791-E983-406C-B384-A99AEE8189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6625" y="3375025"/>
            <a:ext cx="179388" cy="801688"/>
          </a:xfrm>
          <a:prstGeom prst="line">
            <a:avLst/>
          </a:prstGeom>
          <a:noFill/>
          <a:ln w="25400">
            <a:solidFill>
              <a:srgbClr val="3333CC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3" name="Line 23">
            <a:extLst>
              <a:ext uri="{FF2B5EF4-FFF2-40B4-BE49-F238E27FC236}">
                <a16:creationId xmlns:a16="http://schemas.microsoft.com/office/drawing/2014/main" id="{127C30B2-7C3D-4FB2-A375-1AA0AAC4A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5650" y="4176713"/>
            <a:ext cx="180975" cy="882650"/>
          </a:xfrm>
          <a:prstGeom prst="line">
            <a:avLst/>
          </a:prstGeom>
          <a:noFill/>
          <a:ln w="25400">
            <a:solidFill>
              <a:srgbClr val="3333CC"/>
            </a:solidFill>
            <a:prstDash val="sysDot"/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5384" name="Group 24">
            <a:extLst>
              <a:ext uri="{FF2B5EF4-FFF2-40B4-BE49-F238E27FC236}">
                <a16:creationId xmlns:a16="http://schemas.microsoft.com/office/drawing/2014/main" id="{ECEAF84C-252D-4C8B-92CD-F2203CA6BA3D}"/>
              </a:ext>
            </a:extLst>
          </p:cNvPr>
          <p:cNvGrpSpPr>
            <a:grpSpLocks/>
          </p:cNvGrpSpPr>
          <p:nvPr/>
        </p:nvGrpSpPr>
        <p:grpSpPr bwMode="auto">
          <a:xfrm>
            <a:off x="3295650" y="5059363"/>
            <a:ext cx="903288" cy="1682750"/>
            <a:chOff x="1292" y="527"/>
            <a:chExt cx="454" cy="953"/>
          </a:xfrm>
        </p:grpSpPr>
        <p:sp>
          <p:nvSpPr>
            <p:cNvPr id="11304" name="Line 25">
              <a:extLst>
                <a:ext uri="{FF2B5EF4-FFF2-40B4-BE49-F238E27FC236}">
                  <a16:creationId xmlns:a16="http://schemas.microsoft.com/office/drawing/2014/main" id="{EF4B9C21-E765-482B-9773-899EEEF44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5" name="Line 26">
              <a:extLst>
                <a:ext uri="{FF2B5EF4-FFF2-40B4-BE49-F238E27FC236}">
                  <a16:creationId xmlns:a16="http://schemas.microsoft.com/office/drawing/2014/main" id="{63EA7D3D-0422-4F2A-88BD-2B5083871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81" name="Line 27">
            <a:extLst>
              <a:ext uri="{FF2B5EF4-FFF2-40B4-BE49-F238E27FC236}">
                <a16:creationId xmlns:a16="http://schemas.microsoft.com/office/drawing/2014/main" id="{A0C52255-7EC2-44A7-8929-3A8906E39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6125" y="3375025"/>
            <a:ext cx="0" cy="1684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2" name="Text Box 28">
            <a:extLst>
              <a:ext uri="{FF2B5EF4-FFF2-40B4-BE49-F238E27FC236}">
                <a16:creationId xmlns:a16="http://schemas.microsoft.com/office/drawing/2014/main" id="{607DE017-F968-46A4-B113-27C09A91E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3711575"/>
            <a:ext cx="284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nl-NL" altLang="nl-B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83" name="Text Box 29">
            <a:extLst>
              <a:ext uri="{FF2B5EF4-FFF2-40B4-BE49-F238E27FC236}">
                <a16:creationId xmlns:a16="http://schemas.microsoft.com/office/drawing/2014/main" id="{2F0B8613-71DB-420E-9DCC-89981FED4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2436813"/>
            <a:ext cx="311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</a:rPr>
              <a:t>Lucht 	(n </a:t>
            </a: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1,00)</a:t>
            </a:r>
          </a:p>
        </p:txBody>
      </p:sp>
      <p:sp>
        <p:nvSpPr>
          <p:cNvPr id="11284" name="Text Box 30">
            <a:extLst>
              <a:ext uri="{FF2B5EF4-FFF2-40B4-BE49-F238E27FC236}">
                <a16:creationId xmlns:a16="http://schemas.microsoft.com/office/drawing/2014/main" id="{B34CAC99-C515-4C87-9C8A-14512213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5581650"/>
            <a:ext cx="311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</a:rPr>
              <a:t>Lucht 	(n </a:t>
            </a: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1,00)</a:t>
            </a:r>
          </a:p>
        </p:txBody>
      </p:sp>
      <p:sp>
        <p:nvSpPr>
          <p:cNvPr id="11285" name="Text Box 31">
            <a:extLst>
              <a:ext uri="{FF2B5EF4-FFF2-40B4-BE49-F238E27FC236}">
                <a16:creationId xmlns:a16="http://schemas.microsoft.com/office/drawing/2014/main" id="{799E6DD4-EF71-4955-A25C-4A9B62964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3822700"/>
            <a:ext cx="311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Water 	(n</a:t>
            </a:r>
            <a:r>
              <a:rPr lang="nl-BE" altLang="nl-BE" sz="1800" baseline="-25000"/>
              <a:t>f</a:t>
            </a: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1,33)</a:t>
            </a:r>
          </a:p>
        </p:txBody>
      </p:sp>
      <p:sp>
        <p:nvSpPr>
          <p:cNvPr id="11286" name="Text Box 32">
            <a:extLst>
              <a:ext uri="{FF2B5EF4-FFF2-40B4-BE49-F238E27FC236}">
                <a16:creationId xmlns:a16="http://schemas.microsoft.com/office/drawing/2014/main" id="{28F08D0D-AF62-4446-A0FD-CBA4E961E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2027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3" name="Text Box 33">
            <a:extLst>
              <a:ext uri="{FF2B5EF4-FFF2-40B4-BE49-F238E27FC236}">
                <a16:creationId xmlns:a16="http://schemas.microsoft.com/office/drawing/2014/main" id="{50BE656C-5198-4093-B2BC-35A44C482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2027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4" name="Text Box 34">
            <a:extLst>
              <a:ext uri="{FF2B5EF4-FFF2-40B4-BE49-F238E27FC236}">
                <a16:creationId xmlns:a16="http://schemas.microsoft.com/office/drawing/2014/main" id="{CDF25592-FF0F-4CD4-BAD1-A57E83DC9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027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5" name="Text Box 35">
            <a:extLst>
              <a:ext uri="{FF2B5EF4-FFF2-40B4-BE49-F238E27FC236}">
                <a16:creationId xmlns:a16="http://schemas.microsoft.com/office/drawing/2014/main" id="{CEA4A2E4-0F03-4313-9F70-5141AC96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37242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2’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6" name="Text Box 36">
            <a:extLst>
              <a:ext uri="{FF2B5EF4-FFF2-40B4-BE49-F238E27FC236}">
                <a16:creationId xmlns:a16="http://schemas.microsoft.com/office/drawing/2014/main" id="{1A542650-2536-4668-ABE9-C50DE015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8" y="56118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7" name="Text Box 37">
            <a:extLst>
              <a:ext uri="{FF2B5EF4-FFF2-40B4-BE49-F238E27FC236}">
                <a16:creationId xmlns:a16="http://schemas.microsoft.com/office/drawing/2014/main" id="{7E9D402B-6C43-4F2D-90F4-4FD87AB9F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37163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3’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19EBC3A6-F810-4A4B-8A78-D8337BD39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371792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4’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9" name="Text Box 39">
            <a:extLst>
              <a:ext uri="{FF2B5EF4-FFF2-40B4-BE49-F238E27FC236}">
                <a16:creationId xmlns:a16="http://schemas.microsoft.com/office/drawing/2014/main" id="{4DB452CD-57F0-498B-9BCE-A756C819A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56118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94" name="Text Box 40">
            <a:extLst>
              <a:ext uri="{FF2B5EF4-FFF2-40B4-BE49-F238E27FC236}">
                <a16:creationId xmlns:a16="http://schemas.microsoft.com/office/drawing/2014/main" id="{61FD8424-658A-4243-B517-4FE46204E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30175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2000" baseline="30000">
                <a:latin typeface="Symbol" panose="05050102010706020507" pitchFamily="18" charset="2"/>
              </a:rPr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01" name="Text Box 41">
            <a:extLst>
              <a:ext uri="{FF2B5EF4-FFF2-40B4-BE49-F238E27FC236}">
                <a16:creationId xmlns:a16="http://schemas.microsoft.com/office/drawing/2014/main" id="{22C1CC0D-9857-44E1-88AA-A60746B7F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130175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Symbol" panose="05050102010706020507" pitchFamily="18" charset="2"/>
              </a:rPr>
              <a:t>p</a:t>
            </a:r>
            <a:endParaRPr lang="nl-NL" altLang="nl-BE" sz="2000">
              <a:latin typeface="Symbol" panose="05050102010706020507" pitchFamily="18" charset="2"/>
            </a:endParaRPr>
          </a:p>
        </p:txBody>
      </p:sp>
      <p:sp>
        <p:nvSpPr>
          <p:cNvPr id="15402" name="Text Box 42">
            <a:extLst>
              <a:ext uri="{FF2B5EF4-FFF2-40B4-BE49-F238E27FC236}">
                <a16:creationId xmlns:a16="http://schemas.microsoft.com/office/drawing/2014/main" id="{E14ACBFB-2AB2-4697-B8E4-1BE50E2CB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7185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03" name="Text Box 43">
            <a:extLst>
              <a:ext uri="{FF2B5EF4-FFF2-40B4-BE49-F238E27FC236}">
                <a16:creationId xmlns:a16="http://schemas.microsoft.com/office/drawing/2014/main" id="{C7A0B564-CF3A-43D4-BB9F-C33B5C0A3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5932488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04" name="Text Box 44">
            <a:extLst>
              <a:ext uri="{FF2B5EF4-FFF2-40B4-BE49-F238E27FC236}">
                <a16:creationId xmlns:a16="http://schemas.microsoft.com/office/drawing/2014/main" id="{FA72AE2D-272F-4B45-B71B-0F72C75D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37185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05" name="Text Box 45">
            <a:extLst>
              <a:ext uri="{FF2B5EF4-FFF2-40B4-BE49-F238E27FC236}">
                <a16:creationId xmlns:a16="http://schemas.microsoft.com/office/drawing/2014/main" id="{BC2891B8-AB51-4673-8969-B5D7E8EE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1303338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06" name="Text Box 46">
            <a:extLst>
              <a:ext uri="{FF2B5EF4-FFF2-40B4-BE49-F238E27FC236}">
                <a16:creationId xmlns:a16="http://schemas.microsoft.com/office/drawing/2014/main" id="{3D5242E0-4F34-4065-9B4D-55B210D83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37185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07" name="Text Box 47">
            <a:extLst>
              <a:ext uri="{FF2B5EF4-FFF2-40B4-BE49-F238E27FC236}">
                <a16:creationId xmlns:a16="http://schemas.microsoft.com/office/drawing/2014/main" id="{005358D9-2CE9-4214-B67B-1D0034879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932488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02" name="Text Box 48">
            <a:extLst>
              <a:ext uri="{FF2B5EF4-FFF2-40B4-BE49-F238E27FC236}">
                <a16:creationId xmlns:a16="http://schemas.microsoft.com/office/drawing/2014/main" id="{46787B46-9985-4EF2-9B68-0CB68EC1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6137275"/>
            <a:ext cx="2149475" cy="5842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b="1">
                <a:solidFill>
                  <a:srgbClr val="CC3300"/>
                </a:solidFill>
                <a:latin typeface="Symbol" panose="05050102010706020507" pitchFamily="18" charset="2"/>
              </a:rPr>
              <a:t>d</a:t>
            </a:r>
            <a:r>
              <a:rPr lang="nl-BE" altLang="nl-BE" b="1" baseline="-25000">
                <a:solidFill>
                  <a:srgbClr val="CC3300"/>
                </a:solidFill>
                <a:latin typeface="Symbol" panose="05050102010706020507" pitchFamily="18" charset="2"/>
              </a:rPr>
              <a:t>1</a:t>
            </a:r>
            <a:r>
              <a:rPr lang="nl-BE" altLang="nl-BE" b="1">
                <a:solidFill>
                  <a:srgbClr val="CC3300"/>
                </a:solidFill>
              </a:rPr>
              <a:t>= 4</a:t>
            </a:r>
            <a:r>
              <a:rPr lang="nl-BE" altLang="nl-BE" b="1">
                <a:solidFill>
                  <a:srgbClr val="CC3300"/>
                </a:solidFill>
                <a:latin typeface="Symbol" panose="05050102010706020507" pitchFamily="18" charset="2"/>
              </a:rPr>
              <a:t>p</a:t>
            </a:r>
            <a:r>
              <a:rPr lang="nl-BE" altLang="nl-BE" b="1">
                <a:solidFill>
                  <a:srgbClr val="CC3300"/>
                </a:solidFill>
              </a:rPr>
              <a:t>tn</a:t>
            </a:r>
            <a:r>
              <a:rPr lang="nl-BE" altLang="nl-BE" b="1" baseline="-25000">
                <a:solidFill>
                  <a:srgbClr val="CC3300"/>
                </a:solidFill>
              </a:rPr>
              <a:t>f</a:t>
            </a:r>
            <a:r>
              <a:rPr lang="nl-BE" altLang="nl-BE" b="1">
                <a:solidFill>
                  <a:srgbClr val="CC3300"/>
                </a:solidFill>
              </a:rPr>
              <a:t>/</a:t>
            </a:r>
            <a:r>
              <a:rPr lang="nl-BE" altLang="nl-BE" b="1">
                <a:solidFill>
                  <a:srgbClr val="CC3300"/>
                </a:solidFill>
                <a:latin typeface="Symbol" panose="05050102010706020507" pitchFamily="18" charset="2"/>
              </a:rPr>
              <a:t>l</a:t>
            </a:r>
            <a:endParaRPr lang="nl-NL" altLang="nl-BE" b="1">
              <a:solidFill>
                <a:srgbClr val="CC3300"/>
              </a:solidFill>
              <a:latin typeface="Symbol" panose="05050102010706020507" pitchFamily="18" charset="2"/>
            </a:endParaRPr>
          </a:p>
        </p:txBody>
      </p:sp>
      <p:sp>
        <p:nvSpPr>
          <p:cNvPr id="11303" name="Text Box 49">
            <a:extLst>
              <a:ext uri="{FF2B5EF4-FFF2-40B4-BE49-F238E27FC236}">
                <a16:creationId xmlns:a16="http://schemas.microsoft.com/office/drawing/2014/main" id="{5B74BDBA-B612-416B-A62C-75A3F263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412875"/>
            <a:ext cx="4105275" cy="392113"/>
          </a:xfrm>
          <a:prstGeom prst="rect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solidFill>
                  <a:srgbClr val="CC3300"/>
                </a:solidFill>
                <a:latin typeface="Symbol" panose="05050102010706020507" pitchFamily="18" charset="2"/>
              </a:rPr>
              <a:t>d</a:t>
            </a:r>
            <a:r>
              <a:rPr lang="nl-BE" altLang="nl-BE" sz="1800" b="1" baseline="30000">
                <a:solidFill>
                  <a:srgbClr val="CC3300"/>
                </a:solidFill>
                <a:latin typeface="Symbol" panose="05050102010706020507" pitchFamily="18" charset="2"/>
              </a:rPr>
              <a:t>*</a:t>
            </a:r>
            <a:r>
              <a:rPr lang="nl-BE" altLang="nl-BE" sz="1800" b="1" baseline="-25000">
                <a:solidFill>
                  <a:srgbClr val="CC3300"/>
                </a:solidFill>
                <a:latin typeface="Symbol" panose="05050102010706020507" pitchFamily="18" charset="2"/>
              </a:rPr>
              <a:t>2</a:t>
            </a:r>
            <a:r>
              <a:rPr lang="nl-BE" altLang="nl-BE" sz="1800" b="1">
                <a:solidFill>
                  <a:srgbClr val="CC3300"/>
                </a:solidFill>
              </a:rPr>
              <a:t> is hier faseverschil t.o.v. straal 1</a:t>
            </a:r>
            <a:endParaRPr lang="nl-NL" altLang="nl-BE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3" grpId="0"/>
      <p:bldP spid="15394" grpId="0"/>
      <p:bldP spid="15395" grpId="0"/>
      <p:bldP spid="15396" grpId="0"/>
      <p:bldP spid="15397" grpId="0"/>
      <p:bldP spid="15398" grpId="0"/>
      <p:bldP spid="15399" grpId="0"/>
      <p:bldP spid="15401" grpId="0"/>
      <p:bldP spid="15402" grpId="0"/>
      <p:bldP spid="15403" grpId="0"/>
      <p:bldP spid="15404" grpId="0"/>
      <p:bldP spid="15405" grpId="0"/>
      <p:bldP spid="15406" grpId="0"/>
      <p:bldP spid="154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72A87B6-13F3-4855-A4FB-23106DD2E8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4495800" cy="685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nl-BE" altLang="nl-BE"/>
              <a:t>Weerkaatste stralen </a:t>
            </a:r>
          </a:p>
          <a:p>
            <a:pPr algn="ctr" eaLnBrk="1" hangingPunct="1">
              <a:buFontTx/>
              <a:buNone/>
            </a:pPr>
            <a:r>
              <a:rPr lang="nl-BE" altLang="nl-BE"/>
              <a:t>2 en 4 </a:t>
            </a:r>
            <a:r>
              <a:rPr lang="nl-BE" altLang="nl-BE">
                <a:sym typeface="Wingdings" panose="05000000000000000000" pitchFamily="2" charset="2"/>
              </a:rPr>
              <a:t> </a:t>
            </a:r>
            <a:r>
              <a:rPr lang="nl-BE" altLang="nl-BE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nl-BE" altLang="nl-BE" baseline="-25000">
                <a:sym typeface="Wingdings" panose="05000000000000000000" pitchFamily="2" charset="2"/>
              </a:rPr>
              <a:t>2</a:t>
            </a:r>
            <a:r>
              <a:rPr lang="nl-BE" altLang="nl-BE">
                <a:sym typeface="Wingdings" panose="05000000000000000000" pitchFamily="2" charset="2"/>
              </a:rPr>
              <a:t>=-</a:t>
            </a:r>
            <a:r>
              <a:rPr lang="nl-BE" altLang="nl-BE">
                <a:latin typeface="Symbol" panose="05050102010706020507" pitchFamily="18" charset="2"/>
                <a:sym typeface="Wingdings" panose="05000000000000000000" pitchFamily="2" charset="2"/>
              </a:rPr>
              <a:t>p</a:t>
            </a:r>
            <a:endParaRPr lang="nl-BE" altLang="nl-BE">
              <a:latin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endParaRPr lang="nl-BE" altLang="nl-BE"/>
          </a:p>
          <a:p>
            <a:pPr algn="ctr" eaLnBrk="1" hangingPunct="1"/>
            <a:r>
              <a:rPr lang="nl-BE" altLang="nl-BE" sz="2400"/>
              <a:t>Constructieve interf.</a:t>
            </a:r>
            <a:br>
              <a:rPr lang="nl-BE" altLang="nl-BE" sz="2400"/>
            </a:br>
            <a:endParaRPr lang="nl-BE" altLang="nl-BE" sz="2400">
              <a:latin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nl-BE" altLang="nl-BE" sz="2400"/>
              <a:t> </a:t>
            </a: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l=(2</a:t>
            </a:r>
            <a:r>
              <a:rPr lang="nl-BE" altLang="nl-BE" sz="2400"/>
              <a:t>m+1)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endParaRPr lang="nl-BE" altLang="nl-BE" sz="2400"/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009900"/>
                </a:solidFill>
              </a:rPr>
              <a:t>2tn</a:t>
            </a:r>
            <a:r>
              <a:rPr lang="nl-BE" altLang="nl-BE" sz="2400" baseline="-25000">
                <a:solidFill>
                  <a:srgbClr val="009900"/>
                </a:solidFill>
              </a:rPr>
              <a:t>f</a:t>
            </a:r>
            <a:r>
              <a:rPr lang="nl-BE" altLang="nl-BE" sz="2400">
                <a:solidFill>
                  <a:srgbClr val="009900"/>
                </a:solidFill>
              </a:rPr>
              <a:t>=(m+1/2)</a:t>
            </a:r>
            <a:r>
              <a:rPr lang="nl-BE" altLang="nl-BE" sz="2400">
                <a:solidFill>
                  <a:srgbClr val="009900"/>
                </a:solidFill>
                <a:latin typeface="Symbol" panose="05050102010706020507" pitchFamily="18" charset="2"/>
              </a:rPr>
              <a:t>l</a:t>
            </a:r>
            <a:endParaRPr lang="nl-BE" altLang="nl-BE" sz="2400">
              <a:solidFill>
                <a:srgbClr val="009900"/>
              </a:solidFill>
            </a:endParaRPr>
          </a:p>
          <a:p>
            <a:pPr algn="ctr" eaLnBrk="1" hangingPunct="1"/>
            <a:endParaRPr lang="nl-BE" altLang="nl-BE" sz="2400">
              <a:solidFill>
                <a:srgbClr val="009900"/>
              </a:solidFill>
            </a:endParaRPr>
          </a:p>
          <a:p>
            <a:pPr algn="ctr" eaLnBrk="1" hangingPunct="1"/>
            <a:endParaRPr lang="nl-BE" altLang="nl-BE" sz="2400"/>
          </a:p>
          <a:p>
            <a:pPr algn="ctr" eaLnBrk="1" hangingPunct="1"/>
            <a:r>
              <a:rPr lang="nl-BE" altLang="nl-BE" sz="2400"/>
              <a:t>Destructieve interf.</a:t>
            </a:r>
            <a:br>
              <a:rPr lang="nl-BE" altLang="nl-BE" sz="2400"/>
            </a:br>
            <a:endParaRPr lang="nl-BE" altLang="nl-BE" sz="2400"/>
          </a:p>
          <a:p>
            <a:pPr algn="ctr" eaLnBrk="1" hangingPunct="1">
              <a:buFontTx/>
              <a:buNone/>
            </a:pP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l=2p</a:t>
            </a:r>
            <a:r>
              <a:rPr lang="nl-BE" altLang="nl-BE" sz="2400"/>
              <a:t>m</a:t>
            </a:r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CC3300"/>
                </a:solidFill>
              </a:rPr>
              <a:t>2tn</a:t>
            </a:r>
            <a:r>
              <a:rPr lang="nl-BE" altLang="nl-BE" sz="2400" baseline="-25000">
                <a:solidFill>
                  <a:srgbClr val="CC3300"/>
                </a:solidFill>
              </a:rPr>
              <a:t>f</a:t>
            </a:r>
            <a:r>
              <a:rPr lang="nl-BE" altLang="nl-BE" sz="2400">
                <a:solidFill>
                  <a:srgbClr val="CC3300"/>
                </a:solidFill>
              </a:rPr>
              <a:t>=</a:t>
            </a:r>
            <a:r>
              <a:rPr lang="nl-BE" altLang="nl-BE" sz="2400">
                <a:solidFill>
                  <a:srgbClr val="CC3300"/>
                </a:solidFill>
                <a:latin typeface="Symbol" panose="05050102010706020507" pitchFamily="18" charset="2"/>
              </a:rPr>
              <a:t>l</a:t>
            </a:r>
            <a:r>
              <a:rPr lang="nl-BE" altLang="nl-BE" sz="2400">
                <a:solidFill>
                  <a:srgbClr val="CC3300"/>
                </a:solidFill>
              </a:rPr>
              <a:t>m</a:t>
            </a:r>
            <a:endParaRPr lang="nl-NL" altLang="nl-BE" sz="2400">
              <a:solidFill>
                <a:srgbClr val="CC3300"/>
              </a:solidFill>
            </a:endParaRPr>
          </a:p>
          <a:p>
            <a:pPr algn="ctr" eaLnBrk="1" hangingPunct="1">
              <a:buFontTx/>
              <a:buNone/>
            </a:pPr>
            <a:endParaRPr lang="nl-BE" altLang="nl-BE" sz="2400"/>
          </a:p>
          <a:p>
            <a:pPr algn="ctr" eaLnBrk="1" hangingPunct="1">
              <a:buFontTx/>
              <a:buNone/>
            </a:pPr>
            <a:endParaRPr lang="nl-NL" altLang="nl-BE" sz="24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5B3E71D-91B5-49FD-9168-6BA4C007871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nl-BE" altLang="nl-BE"/>
              <a:t>Doorgelaten stralen</a:t>
            </a:r>
          </a:p>
          <a:p>
            <a:pPr algn="ctr" eaLnBrk="1" hangingPunct="1">
              <a:buFontTx/>
              <a:buNone/>
            </a:pPr>
            <a:r>
              <a:rPr lang="nl-BE" altLang="nl-BE"/>
              <a:t>3 en 5 </a:t>
            </a:r>
            <a:r>
              <a:rPr lang="nl-BE" altLang="nl-BE">
                <a:sym typeface="Wingdings" panose="05000000000000000000" pitchFamily="2" charset="2"/>
              </a:rPr>
              <a:t> </a:t>
            </a:r>
            <a:r>
              <a:rPr lang="nl-BE" altLang="nl-BE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nl-BE" altLang="nl-BE" baseline="-25000">
                <a:sym typeface="Wingdings" panose="05000000000000000000" pitchFamily="2" charset="2"/>
              </a:rPr>
              <a:t>2</a:t>
            </a:r>
            <a:r>
              <a:rPr lang="nl-BE" altLang="nl-BE">
                <a:sym typeface="Wingdings" panose="05000000000000000000" pitchFamily="2" charset="2"/>
              </a:rPr>
              <a:t>=0</a:t>
            </a:r>
            <a:endParaRPr lang="nl-BE" altLang="nl-BE"/>
          </a:p>
          <a:p>
            <a:pPr algn="ctr" eaLnBrk="1" hangingPunct="1">
              <a:buFontTx/>
              <a:buNone/>
            </a:pPr>
            <a:endParaRPr lang="nl-BE" altLang="nl-BE"/>
          </a:p>
          <a:p>
            <a:pPr algn="ctr" eaLnBrk="1" hangingPunct="1"/>
            <a:r>
              <a:rPr lang="nl-BE" altLang="nl-BE" sz="2400"/>
              <a:t>Constructieve interf.</a:t>
            </a:r>
            <a:br>
              <a:rPr lang="nl-BE" altLang="nl-BE" sz="2400"/>
            </a:br>
            <a:br>
              <a:rPr lang="nl-BE" altLang="nl-BE" sz="2400"/>
            </a:br>
            <a:r>
              <a:rPr lang="nl-BE" altLang="nl-BE" sz="2400"/>
              <a:t> </a:t>
            </a: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l=2</a:t>
            </a:r>
            <a:r>
              <a:rPr lang="nl-BE" altLang="nl-BE" sz="2400"/>
              <a:t>m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endParaRPr lang="nl-BE" altLang="nl-BE" sz="2400"/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009900"/>
                </a:solidFill>
              </a:rPr>
              <a:t>2tn</a:t>
            </a:r>
            <a:r>
              <a:rPr lang="nl-BE" altLang="nl-BE" sz="2400" baseline="-25000">
                <a:solidFill>
                  <a:srgbClr val="009900"/>
                </a:solidFill>
              </a:rPr>
              <a:t>f</a:t>
            </a:r>
            <a:r>
              <a:rPr lang="nl-BE" altLang="nl-BE" sz="2400">
                <a:solidFill>
                  <a:srgbClr val="009900"/>
                </a:solidFill>
              </a:rPr>
              <a:t>=</a:t>
            </a:r>
            <a:r>
              <a:rPr lang="nl-BE" altLang="nl-BE" sz="2400">
                <a:solidFill>
                  <a:srgbClr val="009900"/>
                </a:solidFill>
                <a:latin typeface="Symbol" panose="05050102010706020507" pitchFamily="18" charset="2"/>
              </a:rPr>
              <a:t>l</a:t>
            </a:r>
            <a:r>
              <a:rPr lang="nl-BE" altLang="nl-BE" sz="2400">
                <a:solidFill>
                  <a:srgbClr val="009900"/>
                </a:solidFill>
              </a:rPr>
              <a:t>m</a:t>
            </a:r>
          </a:p>
          <a:p>
            <a:pPr algn="ctr" eaLnBrk="1" hangingPunct="1">
              <a:buFontTx/>
              <a:buNone/>
            </a:pPr>
            <a:endParaRPr lang="nl-BE" altLang="nl-BE" sz="2400">
              <a:solidFill>
                <a:srgbClr val="009900"/>
              </a:solidFill>
            </a:endParaRPr>
          </a:p>
          <a:p>
            <a:pPr algn="ctr" eaLnBrk="1" hangingPunct="1">
              <a:buFontTx/>
              <a:buNone/>
            </a:pPr>
            <a:endParaRPr lang="nl-BE" altLang="nl-BE" sz="2400">
              <a:solidFill>
                <a:srgbClr val="CC3300"/>
              </a:solidFill>
            </a:endParaRPr>
          </a:p>
          <a:p>
            <a:pPr algn="ctr" eaLnBrk="1" hangingPunct="1"/>
            <a:r>
              <a:rPr lang="nl-BE" altLang="nl-BE" sz="2400"/>
              <a:t>Destructieve interf.</a:t>
            </a:r>
          </a:p>
          <a:p>
            <a:pPr algn="ctr" eaLnBrk="1" hangingPunct="1">
              <a:buFontTx/>
              <a:buNone/>
            </a:pPr>
            <a:endParaRPr lang="nl-BE" altLang="nl-BE" sz="2400"/>
          </a:p>
          <a:p>
            <a:pPr algn="ctr" eaLnBrk="1" hangingPunct="1">
              <a:buFontTx/>
              <a:buNone/>
            </a:pPr>
            <a:r>
              <a:rPr lang="nl-BE" altLang="nl-BE" sz="2400"/>
              <a:t> </a:t>
            </a: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l=(2</a:t>
            </a:r>
            <a:r>
              <a:rPr lang="nl-BE" altLang="nl-BE" sz="2400"/>
              <a:t>m+1)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endParaRPr lang="nl-BE" altLang="nl-BE" sz="2400"/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CC3300"/>
                </a:solidFill>
              </a:rPr>
              <a:t>2tn</a:t>
            </a:r>
            <a:r>
              <a:rPr lang="nl-BE" altLang="nl-BE" sz="2400" baseline="-25000">
                <a:solidFill>
                  <a:srgbClr val="CC3300"/>
                </a:solidFill>
              </a:rPr>
              <a:t>f</a:t>
            </a:r>
            <a:r>
              <a:rPr lang="nl-BE" altLang="nl-BE" sz="2400">
                <a:solidFill>
                  <a:srgbClr val="CC3300"/>
                </a:solidFill>
              </a:rPr>
              <a:t>=(m+1/2)</a:t>
            </a:r>
            <a:r>
              <a:rPr lang="nl-BE" altLang="nl-BE" sz="2400">
                <a:solidFill>
                  <a:srgbClr val="CC3300"/>
                </a:solidFill>
                <a:latin typeface="Symbol" panose="05050102010706020507" pitchFamily="18" charset="2"/>
              </a:rPr>
              <a:t>l</a:t>
            </a:r>
            <a:endParaRPr lang="nl-BE" altLang="nl-BE" sz="2400">
              <a:solidFill>
                <a:srgbClr val="CC3300"/>
              </a:solidFill>
            </a:endParaRPr>
          </a:p>
          <a:p>
            <a:pPr algn="ctr" eaLnBrk="1" hangingPunct="1"/>
            <a:endParaRPr lang="nl-NL" altLang="nl-BE" sz="2400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01DD7F2-A7EA-47B9-8947-C230D9AF3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125538"/>
            <a:ext cx="4105275" cy="259238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A75C09FE-8C13-44B2-85F2-771A44FE1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05263"/>
            <a:ext cx="4105275" cy="2592387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84A3E20-4452-4D2B-9CD6-131BD01C7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005263"/>
            <a:ext cx="4105275" cy="2592387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151FD778-25B2-49DA-8395-6DE33AFD8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125538"/>
            <a:ext cx="4105275" cy="259238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3">
            <a:extLst>
              <a:ext uri="{FF2B5EF4-FFF2-40B4-BE49-F238E27FC236}">
                <a16:creationId xmlns:a16="http://schemas.microsoft.com/office/drawing/2014/main" id="{58B13FE7-3451-443C-9CE9-897407917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nl-BE" altLang="nl-BE"/>
              <a:t>Oorzaken faseverschillen</a:t>
            </a:r>
          </a:p>
        </p:txBody>
      </p:sp>
      <p:sp>
        <p:nvSpPr>
          <p:cNvPr id="3075" name="Tijdelijke aanduiding voor inhoud 4">
            <a:extLst>
              <a:ext uri="{FF2B5EF4-FFF2-40B4-BE49-F238E27FC236}">
                <a16:creationId xmlns:a16="http://schemas.microsoft.com/office/drawing/2014/main" id="{D3467759-1DDA-4161-9AAF-8BB42C95E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nl-BE" altLang="nl-BE"/>
              <a:t>Berekening faseverschil </a:t>
            </a:r>
            <a:r>
              <a:rPr lang="nl-BE" altLang="nl-BE" i="1">
                <a:latin typeface="Symbol" panose="05050102010706020507" pitchFamily="18" charset="2"/>
              </a:rPr>
              <a:t>d</a:t>
            </a:r>
            <a:r>
              <a:rPr lang="nl-BE" altLang="nl-BE" i="1" baseline="-25000">
                <a:latin typeface="Symbol" panose="05050102010706020507" pitchFamily="18" charset="2"/>
              </a:rPr>
              <a:t>1</a:t>
            </a:r>
            <a:r>
              <a:rPr lang="nl-BE" altLang="nl-BE"/>
              <a:t> ten gevolge van weglengteverschil </a:t>
            </a:r>
            <a:r>
              <a:rPr lang="nl-BE" altLang="nl-BE" i="1">
                <a:latin typeface="Symbol" panose="05050102010706020507" pitchFamily="18" charset="2"/>
              </a:rPr>
              <a:t>D</a:t>
            </a:r>
            <a:r>
              <a:rPr lang="nl-BE" altLang="nl-BE" i="1"/>
              <a:t>x</a:t>
            </a:r>
          </a:p>
          <a:p>
            <a:pPr marL="514350" indent="-514350" eaLnBrk="1" hangingPunct="1">
              <a:buFontTx/>
              <a:buNone/>
            </a:pPr>
            <a:endParaRPr lang="nl-BE" altLang="nl-BE" i="1"/>
          </a:p>
          <a:p>
            <a:pPr marL="514350" indent="-514350" eaLnBrk="1" hangingPunct="1">
              <a:buFontTx/>
              <a:buNone/>
            </a:pPr>
            <a:endParaRPr lang="nl-BE" altLang="nl-BE"/>
          </a:p>
          <a:p>
            <a:pPr marL="514350" indent="-514350" eaLnBrk="1" hangingPunct="1">
              <a:buFontTx/>
              <a:buNone/>
            </a:pPr>
            <a:endParaRPr lang="nl-BE" altLang="nl-BE"/>
          </a:p>
          <a:p>
            <a:pPr marL="514350" indent="-514350" eaLnBrk="1" hangingPunct="1">
              <a:buFontTx/>
              <a:buAutoNum type="arabicPeriod"/>
            </a:pPr>
            <a:endParaRPr lang="nl-BE" altLang="nl-BE"/>
          </a:p>
        </p:txBody>
      </p:sp>
      <p:graphicFrame>
        <p:nvGraphicFramePr>
          <p:cNvPr id="3076" name="Object 5">
            <a:extLst>
              <a:ext uri="{FF2B5EF4-FFF2-40B4-BE49-F238E27FC236}">
                <a16:creationId xmlns:a16="http://schemas.microsoft.com/office/drawing/2014/main" id="{1BFB46D0-5508-4E9C-A384-425BB91E7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" y="2924175"/>
          <a:ext cx="81280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ergelijking" r:id="rId3" imgW="4127500" imgH="1219200" progId="Equation.3">
                  <p:embed/>
                </p:oleObj>
              </mc:Choice>
              <mc:Fallback>
                <p:oleObj name="Vergelijking" r:id="rId3" imgW="41275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924175"/>
                        <a:ext cx="81280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3">
            <a:extLst>
              <a:ext uri="{FF2B5EF4-FFF2-40B4-BE49-F238E27FC236}">
                <a16:creationId xmlns:a16="http://schemas.microsoft.com/office/drawing/2014/main" id="{B48F8EAE-7CA7-4AC8-897E-6F621A1D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nl-BE" altLang="nl-BE"/>
              <a:t>Oorzaken faseverschillen</a:t>
            </a:r>
          </a:p>
        </p:txBody>
      </p:sp>
      <p:sp>
        <p:nvSpPr>
          <p:cNvPr id="4099" name="Tijdelijke aanduiding voor inhoud 4">
            <a:extLst>
              <a:ext uri="{FF2B5EF4-FFF2-40B4-BE49-F238E27FC236}">
                <a16:creationId xmlns:a16="http://schemas.microsoft.com/office/drawing/2014/main" id="{FFEE865A-AB4B-4AB7-AC81-729C608BC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514350" indent="-514350" eaLnBrk="1" hangingPunct="1">
              <a:buFontTx/>
              <a:buAutoNum type="arabicPeriod" startAt="2"/>
            </a:pPr>
            <a:r>
              <a:rPr lang="nl-BE" altLang="nl-BE"/>
              <a:t>Berekening faseverschil </a:t>
            </a:r>
            <a:r>
              <a:rPr lang="nl-BE" altLang="nl-BE" i="1">
                <a:latin typeface="Symbol" panose="05050102010706020507" pitchFamily="18" charset="2"/>
              </a:rPr>
              <a:t>d</a:t>
            </a:r>
            <a:r>
              <a:rPr lang="nl-BE" altLang="nl-BE" i="1" baseline="-25000">
                <a:latin typeface="Symbol" panose="05050102010706020507" pitchFamily="18" charset="2"/>
              </a:rPr>
              <a:t>1</a:t>
            </a:r>
            <a:r>
              <a:rPr lang="nl-BE" altLang="nl-BE"/>
              <a:t> ten gevolge van een optisch weglengteverschil </a:t>
            </a:r>
            <a:r>
              <a:rPr lang="nl-BE" altLang="nl-BE">
                <a:latin typeface="Symbol" panose="05050102010706020507" pitchFamily="18" charset="2"/>
              </a:rPr>
              <a:t>L</a:t>
            </a:r>
            <a:r>
              <a:rPr lang="nl-BE" altLang="nl-BE"/>
              <a:t>= </a:t>
            </a:r>
            <a:r>
              <a:rPr lang="nl-BE" altLang="nl-BE" i="1"/>
              <a:t>n</a:t>
            </a:r>
            <a:r>
              <a:rPr lang="nl-BE" altLang="nl-BE" i="1">
                <a:latin typeface="Symbol" panose="05050102010706020507" pitchFamily="18" charset="2"/>
              </a:rPr>
              <a:t>D</a:t>
            </a:r>
            <a:r>
              <a:rPr lang="nl-BE" altLang="nl-BE" i="1"/>
              <a:t>x</a:t>
            </a:r>
          </a:p>
          <a:p>
            <a:pPr marL="514350" indent="-514350" eaLnBrk="1" hangingPunct="1">
              <a:buFontTx/>
              <a:buNone/>
            </a:pPr>
            <a:endParaRPr lang="nl-BE" altLang="nl-BE" i="1"/>
          </a:p>
          <a:p>
            <a:pPr marL="514350" indent="-514350" eaLnBrk="1" hangingPunct="1">
              <a:buFontTx/>
              <a:buNone/>
            </a:pPr>
            <a:endParaRPr lang="nl-BE" altLang="nl-BE"/>
          </a:p>
          <a:p>
            <a:pPr marL="514350" indent="-514350" eaLnBrk="1" hangingPunct="1">
              <a:buFontTx/>
              <a:buNone/>
            </a:pPr>
            <a:endParaRPr lang="nl-BE" altLang="nl-BE"/>
          </a:p>
          <a:p>
            <a:pPr marL="514350" indent="-514350" eaLnBrk="1" hangingPunct="1">
              <a:buFontTx/>
              <a:buAutoNum type="arabicPeriod"/>
            </a:pPr>
            <a:endParaRPr lang="nl-BE" altLang="nl-BE"/>
          </a:p>
        </p:txBody>
      </p:sp>
      <p:graphicFrame>
        <p:nvGraphicFramePr>
          <p:cNvPr id="4100" name="Object 1">
            <a:extLst>
              <a:ext uri="{FF2B5EF4-FFF2-40B4-BE49-F238E27FC236}">
                <a16:creationId xmlns:a16="http://schemas.microsoft.com/office/drawing/2014/main" id="{1CBCAFDE-045C-4FC7-819F-ACCB706A0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924175"/>
          <a:ext cx="4819650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ergelijking" r:id="rId3" imgW="2032000" imgH="812800" progId="Equation.3">
                  <p:embed/>
                </p:oleObj>
              </mc:Choice>
              <mc:Fallback>
                <p:oleObj name="Vergelijking" r:id="rId3" imgW="2032000" imgH="812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24175"/>
                        <a:ext cx="4819650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FG24_031">
            <a:extLst>
              <a:ext uri="{FF2B5EF4-FFF2-40B4-BE49-F238E27FC236}">
                <a16:creationId xmlns:a16="http://schemas.microsoft.com/office/drawing/2014/main" id="{CF0A19C4-7C9D-4271-BE97-5B5B4EC26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9" r="53706" b="26833"/>
          <a:stretch>
            <a:fillRect/>
          </a:stretch>
        </p:blipFill>
        <p:spPr>
          <a:xfrm>
            <a:off x="5292725" y="3213100"/>
            <a:ext cx="3024188" cy="2376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ext Box 4">
            <a:extLst>
              <a:ext uri="{FF2B5EF4-FFF2-40B4-BE49-F238E27FC236}">
                <a16:creationId xmlns:a16="http://schemas.microsoft.com/office/drawing/2014/main" id="{32175876-D3FC-4EE1-83EE-C77916CC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80025"/>
            <a:ext cx="381635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BE" altLang="nl-BE" sz="1800"/>
              <a:t>Invallende golf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BE" altLang="nl-BE" sz="1800"/>
              <a:t> </a:t>
            </a:r>
            <a:r>
              <a:rPr lang="nl-BE" altLang="nl-BE" sz="1800" b="1"/>
              <a:t>in fase</a:t>
            </a:r>
            <a:r>
              <a:rPr lang="nl-BE" altLang="nl-BE" sz="1800"/>
              <a:t> met weerkaatste golf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BE" altLang="nl-BE" sz="1800"/>
              <a:t> </a:t>
            </a:r>
            <a:r>
              <a:rPr lang="nl-BE" altLang="nl-BE" sz="1800" b="1"/>
              <a:t>in fase</a:t>
            </a:r>
            <a:r>
              <a:rPr lang="nl-BE" altLang="nl-BE" sz="1800"/>
              <a:t> met doorgelaten golf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nl-NL" altLang="nl-BE" sz="1800"/>
          </a:p>
        </p:txBody>
      </p:sp>
      <p:pic>
        <p:nvPicPr>
          <p:cNvPr id="5124" name="Picture 5" descr="FG24_031">
            <a:extLst>
              <a:ext uri="{FF2B5EF4-FFF2-40B4-BE49-F238E27FC236}">
                <a16:creationId xmlns:a16="http://schemas.microsoft.com/office/drawing/2014/main" id="{2EAC7C42-DD6F-49FD-9DE3-A38FF340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7" t="20694" b="28377"/>
          <a:stretch>
            <a:fillRect/>
          </a:stretch>
        </p:blipFill>
        <p:spPr bwMode="auto">
          <a:xfrm>
            <a:off x="704850" y="3068638"/>
            <a:ext cx="32194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6">
            <a:extLst>
              <a:ext uri="{FF2B5EF4-FFF2-40B4-BE49-F238E27FC236}">
                <a16:creationId xmlns:a16="http://schemas.microsoft.com/office/drawing/2014/main" id="{E42DD095-B21D-44E9-A3FC-87B9A088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280025"/>
            <a:ext cx="381635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BE" altLang="nl-BE" sz="1800"/>
              <a:t>Invallende golf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BE" altLang="nl-BE" sz="1800"/>
              <a:t> </a:t>
            </a:r>
            <a:r>
              <a:rPr lang="nl-BE" altLang="nl-BE" sz="1800" b="1"/>
              <a:t>uit fase</a:t>
            </a:r>
            <a:r>
              <a:rPr lang="nl-BE" altLang="nl-BE" sz="1800"/>
              <a:t> met weerkaatste golf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BE" altLang="nl-BE" sz="1800"/>
              <a:t> </a:t>
            </a:r>
            <a:r>
              <a:rPr lang="nl-BE" altLang="nl-BE" sz="1800" b="1"/>
              <a:t>in fase</a:t>
            </a:r>
            <a:r>
              <a:rPr lang="nl-BE" altLang="nl-BE" sz="1800"/>
              <a:t> met doorgelaten golf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nl-NL" altLang="nl-BE" sz="1800"/>
          </a:p>
        </p:txBody>
      </p:sp>
      <p:sp>
        <p:nvSpPr>
          <p:cNvPr id="5126" name="Text Box 7">
            <a:extLst>
              <a:ext uri="{FF2B5EF4-FFF2-40B4-BE49-F238E27FC236}">
                <a16:creationId xmlns:a16="http://schemas.microsoft.com/office/drawing/2014/main" id="{131574D7-5EF4-424A-AB61-2A5793269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325688"/>
            <a:ext cx="3527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BE" altLang="nl-BE" sz="1800"/>
              <a:t>Weerkaatsing aan overgang van optisch </a:t>
            </a:r>
            <a:r>
              <a:rPr lang="nl-BE" altLang="nl-BE" sz="1800" b="1"/>
              <a:t>dicht</a:t>
            </a:r>
            <a:r>
              <a:rPr lang="nl-BE" altLang="nl-BE" sz="1800"/>
              <a:t> naar optisch </a:t>
            </a:r>
            <a:r>
              <a:rPr lang="nl-BE" altLang="nl-BE" sz="1800" b="1"/>
              <a:t>ijl</a:t>
            </a:r>
            <a:r>
              <a:rPr lang="nl-BE" altLang="nl-BE" sz="1800"/>
              <a:t> </a:t>
            </a:r>
            <a:endParaRPr lang="nl-NL" altLang="nl-BE" sz="1800"/>
          </a:p>
        </p:txBody>
      </p:sp>
      <p:sp>
        <p:nvSpPr>
          <p:cNvPr id="5127" name="Text Box 8">
            <a:extLst>
              <a:ext uri="{FF2B5EF4-FFF2-40B4-BE49-F238E27FC236}">
                <a16:creationId xmlns:a16="http://schemas.microsoft.com/office/drawing/2014/main" id="{4258BBCF-A4C8-4045-969B-8CC58A8AB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319338"/>
            <a:ext cx="3529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BE" altLang="nl-BE" sz="1800"/>
              <a:t>Weerkaatsing aan overgang van optisch </a:t>
            </a:r>
            <a:r>
              <a:rPr lang="nl-BE" altLang="nl-BE" sz="1800" b="1"/>
              <a:t>ijl</a:t>
            </a:r>
            <a:r>
              <a:rPr lang="nl-BE" altLang="nl-BE" sz="1800"/>
              <a:t> naar optisch </a:t>
            </a:r>
            <a:r>
              <a:rPr lang="nl-BE" altLang="nl-BE" sz="1800" b="1"/>
              <a:t>dicht</a:t>
            </a:r>
            <a:r>
              <a:rPr lang="nl-BE" altLang="nl-BE" sz="1800"/>
              <a:t> </a:t>
            </a:r>
            <a:endParaRPr lang="nl-NL" altLang="nl-BE" sz="180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AA04D2CA-9FD4-4207-A06D-DCDB3D6EDB61}"/>
              </a:ext>
            </a:extLst>
          </p:cNvPr>
          <p:cNvSpPr txBox="1">
            <a:spLocks/>
          </p:cNvSpPr>
          <p:nvPr/>
        </p:nvSpPr>
        <p:spPr bwMode="auto">
          <a:xfrm>
            <a:off x="446088" y="-171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BE" kern="0" dirty="0"/>
              <a:t>Oorzaken faseverschillen</a:t>
            </a:r>
          </a:p>
        </p:txBody>
      </p:sp>
      <p:sp>
        <p:nvSpPr>
          <p:cNvPr id="5129" name="Rechthoek 2">
            <a:extLst>
              <a:ext uri="{FF2B5EF4-FFF2-40B4-BE49-F238E27FC236}">
                <a16:creationId xmlns:a16="http://schemas.microsoft.com/office/drawing/2014/main" id="{53E2CB63-CC2E-49F8-BC25-69F61FA6B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nl-BE" altLang="nl-BE"/>
              <a:t>Faseverschil </a:t>
            </a:r>
            <a:r>
              <a:rPr lang="nl-BE" altLang="nl-BE" i="1">
                <a:latin typeface="Symbol" panose="05050102010706020507" pitchFamily="18" charset="2"/>
              </a:rPr>
              <a:t>d</a:t>
            </a:r>
            <a:r>
              <a:rPr lang="nl-BE" altLang="nl-BE" i="1" baseline="-25000">
                <a:latin typeface="Symbol" panose="05050102010706020507" pitchFamily="18" charset="2"/>
              </a:rPr>
              <a:t>2</a:t>
            </a:r>
            <a:r>
              <a:rPr lang="nl-BE" altLang="nl-BE"/>
              <a:t> ten gevolge van reflectie aan een overgang van optisch ijl naar optisch dicht</a:t>
            </a:r>
            <a:br>
              <a:rPr lang="nl-BE" altLang="nl-BE"/>
            </a:br>
            <a:r>
              <a:rPr lang="nl-BE" altLang="nl-BE" sz="2400"/>
              <a:t>(zie §31.10)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Reflection Rope">
            <a:extLst>
              <a:ext uri="{FF2B5EF4-FFF2-40B4-BE49-F238E27FC236}">
                <a16:creationId xmlns:a16="http://schemas.microsoft.com/office/drawing/2014/main" id="{56472041-435E-4D56-992C-7A9CAFB66C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488" y="2205038"/>
            <a:ext cx="8201025" cy="2257425"/>
          </a:xfrm>
        </p:spPr>
      </p:pic>
      <p:sp>
        <p:nvSpPr>
          <p:cNvPr id="6147" name="Text Box 6">
            <a:extLst>
              <a:ext uri="{FF2B5EF4-FFF2-40B4-BE49-F238E27FC236}">
                <a16:creationId xmlns:a16="http://schemas.microsoft.com/office/drawing/2014/main" id="{519327B0-1E7E-4BAA-A32F-9A47DC7DB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63688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BE" altLang="nl-BE" sz="1800"/>
              <a:t>Zware touw</a:t>
            </a:r>
            <a:endParaRPr lang="nl-NL" altLang="nl-BE" sz="1800"/>
          </a:p>
        </p:txBody>
      </p:sp>
      <p:sp>
        <p:nvSpPr>
          <p:cNvPr id="6148" name="Text Box 7">
            <a:extLst>
              <a:ext uri="{FF2B5EF4-FFF2-40B4-BE49-F238E27FC236}">
                <a16:creationId xmlns:a16="http://schemas.microsoft.com/office/drawing/2014/main" id="{03F3CF3F-925A-4D46-82F9-55272A84A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557338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BE" altLang="nl-BE" sz="1800"/>
              <a:t>Zware touw</a:t>
            </a:r>
            <a:endParaRPr lang="nl-NL" altLang="nl-BE" sz="1800"/>
          </a:p>
        </p:txBody>
      </p:sp>
      <p:sp>
        <p:nvSpPr>
          <p:cNvPr id="6149" name="Text Box 8">
            <a:extLst>
              <a:ext uri="{FF2B5EF4-FFF2-40B4-BE49-F238E27FC236}">
                <a16:creationId xmlns:a16="http://schemas.microsoft.com/office/drawing/2014/main" id="{F325F5EE-FA48-4C03-8425-7824D8FE9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563688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BE" altLang="nl-BE" sz="1800"/>
              <a:t>Lichte touw</a:t>
            </a:r>
            <a:endParaRPr lang="nl-NL" altLang="nl-BE" sz="1800"/>
          </a:p>
        </p:txBody>
      </p:sp>
      <p:sp>
        <p:nvSpPr>
          <p:cNvPr id="6150" name="Text Box 9">
            <a:extLst>
              <a:ext uri="{FF2B5EF4-FFF2-40B4-BE49-F238E27FC236}">
                <a16:creationId xmlns:a16="http://schemas.microsoft.com/office/drawing/2014/main" id="{F7640B44-670E-47EA-BD72-46846F1C1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563688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BE" altLang="nl-BE" sz="1800"/>
              <a:t>Lichte touw</a:t>
            </a:r>
            <a:endParaRPr lang="nl-NL" altLang="nl-BE" sz="1800"/>
          </a:p>
        </p:txBody>
      </p:sp>
      <p:sp>
        <p:nvSpPr>
          <p:cNvPr id="6151" name="Text Box 10">
            <a:extLst>
              <a:ext uri="{FF2B5EF4-FFF2-40B4-BE49-F238E27FC236}">
                <a16:creationId xmlns:a16="http://schemas.microsoft.com/office/drawing/2014/main" id="{81E77DEE-A2D3-4E8F-8F4C-AD594FE84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87875"/>
            <a:ext cx="381635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BE" altLang="nl-BE" sz="1800"/>
              <a:t>Invallende puls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BE" altLang="nl-BE" sz="1800"/>
              <a:t> </a:t>
            </a:r>
            <a:r>
              <a:rPr lang="nl-BE" altLang="nl-BE" sz="1800" b="1"/>
              <a:t>in fase</a:t>
            </a:r>
            <a:r>
              <a:rPr lang="nl-BE" altLang="nl-BE" sz="1800"/>
              <a:t> met weerkaatste puls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BE" altLang="nl-BE" sz="1800"/>
              <a:t> </a:t>
            </a:r>
            <a:r>
              <a:rPr lang="nl-BE" altLang="nl-BE" sz="1800" b="1"/>
              <a:t>in fase</a:t>
            </a:r>
            <a:r>
              <a:rPr lang="nl-BE" altLang="nl-BE" sz="1800"/>
              <a:t> met doorgelaten puls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nl-NL" altLang="nl-BE" sz="1800"/>
          </a:p>
        </p:txBody>
      </p:sp>
      <p:sp>
        <p:nvSpPr>
          <p:cNvPr id="6152" name="Text Box 13">
            <a:extLst>
              <a:ext uri="{FF2B5EF4-FFF2-40B4-BE49-F238E27FC236}">
                <a16:creationId xmlns:a16="http://schemas.microsoft.com/office/drawing/2014/main" id="{17A874DF-9551-419D-8CDF-7825AC0B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567238"/>
            <a:ext cx="381635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BE" altLang="nl-BE" sz="1800"/>
              <a:t>Invallende puls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BE" altLang="nl-BE" sz="1800"/>
              <a:t> </a:t>
            </a:r>
            <a:r>
              <a:rPr lang="nl-BE" altLang="nl-BE" sz="1800" b="1"/>
              <a:t>uit fase</a:t>
            </a:r>
            <a:r>
              <a:rPr lang="nl-BE" altLang="nl-BE" sz="1800"/>
              <a:t> met weerkaatste puls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BE" altLang="nl-BE" sz="1800"/>
              <a:t> </a:t>
            </a:r>
            <a:r>
              <a:rPr lang="nl-BE" altLang="nl-BE" sz="1800" b="1"/>
              <a:t>in fase</a:t>
            </a:r>
            <a:r>
              <a:rPr lang="nl-BE" altLang="nl-BE" sz="1800"/>
              <a:t> met doorgelaten puls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nl-NL" altLang="nl-BE" sz="1800"/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78798E27-5116-474D-AC43-0DB76F903E9E}"/>
              </a:ext>
            </a:extLst>
          </p:cNvPr>
          <p:cNvSpPr txBox="1">
            <a:spLocks/>
          </p:cNvSpPr>
          <p:nvPr/>
        </p:nvSpPr>
        <p:spPr bwMode="auto">
          <a:xfrm>
            <a:off x="125413" y="125413"/>
            <a:ext cx="31511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nl-BE" sz="2400" kern="0" dirty="0"/>
              <a:t>(analogie)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33E9BBD-5DA2-4AD9-A21B-1D57E8036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9144000" cy="1143000"/>
          </a:xfrm>
        </p:spPr>
        <p:txBody>
          <a:bodyPr/>
          <a:lstStyle/>
          <a:p>
            <a:pPr eaLnBrk="1" hangingPunct="1"/>
            <a:r>
              <a:rPr lang="nl-BE" altLang="nl-BE" sz="3600"/>
              <a:t>Interferentie aan dunne filmen n</a:t>
            </a:r>
            <a:r>
              <a:rPr lang="nl-BE" altLang="nl-BE" sz="3600" baseline="-25000"/>
              <a:t>1</a:t>
            </a:r>
            <a:r>
              <a:rPr lang="nl-BE" altLang="nl-BE" sz="3600"/>
              <a:t>&lt;n</a:t>
            </a:r>
            <a:r>
              <a:rPr lang="nl-BE" altLang="nl-BE" sz="3600" baseline="-25000"/>
              <a:t>f</a:t>
            </a:r>
            <a:r>
              <a:rPr lang="nl-BE" altLang="nl-BE" sz="3600"/>
              <a:t>&lt;n</a:t>
            </a:r>
            <a:r>
              <a:rPr lang="nl-BE" altLang="nl-BE" sz="3600" baseline="-25000"/>
              <a:t>2</a:t>
            </a:r>
            <a:endParaRPr lang="nl-NL" altLang="nl-BE" sz="3600" baseline="-2500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0EFA20EC-DD4B-4B32-850D-238F5C33A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41663"/>
            <a:ext cx="8713787" cy="1598612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7177" name="Group 9">
            <a:extLst>
              <a:ext uri="{FF2B5EF4-FFF2-40B4-BE49-F238E27FC236}">
                <a16:creationId xmlns:a16="http://schemas.microsoft.com/office/drawing/2014/main" id="{22B3AEFB-D625-4629-A59B-DB8B9AB73131}"/>
              </a:ext>
            </a:extLst>
          </p:cNvPr>
          <p:cNvGrpSpPr>
            <a:grpSpLocks/>
          </p:cNvGrpSpPr>
          <p:nvPr/>
        </p:nvGrpSpPr>
        <p:grpSpPr bwMode="auto">
          <a:xfrm>
            <a:off x="2054225" y="3157538"/>
            <a:ext cx="374650" cy="1598612"/>
            <a:chOff x="1292" y="527"/>
            <a:chExt cx="454" cy="953"/>
          </a:xfrm>
        </p:grpSpPr>
        <p:sp>
          <p:nvSpPr>
            <p:cNvPr id="2" name="Line 10">
              <a:extLst>
                <a:ext uri="{FF2B5EF4-FFF2-40B4-BE49-F238E27FC236}">
                  <a16:creationId xmlns:a16="http://schemas.microsoft.com/office/drawing/2014/main" id="{C5C12089-A998-4D39-BF61-C49AD47FE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17" name="Line 11">
              <a:extLst>
                <a:ext uri="{FF2B5EF4-FFF2-40B4-BE49-F238E27FC236}">
                  <a16:creationId xmlns:a16="http://schemas.microsoft.com/office/drawing/2014/main" id="{EB3B7249-EAF8-439E-A920-6D7B850E4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173" name="Group 12">
            <a:extLst>
              <a:ext uri="{FF2B5EF4-FFF2-40B4-BE49-F238E27FC236}">
                <a16:creationId xmlns:a16="http://schemas.microsoft.com/office/drawing/2014/main" id="{A786BC49-6A66-4914-909F-DD1074C1E423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558925"/>
            <a:ext cx="935038" cy="1598613"/>
            <a:chOff x="1292" y="527"/>
            <a:chExt cx="454" cy="953"/>
          </a:xfrm>
        </p:grpSpPr>
        <p:sp>
          <p:nvSpPr>
            <p:cNvPr id="7214" name="Line 13">
              <a:extLst>
                <a:ext uri="{FF2B5EF4-FFF2-40B4-BE49-F238E27FC236}">
                  <a16:creationId xmlns:a16="http://schemas.microsoft.com/office/drawing/2014/main" id="{D2723038-C436-4BA7-A156-FC8DB7560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15" name="Line 14">
              <a:extLst>
                <a:ext uri="{FF2B5EF4-FFF2-40B4-BE49-F238E27FC236}">
                  <a16:creationId xmlns:a16="http://schemas.microsoft.com/office/drawing/2014/main" id="{46B42D20-1940-4422-AB13-DF4A9B867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183" name="Line 15">
            <a:extLst>
              <a:ext uri="{FF2B5EF4-FFF2-40B4-BE49-F238E27FC236}">
                <a16:creationId xmlns:a16="http://schemas.microsoft.com/office/drawing/2014/main" id="{7ACB56C1-9F39-49CD-8CFF-B40229B9ED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6200" y="3157538"/>
            <a:ext cx="185738" cy="762000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740EBA67-297F-4ECA-8A43-6B3D13B193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3919538"/>
            <a:ext cx="187325" cy="836612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5" name="Line 17">
            <a:extLst>
              <a:ext uri="{FF2B5EF4-FFF2-40B4-BE49-F238E27FC236}">
                <a16:creationId xmlns:a16="http://schemas.microsoft.com/office/drawing/2014/main" id="{036A75B4-3A47-47C7-ADA2-3505F0779F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0950" y="1557338"/>
            <a:ext cx="466725" cy="762000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6" name="Line 18">
            <a:extLst>
              <a:ext uri="{FF2B5EF4-FFF2-40B4-BE49-F238E27FC236}">
                <a16:creationId xmlns:a16="http://schemas.microsoft.com/office/drawing/2014/main" id="{6AE94F6A-31D6-48F8-A134-68532A7D1B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2638" y="2319338"/>
            <a:ext cx="468312" cy="836612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7" name="Line 19">
            <a:extLst>
              <a:ext uri="{FF2B5EF4-FFF2-40B4-BE49-F238E27FC236}">
                <a16:creationId xmlns:a16="http://schemas.microsoft.com/office/drawing/2014/main" id="{0948DE4A-FD60-41C8-9B2E-5ECC8B2EB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1675" y="1658938"/>
            <a:ext cx="466725" cy="7620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8" name="Line 20">
            <a:extLst>
              <a:ext uri="{FF2B5EF4-FFF2-40B4-BE49-F238E27FC236}">
                <a16:creationId xmlns:a16="http://schemas.microsoft.com/office/drawing/2014/main" id="{B646559C-B07B-44F3-AF3A-926EE49E23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1938" y="2376488"/>
            <a:ext cx="469900" cy="836612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189" name="Group 21">
            <a:extLst>
              <a:ext uri="{FF2B5EF4-FFF2-40B4-BE49-F238E27FC236}">
                <a16:creationId xmlns:a16="http://schemas.microsoft.com/office/drawing/2014/main" id="{9A276D00-9321-4A1A-A4EE-D52A2BED76E0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3157538"/>
            <a:ext cx="373062" cy="1598612"/>
            <a:chOff x="1292" y="527"/>
            <a:chExt cx="454" cy="953"/>
          </a:xfrm>
        </p:grpSpPr>
        <p:sp>
          <p:nvSpPr>
            <p:cNvPr id="7212" name="Line 22">
              <a:extLst>
                <a:ext uri="{FF2B5EF4-FFF2-40B4-BE49-F238E27FC236}">
                  <a16:creationId xmlns:a16="http://schemas.microsoft.com/office/drawing/2014/main" id="{17754337-1F5B-4F23-93D3-AC71C9C53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" name="Line 23">
              <a:extLst>
                <a:ext uri="{FF2B5EF4-FFF2-40B4-BE49-F238E27FC236}">
                  <a16:creationId xmlns:a16="http://schemas.microsoft.com/office/drawing/2014/main" id="{FE2CE26C-808B-4BEA-B6AF-4C1A34109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192" name="Line 24">
            <a:extLst>
              <a:ext uri="{FF2B5EF4-FFF2-40B4-BE49-F238E27FC236}">
                <a16:creationId xmlns:a16="http://schemas.microsoft.com/office/drawing/2014/main" id="{592BED3A-669F-412C-970D-819374DB7D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5500" y="3157538"/>
            <a:ext cx="187325" cy="762000"/>
          </a:xfrm>
          <a:prstGeom prst="line">
            <a:avLst/>
          </a:prstGeom>
          <a:noFill/>
          <a:ln w="25400">
            <a:solidFill>
              <a:srgbClr val="3333CC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92CBA445-36DF-4AF6-B135-94D841C9E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8175" y="3919538"/>
            <a:ext cx="187325" cy="836612"/>
          </a:xfrm>
          <a:prstGeom prst="line">
            <a:avLst/>
          </a:prstGeom>
          <a:noFill/>
          <a:ln w="25400">
            <a:solidFill>
              <a:srgbClr val="3333CC"/>
            </a:solidFill>
            <a:prstDash val="sysDot"/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Line 29">
            <a:extLst>
              <a:ext uri="{FF2B5EF4-FFF2-40B4-BE49-F238E27FC236}">
                <a16:creationId xmlns:a16="http://schemas.microsoft.com/office/drawing/2014/main" id="{41D7D95F-B263-4D54-92A4-AAD3E99F8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4863" y="3157538"/>
            <a:ext cx="0" cy="1598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Text Box 30">
            <a:extLst>
              <a:ext uri="{FF2B5EF4-FFF2-40B4-BE49-F238E27FC236}">
                <a16:creationId xmlns:a16="http://schemas.microsoft.com/office/drawing/2014/main" id="{E86A9CAE-CECC-4535-8CBC-6B910ACC9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4863" y="3478213"/>
            <a:ext cx="284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nl-NL" altLang="nl-B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1CBCC849-3009-4898-AAF2-5FDE5BEAE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2266950"/>
            <a:ext cx="3224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</a:rPr>
              <a:t>Lucht 	(n </a:t>
            </a: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1,00)</a:t>
            </a: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D91C7D75-8CC3-407D-AC6A-D487241C8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5253038"/>
            <a:ext cx="3224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</a:rPr>
              <a:t>Glas	(n </a:t>
            </a: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1,50)</a:t>
            </a:r>
          </a:p>
        </p:txBody>
      </p:sp>
      <p:sp>
        <p:nvSpPr>
          <p:cNvPr id="8" name="Text Box 33">
            <a:extLst>
              <a:ext uri="{FF2B5EF4-FFF2-40B4-BE49-F238E27FC236}">
                <a16:creationId xmlns:a16="http://schemas.microsoft.com/office/drawing/2014/main" id="{2D0C8D1C-B45E-48C6-878F-543981EDE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3582988"/>
            <a:ext cx="3224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Water 	(n</a:t>
            </a:r>
            <a:r>
              <a:rPr lang="nl-BE" altLang="nl-BE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1,33)</a:t>
            </a: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9977D709-BE1C-4C61-8C4B-EBCE6E57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1876425"/>
            <a:ext cx="29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3" name="Text Box 35">
            <a:extLst>
              <a:ext uri="{FF2B5EF4-FFF2-40B4-BE49-F238E27FC236}">
                <a16:creationId xmlns:a16="http://schemas.microsoft.com/office/drawing/2014/main" id="{C534F702-16A8-426F-849B-6BEC2BF5C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1876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4" name="Text Box 36">
            <a:extLst>
              <a:ext uri="{FF2B5EF4-FFF2-40B4-BE49-F238E27FC236}">
                <a16:creationId xmlns:a16="http://schemas.microsoft.com/office/drawing/2014/main" id="{BEF30E8C-9A08-442F-AD3A-657375D39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63" y="1876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5" name="Text Box 37">
            <a:extLst>
              <a:ext uri="{FF2B5EF4-FFF2-40B4-BE49-F238E27FC236}">
                <a16:creationId xmlns:a16="http://schemas.microsoft.com/office/drawing/2014/main" id="{5E9E37D3-92CA-40E4-855A-2939F468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35004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2’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6" name="Text Box 38">
            <a:extLst>
              <a:ext uri="{FF2B5EF4-FFF2-40B4-BE49-F238E27FC236}">
                <a16:creationId xmlns:a16="http://schemas.microsoft.com/office/drawing/2014/main" id="{18A73614-F0CC-4BC7-95E1-E0BF96A5A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5280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7" name="Text Box 39">
            <a:extLst>
              <a:ext uri="{FF2B5EF4-FFF2-40B4-BE49-F238E27FC236}">
                <a16:creationId xmlns:a16="http://schemas.microsoft.com/office/drawing/2014/main" id="{11C8BF46-5DA8-463E-BE86-9C1846CA2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4940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3’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8" name="Text Box 40">
            <a:extLst>
              <a:ext uri="{FF2B5EF4-FFF2-40B4-BE49-F238E27FC236}">
                <a16:creationId xmlns:a16="http://schemas.microsoft.com/office/drawing/2014/main" id="{601958AA-3654-405A-89BF-A178C4785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4940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4’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9" name="Text Box 41">
            <a:extLst>
              <a:ext uri="{FF2B5EF4-FFF2-40B4-BE49-F238E27FC236}">
                <a16:creationId xmlns:a16="http://schemas.microsoft.com/office/drawing/2014/main" id="{78FA6D94-5BFB-4EBA-95C9-82F6D6162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280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10" name="Group 42">
            <a:extLst>
              <a:ext uri="{FF2B5EF4-FFF2-40B4-BE49-F238E27FC236}">
                <a16:creationId xmlns:a16="http://schemas.microsoft.com/office/drawing/2014/main" id="{352C91DC-970E-4AAC-928D-5E7D83B8F829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4754563"/>
            <a:ext cx="187325" cy="1598612"/>
            <a:chOff x="1292" y="527"/>
            <a:chExt cx="454" cy="953"/>
          </a:xfrm>
        </p:grpSpPr>
        <p:sp>
          <p:nvSpPr>
            <p:cNvPr id="10" name="Line 43">
              <a:extLst>
                <a:ext uri="{FF2B5EF4-FFF2-40B4-BE49-F238E27FC236}">
                  <a16:creationId xmlns:a16="http://schemas.microsoft.com/office/drawing/2014/main" id="{81C16700-E6D1-4CA1-8EF9-57F6B749E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11" name="Line 44">
              <a:extLst>
                <a:ext uri="{FF2B5EF4-FFF2-40B4-BE49-F238E27FC236}">
                  <a16:creationId xmlns:a16="http://schemas.microsoft.com/office/drawing/2014/main" id="{0D65899B-7618-4D0C-9C9B-DD51CD06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213" name="Group 45">
            <a:extLst>
              <a:ext uri="{FF2B5EF4-FFF2-40B4-BE49-F238E27FC236}">
                <a16:creationId xmlns:a16="http://schemas.microsoft.com/office/drawing/2014/main" id="{536AF090-6220-473E-998E-2EE87E73BA9C}"/>
              </a:ext>
            </a:extLst>
          </p:cNvPr>
          <p:cNvGrpSpPr>
            <a:grpSpLocks/>
          </p:cNvGrpSpPr>
          <p:nvPr/>
        </p:nvGrpSpPr>
        <p:grpSpPr bwMode="auto">
          <a:xfrm>
            <a:off x="3176588" y="4756150"/>
            <a:ext cx="187325" cy="1598613"/>
            <a:chOff x="1292" y="527"/>
            <a:chExt cx="454" cy="953"/>
          </a:xfrm>
        </p:grpSpPr>
        <p:sp>
          <p:nvSpPr>
            <p:cNvPr id="11" name="Line 46">
              <a:extLst>
                <a:ext uri="{FF2B5EF4-FFF2-40B4-BE49-F238E27FC236}">
                  <a16:creationId xmlns:a16="http://schemas.microsoft.com/office/drawing/2014/main" id="{03EC28B6-73BE-42FF-A9EC-817E240B5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47">
              <a:extLst>
                <a:ext uri="{FF2B5EF4-FFF2-40B4-BE49-F238E27FC236}">
                  <a16:creationId xmlns:a16="http://schemas.microsoft.com/office/drawing/2014/main" id="{363A4D6D-32FE-4FA5-8ECB-C6B2239A5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216" name="Text Box 48">
            <a:extLst>
              <a:ext uri="{FF2B5EF4-FFF2-40B4-BE49-F238E27FC236}">
                <a16:creationId xmlns:a16="http://schemas.microsoft.com/office/drawing/2014/main" id="{F97F75BC-2DAB-4122-A0DC-6600C01D0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1160463"/>
            <a:ext cx="811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Symbol" panose="05050102010706020507" pitchFamily="18" charset="2"/>
              </a:rPr>
              <a:t>p</a:t>
            </a:r>
            <a:endParaRPr lang="nl-NL" altLang="nl-BE" sz="2000">
              <a:latin typeface="Symbol" panose="05050102010706020507" pitchFamily="18" charset="2"/>
            </a:endParaRPr>
          </a:p>
        </p:txBody>
      </p:sp>
      <p:sp>
        <p:nvSpPr>
          <p:cNvPr id="7199" name="Text Box 50">
            <a:extLst>
              <a:ext uri="{FF2B5EF4-FFF2-40B4-BE49-F238E27FC236}">
                <a16:creationId xmlns:a16="http://schemas.microsoft.com/office/drawing/2014/main" id="{BB9D5EF3-49F5-47C5-A0CF-E324F9A9B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160463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2000"/>
              <a:t>*</a:t>
            </a:r>
            <a:r>
              <a:rPr lang="nl-BE" altLang="nl-BE" sz="2000" baseline="-25000"/>
              <a:t>2</a:t>
            </a:r>
            <a:r>
              <a:rPr lang="nl-BE" altLang="nl-BE" sz="2000">
                <a:latin typeface="Times New Roman" panose="02020603050405020304" pitchFamily="18" charset="0"/>
              </a:rPr>
              <a:t>=0</a:t>
            </a:r>
            <a:endParaRPr lang="nl-NL" altLang="nl-BE" sz="2000">
              <a:latin typeface="Times New Roman" panose="02020603050405020304" pitchFamily="18" charset="0"/>
            </a:endParaRPr>
          </a:p>
        </p:txBody>
      </p:sp>
      <p:sp>
        <p:nvSpPr>
          <p:cNvPr id="7221" name="Text Box 53">
            <a:extLst>
              <a:ext uri="{FF2B5EF4-FFF2-40B4-BE49-F238E27FC236}">
                <a16:creationId xmlns:a16="http://schemas.microsoft.com/office/drawing/2014/main" id="{1963E341-978A-407B-B381-454F13F82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141663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2" name="Text Box 54">
            <a:extLst>
              <a:ext uri="{FF2B5EF4-FFF2-40B4-BE49-F238E27FC236}">
                <a16:creationId xmlns:a16="http://schemas.microsoft.com/office/drawing/2014/main" id="{D1D1EB25-A037-4162-A0AB-C8FD6D8D9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734050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3" name="Text Box 55">
            <a:extLst>
              <a:ext uri="{FF2B5EF4-FFF2-40B4-BE49-F238E27FC236}">
                <a16:creationId xmlns:a16="http://schemas.microsoft.com/office/drawing/2014/main" id="{E825C79D-252B-4C9D-B490-59D82626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103563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Symbol" panose="05050102010706020507" pitchFamily="18" charset="2"/>
              </a:rPr>
              <a:t>p</a:t>
            </a:r>
            <a:endParaRPr lang="nl-NL" altLang="nl-BE" sz="2000">
              <a:latin typeface="Symbol" panose="05050102010706020507" pitchFamily="18" charset="2"/>
            </a:endParaRPr>
          </a:p>
        </p:txBody>
      </p:sp>
      <p:sp>
        <p:nvSpPr>
          <p:cNvPr id="7224" name="Text Box 56">
            <a:extLst>
              <a:ext uri="{FF2B5EF4-FFF2-40B4-BE49-F238E27FC236}">
                <a16:creationId xmlns:a16="http://schemas.microsoft.com/office/drawing/2014/main" id="{57963463-2469-429F-A680-7F3D51236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1160463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Symbol" panose="05050102010706020507" pitchFamily="18" charset="2"/>
              </a:rPr>
              <a:t>p</a:t>
            </a:r>
            <a:endParaRPr lang="nl-NL" altLang="nl-BE" sz="2000">
              <a:latin typeface="Symbol" panose="05050102010706020507" pitchFamily="18" charset="2"/>
            </a:endParaRPr>
          </a:p>
        </p:txBody>
      </p:sp>
      <p:sp>
        <p:nvSpPr>
          <p:cNvPr id="7225" name="Text Box 57">
            <a:extLst>
              <a:ext uri="{FF2B5EF4-FFF2-40B4-BE49-F238E27FC236}">
                <a16:creationId xmlns:a16="http://schemas.microsoft.com/office/drawing/2014/main" id="{965B3C6F-85AC-4FC4-AAB9-6AC51FEF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141663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Symbol" panose="05050102010706020507" pitchFamily="18" charset="2"/>
              </a:rPr>
              <a:t>p</a:t>
            </a:r>
            <a:endParaRPr lang="nl-NL" altLang="nl-BE" sz="2000">
              <a:latin typeface="Symbol" panose="05050102010706020507" pitchFamily="18" charset="2"/>
            </a:endParaRPr>
          </a:p>
        </p:txBody>
      </p:sp>
      <p:sp>
        <p:nvSpPr>
          <p:cNvPr id="7226" name="Text Box 58">
            <a:extLst>
              <a:ext uri="{FF2B5EF4-FFF2-40B4-BE49-F238E27FC236}">
                <a16:creationId xmlns:a16="http://schemas.microsoft.com/office/drawing/2014/main" id="{AB8E1C91-BAC4-4717-8D8F-9F449730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5661025"/>
            <a:ext cx="811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Symbol" panose="05050102010706020507" pitchFamily="18" charset="2"/>
              </a:rPr>
              <a:t>p</a:t>
            </a:r>
            <a:endParaRPr lang="nl-NL" altLang="nl-BE" sz="2000">
              <a:latin typeface="Symbol" panose="05050102010706020507" pitchFamily="18" charset="2"/>
            </a:endParaRPr>
          </a:p>
        </p:txBody>
      </p:sp>
      <p:sp>
        <p:nvSpPr>
          <p:cNvPr id="13" name="Text Box 59">
            <a:extLst>
              <a:ext uri="{FF2B5EF4-FFF2-40B4-BE49-F238E27FC236}">
                <a16:creationId xmlns:a16="http://schemas.microsoft.com/office/drawing/2014/main" id="{FE95CDE1-B462-4397-AAC0-4DBC5B5F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5919788"/>
            <a:ext cx="2149475" cy="5842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b="1">
                <a:solidFill>
                  <a:srgbClr val="CC3300"/>
                </a:solidFill>
                <a:latin typeface="Symbol" panose="05050102010706020507" pitchFamily="18" charset="2"/>
              </a:rPr>
              <a:t>d</a:t>
            </a:r>
            <a:r>
              <a:rPr lang="nl-BE" altLang="nl-BE" b="1" baseline="-25000">
                <a:solidFill>
                  <a:srgbClr val="CC3300"/>
                </a:solidFill>
                <a:latin typeface="Symbol" panose="05050102010706020507" pitchFamily="18" charset="2"/>
              </a:rPr>
              <a:t>1</a:t>
            </a:r>
            <a:r>
              <a:rPr lang="nl-BE" altLang="nl-BE" b="1">
                <a:solidFill>
                  <a:srgbClr val="CC3300"/>
                </a:solidFill>
              </a:rPr>
              <a:t>= 4</a:t>
            </a:r>
            <a:r>
              <a:rPr lang="nl-BE" altLang="nl-BE" b="1">
                <a:solidFill>
                  <a:srgbClr val="CC3300"/>
                </a:solidFill>
                <a:latin typeface="Symbol" panose="05050102010706020507" pitchFamily="18" charset="2"/>
              </a:rPr>
              <a:t>p</a:t>
            </a:r>
            <a:r>
              <a:rPr lang="nl-BE" altLang="nl-BE" b="1">
                <a:solidFill>
                  <a:srgbClr val="CC3300"/>
                </a:solidFill>
              </a:rPr>
              <a:t>tn</a:t>
            </a:r>
            <a:r>
              <a:rPr lang="nl-BE" altLang="nl-BE" b="1" baseline="-25000">
                <a:solidFill>
                  <a:srgbClr val="CC3300"/>
                </a:solidFill>
              </a:rPr>
              <a:t>f</a:t>
            </a:r>
            <a:r>
              <a:rPr lang="nl-BE" altLang="nl-BE" b="1">
                <a:solidFill>
                  <a:srgbClr val="CC3300"/>
                </a:solidFill>
              </a:rPr>
              <a:t>/</a:t>
            </a:r>
            <a:r>
              <a:rPr lang="nl-BE" altLang="nl-BE" b="1">
                <a:solidFill>
                  <a:srgbClr val="CC3300"/>
                </a:solidFill>
                <a:latin typeface="Symbol" panose="05050102010706020507" pitchFamily="18" charset="2"/>
              </a:rPr>
              <a:t>l</a:t>
            </a:r>
            <a:endParaRPr lang="nl-NL" altLang="nl-BE" b="1">
              <a:solidFill>
                <a:srgbClr val="CC3300"/>
              </a:solidFill>
              <a:latin typeface="Symbol" panose="05050102010706020507" pitchFamily="18" charset="2"/>
            </a:endParaRPr>
          </a:p>
        </p:txBody>
      </p:sp>
      <p:sp>
        <p:nvSpPr>
          <p:cNvPr id="14" name="Text Box 60">
            <a:extLst>
              <a:ext uri="{FF2B5EF4-FFF2-40B4-BE49-F238E27FC236}">
                <a16:creationId xmlns:a16="http://schemas.microsoft.com/office/drawing/2014/main" id="{B7FEC5B1-F3CE-4184-AD5C-FC470774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412875"/>
            <a:ext cx="4105275" cy="392113"/>
          </a:xfrm>
          <a:prstGeom prst="rect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solidFill>
                  <a:srgbClr val="CC3300"/>
                </a:solidFill>
                <a:latin typeface="Symbol" panose="05050102010706020507" pitchFamily="18" charset="2"/>
              </a:rPr>
              <a:t>d</a:t>
            </a:r>
            <a:r>
              <a:rPr lang="nl-BE" altLang="nl-BE" sz="1800" b="1" baseline="30000">
                <a:solidFill>
                  <a:srgbClr val="CC3300"/>
                </a:solidFill>
                <a:latin typeface="Symbol" panose="05050102010706020507" pitchFamily="18" charset="2"/>
              </a:rPr>
              <a:t>*</a:t>
            </a:r>
            <a:r>
              <a:rPr lang="nl-BE" altLang="nl-BE" sz="1800" b="1" baseline="-25000">
                <a:solidFill>
                  <a:srgbClr val="CC3300"/>
                </a:solidFill>
                <a:latin typeface="Symbol" panose="05050102010706020507" pitchFamily="18" charset="2"/>
              </a:rPr>
              <a:t>2</a:t>
            </a:r>
            <a:r>
              <a:rPr lang="nl-BE" altLang="nl-BE" sz="1800" b="1">
                <a:solidFill>
                  <a:srgbClr val="CC3300"/>
                </a:solidFill>
              </a:rPr>
              <a:t> is hier faseverschil t.o.v. straal 1</a:t>
            </a:r>
            <a:endParaRPr lang="nl-NL" altLang="nl-BE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7204" grpId="0"/>
      <p:bldP spid="7205" grpId="0"/>
      <p:bldP spid="7206" grpId="0"/>
      <p:bldP spid="7207" grpId="0"/>
      <p:bldP spid="7208" grpId="0"/>
      <p:bldP spid="7209" grpId="0"/>
      <p:bldP spid="7216" grpId="0"/>
      <p:bldP spid="7221" grpId="0"/>
      <p:bldP spid="7222" grpId="0"/>
      <p:bldP spid="7223" grpId="0"/>
      <p:bldP spid="7224" grpId="0"/>
      <p:bldP spid="72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23758AE-803E-494E-A7BD-40A93E524D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4495800" cy="685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nl-BE" altLang="nl-BE"/>
              <a:t>Weerkaatste stralen </a:t>
            </a:r>
          </a:p>
          <a:p>
            <a:pPr algn="ctr" eaLnBrk="1" hangingPunct="1">
              <a:buFontTx/>
              <a:buNone/>
            </a:pPr>
            <a:r>
              <a:rPr lang="nl-BE" altLang="nl-BE"/>
              <a:t>2 en 4 </a:t>
            </a:r>
            <a:r>
              <a:rPr lang="nl-BE" altLang="nl-BE">
                <a:sym typeface="Wingdings" panose="05000000000000000000" pitchFamily="2" charset="2"/>
              </a:rPr>
              <a:t> </a:t>
            </a:r>
            <a:r>
              <a:rPr lang="nl-BE" altLang="nl-BE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nl-BE" altLang="nl-BE" baseline="-25000">
                <a:sym typeface="Wingdings" panose="05000000000000000000" pitchFamily="2" charset="2"/>
              </a:rPr>
              <a:t>2</a:t>
            </a:r>
            <a:r>
              <a:rPr lang="nl-BE" altLang="nl-BE">
                <a:sym typeface="Wingdings" panose="05000000000000000000" pitchFamily="2" charset="2"/>
              </a:rPr>
              <a:t>=0</a:t>
            </a:r>
            <a:endParaRPr lang="nl-BE" altLang="nl-BE"/>
          </a:p>
          <a:p>
            <a:pPr algn="ctr" eaLnBrk="1" hangingPunct="1">
              <a:buFontTx/>
              <a:buNone/>
            </a:pPr>
            <a:endParaRPr lang="nl-BE" altLang="nl-BE"/>
          </a:p>
          <a:p>
            <a:pPr algn="ctr" eaLnBrk="1" hangingPunct="1"/>
            <a:r>
              <a:rPr lang="nl-BE" altLang="nl-BE" sz="2400"/>
              <a:t>Constructieve interf.</a:t>
            </a:r>
            <a:br>
              <a:rPr lang="nl-BE" altLang="nl-BE" sz="2400"/>
            </a:br>
            <a:br>
              <a:rPr lang="nl-BE" altLang="nl-BE" sz="2400"/>
            </a:br>
            <a:r>
              <a:rPr lang="nl-BE" altLang="nl-BE" sz="2400"/>
              <a:t> </a:t>
            </a: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l=2</a:t>
            </a:r>
            <a:r>
              <a:rPr lang="nl-BE" altLang="nl-BE" sz="2400"/>
              <a:t>m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endParaRPr lang="nl-BE" altLang="nl-BE" sz="2400"/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009900"/>
                </a:solidFill>
              </a:rPr>
              <a:t>2tn</a:t>
            </a:r>
            <a:r>
              <a:rPr lang="nl-BE" altLang="nl-BE" sz="2400" baseline="-25000">
                <a:solidFill>
                  <a:srgbClr val="009900"/>
                </a:solidFill>
              </a:rPr>
              <a:t>f</a:t>
            </a:r>
            <a:r>
              <a:rPr lang="nl-BE" altLang="nl-BE" sz="2400">
                <a:solidFill>
                  <a:srgbClr val="009900"/>
                </a:solidFill>
              </a:rPr>
              <a:t>=</a:t>
            </a:r>
            <a:r>
              <a:rPr lang="nl-BE" altLang="nl-BE" sz="2400">
                <a:solidFill>
                  <a:srgbClr val="009900"/>
                </a:solidFill>
                <a:latin typeface="Symbol" panose="05050102010706020507" pitchFamily="18" charset="2"/>
              </a:rPr>
              <a:t>l</a:t>
            </a:r>
            <a:r>
              <a:rPr lang="nl-BE" altLang="nl-BE" sz="2400">
                <a:solidFill>
                  <a:srgbClr val="009900"/>
                </a:solidFill>
              </a:rPr>
              <a:t>m</a:t>
            </a:r>
          </a:p>
          <a:p>
            <a:pPr algn="ctr" eaLnBrk="1" hangingPunct="1">
              <a:buFontTx/>
              <a:buNone/>
            </a:pPr>
            <a:endParaRPr lang="nl-BE" altLang="nl-BE" sz="2400">
              <a:solidFill>
                <a:srgbClr val="009900"/>
              </a:solidFill>
            </a:endParaRPr>
          </a:p>
          <a:p>
            <a:pPr algn="ctr" eaLnBrk="1" hangingPunct="1">
              <a:buFontTx/>
              <a:buNone/>
            </a:pPr>
            <a:endParaRPr lang="nl-BE" altLang="nl-BE" sz="2400">
              <a:solidFill>
                <a:srgbClr val="CC3300"/>
              </a:solidFill>
            </a:endParaRPr>
          </a:p>
          <a:p>
            <a:pPr algn="ctr" eaLnBrk="1" hangingPunct="1"/>
            <a:r>
              <a:rPr lang="nl-BE" altLang="nl-BE" sz="2400"/>
              <a:t>Destructieve interf.</a:t>
            </a:r>
          </a:p>
          <a:p>
            <a:pPr algn="ctr" eaLnBrk="1" hangingPunct="1">
              <a:buFontTx/>
              <a:buNone/>
            </a:pPr>
            <a:endParaRPr lang="nl-BE" altLang="nl-BE" sz="2400"/>
          </a:p>
          <a:p>
            <a:pPr algn="ctr" eaLnBrk="1" hangingPunct="1">
              <a:buFontTx/>
              <a:buNone/>
            </a:pPr>
            <a:r>
              <a:rPr lang="nl-BE" altLang="nl-BE" sz="2400"/>
              <a:t> </a:t>
            </a: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l=(2</a:t>
            </a:r>
            <a:r>
              <a:rPr lang="nl-BE" altLang="nl-BE" sz="2400"/>
              <a:t>m+1)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endParaRPr lang="nl-BE" altLang="nl-BE" sz="2400"/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CC3300"/>
                </a:solidFill>
              </a:rPr>
              <a:t>2tn</a:t>
            </a:r>
            <a:r>
              <a:rPr lang="nl-BE" altLang="nl-BE" sz="2400" baseline="-25000">
                <a:solidFill>
                  <a:srgbClr val="CC3300"/>
                </a:solidFill>
              </a:rPr>
              <a:t>f</a:t>
            </a:r>
            <a:r>
              <a:rPr lang="nl-BE" altLang="nl-BE" sz="2400">
                <a:solidFill>
                  <a:srgbClr val="CC3300"/>
                </a:solidFill>
              </a:rPr>
              <a:t>=(m+1/2)</a:t>
            </a:r>
            <a:r>
              <a:rPr lang="nl-BE" altLang="nl-BE" sz="2400">
                <a:solidFill>
                  <a:srgbClr val="CC3300"/>
                </a:solidFill>
                <a:latin typeface="Symbol" panose="05050102010706020507" pitchFamily="18" charset="2"/>
              </a:rPr>
              <a:t>l</a:t>
            </a:r>
            <a:endParaRPr lang="nl-BE" altLang="nl-BE" sz="2400">
              <a:solidFill>
                <a:srgbClr val="CC3300"/>
              </a:solidFill>
            </a:endParaRPr>
          </a:p>
          <a:p>
            <a:pPr algn="ctr" eaLnBrk="1" hangingPunct="1"/>
            <a:endParaRPr lang="nl-NL" altLang="nl-BE" sz="24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C2843F6-4AE5-45B0-9D5F-AE50469946C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nl-BE" altLang="nl-BE"/>
              <a:t>Doorgelaten stralen</a:t>
            </a:r>
          </a:p>
          <a:p>
            <a:pPr algn="ctr" eaLnBrk="1" hangingPunct="1">
              <a:buFontTx/>
              <a:buNone/>
            </a:pPr>
            <a:r>
              <a:rPr lang="nl-BE" altLang="nl-BE"/>
              <a:t>3 en 5 </a:t>
            </a:r>
            <a:r>
              <a:rPr lang="nl-BE" altLang="nl-BE">
                <a:sym typeface="Wingdings" panose="05000000000000000000" pitchFamily="2" charset="2"/>
              </a:rPr>
              <a:t> </a:t>
            </a:r>
            <a:r>
              <a:rPr lang="nl-BE" altLang="nl-BE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nl-BE" altLang="nl-BE" baseline="-25000">
                <a:sym typeface="Wingdings" panose="05000000000000000000" pitchFamily="2" charset="2"/>
              </a:rPr>
              <a:t>2</a:t>
            </a:r>
            <a:r>
              <a:rPr lang="nl-BE" altLang="nl-BE">
                <a:sym typeface="Wingdings" panose="05000000000000000000" pitchFamily="2" charset="2"/>
              </a:rPr>
              <a:t>=</a:t>
            </a:r>
            <a:r>
              <a:rPr lang="nl-BE" altLang="nl-BE">
                <a:latin typeface="Symbol" panose="05050102010706020507" pitchFamily="18" charset="2"/>
                <a:sym typeface="Wingdings" panose="05000000000000000000" pitchFamily="2" charset="2"/>
              </a:rPr>
              <a:t>p</a:t>
            </a:r>
            <a:endParaRPr lang="nl-BE" altLang="nl-BE">
              <a:latin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endParaRPr lang="nl-BE" altLang="nl-BE"/>
          </a:p>
          <a:p>
            <a:pPr algn="ctr" eaLnBrk="1" hangingPunct="1"/>
            <a:r>
              <a:rPr lang="nl-BE" altLang="nl-BE" sz="2400"/>
              <a:t>Constructieve interf.</a:t>
            </a:r>
            <a:br>
              <a:rPr lang="nl-BE" altLang="nl-BE" sz="2400"/>
            </a:br>
            <a:endParaRPr lang="nl-BE" altLang="nl-BE" sz="2400">
              <a:latin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nl-BE" altLang="nl-BE" sz="2400"/>
              <a:t> </a:t>
            </a: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l=(2</a:t>
            </a:r>
            <a:r>
              <a:rPr lang="nl-BE" altLang="nl-BE" sz="2400"/>
              <a:t>m+1)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endParaRPr lang="nl-BE" altLang="nl-BE" sz="2400"/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009900"/>
                </a:solidFill>
              </a:rPr>
              <a:t>2tn</a:t>
            </a:r>
            <a:r>
              <a:rPr lang="nl-BE" altLang="nl-BE" sz="2400" baseline="-25000">
                <a:solidFill>
                  <a:srgbClr val="009900"/>
                </a:solidFill>
              </a:rPr>
              <a:t>f</a:t>
            </a:r>
            <a:r>
              <a:rPr lang="nl-BE" altLang="nl-BE" sz="2400">
                <a:solidFill>
                  <a:srgbClr val="009900"/>
                </a:solidFill>
              </a:rPr>
              <a:t>=(m+1/2)</a:t>
            </a:r>
            <a:r>
              <a:rPr lang="nl-BE" altLang="nl-BE" sz="2400">
                <a:solidFill>
                  <a:srgbClr val="009900"/>
                </a:solidFill>
                <a:latin typeface="Symbol" panose="05050102010706020507" pitchFamily="18" charset="2"/>
              </a:rPr>
              <a:t>l</a:t>
            </a:r>
            <a:endParaRPr lang="nl-BE" altLang="nl-BE" sz="2400">
              <a:solidFill>
                <a:srgbClr val="009900"/>
              </a:solidFill>
            </a:endParaRPr>
          </a:p>
          <a:p>
            <a:pPr algn="ctr" eaLnBrk="1" hangingPunct="1"/>
            <a:endParaRPr lang="nl-BE" altLang="nl-BE" sz="2400">
              <a:solidFill>
                <a:srgbClr val="009900"/>
              </a:solidFill>
            </a:endParaRPr>
          </a:p>
          <a:p>
            <a:pPr algn="ctr" eaLnBrk="1" hangingPunct="1"/>
            <a:endParaRPr lang="nl-BE" altLang="nl-BE" sz="2400"/>
          </a:p>
          <a:p>
            <a:pPr algn="ctr" eaLnBrk="1" hangingPunct="1"/>
            <a:r>
              <a:rPr lang="nl-BE" altLang="nl-BE" sz="2400"/>
              <a:t>Destructieve interf.</a:t>
            </a:r>
            <a:br>
              <a:rPr lang="nl-BE" altLang="nl-BE" sz="2400"/>
            </a:br>
            <a:endParaRPr lang="nl-BE" altLang="nl-BE" sz="2400"/>
          </a:p>
          <a:p>
            <a:pPr algn="ctr" eaLnBrk="1" hangingPunct="1">
              <a:buFontTx/>
              <a:buNone/>
            </a:pP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l=2p</a:t>
            </a:r>
            <a:r>
              <a:rPr lang="nl-BE" altLang="nl-BE" sz="2400"/>
              <a:t>m</a:t>
            </a:r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CC3300"/>
                </a:solidFill>
              </a:rPr>
              <a:t>2tn</a:t>
            </a:r>
            <a:r>
              <a:rPr lang="nl-BE" altLang="nl-BE" sz="2400" baseline="-25000">
                <a:solidFill>
                  <a:srgbClr val="CC3300"/>
                </a:solidFill>
              </a:rPr>
              <a:t>f</a:t>
            </a:r>
            <a:r>
              <a:rPr lang="nl-BE" altLang="nl-BE" sz="2400">
                <a:solidFill>
                  <a:srgbClr val="CC3300"/>
                </a:solidFill>
              </a:rPr>
              <a:t>=</a:t>
            </a:r>
            <a:r>
              <a:rPr lang="nl-BE" altLang="nl-BE" sz="2400">
                <a:solidFill>
                  <a:srgbClr val="CC3300"/>
                </a:solidFill>
                <a:latin typeface="Symbol" panose="05050102010706020507" pitchFamily="18" charset="2"/>
              </a:rPr>
              <a:t>l</a:t>
            </a:r>
            <a:r>
              <a:rPr lang="nl-BE" altLang="nl-BE" sz="2400">
                <a:solidFill>
                  <a:srgbClr val="CC3300"/>
                </a:solidFill>
              </a:rPr>
              <a:t>m</a:t>
            </a:r>
            <a:endParaRPr lang="nl-NL" altLang="nl-BE" sz="2400">
              <a:solidFill>
                <a:srgbClr val="CC3300"/>
              </a:solidFill>
            </a:endParaRPr>
          </a:p>
          <a:p>
            <a:pPr algn="ctr" eaLnBrk="1" hangingPunct="1">
              <a:buFontTx/>
              <a:buNone/>
            </a:pPr>
            <a:endParaRPr lang="nl-BE" altLang="nl-BE" sz="240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1FECD1E-A3D9-4948-92EF-DCC54B02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125538"/>
            <a:ext cx="4105275" cy="259238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8D88B4C-81E5-40E5-83D1-9657238D2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05263"/>
            <a:ext cx="4105275" cy="2592387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A3104AB-DECF-4882-94F7-BB8C97A61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005263"/>
            <a:ext cx="4105275" cy="2592387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C0BEDC0C-3DD6-4A93-8568-092B16E33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125538"/>
            <a:ext cx="4105275" cy="259238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1">
            <a:extLst>
              <a:ext uri="{FF2B5EF4-FFF2-40B4-BE49-F238E27FC236}">
                <a16:creationId xmlns:a16="http://schemas.microsoft.com/office/drawing/2014/main" id="{8A9C6729-EB9E-4CB5-9EB4-010AB1812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46425"/>
            <a:ext cx="7705725" cy="1619250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9219" name="Group 19">
            <a:extLst>
              <a:ext uri="{FF2B5EF4-FFF2-40B4-BE49-F238E27FC236}">
                <a16:creationId xmlns:a16="http://schemas.microsoft.com/office/drawing/2014/main" id="{2F7C71E3-D33D-49A9-982A-FBB9466E72DC}"/>
              </a:ext>
            </a:extLst>
          </p:cNvPr>
          <p:cNvGrpSpPr>
            <a:grpSpLocks/>
          </p:cNvGrpSpPr>
          <p:nvPr/>
        </p:nvGrpSpPr>
        <p:grpSpPr bwMode="auto">
          <a:xfrm>
            <a:off x="1089025" y="1524000"/>
            <a:ext cx="330200" cy="1619250"/>
            <a:chOff x="1292" y="527"/>
            <a:chExt cx="454" cy="953"/>
          </a:xfrm>
        </p:grpSpPr>
        <p:sp>
          <p:nvSpPr>
            <p:cNvPr id="9267" name="Line 20">
              <a:extLst>
                <a:ext uri="{FF2B5EF4-FFF2-40B4-BE49-F238E27FC236}">
                  <a16:creationId xmlns:a16="http://schemas.microsoft.com/office/drawing/2014/main" id="{80D8A1ED-90A3-467F-B786-6F4AF9F37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68" name="Line 21">
              <a:extLst>
                <a:ext uri="{FF2B5EF4-FFF2-40B4-BE49-F238E27FC236}">
                  <a16:creationId xmlns:a16="http://schemas.microsoft.com/office/drawing/2014/main" id="{A2F9FD39-AFC2-4932-AF58-E80ED88FD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094" name="Group 22">
            <a:extLst>
              <a:ext uri="{FF2B5EF4-FFF2-40B4-BE49-F238E27FC236}">
                <a16:creationId xmlns:a16="http://schemas.microsoft.com/office/drawing/2014/main" id="{232167D4-B537-4F34-972B-E2FEA0438DDD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143250"/>
            <a:ext cx="827088" cy="1619250"/>
            <a:chOff x="1292" y="527"/>
            <a:chExt cx="454" cy="953"/>
          </a:xfrm>
        </p:grpSpPr>
        <p:sp>
          <p:nvSpPr>
            <p:cNvPr id="9265" name="Line 23">
              <a:extLst>
                <a:ext uri="{FF2B5EF4-FFF2-40B4-BE49-F238E27FC236}">
                  <a16:creationId xmlns:a16="http://schemas.microsoft.com/office/drawing/2014/main" id="{583B80E0-521E-415E-BA0F-CF145E585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66" name="Line 24">
              <a:extLst>
                <a:ext uri="{FF2B5EF4-FFF2-40B4-BE49-F238E27FC236}">
                  <a16:creationId xmlns:a16="http://schemas.microsoft.com/office/drawing/2014/main" id="{FEE24604-AEF4-4A19-ADB1-3FC045859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132" name="Group 60">
            <a:extLst>
              <a:ext uri="{FF2B5EF4-FFF2-40B4-BE49-F238E27FC236}">
                <a16:creationId xmlns:a16="http://schemas.microsoft.com/office/drawing/2014/main" id="{407F9ECA-5993-45FE-8FA6-48CBC621835A}"/>
              </a:ext>
            </a:extLst>
          </p:cNvPr>
          <p:cNvGrpSpPr>
            <a:grpSpLocks/>
          </p:cNvGrpSpPr>
          <p:nvPr/>
        </p:nvGrpSpPr>
        <p:grpSpPr bwMode="auto">
          <a:xfrm>
            <a:off x="3074988" y="1527175"/>
            <a:ext cx="331787" cy="1616075"/>
            <a:chOff x="1973" y="2161"/>
            <a:chExt cx="181" cy="679"/>
          </a:xfrm>
        </p:grpSpPr>
        <p:sp>
          <p:nvSpPr>
            <p:cNvPr id="9263" name="Line 26">
              <a:extLst>
                <a:ext uri="{FF2B5EF4-FFF2-40B4-BE49-F238E27FC236}">
                  <a16:creationId xmlns:a16="http://schemas.microsoft.com/office/drawing/2014/main" id="{6CD6EFFF-1BEB-4E3E-88F8-1D8BF545F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1"/>
              <a:ext cx="90" cy="32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64" name="Line 27">
              <a:extLst>
                <a:ext uri="{FF2B5EF4-FFF2-40B4-BE49-F238E27FC236}">
                  <a16:creationId xmlns:a16="http://schemas.microsoft.com/office/drawing/2014/main" id="{0858DAFC-68CC-4B59-A350-CE2EDA995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2484"/>
              <a:ext cx="91" cy="356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01" name="Line 29">
            <a:extLst>
              <a:ext uri="{FF2B5EF4-FFF2-40B4-BE49-F238E27FC236}">
                <a16:creationId xmlns:a16="http://schemas.microsoft.com/office/drawing/2014/main" id="{74AF8963-8E76-4AE6-BB95-02CB651752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2238" y="3128963"/>
            <a:ext cx="412750" cy="771525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1C9EE44A-5C01-4140-8CA0-FAB665027D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47900" y="3900488"/>
            <a:ext cx="414338" cy="847725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105" name="Group 33">
            <a:extLst>
              <a:ext uri="{FF2B5EF4-FFF2-40B4-BE49-F238E27FC236}">
                <a16:creationId xmlns:a16="http://schemas.microsoft.com/office/drawing/2014/main" id="{9CA3C438-F357-425E-AE42-54D647EDC04B}"/>
              </a:ext>
            </a:extLst>
          </p:cNvPr>
          <p:cNvGrpSpPr>
            <a:grpSpLocks/>
          </p:cNvGrpSpPr>
          <p:nvPr/>
        </p:nvGrpSpPr>
        <p:grpSpPr bwMode="auto">
          <a:xfrm>
            <a:off x="2235200" y="4762500"/>
            <a:ext cx="330200" cy="1619250"/>
            <a:chOff x="1292" y="527"/>
            <a:chExt cx="454" cy="953"/>
          </a:xfrm>
        </p:grpSpPr>
        <p:sp>
          <p:nvSpPr>
            <p:cNvPr id="9261" name="Line 34">
              <a:extLst>
                <a:ext uri="{FF2B5EF4-FFF2-40B4-BE49-F238E27FC236}">
                  <a16:creationId xmlns:a16="http://schemas.microsoft.com/office/drawing/2014/main" id="{EB631664-5D82-42AE-A64B-B7C8445E4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62" name="Line 35">
              <a:extLst>
                <a:ext uri="{FF2B5EF4-FFF2-40B4-BE49-F238E27FC236}">
                  <a16:creationId xmlns:a16="http://schemas.microsoft.com/office/drawing/2014/main" id="{019B5E31-88CE-4425-832E-C20B8DED9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225" name="Line 42">
            <a:extLst>
              <a:ext uri="{FF2B5EF4-FFF2-40B4-BE49-F238E27FC236}">
                <a16:creationId xmlns:a16="http://schemas.microsoft.com/office/drawing/2014/main" id="{FBE45805-8DCF-4687-9497-9F843B7EE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8475" y="3146425"/>
            <a:ext cx="0" cy="161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6" name="Text Box 43">
            <a:extLst>
              <a:ext uri="{FF2B5EF4-FFF2-40B4-BE49-F238E27FC236}">
                <a16:creationId xmlns:a16="http://schemas.microsoft.com/office/drawing/2014/main" id="{E063B3DF-8B67-4B90-BD3F-40179B557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3470275"/>
            <a:ext cx="284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nl-NL" altLang="nl-B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7" name="Text Box 46">
            <a:extLst>
              <a:ext uri="{FF2B5EF4-FFF2-40B4-BE49-F238E27FC236}">
                <a16:creationId xmlns:a16="http://schemas.microsoft.com/office/drawing/2014/main" id="{A6DEA289-67F8-4FCF-B4BF-4F92E7C44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3646488"/>
            <a:ext cx="285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</a:rPr>
              <a:t>Lucht 	(n</a:t>
            </a:r>
            <a:r>
              <a:rPr lang="nl-BE" altLang="nl-BE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1,00)</a:t>
            </a:r>
          </a:p>
        </p:txBody>
      </p:sp>
      <p:sp>
        <p:nvSpPr>
          <p:cNvPr id="9228" name="Text Box 47">
            <a:extLst>
              <a:ext uri="{FF2B5EF4-FFF2-40B4-BE49-F238E27FC236}">
                <a16:creationId xmlns:a16="http://schemas.microsoft.com/office/drawing/2014/main" id="{3EB94073-0970-42BF-A2DB-207BDC15C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2279650"/>
            <a:ext cx="285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</a:rPr>
              <a:t>Glas 	(n </a:t>
            </a: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1,50)</a:t>
            </a:r>
          </a:p>
        </p:txBody>
      </p:sp>
      <p:sp>
        <p:nvSpPr>
          <p:cNvPr id="9229" name="Text Box 50">
            <a:extLst>
              <a:ext uri="{FF2B5EF4-FFF2-40B4-BE49-F238E27FC236}">
                <a16:creationId xmlns:a16="http://schemas.microsoft.com/office/drawing/2014/main" id="{4DE716D2-D563-43A6-8C2C-BE9DAD0C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7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3" name="Text Box 51">
            <a:extLst>
              <a:ext uri="{FF2B5EF4-FFF2-40B4-BE49-F238E27FC236}">
                <a16:creationId xmlns:a16="http://schemas.microsoft.com/office/drawing/2014/main" id="{CFAD3C93-4D89-44F0-B2C9-D18E7A4F2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47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4" name="Text Box 52">
            <a:extLst>
              <a:ext uri="{FF2B5EF4-FFF2-40B4-BE49-F238E27FC236}">
                <a16:creationId xmlns:a16="http://schemas.microsoft.com/office/drawing/2014/main" id="{305359F5-2030-4399-832A-2ED0ECC40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1847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5" name="Text Box 53">
            <a:extLst>
              <a:ext uri="{FF2B5EF4-FFF2-40B4-BE49-F238E27FC236}">
                <a16:creationId xmlns:a16="http://schemas.microsoft.com/office/drawing/2014/main" id="{47B55D61-3F1A-4AC6-BC34-4D90792F1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34962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2’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6" name="Text Box 54">
            <a:extLst>
              <a:ext uri="{FF2B5EF4-FFF2-40B4-BE49-F238E27FC236}">
                <a16:creationId xmlns:a16="http://schemas.microsoft.com/office/drawing/2014/main" id="{43000464-DEE0-4BD9-AEB6-7276C2C39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5737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7" name="Text Box 55">
            <a:extLst>
              <a:ext uri="{FF2B5EF4-FFF2-40B4-BE49-F238E27FC236}">
                <a16:creationId xmlns:a16="http://schemas.microsoft.com/office/drawing/2014/main" id="{6D15F5F8-C149-4C24-B29A-4B42BBF83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33575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3’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8" name="Text Box 56">
            <a:extLst>
              <a:ext uri="{FF2B5EF4-FFF2-40B4-BE49-F238E27FC236}">
                <a16:creationId xmlns:a16="http://schemas.microsoft.com/office/drawing/2014/main" id="{FAFEBC6C-C273-4777-842D-91A61E02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33575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4’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9" name="Text Box 57">
            <a:extLst>
              <a:ext uri="{FF2B5EF4-FFF2-40B4-BE49-F238E27FC236}">
                <a16:creationId xmlns:a16="http://schemas.microsoft.com/office/drawing/2014/main" id="{B7759587-215C-4E74-8F99-E99F07A4E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37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nl-NL" altLang="nl-BE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7" name="Text Box 59">
            <a:extLst>
              <a:ext uri="{FF2B5EF4-FFF2-40B4-BE49-F238E27FC236}">
                <a16:creationId xmlns:a16="http://schemas.microsoft.com/office/drawing/2014/main" id="{1D11C54F-3136-47F8-9928-5358AB1F7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4941888"/>
            <a:ext cx="285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</a:rPr>
              <a:t>Glas 	(n </a:t>
            </a:r>
            <a:r>
              <a:rPr lang="nl-BE" altLang="nl-BE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1,50)</a:t>
            </a:r>
          </a:p>
        </p:txBody>
      </p:sp>
      <p:grpSp>
        <p:nvGrpSpPr>
          <p:cNvPr id="3133" name="Group 61">
            <a:extLst>
              <a:ext uri="{FF2B5EF4-FFF2-40B4-BE49-F238E27FC236}">
                <a16:creationId xmlns:a16="http://schemas.microsoft.com/office/drawing/2014/main" id="{5EA7E39C-599C-4917-BF70-84CFE83FE85D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1527175"/>
            <a:ext cx="330200" cy="1616075"/>
            <a:chOff x="1973" y="2161"/>
            <a:chExt cx="181" cy="679"/>
          </a:xfrm>
        </p:grpSpPr>
        <p:sp>
          <p:nvSpPr>
            <p:cNvPr id="9259" name="Line 62">
              <a:extLst>
                <a:ext uri="{FF2B5EF4-FFF2-40B4-BE49-F238E27FC236}">
                  <a16:creationId xmlns:a16="http://schemas.microsoft.com/office/drawing/2014/main" id="{CF0BF17E-7EEA-4B12-9025-0B4F21057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1"/>
              <a:ext cx="90" cy="32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60" name="Line 63">
              <a:extLst>
                <a:ext uri="{FF2B5EF4-FFF2-40B4-BE49-F238E27FC236}">
                  <a16:creationId xmlns:a16="http://schemas.microsoft.com/office/drawing/2014/main" id="{0BF8FBFE-24C3-49B3-9E0E-A60403366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2484"/>
              <a:ext cx="91" cy="356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139" name="Group 67">
            <a:extLst>
              <a:ext uri="{FF2B5EF4-FFF2-40B4-BE49-F238E27FC236}">
                <a16:creationId xmlns:a16="http://schemas.microsoft.com/office/drawing/2014/main" id="{F8FC34AA-0270-48B2-8790-00940B6865C3}"/>
              </a:ext>
            </a:extLst>
          </p:cNvPr>
          <p:cNvGrpSpPr>
            <a:grpSpLocks/>
          </p:cNvGrpSpPr>
          <p:nvPr/>
        </p:nvGrpSpPr>
        <p:grpSpPr bwMode="auto">
          <a:xfrm>
            <a:off x="3894138" y="4762500"/>
            <a:ext cx="330200" cy="1619250"/>
            <a:chOff x="1292" y="527"/>
            <a:chExt cx="454" cy="953"/>
          </a:xfrm>
        </p:grpSpPr>
        <p:sp>
          <p:nvSpPr>
            <p:cNvPr id="9257" name="Line 68">
              <a:extLst>
                <a:ext uri="{FF2B5EF4-FFF2-40B4-BE49-F238E27FC236}">
                  <a16:creationId xmlns:a16="http://schemas.microsoft.com/office/drawing/2014/main" id="{246D939C-41EC-41F3-B2C0-7AAE374FE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8" name="Line 69">
              <a:extLst>
                <a:ext uri="{FF2B5EF4-FFF2-40B4-BE49-F238E27FC236}">
                  <a16:creationId xmlns:a16="http://schemas.microsoft.com/office/drawing/2014/main" id="{D0155CB9-1855-4568-B509-2C6FCEB0B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142" name="Group 70">
            <a:extLst>
              <a:ext uri="{FF2B5EF4-FFF2-40B4-BE49-F238E27FC236}">
                <a16:creationId xmlns:a16="http://schemas.microsoft.com/office/drawing/2014/main" id="{B712F613-0DC6-4B74-9B91-E9A5605370D2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3143250"/>
            <a:ext cx="828675" cy="1619250"/>
            <a:chOff x="1292" y="527"/>
            <a:chExt cx="454" cy="953"/>
          </a:xfrm>
        </p:grpSpPr>
        <p:sp>
          <p:nvSpPr>
            <p:cNvPr id="9255" name="Line 71">
              <a:extLst>
                <a:ext uri="{FF2B5EF4-FFF2-40B4-BE49-F238E27FC236}">
                  <a16:creationId xmlns:a16="http://schemas.microsoft.com/office/drawing/2014/main" id="{220F9751-FF09-419C-8546-C1430E29E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527"/>
              <a:ext cx="227" cy="45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6" name="Line 72">
              <a:extLst>
                <a:ext uri="{FF2B5EF4-FFF2-40B4-BE49-F238E27FC236}">
                  <a16:creationId xmlns:a16="http://schemas.microsoft.com/office/drawing/2014/main" id="{2AB1532F-8CBC-4D25-AC8F-7B80CC0E0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81"/>
              <a:ext cx="227" cy="499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45" name="Line 73">
            <a:extLst>
              <a:ext uri="{FF2B5EF4-FFF2-40B4-BE49-F238E27FC236}">
                <a16:creationId xmlns:a16="http://schemas.microsoft.com/office/drawing/2014/main" id="{A0A56FDD-8A23-4BF7-8D29-A39C79FDF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8475" y="3143250"/>
            <a:ext cx="412750" cy="771525"/>
          </a:xfrm>
          <a:prstGeom prst="line">
            <a:avLst/>
          </a:prstGeom>
          <a:noFill/>
          <a:ln w="25400">
            <a:solidFill>
              <a:srgbClr val="3333CC"/>
            </a:solidFill>
            <a:prstDash val="sysDot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46" name="Line 74">
            <a:extLst>
              <a:ext uri="{FF2B5EF4-FFF2-40B4-BE49-F238E27FC236}">
                <a16:creationId xmlns:a16="http://schemas.microsoft.com/office/drawing/2014/main" id="{077B8D1D-3FF6-454C-9347-4321B184EB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4138" y="3914775"/>
            <a:ext cx="414337" cy="847725"/>
          </a:xfrm>
          <a:prstGeom prst="line">
            <a:avLst/>
          </a:prstGeom>
          <a:noFill/>
          <a:ln w="25400">
            <a:solidFill>
              <a:srgbClr val="3333CC"/>
            </a:solidFill>
            <a:prstDash val="sysDot"/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43" name="Rectangle 76">
            <a:extLst>
              <a:ext uri="{FF2B5EF4-FFF2-40B4-BE49-F238E27FC236}">
                <a16:creationId xmlns:a16="http://schemas.microsoft.com/office/drawing/2014/main" id="{296D56AB-62CD-40C3-9D68-FE4FBA22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BE" altLang="nl-BE" sz="3600">
                <a:solidFill>
                  <a:schemeClr val="tx2"/>
                </a:solidFill>
              </a:rPr>
              <a:t>Interferentie aan dunne filmen </a:t>
            </a:r>
            <a:br>
              <a:rPr lang="nl-BE" altLang="nl-BE" sz="3600">
                <a:solidFill>
                  <a:schemeClr val="tx2"/>
                </a:solidFill>
              </a:rPr>
            </a:br>
            <a:r>
              <a:rPr lang="nl-BE" altLang="nl-BE" sz="3600">
                <a:solidFill>
                  <a:schemeClr val="tx2"/>
                </a:solidFill>
              </a:rPr>
              <a:t>n</a:t>
            </a:r>
            <a:r>
              <a:rPr lang="nl-BE" altLang="nl-BE" sz="3600" baseline="-25000">
                <a:solidFill>
                  <a:schemeClr val="tx2"/>
                </a:solidFill>
              </a:rPr>
              <a:t>1</a:t>
            </a:r>
            <a:r>
              <a:rPr lang="nl-BE" altLang="nl-BE" sz="3600">
                <a:solidFill>
                  <a:schemeClr val="tx2"/>
                </a:solidFill>
              </a:rPr>
              <a:t>&gt;n</a:t>
            </a:r>
            <a:r>
              <a:rPr lang="nl-BE" altLang="nl-BE" sz="3600" baseline="-25000">
                <a:solidFill>
                  <a:schemeClr val="tx2"/>
                </a:solidFill>
              </a:rPr>
              <a:t>f</a:t>
            </a:r>
            <a:r>
              <a:rPr lang="nl-BE" altLang="nl-BE" sz="3600">
                <a:solidFill>
                  <a:schemeClr val="tx2"/>
                </a:solidFill>
              </a:rPr>
              <a:t> en n</a:t>
            </a:r>
            <a:r>
              <a:rPr lang="nl-BE" altLang="nl-BE" sz="3600" baseline="-25000">
                <a:solidFill>
                  <a:schemeClr val="tx2"/>
                </a:solidFill>
              </a:rPr>
              <a:t>2</a:t>
            </a:r>
            <a:r>
              <a:rPr lang="nl-BE" altLang="nl-BE" sz="3600">
                <a:solidFill>
                  <a:schemeClr val="tx2"/>
                </a:solidFill>
              </a:rPr>
              <a:t>&gt;n</a:t>
            </a:r>
            <a:r>
              <a:rPr lang="nl-BE" altLang="nl-BE" sz="3600" baseline="-25000">
                <a:solidFill>
                  <a:schemeClr val="tx2"/>
                </a:solidFill>
              </a:rPr>
              <a:t>f</a:t>
            </a:r>
            <a:endParaRPr lang="nl-NL" altLang="nl-BE" sz="3600" baseline="-25000">
              <a:solidFill>
                <a:schemeClr val="tx2"/>
              </a:solidFill>
            </a:endParaRPr>
          </a:p>
        </p:txBody>
      </p:sp>
      <p:sp>
        <p:nvSpPr>
          <p:cNvPr id="9244" name="Text Box 78">
            <a:extLst>
              <a:ext uri="{FF2B5EF4-FFF2-40B4-BE49-F238E27FC236}">
                <a16:creationId xmlns:a16="http://schemas.microsoft.com/office/drawing/2014/main" id="{AC28A465-9D8E-47FE-B4AF-5F4FF2E0F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1" name="Text Box 79">
            <a:extLst>
              <a:ext uri="{FF2B5EF4-FFF2-40B4-BE49-F238E27FC236}">
                <a16:creationId xmlns:a16="http://schemas.microsoft.com/office/drawing/2014/main" id="{0B0685B6-6B99-458F-8AD4-487E58A1A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64490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2" name="Text Box 80">
            <a:extLst>
              <a:ext uri="{FF2B5EF4-FFF2-40B4-BE49-F238E27FC236}">
                <a16:creationId xmlns:a16="http://schemas.microsoft.com/office/drawing/2014/main" id="{57779E05-0D15-4546-AC47-EB33EC91B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6056313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3" name="Text Box 81">
            <a:extLst>
              <a:ext uri="{FF2B5EF4-FFF2-40B4-BE49-F238E27FC236}">
                <a16:creationId xmlns:a16="http://schemas.microsoft.com/office/drawing/2014/main" id="{AC62BFCE-260D-4B02-AB7D-6007D670C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484313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altLang="nl-B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4" name="Text Box 82">
            <a:extLst>
              <a:ext uri="{FF2B5EF4-FFF2-40B4-BE49-F238E27FC236}">
                <a16:creationId xmlns:a16="http://schemas.microsoft.com/office/drawing/2014/main" id="{3EC94645-8928-4C5A-B518-30B731519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608388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Symbol" panose="05050102010706020507" pitchFamily="18" charset="2"/>
              </a:rPr>
              <a:t>p</a:t>
            </a:r>
            <a:endParaRPr lang="nl-NL" altLang="nl-BE" sz="2000">
              <a:latin typeface="Symbol" panose="05050102010706020507" pitchFamily="18" charset="2"/>
            </a:endParaRPr>
          </a:p>
        </p:txBody>
      </p:sp>
      <p:sp>
        <p:nvSpPr>
          <p:cNvPr id="3155" name="Text Box 83">
            <a:extLst>
              <a:ext uri="{FF2B5EF4-FFF2-40B4-BE49-F238E27FC236}">
                <a16:creationId xmlns:a16="http://schemas.microsoft.com/office/drawing/2014/main" id="{D4D591E9-E0BE-47FB-A976-E89B9DA8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484313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BE" altLang="nl-BE" sz="2000">
                <a:latin typeface="Symbol" panose="05050102010706020507" pitchFamily="18" charset="2"/>
              </a:rPr>
              <a:t>p</a:t>
            </a:r>
            <a:endParaRPr lang="nl-NL" altLang="nl-BE" sz="2000">
              <a:latin typeface="Symbol" panose="05050102010706020507" pitchFamily="18" charset="2"/>
            </a:endParaRPr>
          </a:p>
        </p:txBody>
      </p:sp>
      <p:sp>
        <p:nvSpPr>
          <p:cNvPr id="3156" name="Text Box 84">
            <a:extLst>
              <a:ext uri="{FF2B5EF4-FFF2-40B4-BE49-F238E27FC236}">
                <a16:creationId xmlns:a16="http://schemas.microsoft.com/office/drawing/2014/main" id="{53F10DE0-CF73-44F6-92F2-B1D439CBD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5734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nl-BE" altLang="nl-BE" sz="2000">
                <a:latin typeface="Symbol" panose="05050102010706020507" pitchFamily="18" charset="2"/>
              </a:rPr>
              <a:t>p</a:t>
            </a:r>
            <a:endParaRPr lang="nl-NL" altLang="nl-BE" sz="2000">
              <a:latin typeface="Symbol" panose="05050102010706020507" pitchFamily="18" charset="2"/>
            </a:endParaRPr>
          </a:p>
        </p:txBody>
      </p:sp>
      <p:sp>
        <p:nvSpPr>
          <p:cNvPr id="3157" name="Text Box 85">
            <a:extLst>
              <a:ext uri="{FF2B5EF4-FFF2-40B4-BE49-F238E27FC236}">
                <a16:creationId xmlns:a16="http://schemas.microsoft.com/office/drawing/2014/main" id="{89D0A038-CBA7-4D48-B4E4-6B188A0B1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9848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2000">
                <a:latin typeface="Symbol" panose="05050102010706020507" pitchFamily="18" charset="2"/>
              </a:rPr>
              <a:t>d</a:t>
            </a:r>
            <a:r>
              <a:rPr lang="nl-BE" altLang="nl-BE" sz="1800"/>
              <a:t>*</a:t>
            </a:r>
            <a:r>
              <a:rPr lang="nl-BE" altLang="nl-BE" sz="2000" baseline="-25000">
                <a:latin typeface="Symbol" panose="05050102010706020507" pitchFamily="18" charset="2"/>
              </a:rPr>
              <a:t>2</a:t>
            </a:r>
            <a:r>
              <a:rPr lang="nl-BE" altLang="nl-BE" sz="200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nl-BE" altLang="nl-BE" sz="2000">
                <a:latin typeface="Symbol" panose="05050102010706020507" pitchFamily="18" charset="2"/>
              </a:rPr>
              <a:t>p</a:t>
            </a:r>
            <a:endParaRPr lang="nl-NL" altLang="nl-BE" sz="2000">
              <a:latin typeface="Symbol" panose="05050102010706020507" pitchFamily="18" charset="2"/>
            </a:endParaRPr>
          </a:p>
        </p:txBody>
      </p:sp>
      <p:sp>
        <p:nvSpPr>
          <p:cNvPr id="9252" name="Text Box 86">
            <a:extLst>
              <a:ext uri="{FF2B5EF4-FFF2-40B4-BE49-F238E27FC236}">
                <a16:creationId xmlns:a16="http://schemas.microsoft.com/office/drawing/2014/main" id="{4DCF39FA-19AF-4C3B-B17E-AA5D2EDE4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719763"/>
            <a:ext cx="2149475" cy="5842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b="1">
                <a:solidFill>
                  <a:srgbClr val="CC3300"/>
                </a:solidFill>
                <a:latin typeface="Symbol" panose="05050102010706020507" pitchFamily="18" charset="2"/>
              </a:rPr>
              <a:t>d</a:t>
            </a:r>
            <a:r>
              <a:rPr lang="nl-BE" altLang="nl-BE" b="1" baseline="-25000">
                <a:solidFill>
                  <a:srgbClr val="CC3300"/>
                </a:solidFill>
                <a:latin typeface="Symbol" panose="05050102010706020507" pitchFamily="18" charset="2"/>
              </a:rPr>
              <a:t>1</a:t>
            </a:r>
            <a:r>
              <a:rPr lang="nl-BE" altLang="nl-BE" b="1">
                <a:solidFill>
                  <a:srgbClr val="CC3300"/>
                </a:solidFill>
              </a:rPr>
              <a:t>= 4</a:t>
            </a:r>
            <a:r>
              <a:rPr lang="nl-BE" altLang="nl-BE" b="1">
                <a:solidFill>
                  <a:srgbClr val="CC3300"/>
                </a:solidFill>
                <a:latin typeface="Symbol" panose="05050102010706020507" pitchFamily="18" charset="2"/>
              </a:rPr>
              <a:t>p</a:t>
            </a:r>
            <a:r>
              <a:rPr lang="nl-BE" altLang="nl-BE" b="1">
                <a:solidFill>
                  <a:srgbClr val="CC3300"/>
                </a:solidFill>
              </a:rPr>
              <a:t>tn</a:t>
            </a:r>
            <a:r>
              <a:rPr lang="nl-BE" altLang="nl-BE" b="1" baseline="-25000">
                <a:solidFill>
                  <a:srgbClr val="CC3300"/>
                </a:solidFill>
              </a:rPr>
              <a:t>f</a:t>
            </a:r>
            <a:r>
              <a:rPr lang="nl-BE" altLang="nl-BE" b="1">
                <a:solidFill>
                  <a:srgbClr val="CC3300"/>
                </a:solidFill>
              </a:rPr>
              <a:t>/</a:t>
            </a:r>
            <a:r>
              <a:rPr lang="nl-BE" altLang="nl-BE" b="1">
                <a:solidFill>
                  <a:srgbClr val="CC3300"/>
                </a:solidFill>
                <a:latin typeface="Symbol" panose="05050102010706020507" pitchFamily="18" charset="2"/>
              </a:rPr>
              <a:t>l</a:t>
            </a:r>
            <a:endParaRPr lang="nl-NL" altLang="nl-BE" b="1">
              <a:solidFill>
                <a:srgbClr val="CC3300"/>
              </a:solidFill>
              <a:latin typeface="Symbol" panose="05050102010706020507" pitchFamily="18" charset="2"/>
            </a:endParaRPr>
          </a:p>
        </p:txBody>
      </p:sp>
      <p:sp>
        <p:nvSpPr>
          <p:cNvPr id="9253" name="Text Box 90">
            <a:extLst>
              <a:ext uri="{FF2B5EF4-FFF2-40B4-BE49-F238E27FC236}">
                <a16:creationId xmlns:a16="http://schemas.microsoft.com/office/drawing/2014/main" id="{4E5EB11D-A368-4D8A-9576-46BA1B7E5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5608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254" name="Text Box 92">
            <a:extLst>
              <a:ext uri="{FF2B5EF4-FFF2-40B4-BE49-F238E27FC236}">
                <a16:creationId xmlns:a16="http://schemas.microsoft.com/office/drawing/2014/main" id="{9125FBDF-1833-4743-98DA-C6C1DDEF9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412875"/>
            <a:ext cx="4105275" cy="392113"/>
          </a:xfrm>
          <a:prstGeom prst="rect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>
                <a:solidFill>
                  <a:srgbClr val="CC3300"/>
                </a:solidFill>
                <a:latin typeface="Symbol" panose="05050102010706020507" pitchFamily="18" charset="2"/>
              </a:rPr>
              <a:t>d</a:t>
            </a:r>
            <a:r>
              <a:rPr lang="nl-BE" altLang="nl-BE" sz="1800" b="1" baseline="30000">
                <a:solidFill>
                  <a:srgbClr val="CC3300"/>
                </a:solidFill>
                <a:latin typeface="Symbol" panose="05050102010706020507" pitchFamily="18" charset="2"/>
              </a:rPr>
              <a:t>*</a:t>
            </a:r>
            <a:r>
              <a:rPr lang="nl-BE" altLang="nl-BE" sz="1800" b="1" baseline="-25000">
                <a:solidFill>
                  <a:srgbClr val="CC3300"/>
                </a:solidFill>
                <a:latin typeface="Symbol" panose="05050102010706020507" pitchFamily="18" charset="2"/>
              </a:rPr>
              <a:t>2</a:t>
            </a:r>
            <a:r>
              <a:rPr lang="nl-BE" altLang="nl-BE" sz="1800" b="1">
                <a:solidFill>
                  <a:srgbClr val="CC3300"/>
                </a:solidFill>
              </a:rPr>
              <a:t> is hier faseverschil t.o.v. straal 1</a:t>
            </a:r>
            <a:endParaRPr lang="nl-NL" altLang="nl-BE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" grpId="0"/>
      <p:bldP spid="3124" grpId="0"/>
      <p:bldP spid="3125" grpId="0"/>
      <p:bldP spid="3126" grpId="0"/>
      <p:bldP spid="3127" grpId="0"/>
      <p:bldP spid="3128" grpId="0"/>
      <p:bldP spid="3129" grpId="0"/>
      <p:bldP spid="3151" grpId="0"/>
      <p:bldP spid="3152" grpId="0"/>
      <p:bldP spid="3153" grpId="0"/>
      <p:bldP spid="3154" grpId="0"/>
      <p:bldP spid="3155" grpId="0"/>
      <p:bldP spid="3156" grpId="0"/>
      <p:bldP spid="31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EC9FE65-0F8E-442B-94AF-AF4E4D1FA8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4495800" cy="685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nl-BE" altLang="nl-BE"/>
              <a:t>Weerkaatste stralen </a:t>
            </a:r>
          </a:p>
          <a:p>
            <a:pPr algn="ctr" eaLnBrk="1" hangingPunct="1">
              <a:buFontTx/>
              <a:buNone/>
            </a:pPr>
            <a:r>
              <a:rPr lang="nl-BE" altLang="nl-BE"/>
              <a:t>2 en 4 </a:t>
            </a:r>
            <a:r>
              <a:rPr lang="nl-BE" altLang="nl-BE">
                <a:sym typeface="Wingdings" panose="05000000000000000000" pitchFamily="2" charset="2"/>
              </a:rPr>
              <a:t> </a:t>
            </a:r>
            <a:r>
              <a:rPr lang="nl-BE" altLang="nl-BE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nl-BE" altLang="nl-BE" baseline="-25000">
                <a:sym typeface="Wingdings" panose="05000000000000000000" pitchFamily="2" charset="2"/>
              </a:rPr>
              <a:t>2</a:t>
            </a:r>
            <a:r>
              <a:rPr lang="nl-BE" altLang="nl-BE">
                <a:sym typeface="Wingdings" panose="05000000000000000000" pitchFamily="2" charset="2"/>
              </a:rPr>
              <a:t>=</a:t>
            </a:r>
            <a:r>
              <a:rPr lang="nl-BE" altLang="nl-BE">
                <a:latin typeface="Symbol" panose="05050102010706020507" pitchFamily="18" charset="2"/>
                <a:sym typeface="Wingdings" panose="05000000000000000000" pitchFamily="2" charset="2"/>
              </a:rPr>
              <a:t>p</a:t>
            </a:r>
            <a:endParaRPr lang="nl-BE" altLang="nl-BE">
              <a:latin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endParaRPr lang="nl-BE" altLang="nl-BE"/>
          </a:p>
          <a:p>
            <a:pPr algn="ctr" eaLnBrk="1" hangingPunct="1"/>
            <a:r>
              <a:rPr lang="nl-BE" altLang="nl-BE" sz="2400"/>
              <a:t>Constructieve interf.</a:t>
            </a:r>
            <a:br>
              <a:rPr lang="nl-BE" altLang="nl-BE" sz="2400"/>
            </a:br>
            <a:endParaRPr lang="nl-BE" altLang="nl-BE" sz="2400">
              <a:latin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nl-BE" altLang="nl-BE" sz="2400"/>
              <a:t> </a:t>
            </a: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l=(2</a:t>
            </a:r>
            <a:r>
              <a:rPr lang="nl-BE" altLang="nl-BE" sz="2400"/>
              <a:t>m+1)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endParaRPr lang="nl-BE" altLang="nl-BE" sz="2400"/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009900"/>
                </a:solidFill>
              </a:rPr>
              <a:t>2tn</a:t>
            </a:r>
            <a:r>
              <a:rPr lang="nl-BE" altLang="nl-BE" sz="2400" baseline="-25000">
                <a:solidFill>
                  <a:srgbClr val="009900"/>
                </a:solidFill>
              </a:rPr>
              <a:t>f</a:t>
            </a:r>
            <a:r>
              <a:rPr lang="nl-BE" altLang="nl-BE" sz="2400">
                <a:solidFill>
                  <a:srgbClr val="009900"/>
                </a:solidFill>
              </a:rPr>
              <a:t>=(m+1/2)</a:t>
            </a:r>
            <a:r>
              <a:rPr lang="nl-BE" altLang="nl-BE" sz="2400">
                <a:solidFill>
                  <a:srgbClr val="009900"/>
                </a:solidFill>
                <a:latin typeface="Symbol" panose="05050102010706020507" pitchFamily="18" charset="2"/>
              </a:rPr>
              <a:t>l</a:t>
            </a:r>
            <a:endParaRPr lang="nl-BE" altLang="nl-BE" sz="2400">
              <a:solidFill>
                <a:srgbClr val="009900"/>
              </a:solidFill>
            </a:endParaRPr>
          </a:p>
          <a:p>
            <a:pPr algn="ctr" eaLnBrk="1" hangingPunct="1"/>
            <a:endParaRPr lang="nl-BE" altLang="nl-BE" sz="2400">
              <a:solidFill>
                <a:srgbClr val="009900"/>
              </a:solidFill>
            </a:endParaRPr>
          </a:p>
          <a:p>
            <a:pPr algn="ctr" eaLnBrk="1" hangingPunct="1"/>
            <a:endParaRPr lang="nl-BE" altLang="nl-BE" sz="2400"/>
          </a:p>
          <a:p>
            <a:pPr algn="ctr" eaLnBrk="1" hangingPunct="1"/>
            <a:r>
              <a:rPr lang="nl-BE" altLang="nl-BE" sz="2400"/>
              <a:t>Destructieve interf.</a:t>
            </a:r>
            <a:br>
              <a:rPr lang="nl-BE" altLang="nl-BE" sz="2400"/>
            </a:br>
            <a:endParaRPr lang="nl-BE" altLang="nl-BE" sz="2400"/>
          </a:p>
          <a:p>
            <a:pPr algn="ctr" eaLnBrk="1" hangingPunct="1">
              <a:buFontTx/>
              <a:buNone/>
            </a:pP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l=2p</a:t>
            </a:r>
            <a:r>
              <a:rPr lang="nl-BE" altLang="nl-BE" sz="2400"/>
              <a:t>m</a:t>
            </a:r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CC3300"/>
                </a:solidFill>
              </a:rPr>
              <a:t>2tn</a:t>
            </a:r>
            <a:r>
              <a:rPr lang="nl-BE" altLang="nl-BE" sz="2400" baseline="-25000">
                <a:solidFill>
                  <a:srgbClr val="CC3300"/>
                </a:solidFill>
              </a:rPr>
              <a:t>f</a:t>
            </a:r>
            <a:r>
              <a:rPr lang="nl-BE" altLang="nl-BE" sz="2400">
                <a:solidFill>
                  <a:srgbClr val="CC3300"/>
                </a:solidFill>
              </a:rPr>
              <a:t>=</a:t>
            </a:r>
            <a:r>
              <a:rPr lang="nl-BE" altLang="nl-BE" sz="2400">
                <a:solidFill>
                  <a:srgbClr val="CC3300"/>
                </a:solidFill>
                <a:latin typeface="Symbol" panose="05050102010706020507" pitchFamily="18" charset="2"/>
              </a:rPr>
              <a:t>l</a:t>
            </a:r>
            <a:r>
              <a:rPr lang="nl-BE" altLang="nl-BE" sz="2400">
                <a:solidFill>
                  <a:srgbClr val="CC3300"/>
                </a:solidFill>
              </a:rPr>
              <a:t>m</a:t>
            </a:r>
            <a:endParaRPr lang="nl-NL" altLang="nl-BE" sz="2400">
              <a:solidFill>
                <a:srgbClr val="CC3300"/>
              </a:solidFill>
            </a:endParaRPr>
          </a:p>
          <a:p>
            <a:pPr algn="ctr" eaLnBrk="1" hangingPunct="1">
              <a:buFontTx/>
              <a:buNone/>
            </a:pPr>
            <a:endParaRPr lang="nl-BE" altLang="nl-BE" sz="2400"/>
          </a:p>
          <a:p>
            <a:pPr algn="ctr" eaLnBrk="1" hangingPunct="1">
              <a:buFontTx/>
              <a:buNone/>
            </a:pPr>
            <a:endParaRPr lang="nl-NL" altLang="nl-BE" sz="24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251FF2D-D94B-46DB-BAD2-AC246D4DC06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nl-BE" altLang="nl-BE"/>
              <a:t>Doorgelaten stralen</a:t>
            </a:r>
          </a:p>
          <a:p>
            <a:pPr algn="ctr" eaLnBrk="1" hangingPunct="1">
              <a:buFontTx/>
              <a:buNone/>
            </a:pPr>
            <a:r>
              <a:rPr lang="nl-BE" altLang="nl-BE"/>
              <a:t>3 en 5 </a:t>
            </a:r>
            <a:r>
              <a:rPr lang="nl-BE" altLang="nl-BE">
                <a:sym typeface="Wingdings" panose="05000000000000000000" pitchFamily="2" charset="2"/>
              </a:rPr>
              <a:t> </a:t>
            </a:r>
            <a:r>
              <a:rPr lang="nl-BE" altLang="nl-BE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nl-BE" altLang="nl-BE" baseline="-25000">
                <a:sym typeface="Wingdings" panose="05000000000000000000" pitchFamily="2" charset="2"/>
              </a:rPr>
              <a:t>2</a:t>
            </a:r>
            <a:r>
              <a:rPr lang="nl-BE" altLang="nl-BE">
                <a:sym typeface="Wingdings" panose="05000000000000000000" pitchFamily="2" charset="2"/>
              </a:rPr>
              <a:t>=0</a:t>
            </a:r>
            <a:endParaRPr lang="nl-BE" altLang="nl-BE"/>
          </a:p>
          <a:p>
            <a:pPr algn="ctr" eaLnBrk="1" hangingPunct="1">
              <a:buFontTx/>
              <a:buNone/>
            </a:pPr>
            <a:endParaRPr lang="nl-BE" altLang="nl-BE"/>
          </a:p>
          <a:p>
            <a:pPr algn="ctr" eaLnBrk="1" hangingPunct="1"/>
            <a:r>
              <a:rPr lang="nl-BE" altLang="nl-BE" sz="2400"/>
              <a:t>Constructieve interf.</a:t>
            </a:r>
            <a:br>
              <a:rPr lang="nl-BE" altLang="nl-BE" sz="2400"/>
            </a:br>
            <a:br>
              <a:rPr lang="nl-BE" altLang="nl-BE" sz="2400"/>
            </a:br>
            <a:r>
              <a:rPr lang="nl-BE" altLang="nl-BE" sz="2400"/>
              <a:t> </a:t>
            </a: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l=2</a:t>
            </a:r>
            <a:r>
              <a:rPr lang="nl-BE" altLang="nl-BE" sz="2400"/>
              <a:t>m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endParaRPr lang="nl-BE" altLang="nl-BE" sz="2400"/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009900"/>
                </a:solidFill>
              </a:rPr>
              <a:t>2tn</a:t>
            </a:r>
            <a:r>
              <a:rPr lang="nl-BE" altLang="nl-BE" sz="2400" baseline="-25000">
                <a:solidFill>
                  <a:srgbClr val="009900"/>
                </a:solidFill>
              </a:rPr>
              <a:t>f</a:t>
            </a:r>
            <a:r>
              <a:rPr lang="nl-BE" altLang="nl-BE" sz="2400">
                <a:solidFill>
                  <a:srgbClr val="009900"/>
                </a:solidFill>
              </a:rPr>
              <a:t>=</a:t>
            </a:r>
            <a:r>
              <a:rPr lang="nl-BE" altLang="nl-BE" sz="2400">
                <a:solidFill>
                  <a:srgbClr val="009900"/>
                </a:solidFill>
                <a:latin typeface="Symbol" panose="05050102010706020507" pitchFamily="18" charset="2"/>
              </a:rPr>
              <a:t>l</a:t>
            </a:r>
            <a:r>
              <a:rPr lang="nl-BE" altLang="nl-BE" sz="2400">
                <a:solidFill>
                  <a:srgbClr val="009900"/>
                </a:solidFill>
              </a:rPr>
              <a:t>m</a:t>
            </a:r>
          </a:p>
          <a:p>
            <a:pPr algn="ctr" eaLnBrk="1" hangingPunct="1">
              <a:buFontTx/>
              <a:buNone/>
            </a:pPr>
            <a:endParaRPr lang="nl-BE" altLang="nl-BE" sz="2400">
              <a:solidFill>
                <a:srgbClr val="009900"/>
              </a:solidFill>
            </a:endParaRPr>
          </a:p>
          <a:p>
            <a:pPr algn="ctr" eaLnBrk="1" hangingPunct="1">
              <a:buFontTx/>
              <a:buNone/>
            </a:pPr>
            <a:endParaRPr lang="nl-BE" altLang="nl-BE" sz="2400">
              <a:solidFill>
                <a:srgbClr val="CC3300"/>
              </a:solidFill>
            </a:endParaRPr>
          </a:p>
          <a:p>
            <a:pPr algn="ctr" eaLnBrk="1" hangingPunct="1"/>
            <a:r>
              <a:rPr lang="nl-BE" altLang="nl-BE" sz="2400"/>
              <a:t>Destructieve interf.</a:t>
            </a:r>
          </a:p>
          <a:p>
            <a:pPr algn="ctr" eaLnBrk="1" hangingPunct="1">
              <a:buFontTx/>
              <a:buNone/>
            </a:pPr>
            <a:endParaRPr lang="nl-BE" altLang="nl-BE" sz="2400"/>
          </a:p>
          <a:p>
            <a:pPr algn="ctr" eaLnBrk="1" hangingPunct="1">
              <a:buFontTx/>
              <a:buNone/>
            </a:pPr>
            <a:r>
              <a:rPr lang="nl-BE" altLang="nl-BE" sz="2400"/>
              <a:t> </a:t>
            </a:r>
            <a:r>
              <a:rPr lang="nl-BE" altLang="nl-BE" sz="2400">
                <a:latin typeface="Symbol" panose="05050102010706020507" pitchFamily="18" charset="2"/>
              </a:rPr>
              <a:t>d</a:t>
            </a:r>
            <a:r>
              <a:rPr lang="nl-BE" altLang="nl-BE" sz="2400" baseline="-25000"/>
              <a:t>1</a:t>
            </a:r>
            <a:r>
              <a:rPr lang="nl-BE" altLang="nl-BE" sz="2400"/>
              <a:t>= 4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r>
              <a:rPr lang="nl-BE" altLang="nl-BE" sz="2400"/>
              <a:t>tn</a:t>
            </a:r>
            <a:r>
              <a:rPr lang="nl-BE" altLang="nl-BE" sz="2400" baseline="-25000"/>
              <a:t>f</a:t>
            </a:r>
            <a:r>
              <a:rPr lang="nl-BE" altLang="nl-BE" sz="2400"/>
              <a:t>/</a:t>
            </a:r>
            <a:r>
              <a:rPr lang="nl-BE" altLang="nl-BE" sz="2400">
                <a:latin typeface="Symbol" panose="05050102010706020507" pitchFamily="18" charset="2"/>
              </a:rPr>
              <a:t>l=(2</a:t>
            </a:r>
            <a:r>
              <a:rPr lang="nl-BE" altLang="nl-BE" sz="2400"/>
              <a:t>m+1)</a:t>
            </a:r>
            <a:r>
              <a:rPr lang="nl-BE" altLang="nl-BE" sz="2400">
                <a:latin typeface="Symbol" panose="05050102010706020507" pitchFamily="18" charset="2"/>
              </a:rPr>
              <a:t>p</a:t>
            </a:r>
            <a:endParaRPr lang="nl-BE" altLang="nl-BE" sz="2400"/>
          </a:p>
          <a:p>
            <a:pPr algn="ctr" eaLnBrk="1" hangingPunct="1">
              <a:buFontTx/>
              <a:buNone/>
            </a:pPr>
            <a:br>
              <a:rPr lang="nl-BE" altLang="nl-BE" sz="2400">
                <a:latin typeface="Symbol" panose="05050102010706020507" pitchFamily="18" charset="2"/>
              </a:rPr>
            </a:br>
            <a:r>
              <a:rPr lang="nl-BE" altLang="nl-BE" sz="2400">
                <a:solidFill>
                  <a:srgbClr val="CC3300"/>
                </a:solidFill>
              </a:rPr>
              <a:t>2tn</a:t>
            </a:r>
            <a:r>
              <a:rPr lang="nl-BE" altLang="nl-BE" sz="2400" baseline="-25000">
                <a:solidFill>
                  <a:srgbClr val="CC3300"/>
                </a:solidFill>
              </a:rPr>
              <a:t>f</a:t>
            </a:r>
            <a:r>
              <a:rPr lang="nl-BE" altLang="nl-BE" sz="2400">
                <a:solidFill>
                  <a:srgbClr val="CC3300"/>
                </a:solidFill>
              </a:rPr>
              <a:t>=(m+1/2)</a:t>
            </a:r>
            <a:r>
              <a:rPr lang="nl-BE" altLang="nl-BE" sz="2400">
                <a:solidFill>
                  <a:srgbClr val="CC3300"/>
                </a:solidFill>
                <a:latin typeface="Symbol" panose="05050102010706020507" pitchFamily="18" charset="2"/>
              </a:rPr>
              <a:t>l</a:t>
            </a:r>
            <a:endParaRPr lang="nl-BE" altLang="nl-BE" sz="2400">
              <a:solidFill>
                <a:srgbClr val="CC3300"/>
              </a:solidFill>
            </a:endParaRPr>
          </a:p>
          <a:p>
            <a:pPr algn="ctr" eaLnBrk="1" hangingPunct="1"/>
            <a:endParaRPr lang="nl-NL" altLang="nl-BE" sz="2400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8C213B5E-614D-41F9-94DD-257FA51E1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125538"/>
            <a:ext cx="4105275" cy="259238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55643BE-FC36-4207-A2F3-EE1DF20E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05263"/>
            <a:ext cx="4105275" cy="2592387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99CE183-4C53-4526-A7AB-BE3B42EAD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005263"/>
            <a:ext cx="4105275" cy="2592387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DF3C1301-3783-48E7-B362-AF3305E0F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125538"/>
            <a:ext cx="4105275" cy="259238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732</Words>
  <Application>Microsoft Office PowerPoint</Application>
  <PresentationFormat>Diavoorstelling (4:3)</PresentationFormat>
  <Paragraphs>169</Paragraphs>
  <Slides>11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Standaardontwerp</vt:lpstr>
      <vt:lpstr>Vergelijking</vt:lpstr>
      <vt:lpstr>Interferentie</vt:lpstr>
      <vt:lpstr>Oorzaken faseverschillen</vt:lpstr>
      <vt:lpstr>Oorzaken faseverschillen</vt:lpstr>
      <vt:lpstr>PowerPoint-presentatie</vt:lpstr>
      <vt:lpstr>PowerPoint-presentatie</vt:lpstr>
      <vt:lpstr>Interferentie aan dunne filmen n1&lt;nf&lt;n2</vt:lpstr>
      <vt:lpstr>PowerPoint-presentatie</vt:lpstr>
      <vt:lpstr>PowerPoint-presentatie</vt:lpstr>
      <vt:lpstr>PowerPoint-presentatie</vt:lpstr>
      <vt:lpstr>Interferentie aan dunne filmen  n1&lt;nf en n2&lt;nf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Els Wieërs</dc:creator>
  <cp:lastModifiedBy>WIEERS Els</cp:lastModifiedBy>
  <cp:revision>27</cp:revision>
  <dcterms:created xsi:type="dcterms:W3CDTF">2004-02-02T10:48:29Z</dcterms:created>
  <dcterms:modified xsi:type="dcterms:W3CDTF">2023-11-28T09:58:29Z</dcterms:modified>
</cp:coreProperties>
</file>