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71" r:id="rId4"/>
    <p:sldId id="259" r:id="rId5"/>
    <p:sldId id="272" r:id="rId6"/>
    <p:sldId id="273" r:id="rId7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6" roundtripDataSignature="AMtx7miojYcE4f2USMP2ReLj50Z8M+8Dm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F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498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customschemas.google.com/relationships/presentationmetadata" Target="meta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9" Type="http://schemas.openxmlformats.org/officeDocument/2006/relationships/theme" Target="theme/theme1.xml"/><Relationship Id="rId4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‹nr.›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185816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246071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Titeldia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2"/>
          <p:cNvSpPr/>
          <p:nvPr/>
        </p:nvSpPr>
        <p:spPr>
          <a:xfrm>
            <a:off x="7924800" y="3200400"/>
            <a:ext cx="838200" cy="685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12"/>
          <p:cNvSpPr/>
          <p:nvPr/>
        </p:nvSpPr>
        <p:spPr>
          <a:xfrm>
            <a:off x="3200400" y="152400"/>
            <a:ext cx="990600" cy="457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12"/>
          <p:cNvSpPr/>
          <p:nvPr/>
        </p:nvSpPr>
        <p:spPr>
          <a:xfrm>
            <a:off x="1619250" y="22225"/>
            <a:ext cx="838200" cy="838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12"/>
          <p:cNvSpPr txBox="1">
            <a:spLocks noGrp="1"/>
          </p:cNvSpPr>
          <p:nvPr>
            <p:ph type="ctrTitle"/>
          </p:nvPr>
        </p:nvSpPr>
        <p:spPr>
          <a:xfrm>
            <a:off x="381253" y="3942401"/>
            <a:ext cx="8439220" cy="1067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>
                <a:solidFill>
                  <a:srgbClr val="E73B2A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2"/>
          <p:cNvSpPr txBox="1">
            <a:spLocks noGrp="1"/>
          </p:cNvSpPr>
          <p:nvPr>
            <p:ph type="subTitle" idx="1"/>
          </p:nvPr>
        </p:nvSpPr>
        <p:spPr>
          <a:xfrm>
            <a:off x="381253" y="5026989"/>
            <a:ext cx="8439220" cy="1003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400"/>
              </a:spcBef>
              <a:spcAft>
                <a:spcPts val="0"/>
              </a:spcAft>
              <a:buClr>
                <a:srgbClr val="164073"/>
              </a:buClr>
              <a:buSzPts val="2000"/>
              <a:buNone/>
              <a:defRPr sz="2000">
                <a:solidFill>
                  <a:srgbClr val="16407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pic>
        <p:nvPicPr>
          <p:cNvPr id="21" name="Google Shape;21;p12"/>
          <p:cNvPicPr preferRelativeResize="0"/>
          <p:nvPr/>
        </p:nvPicPr>
        <p:blipFill rotWithShape="1">
          <a:blip r:embed="rId2">
            <a:alphaModFix/>
          </a:blip>
          <a:srcRect t="11432" b="28895"/>
          <a:stretch/>
        </p:blipFill>
        <p:spPr>
          <a:xfrm>
            <a:off x="-10324" y="113185"/>
            <a:ext cx="9160502" cy="364870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6350" y="6178686"/>
            <a:ext cx="9150350" cy="10437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36206" y="-14703"/>
            <a:ext cx="9248168" cy="12763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;p1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275856" y="6334383"/>
            <a:ext cx="5579837" cy="4537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3"/>
          <p:cNvSpPr/>
          <p:nvPr/>
        </p:nvSpPr>
        <p:spPr>
          <a:xfrm>
            <a:off x="-6350" y="-1840"/>
            <a:ext cx="9150350" cy="57678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13"/>
          <p:cNvSpPr txBox="1">
            <a:spLocks noGrp="1"/>
          </p:cNvSpPr>
          <p:nvPr>
            <p:ph type="body" idx="1"/>
          </p:nvPr>
        </p:nvSpPr>
        <p:spPr>
          <a:xfrm>
            <a:off x="118250" y="673632"/>
            <a:ext cx="8568550" cy="5452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5600" algn="l">
              <a:spcBef>
                <a:spcPts val="400"/>
              </a:spcBef>
              <a:spcAft>
                <a:spcPts val="0"/>
              </a:spcAft>
              <a:buClr>
                <a:srgbClr val="164073"/>
              </a:buClr>
              <a:buSzPts val="2000"/>
              <a:buFont typeface="Noto Sans Symbols"/>
              <a:buChar char="▪"/>
              <a:defRPr sz="2000">
                <a:solidFill>
                  <a:srgbClr val="16407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rgbClr val="164073"/>
              </a:buClr>
              <a:buSzPts val="1800"/>
              <a:buFont typeface="Noto Sans Symbols"/>
              <a:buChar char="▪"/>
              <a:defRPr sz="1800">
                <a:solidFill>
                  <a:srgbClr val="164073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lvl="2" indent="-330200" algn="l">
              <a:spcBef>
                <a:spcPts val="320"/>
              </a:spcBef>
              <a:spcAft>
                <a:spcPts val="0"/>
              </a:spcAft>
              <a:buClr>
                <a:srgbClr val="164073"/>
              </a:buClr>
              <a:buSzPts val="1600"/>
              <a:buFont typeface="Noto Sans Symbols"/>
              <a:buChar char="▪"/>
              <a:defRPr sz="1600">
                <a:solidFill>
                  <a:srgbClr val="164073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lvl="3" indent="-304800" algn="l">
              <a:spcBef>
                <a:spcPts val="240"/>
              </a:spcBef>
              <a:spcAft>
                <a:spcPts val="0"/>
              </a:spcAft>
              <a:buClr>
                <a:srgbClr val="164073"/>
              </a:buClr>
              <a:buSzPts val="1200"/>
              <a:buFont typeface="Noto Sans Symbols"/>
              <a:buChar char="▪"/>
              <a:defRPr sz="1200">
                <a:solidFill>
                  <a:srgbClr val="164073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lvl="4" indent="-304800" algn="l">
              <a:spcBef>
                <a:spcPts val="240"/>
              </a:spcBef>
              <a:spcAft>
                <a:spcPts val="0"/>
              </a:spcAft>
              <a:buClr>
                <a:srgbClr val="164073"/>
              </a:buClr>
              <a:buSzPts val="1200"/>
              <a:buFont typeface="Noto Sans Symbols"/>
              <a:buChar char="▪"/>
              <a:defRPr sz="1200">
                <a:solidFill>
                  <a:srgbClr val="164073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13"/>
          <p:cNvSpPr txBox="1">
            <a:spLocks noGrp="1"/>
          </p:cNvSpPr>
          <p:nvPr>
            <p:ph type="title"/>
          </p:nvPr>
        </p:nvSpPr>
        <p:spPr>
          <a:xfrm>
            <a:off x="118250" y="44624"/>
            <a:ext cx="8990254" cy="432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>
                <a:solidFill>
                  <a:srgbClr val="E73B2A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3"/>
          <p:cNvSpPr txBox="1">
            <a:spLocks noGrp="1"/>
          </p:cNvSpPr>
          <p:nvPr>
            <p:ph type="dt" idx="10"/>
          </p:nvPr>
        </p:nvSpPr>
        <p:spPr>
          <a:xfrm>
            <a:off x="457200" y="6381750"/>
            <a:ext cx="18105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3"/>
          <p:cNvSpPr txBox="1">
            <a:spLocks noGrp="1"/>
          </p:cNvSpPr>
          <p:nvPr>
            <p:ph type="ftr" idx="11"/>
          </p:nvPr>
        </p:nvSpPr>
        <p:spPr>
          <a:xfrm>
            <a:off x="2340918" y="63817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3"/>
          <p:cNvSpPr txBox="1">
            <a:spLocks noGrp="1"/>
          </p:cNvSpPr>
          <p:nvPr>
            <p:ph type="sldNum" idx="12"/>
          </p:nvPr>
        </p:nvSpPr>
        <p:spPr>
          <a:xfrm>
            <a:off x="5292080" y="6383338"/>
            <a:ext cx="7524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‹nr.›</a:t>
            </a:fld>
            <a:endParaRPr/>
          </a:p>
        </p:txBody>
      </p:sp>
      <p:pic>
        <p:nvPicPr>
          <p:cNvPr id="32" name="Google Shape;32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6350" y="6178686"/>
            <a:ext cx="9150350" cy="104373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Google Shape;33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44413" y="6381749"/>
            <a:ext cx="2571082" cy="365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and Content">
  <p:cSld name="2_Title and Conten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5"/>
          <p:cNvSpPr/>
          <p:nvPr/>
        </p:nvSpPr>
        <p:spPr>
          <a:xfrm>
            <a:off x="-6350" y="-1840"/>
            <a:ext cx="9150350" cy="57678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5"/>
          <p:cNvSpPr txBox="1">
            <a:spLocks noGrp="1"/>
          </p:cNvSpPr>
          <p:nvPr>
            <p:ph type="body" idx="1"/>
          </p:nvPr>
        </p:nvSpPr>
        <p:spPr>
          <a:xfrm>
            <a:off x="118250" y="673632"/>
            <a:ext cx="8568550" cy="5452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5600" algn="l">
              <a:spcBef>
                <a:spcPts val="400"/>
              </a:spcBef>
              <a:spcAft>
                <a:spcPts val="0"/>
              </a:spcAft>
              <a:buClr>
                <a:srgbClr val="164073"/>
              </a:buClr>
              <a:buSzPts val="2000"/>
              <a:buFont typeface="Noto Sans Symbols"/>
              <a:buChar char="▪"/>
              <a:defRPr sz="2000">
                <a:solidFill>
                  <a:srgbClr val="16407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rgbClr val="164073"/>
              </a:buClr>
              <a:buSzPts val="1800"/>
              <a:buFont typeface="Noto Sans Symbols"/>
              <a:buChar char="▪"/>
              <a:defRPr sz="1800">
                <a:solidFill>
                  <a:srgbClr val="164073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lvl="2" indent="-330200" algn="l">
              <a:spcBef>
                <a:spcPts val="320"/>
              </a:spcBef>
              <a:spcAft>
                <a:spcPts val="0"/>
              </a:spcAft>
              <a:buClr>
                <a:srgbClr val="164073"/>
              </a:buClr>
              <a:buSzPts val="1600"/>
              <a:buFont typeface="Noto Sans Symbols"/>
              <a:buChar char="▪"/>
              <a:defRPr sz="1600">
                <a:solidFill>
                  <a:srgbClr val="164073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lvl="3" indent="-304800" algn="l">
              <a:spcBef>
                <a:spcPts val="240"/>
              </a:spcBef>
              <a:spcAft>
                <a:spcPts val="0"/>
              </a:spcAft>
              <a:buClr>
                <a:srgbClr val="164073"/>
              </a:buClr>
              <a:buSzPts val="1200"/>
              <a:buFont typeface="Noto Sans Symbols"/>
              <a:buChar char="▪"/>
              <a:defRPr sz="1200">
                <a:solidFill>
                  <a:srgbClr val="164073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lvl="4" indent="-304800" algn="l">
              <a:spcBef>
                <a:spcPts val="240"/>
              </a:spcBef>
              <a:spcAft>
                <a:spcPts val="0"/>
              </a:spcAft>
              <a:buClr>
                <a:srgbClr val="164073"/>
              </a:buClr>
              <a:buSzPts val="1200"/>
              <a:buFont typeface="Noto Sans Symbols"/>
              <a:buChar char="▪"/>
              <a:defRPr sz="1200">
                <a:solidFill>
                  <a:srgbClr val="164073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15"/>
          <p:cNvSpPr txBox="1">
            <a:spLocks noGrp="1"/>
          </p:cNvSpPr>
          <p:nvPr>
            <p:ph type="title"/>
          </p:nvPr>
        </p:nvSpPr>
        <p:spPr>
          <a:xfrm>
            <a:off x="118250" y="44624"/>
            <a:ext cx="8990254" cy="432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>
                <a:solidFill>
                  <a:srgbClr val="E73B2A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5"/>
          <p:cNvSpPr txBox="1">
            <a:spLocks noGrp="1"/>
          </p:cNvSpPr>
          <p:nvPr>
            <p:ph type="dt" idx="10"/>
          </p:nvPr>
        </p:nvSpPr>
        <p:spPr>
          <a:xfrm>
            <a:off x="457200" y="6381750"/>
            <a:ext cx="18105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5"/>
          <p:cNvSpPr txBox="1">
            <a:spLocks noGrp="1"/>
          </p:cNvSpPr>
          <p:nvPr>
            <p:ph type="ftr" idx="11"/>
          </p:nvPr>
        </p:nvSpPr>
        <p:spPr>
          <a:xfrm>
            <a:off x="2340918" y="63817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5"/>
          <p:cNvSpPr txBox="1">
            <a:spLocks noGrp="1"/>
          </p:cNvSpPr>
          <p:nvPr>
            <p:ph type="sldNum" idx="12"/>
          </p:nvPr>
        </p:nvSpPr>
        <p:spPr>
          <a:xfrm>
            <a:off x="5292080" y="6383338"/>
            <a:ext cx="7524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‹nr.›</a:t>
            </a:fld>
            <a:endParaRPr/>
          </a:p>
        </p:txBody>
      </p:sp>
      <p:pic>
        <p:nvPicPr>
          <p:cNvPr id="51" name="Google Shape;51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6350" y="6178686"/>
            <a:ext cx="9150350" cy="104373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52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44413" y="6381749"/>
            <a:ext cx="2571082" cy="365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>
            <a:spLocks noGrp="1"/>
          </p:cNvSpPr>
          <p:nvPr>
            <p:ph type="title"/>
          </p:nvPr>
        </p:nvSpPr>
        <p:spPr>
          <a:xfrm>
            <a:off x="468313" y="115888"/>
            <a:ext cx="8229600" cy="433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11"/>
          <p:cNvSpPr txBox="1">
            <a:spLocks noGrp="1"/>
          </p:cNvSpPr>
          <p:nvPr>
            <p:ph type="body" idx="1"/>
          </p:nvPr>
        </p:nvSpPr>
        <p:spPr>
          <a:xfrm>
            <a:off x="457200" y="908050"/>
            <a:ext cx="8229600" cy="5218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els.wieers@uhasselt.be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dirk.willem@uhasselt.be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uhasselt.be/studiegids?n=4&amp;i=2822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"/>
          <p:cNvSpPr txBox="1">
            <a:spLocks noGrp="1"/>
          </p:cNvSpPr>
          <p:nvPr>
            <p:ph type="ctrTitle"/>
          </p:nvPr>
        </p:nvSpPr>
        <p:spPr>
          <a:xfrm>
            <a:off x="381253" y="3942401"/>
            <a:ext cx="8626560" cy="1067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2800" dirty="0"/>
              <a:t>Fysica Schakel – introductie ‘23- ‘24</a:t>
            </a:r>
            <a:br>
              <a:rPr lang="nl-BE" sz="2800" dirty="0"/>
            </a:br>
            <a:endParaRPr sz="2800" dirty="0"/>
          </a:p>
        </p:txBody>
      </p:sp>
      <p:sp>
        <p:nvSpPr>
          <p:cNvPr id="106" name="Google Shape;106;p1"/>
          <p:cNvSpPr txBox="1">
            <a:spLocks noGrp="1"/>
          </p:cNvSpPr>
          <p:nvPr>
            <p:ph type="subTitle" idx="1"/>
          </p:nvPr>
        </p:nvSpPr>
        <p:spPr>
          <a:xfrm>
            <a:off x="381253" y="5009945"/>
            <a:ext cx="8439220" cy="1003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64073"/>
              </a:buClr>
              <a:buSzPts val="2000"/>
              <a:buNone/>
            </a:pPr>
            <a:endParaRPr lang="nl-BE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64073"/>
              </a:buClr>
              <a:buSzPts val="2000"/>
              <a:buNone/>
            </a:pPr>
            <a:r>
              <a:rPr lang="nl-BE" dirty="0"/>
              <a:t>Els </a:t>
            </a:r>
            <a:r>
              <a:rPr lang="nl-BE" dirty="0" err="1"/>
              <a:t>Wieërs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"/>
          <p:cNvSpPr txBox="1">
            <a:spLocks noGrp="1"/>
          </p:cNvSpPr>
          <p:nvPr>
            <p:ph type="body" idx="1"/>
          </p:nvPr>
        </p:nvSpPr>
        <p:spPr>
          <a:xfrm>
            <a:off x="118249" y="673632"/>
            <a:ext cx="8928473" cy="5452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nl-BE" sz="2800" dirty="0"/>
              <a:t>Theorie op dinsdag 11:00-12:30 (12 x 1,5u)</a:t>
            </a:r>
          </a:p>
          <a:p>
            <a:pPr lvl="1"/>
            <a:r>
              <a:rPr lang="nl-BE" sz="2400" dirty="0"/>
              <a:t>Els </a:t>
            </a:r>
            <a:r>
              <a:rPr lang="nl-BE" sz="2400" dirty="0" err="1"/>
              <a:t>Wieërs</a:t>
            </a:r>
            <a:br>
              <a:rPr lang="nl-BE" sz="2400" dirty="0"/>
            </a:br>
            <a:r>
              <a:rPr lang="nl-BE" sz="2000" dirty="0">
                <a:hlinkClick r:id="rId3"/>
              </a:rPr>
              <a:t>els.wieers@uhasselt.be</a:t>
            </a:r>
            <a:br>
              <a:rPr lang="nl-BE" sz="2000" dirty="0"/>
            </a:br>
            <a:r>
              <a:rPr lang="nl-BE" sz="2000" dirty="0"/>
              <a:t>Gebouw H, A201</a:t>
            </a:r>
            <a:endParaRPr lang="nl-BE" sz="2400" dirty="0"/>
          </a:p>
          <a:p>
            <a:endParaRPr lang="nl-BE" sz="2800" dirty="0"/>
          </a:p>
          <a:p>
            <a:r>
              <a:rPr lang="nl-BE" sz="2800" dirty="0"/>
              <a:t>Oefeningen (verschillende groepen 10 x 2u)</a:t>
            </a:r>
          </a:p>
          <a:p>
            <a:pPr lvl="1"/>
            <a:r>
              <a:rPr lang="nl-BE" sz="2400" dirty="0"/>
              <a:t>Dirk Willem</a:t>
            </a:r>
            <a:br>
              <a:rPr lang="nl-BE" sz="2400" dirty="0"/>
            </a:br>
            <a:r>
              <a:rPr lang="nl-BE" sz="2800" dirty="0">
                <a:hlinkClick r:id="rId4"/>
              </a:rPr>
              <a:t>dirk.willem@uhasselt.be</a:t>
            </a:r>
            <a:br>
              <a:rPr lang="nl-BE" sz="2800" dirty="0"/>
            </a:br>
            <a:r>
              <a:rPr lang="nl-BE" sz="2800" dirty="0"/>
              <a:t>Gebouw H, D003</a:t>
            </a:r>
          </a:p>
          <a:p>
            <a:pPr marL="342900" lvl="0" indent="-215900" algn="l" rtl="0">
              <a:spcBef>
                <a:spcPts val="0"/>
              </a:spcBef>
              <a:spcAft>
                <a:spcPts val="0"/>
              </a:spcAft>
              <a:buClr>
                <a:srgbClr val="164073"/>
              </a:buClr>
              <a:buSzPts val="2000"/>
              <a:buFont typeface="Noto Sans Symbols"/>
              <a:buNone/>
            </a:pPr>
            <a:endParaRPr lang="nl-BE" dirty="0"/>
          </a:p>
        </p:txBody>
      </p:sp>
      <p:sp>
        <p:nvSpPr>
          <p:cNvPr id="112" name="Google Shape;112;p2"/>
          <p:cNvSpPr txBox="1">
            <a:spLocks noGrp="1"/>
          </p:cNvSpPr>
          <p:nvPr>
            <p:ph type="title" idx="4294967295"/>
          </p:nvPr>
        </p:nvSpPr>
        <p:spPr>
          <a:xfrm>
            <a:off x="468313" y="115888"/>
            <a:ext cx="8229600" cy="433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/>
            <a:r>
              <a:rPr lang="nl-BE" sz="2800" b="1" dirty="0">
                <a:solidFill>
                  <a:srgbClr val="E73B2A"/>
                </a:solidFill>
                <a:latin typeface="Verdana"/>
                <a:ea typeface="Verdana"/>
              </a:rPr>
              <a:t>Team van docenten</a:t>
            </a:r>
            <a:endParaRPr sz="2800" b="1" dirty="0">
              <a:solidFill>
                <a:srgbClr val="E73B2A"/>
              </a:solidFill>
              <a:latin typeface="Verdana"/>
              <a:ea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"/>
          <p:cNvSpPr txBox="1">
            <a:spLocks noGrp="1"/>
          </p:cNvSpPr>
          <p:nvPr>
            <p:ph type="title" idx="4294967295"/>
          </p:nvPr>
        </p:nvSpPr>
        <p:spPr>
          <a:xfrm>
            <a:off x="468313" y="115888"/>
            <a:ext cx="8229600" cy="433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2800" b="1" dirty="0">
                <a:solidFill>
                  <a:srgbClr val="E73B2A"/>
                </a:solidFill>
                <a:latin typeface="Verdana"/>
                <a:ea typeface="Verdana"/>
                <a:sym typeface="Verdana"/>
              </a:rPr>
              <a:t>Wensprofiel van de Ing.</a:t>
            </a:r>
            <a:endParaRPr sz="2800" b="1" dirty="0">
              <a:solidFill>
                <a:srgbClr val="E73B2A"/>
              </a:solidFill>
              <a:latin typeface="Verdana"/>
              <a:ea typeface="Verdana"/>
              <a:sym typeface="Verdana"/>
            </a:endParaRPr>
          </a:p>
        </p:txBody>
      </p:sp>
      <p:pic>
        <p:nvPicPr>
          <p:cNvPr id="4" name="Tijdelijke aanduiding voor inhoud 6">
            <a:extLst>
              <a:ext uri="{FF2B5EF4-FFF2-40B4-BE49-F238E27FC236}">
                <a16:creationId xmlns:a16="http://schemas.microsoft.com/office/drawing/2014/main" id="{D75862C4-9F49-454B-AE57-81C733954B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277" y="908720"/>
            <a:ext cx="7377223" cy="52181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73802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"/>
          <p:cNvSpPr txBox="1">
            <a:spLocks noGrp="1"/>
          </p:cNvSpPr>
          <p:nvPr>
            <p:ph type="title" idx="4294967295"/>
          </p:nvPr>
        </p:nvSpPr>
        <p:spPr>
          <a:xfrm>
            <a:off x="468313" y="115888"/>
            <a:ext cx="8229600" cy="433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nl-BE" sz="2800" b="1" dirty="0">
                <a:solidFill>
                  <a:srgbClr val="E73B2A"/>
                </a:solidFill>
                <a:latin typeface="Verdana"/>
                <a:ea typeface="Verdana"/>
              </a:rPr>
              <a:t>Wensprofiel van de Ing.</a:t>
            </a:r>
            <a:endParaRPr sz="2800" b="1" dirty="0">
              <a:solidFill>
                <a:srgbClr val="E73B2A"/>
              </a:solidFill>
              <a:latin typeface="Verdana"/>
              <a:ea typeface="Verdana"/>
            </a:endParaRPr>
          </a:p>
        </p:txBody>
      </p:sp>
      <p:pic>
        <p:nvPicPr>
          <p:cNvPr id="4" name="Tijdelijke aanduiding voor inhoud 6">
            <a:extLst>
              <a:ext uri="{FF2B5EF4-FFF2-40B4-BE49-F238E27FC236}">
                <a16:creationId xmlns:a16="http://schemas.microsoft.com/office/drawing/2014/main" id="{D75862C4-9F49-454B-AE57-81C733954B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277" y="908050"/>
            <a:ext cx="7377223" cy="521811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Ovaal 4">
            <a:extLst>
              <a:ext uri="{FF2B5EF4-FFF2-40B4-BE49-F238E27FC236}">
                <a16:creationId xmlns:a16="http://schemas.microsoft.com/office/drawing/2014/main" id="{ED3D2754-16D4-42F7-B8EB-973E1D832833}"/>
              </a:ext>
            </a:extLst>
          </p:cNvPr>
          <p:cNvSpPr/>
          <p:nvPr/>
        </p:nvSpPr>
        <p:spPr>
          <a:xfrm>
            <a:off x="3931177" y="1665437"/>
            <a:ext cx="1440160" cy="720080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" name="Ovaal 5">
            <a:extLst>
              <a:ext uri="{FF2B5EF4-FFF2-40B4-BE49-F238E27FC236}">
                <a16:creationId xmlns:a16="http://schemas.microsoft.com/office/drawing/2014/main" id="{62F5F1E0-4140-4D03-8DA1-1B989851A1D5}"/>
              </a:ext>
            </a:extLst>
          </p:cNvPr>
          <p:cNvSpPr/>
          <p:nvPr/>
        </p:nvSpPr>
        <p:spPr>
          <a:xfrm>
            <a:off x="1461159" y="2533647"/>
            <a:ext cx="1166625" cy="720080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Ovaal 6">
            <a:extLst>
              <a:ext uri="{FF2B5EF4-FFF2-40B4-BE49-F238E27FC236}">
                <a16:creationId xmlns:a16="http://schemas.microsoft.com/office/drawing/2014/main" id="{8741B216-6BB8-454B-97A3-E94F0BEFD596}"/>
              </a:ext>
            </a:extLst>
          </p:cNvPr>
          <p:cNvSpPr/>
          <p:nvPr/>
        </p:nvSpPr>
        <p:spPr>
          <a:xfrm>
            <a:off x="1461159" y="1557387"/>
            <a:ext cx="1255287" cy="720080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Ovaal 7">
            <a:extLst>
              <a:ext uri="{FF2B5EF4-FFF2-40B4-BE49-F238E27FC236}">
                <a16:creationId xmlns:a16="http://schemas.microsoft.com/office/drawing/2014/main" id="{D1D06CD4-E45B-418E-AA81-DBE93DB9AF2F}"/>
              </a:ext>
            </a:extLst>
          </p:cNvPr>
          <p:cNvSpPr/>
          <p:nvPr/>
        </p:nvSpPr>
        <p:spPr>
          <a:xfrm>
            <a:off x="5666617" y="1491080"/>
            <a:ext cx="1368152" cy="720080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rgbClr val="FF5800"/>
              </a:solidFill>
            </a:endParaRPr>
          </a:p>
        </p:txBody>
      </p:sp>
      <p:sp>
        <p:nvSpPr>
          <p:cNvPr id="9" name="Ovaal 8">
            <a:extLst>
              <a:ext uri="{FF2B5EF4-FFF2-40B4-BE49-F238E27FC236}">
                <a16:creationId xmlns:a16="http://schemas.microsoft.com/office/drawing/2014/main" id="{DB51BD48-4E18-4CD7-8A36-03769B56AA1C}"/>
              </a:ext>
            </a:extLst>
          </p:cNvPr>
          <p:cNvSpPr/>
          <p:nvPr/>
        </p:nvSpPr>
        <p:spPr>
          <a:xfrm>
            <a:off x="3743392" y="2499425"/>
            <a:ext cx="1166625" cy="720080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" name="Ovaal 9">
            <a:extLst>
              <a:ext uri="{FF2B5EF4-FFF2-40B4-BE49-F238E27FC236}">
                <a16:creationId xmlns:a16="http://schemas.microsoft.com/office/drawing/2014/main" id="{89701915-9A70-4B44-BAC4-B38FE1D0D54D}"/>
              </a:ext>
            </a:extLst>
          </p:cNvPr>
          <p:cNvSpPr/>
          <p:nvPr/>
        </p:nvSpPr>
        <p:spPr>
          <a:xfrm>
            <a:off x="894500" y="4149080"/>
            <a:ext cx="1440159" cy="720080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Ovaal 10">
            <a:extLst>
              <a:ext uri="{FF2B5EF4-FFF2-40B4-BE49-F238E27FC236}">
                <a16:creationId xmlns:a16="http://schemas.microsoft.com/office/drawing/2014/main" id="{4226960B-97AE-45E2-B806-EC550620891D}"/>
              </a:ext>
            </a:extLst>
          </p:cNvPr>
          <p:cNvSpPr/>
          <p:nvPr/>
        </p:nvSpPr>
        <p:spPr>
          <a:xfrm>
            <a:off x="5017334" y="2533647"/>
            <a:ext cx="1166624" cy="720080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1">
            <a:extLst>
              <a:ext uri="{FF2B5EF4-FFF2-40B4-BE49-F238E27FC236}">
                <a16:creationId xmlns:a16="http://schemas.microsoft.com/office/drawing/2014/main" id="{788CBC79-07DC-4358-8760-89D0E3463D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sz="2800" dirty="0"/>
              <a:t>Studiegids </a:t>
            </a:r>
            <a:br>
              <a:rPr lang="nl-BE" sz="2800" dirty="0"/>
            </a:br>
            <a:r>
              <a:rPr lang="nl-BE" dirty="0">
                <a:hlinkClick r:id="rId2"/>
              </a:rPr>
              <a:t>http://www.uhasselt.be/studiegids?n=4&amp;i=2822</a:t>
            </a:r>
            <a:endParaRPr lang="nl-BE" sz="2800" dirty="0"/>
          </a:p>
          <a:p>
            <a:endParaRPr lang="nl-BE" sz="1800" dirty="0"/>
          </a:p>
          <a:p>
            <a:r>
              <a:rPr lang="nl-BE" sz="2800" dirty="0"/>
              <a:t>Toledo </a:t>
            </a:r>
            <a:r>
              <a:rPr lang="nl-BE" sz="2800" dirty="0">
                <a:sym typeface="Wingdings" panose="05000000000000000000" pitchFamily="2" charset="2"/>
              </a:rPr>
              <a:t> Fysica schakel [FYSS_2822]</a:t>
            </a:r>
            <a:endParaRPr lang="nl-BE" sz="2800" dirty="0"/>
          </a:p>
          <a:p>
            <a:pPr lvl="1"/>
            <a:r>
              <a:rPr lang="nl-BE" sz="2400" dirty="0"/>
              <a:t>Contactgegevens docenten</a:t>
            </a:r>
          </a:p>
          <a:p>
            <a:pPr lvl="1"/>
            <a:r>
              <a:rPr lang="nl-BE" sz="2400" dirty="0"/>
              <a:t>Studieleidraad met planning (extra) oefeningen </a:t>
            </a:r>
          </a:p>
          <a:p>
            <a:pPr lvl="1"/>
            <a:r>
              <a:rPr lang="nl-BE" sz="2400" dirty="0"/>
              <a:t>Mededelingen (bv. ziekte, wijzigingen in planning)</a:t>
            </a:r>
          </a:p>
          <a:p>
            <a:pPr lvl="1"/>
            <a:r>
              <a:rPr lang="nl-BE" sz="2400" dirty="0"/>
              <a:t>Extra cursusmateriaal (presentaties, </a:t>
            </a:r>
            <a:r>
              <a:rPr lang="nl-BE" sz="2400" dirty="0" err="1"/>
              <a:t>applets</a:t>
            </a:r>
            <a:r>
              <a:rPr lang="nl-BE" sz="2400" dirty="0"/>
              <a:t>,…)</a:t>
            </a:r>
          </a:p>
          <a:p>
            <a:pPr lvl="1"/>
            <a:r>
              <a:rPr lang="nl-BE" sz="2400" dirty="0"/>
              <a:t>Vragen stellen over theorie of oefeningen via discussieforum</a:t>
            </a:r>
          </a:p>
          <a:p>
            <a:endParaRPr lang="nl-BE" b="1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02B4933D-FBFF-4E35-ADCC-557927A42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BE" sz="2800" b="1" dirty="0"/>
              <a:t>Studiegids en Toledo</a:t>
            </a:r>
            <a:endParaRPr lang="nl-BE" b="1" dirty="0"/>
          </a:p>
        </p:txBody>
      </p:sp>
    </p:spTree>
    <p:extLst>
      <p:ext uri="{BB962C8B-B14F-4D97-AF65-F5344CB8AC3E}">
        <p14:creationId xmlns:p14="http://schemas.microsoft.com/office/powerpoint/2010/main" val="636932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"/>
          <p:cNvSpPr txBox="1">
            <a:spLocks noGrp="1"/>
          </p:cNvSpPr>
          <p:nvPr>
            <p:ph type="body" idx="1"/>
          </p:nvPr>
        </p:nvSpPr>
        <p:spPr>
          <a:xfrm>
            <a:off x="118249" y="673632"/>
            <a:ext cx="8928473" cy="5452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nl-BE" sz="2800" dirty="0"/>
              <a:t>Fysica schakel met toegangscode voor </a:t>
            </a:r>
            <a:r>
              <a:rPr lang="nl-BE" sz="2800" dirty="0" err="1"/>
              <a:t>Mylab</a:t>
            </a:r>
            <a:r>
              <a:rPr lang="nl-BE" sz="2800" dirty="0"/>
              <a:t> </a:t>
            </a:r>
          </a:p>
          <a:p>
            <a:pPr lvl="1"/>
            <a:r>
              <a:rPr lang="nl-BE" sz="2400" dirty="0" err="1"/>
              <a:t>Custom</a:t>
            </a:r>
            <a:r>
              <a:rPr lang="nl-BE" sz="2400" dirty="0"/>
              <a:t> op basis van Natuurkunde deel 1 en 2, </a:t>
            </a:r>
            <a:r>
              <a:rPr lang="nl-BE" sz="2400" dirty="0">
                <a:solidFill>
                  <a:srgbClr val="FF0000"/>
                </a:solidFill>
              </a:rPr>
              <a:t>vijfde</a:t>
            </a:r>
            <a:r>
              <a:rPr lang="nl-BE" sz="2400" dirty="0"/>
              <a:t> editie</a:t>
            </a:r>
          </a:p>
          <a:p>
            <a:pPr lvl="2"/>
            <a:r>
              <a:rPr lang="nl-BE" sz="2000" dirty="0"/>
              <a:t>Uitgewerkte (concept)voorbeelden</a:t>
            </a:r>
          </a:p>
          <a:p>
            <a:pPr lvl="2"/>
            <a:r>
              <a:rPr lang="nl-BE" sz="2000" dirty="0"/>
              <a:t>Vragen </a:t>
            </a:r>
          </a:p>
          <a:p>
            <a:pPr lvl="2"/>
            <a:r>
              <a:rPr lang="nl-BE" sz="2000" dirty="0"/>
              <a:t>Begripsvragen</a:t>
            </a:r>
          </a:p>
          <a:p>
            <a:pPr lvl="2"/>
            <a:r>
              <a:rPr lang="nl-BE" sz="2000" dirty="0"/>
              <a:t>Vraagstukken</a:t>
            </a:r>
          </a:p>
          <a:p>
            <a:pPr lvl="1"/>
            <a:r>
              <a:rPr lang="nl-BE" sz="2400" dirty="0" err="1"/>
              <a:t>Mylab</a:t>
            </a:r>
            <a:r>
              <a:rPr lang="nl-BE" sz="2400" dirty="0"/>
              <a:t> </a:t>
            </a:r>
            <a:r>
              <a:rPr lang="nl-BE" sz="2400" dirty="0">
                <a:sym typeface="Wingdings" panose="05000000000000000000" pitchFamily="2" charset="2"/>
              </a:rPr>
              <a:t> zie aparte </a:t>
            </a:r>
            <a:r>
              <a:rPr lang="nl-BE" sz="2400" dirty="0" err="1">
                <a:sym typeface="Wingdings" panose="05000000000000000000" pitchFamily="2" charset="2"/>
              </a:rPr>
              <a:t>ppt</a:t>
            </a:r>
            <a:endParaRPr lang="nl-BE" sz="2400" dirty="0"/>
          </a:p>
          <a:p>
            <a:pPr lvl="2"/>
            <a:r>
              <a:rPr lang="nl-BE" sz="2000" dirty="0"/>
              <a:t>Interactieve opgaven</a:t>
            </a:r>
          </a:p>
          <a:p>
            <a:pPr lvl="2"/>
            <a:r>
              <a:rPr lang="nl-BE" sz="2000" dirty="0" err="1"/>
              <a:t>Toetsvragen</a:t>
            </a:r>
            <a:endParaRPr lang="nl-BE" sz="2000" dirty="0"/>
          </a:p>
          <a:p>
            <a:pPr lvl="2"/>
            <a:r>
              <a:rPr lang="nl-BE" sz="2000" dirty="0"/>
              <a:t>Begrippentrainer</a:t>
            </a:r>
          </a:p>
          <a:p>
            <a:pPr lvl="2"/>
            <a:r>
              <a:rPr lang="nl-BE" sz="2000" dirty="0"/>
              <a:t>Video’s en animaties</a:t>
            </a:r>
            <a:endParaRPr lang="nl-BE" dirty="0"/>
          </a:p>
        </p:txBody>
      </p:sp>
      <p:sp>
        <p:nvSpPr>
          <p:cNvPr id="112" name="Google Shape;112;p2"/>
          <p:cNvSpPr txBox="1">
            <a:spLocks noGrp="1"/>
          </p:cNvSpPr>
          <p:nvPr>
            <p:ph type="title" idx="4294967295"/>
          </p:nvPr>
        </p:nvSpPr>
        <p:spPr>
          <a:xfrm>
            <a:off x="468313" y="115888"/>
            <a:ext cx="8229600" cy="433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/>
            <a:r>
              <a:rPr lang="nl-BE" sz="2800" b="1" dirty="0">
                <a:solidFill>
                  <a:srgbClr val="E73B2A"/>
                </a:solidFill>
                <a:latin typeface="Verdana"/>
                <a:ea typeface="Verdana"/>
              </a:rPr>
              <a:t>Handboek</a:t>
            </a:r>
            <a:endParaRPr sz="2800" b="1" dirty="0">
              <a:solidFill>
                <a:srgbClr val="E73B2A"/>
              </a:solidFill>
              <a:latin typeface="Verdana"/>
              <a:ea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298270106"/>
      </p:ext>
    </p:extLst>
  </p:cSld>
  <p:clrMapOvr>
    <a:masterClrMapping/>
  </p:clrMapOvr>
</p:sld>
</file>

<file path=ppt/theme/theme1.xml><?xml version="1.0" encoding="utf-8"?>
<a:theme xmlns:a="http://schemas.openxmlformats.org/drawingml/2006/main" name="Powerpoint goIIW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hema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175</Words>
  <Application>Microsoft Office PowerPoint</Application>
  <PresentationFormat>Diavoorstelling (4:3)</PresentationFormat>
  <Paragraphs>32</Paragraphs>
  <Slides>6</Slides>
  <Notes>5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6</vt:i4>
      </vt:variant>
    </vt:vector>
  </HeadingPairs>
  <TitlesOfParts>
    <vt:vector size="11" baseType="lpstr">
      <vt:lpstr>Arial</vt:lpstr>
      <vt:lpstr>Calibri</vt:lpstr>
      <vt:lpstr>Noto Sans Symbols</vt:lpstr>
      <vt:lpstr>Verdana</vt:lpstr>
      <vt:lpstr>Powerpoint goIIW</vt:lpstr>
      <vt:lpstr>Fysica Schakel – introductie ‘23- ‘24 </vt:lpstr>
      <vt:lpstr>Team van docenten</vt:lpstr>
      <vt:lpstr>Wensprofiel van de Ing.</vt:lpstr>
      <vt:lpstr>Wensprofiel van de Ing.</vt:lpstr>
      <vt:lpstr>Studiegids en Toledo</vt:lpstr>
      <vt:lpstr>Handboek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Fysica Schakel – introductie ‘23- ‘24</dc:title>
  <dc:creator>lambr</dc:creator>
  <cp:lastModifiedBy>WIEERS Els</cp:lastModifiedBy>
  <cp:revision>2</cp:revision>
  <dcterms:created xsi:type="dcterms:W3CDTF">2009-12-01T15:52:26Z</dcterms:created>
  <dcterms:modified xsi:type="dcterms:W3CDTF">2023-09-18T20:47:18Z</dcterms:modified>
</cp:coreProperties>
</file>