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42"/>
  </p:handoutMasterIdLst>
  <p:sldIdLst>
    <p:sldId id="256" r:id="rId2"/>
    <p:sldId id="392" r:id="rId3"/>
    <p:sldId id="393" r:id="rId4"/>
    <p:sldId id="394" r:id="rId5"/>
    <p:sldId id="395" r:id="rId6"/>
    <p:sldId id="396" r:id="rId7"/>
    <p:sldId id="397" r:id="rId8"/>
    <p:sldId id="272" r:id="rId9"/>
    <p:sldId id="267" r:id="rId10"/>
    <p:sldId id="271" r:id="rId11"/>
    <p:sldId id="269" r:id="rId12"/>
    <p:sldId id="268" r:id="rId13"/>
    <p:sldId id="398" r:id="rId14"/>
    <p:sldId id="399" r:id="rId15"/>
    <p:sldId id="400" r:id="rId16"/>
    <p:sldId id="401" r:id="rId17"/>
    <p:sldId id="402" r:id="rId18"/>
    <p:sldId id="403" r:id="rId19"/>
    <p:sldId id="404" r:id="rId20"/>
    <p:sldId id="426" r:id="rId21"/>
    <p:sldId id="433" r:id="rId22"/>
    <p:sldId id="406" r:id="rId23"/>
    <p:sldId id="422" r:id="rId24"/>
    <p:sldId id="423" r:id="rId25"/>
    <p:sldId id="407" r:id="rId26"/>
    <p:sldId id="413" r:id="rId27"/>
    <p:sldId id="414" r:id="rId28"/>
    <p:sldId id="417" r:id="rId29"/>
    <p:sldId id="418" r:id="rId30"/>
    <p:sldId id="419" r:id="rId31"/>
    <p:sldId id="420" r:id="rId32"/>
    <p:sldId id="408" r:id="rId33"/>
    <p:sldId id="410" r:id="rId34"/>
    <p:sldId id="411" r:id="rId35"/>
    <p:sldId id="412" r:id="rId36"/>
    <p:sldId id="434" r:id="rId37"/>
    <p:sldId id="424" r:id="rId38"/>
    <p:sldId id="425" r:id="rId39"/>
    <p:sldId id="415" r:id="rId40"/>
    <p:sldId id="421"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orient="horz" pos="2064">
          <p15:clr>
            <a:srgbClr val="A4A3A4"/>
          </p15:clr>
        </p15:guide>
        <p15:guide id="3" orient="horz" pos="3984">
          <p15:clr>
            <a:srgbClr val="A4A3A4"/>
          </p15:clr>
        </p15:guide>
        <p15:guide id="4" pos="2880">
          <p15:clr>
            <a:srgbClr val="A4A3A4"/>
          </p15:clr>
        </p15:guide>
        <p15:guide id="5" pos="952">
          <p15:clr>
            <a:srgbClr val="A4A3A4"/>
          </p15:clr>
        </p15:guide>
        <p15:guide id="6" pos="47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46" autoAdjust="0"/>
  </p:normalViewPr>
  <p:slideViewPr>
    <p:cSldViewPr snapToGrid="0">
      <p:cViewPr varScale="1">
        <p:scale>
          <a:sx n="79" d="100"/>
          <a:sy n="79" d="100"/>
        </p:scale>
        <p:origin x="1498" y="72"/>
      </p:cViewPr>
      <p:guideLst>
        <p:guide orient="horz" pos="4224"/>
        <p:guide orient="horz" pos="2064"/>
        <p:guide orient="horz" pos="3984"/>
        <p:guide pos="2880"/>
        <p:guide pos="952"/>
        <p:guide pos="4776"/>
      </p:guideLst>
    </p:cSldViewPr>
  </p:slideViewPr>
  <p:outlineViewPr>
    <p:cViewPr>
      <p:scale>
        <a:sx n="33" d="100"/>
        <a:sy n="33" d="100"/>
      </p:scale>
      <p:origin x="0" y="1191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5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jdelijke aanduiding voor datum 2">
            <a:extLst>
              <a:ext uri="{FF2B5EF4-FFF2-40B4-BE49-F238E27FC236}">
                <a16:creationId xmlns:a16="http://schemas.microsoft.com/office/drawing/2014/main" id="{BF106555-CCB8-48BA-AB82-54732BC573B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imes" pitchFamily="1" charset="0"/>
              </a:defRPr>
            </a:lvl1pPr>
          </a:lstStyle>
          <a:p>
            <a:pPr>
              <a:defRPr/>
            </a:pPr>
            <a:fld id="{5BB28E14-D8E4-430C-AD63-7D01C66E4C9C}" type="datetimeFigureOut">
              <a:rPr lang="nl-BE"/>
              <a:pPr>
                <a:defRPr/>
              </a:pPr>
              <a:t>28/11/2023</a:t>
            </a:fld>
            <a:endParaRPr lang="nl-BE"/>
          </a:p>
        </p:txBody>
      </p:sp>
      <p:sp>
        <p:nvSpPr>
          <p:cNvPr id="4" name="Tijdelijke aanduiding voor voettekst 3">
            <a:extLst>
              <a:ext uri="{FF2B5EF4-FFF2-40B4-BE49-F238E27FC236}">
                <a16:creationId xmlns:a16="http://schemas.microsoft.com/office/drawing/2014/main" id="{A62E37ED-06EA-46EF-98C6-F9F1EDB09E0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pitchFamily="1" charset="0"/>
              </a:defRPr>
            </a:lvl1pPr>
          </a:lstStyle>
          <a:p>
            <a:pPr>
              <a:defRPr/>
            </a:pPr>
            <a:endParaRPr lang="nl-BE"/>
          </a:p>
        </p:txBody>
      </p:sp>
      <p:sp>
        <p:nvSpPr>
          <p:cNvPr id="5" name="Tijdelijke aanduiding voor dianummer 4">
            <a:extLst>
              <a:ext uri="{FF2B5EF4-FFF2-40B4-BE49-F238E27FC236}">
                <a16:creationId xmlns:a16="http://schemas.microsoft.com/office/drawing/2014/main" id="{DA3B0C38-2ED0-45EF-AA64-0194BFD52B4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F97BAEB-A8C2-4FF5-A3DF-AC6F73159028}" type="slidenum">
              <a:rPr lang="nl-BE" altLang="en-US"/>
              <a:pPr>
                <a:defRPr/>
              </a:pPr>
              <a:t>‹nr.›</a:t>
            </a:fld>
            <a:endParaRPr lang="nl-BE"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lvl1pPr>
              <a:defRPr>
                <a:latin typeface="Arial" pitchFamily="34" charset="0"/>
                <a:cs typeface="Arial" pitchFamily="34" charset="0"/>
              </a:defRPr>
            </a:lvl1pPr>
          </a:lstStyle>
          <a:p>
            <a:r>
              <a:rPr lang="nl-NL" dirty="0"/>
              <a:t>Klik om de stijl te bewerken</a:t>
            </a:r>
            <a:endParaRPr lang="nl-BE" dirty="0"/>
          </a:p>
        </p:txBody>
      </p:sp>
      <p:sp>
        <p:nvSpPr>
          <p:cNvPr id="3" name="Ondertitel 2"/>
          <p:cNvSpPr>
            <a:spLocks noGrp="1"/>
          </p:cNvSpPr>
          <p:nvPr>
            <p:ph type="subTitle" idx="1"/>
          </p:nvPr>
        </p:nvSpPr>
        <p:spPr>
          <a:xfrm>
            <a:off x="1371600" y="3886200"/>
            <a:ext cx="6400800" cy="1752600"/>
          </a:xfrm>
          <a:prstGeom prst="rect">
            <a:avLst/>
          </a:prstGeo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dirty="0"/>
              <a:t>Klik om het opmaakprofiel van de modelondertitel te bewerken</a:t>
            </a:r>
            <a:endParaRPr lang="nl-BE" dirty="0"/>
          </a:p>
        </p:txBody>
      </p:sp>
    </p:spTree>
    <p:extLst>
      <p:ext uri="{BB962C8B-B14F-4D97-AF65-F5344CB8AC3E}">
        <p14:creationId xmlns:p14="http://schemas.microsoft.com/office/powerpoint/2010/main" val="88497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a:xfrm>
            <a:off x="457200" y="1600200"/>
            <a:ext cx="8229600" cy="4525963"/>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48604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a:prstGeom prst="rect">
            <a:avLst/>
          </a:prstGeo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51525"/>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50745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el en vier objecten">
    <p:spTree>
      <p:nvGrpSpPr>
        <p:cNvPr id="1" name=""/>
        <p:cNvGrpSpPr/>
        <p:nvPr/>
      </p:nvGrpSpPr>
      <p:grpSpPr>
        <a:xfrm>
          <a:off x="0" y="0"/>
          <a:ext cx="0" cy="0"/>
          <a:chOff x="0" y="0"/>
          <a:chExt cx="0" cy="0"/>
        </a:xfrm>
      </p:grpSpPr>
      <p:sp>
        <p:nvSpPr>
          <p:cNvPr id="2" name="Titel 1"/>
          <p:cNvSpPr>
            <a:spLocks noGrp="1"/>
          </p:cNvSpPr>
          <p:nvPr>
            <p:ph type="title" sz="quarter"/>
          </p:nvPr>
        </p:nvSpPr>
        <p:spPr>
          <a:xfrm>
            <a:off x="457200" y="274638"/>
            <a:ext cx="8229600" cy="1143000"/>
          </a:xfrm>
          <a:prstGeom prst="rect">
            <a:avLst/>
          </a:prstGeom>
        </p:spPr>
        <p:txBody>
          <a:bodyPr/>
          <a:lstStyle/>
          <a:p>
            <a:r>
              <a:rPr lang="nl-NL"/>
              <a:t>Klik om de stijl te bewerken</a:t>
            </a:r>
            <a:endParaRPr lang="nl-BE"/>
          </a:p>
        </p:txBody>
      </p:sp>
      <p:sp>
        <p:nvSpPr>
          <p:cNvPr id="3" name="Tijdelijke aanduiding voor inhoud 2"/>
          <p:cNvSpPr>
            <a:spLocks noGrp="1"/>
          </p:cNvSpPr>
          <p:nvPr>
            <p:ph sz="quarter" idx="1"/>
          </p:nvPr>
        </p:nvSpPr>
        <p:spPr>
          <a:xfrm>
            <a:off x="457200" y="1600200"/>
            <a:ext cx="4038600" cy="2185988"/>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4648200" y="1600200"/>
            <a:ext cx="4038600" cy="2185988"/>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457200" y="3938588"/>
            <a:ext cx="4038600" cy="2187575"/>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inhoud 5"/>
          <p:cNvSpPr>
            <a:spLocks noGrp="1"/>
          </p:cNvSpPr>
          <p:nvPr>
            <p:ph sz="quarter" idx="4"/>
          </p:nvPr>
        </p:nvSpPr>
        <p:spPr>
          <a:xfrm>
            <a:off x="4648200" y="3938588"/>
            <a:ext cx="4038600" cy="2187575"/>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465BC35E-1D5D-4989-A3A2-C46F5928F083}"/>
              </a:ext>
            </a:extLst>
          </p:cNvPr>
          <p:cNvSpPr>
            <a:spLocks noGrp="1"/>
          </p:cNvSpPr>
          <p:nvPr>
            <p:ph type="dt" sz="half" idx="10"/>
          </p:nvPr>
        </p:nvSpPr>
        <p:spPr>
          <a:xfrm>
            <a:off x="457200" y="6245225"/>
            <a:ext cx="2133600" cy="476250"/>
          </a:xfrm>
          <a:prstGeom prst="rect">
            <a:avLst/>
          </a:prstGeom>
        </p:spPr>
        <p:txBody>
          <a:bodyPr/>
          <a:lstStyle>
            <a:lvl1pPr>
              <a:defRPr>
                <a:latin typeface="Times" pitchFamily="1" charset="0"/>
              </a:defRPr>
            </a:lvl1pPr>
          </a:lstStyle>
          <a:p>
            <a:pPr>
              <a:defRPr/>
            </a:pPr>
            <a:endParaRPr lang="nl-NL" altLang="nl-BE"/>
          </a:p>
        </p:txBody>
      </p:sp>
      <p:sp>
        <p:nvSpPr>
          <p:cNvPr id="8" name="Tijdelijke aanduiding voor voettekst 7">
            <a:extLst>
              <a:ext uri="{FF2B5EF4-FFF2-40B4-BE49-F238E27FC236}">
                <a16:creationId xmlns:a16="http://schemas.microsoft.com/office/drawing/2014/main" id="{E3946948-B92D-48F1-ADF6-A069FC9C7501}"/>
              </a:ext>
            </a:extLst>
          </p:cNvPr>
          <p:cNvSpPr>
            <a:spLocks noGrp="1"/>
          </p:cNvSpPr>
          <p:nvPr>
            <p:ph type="ftr" sz="quarter" idx="11"/>
          </p:nvPr>
        </p:nvSpPr>
        <p:spPr>
          <a:xfrm>
            <a:off x="3124200" y="6245225"/>
            <a:ext cx="2895600" cy="476250"/>
          </a:xfrm>
          <a:prstGeom prst="rect">
            <a:avLst/>
          </a:prstGeom>
        </p:spPr>
        <p:txBody>
          <a:bodyPr/>
          <a:lstStyle>
            <a:lvl1pPr>
              <a:defRPr>
                <a:latin typeface="Times" pitchFamily="1" charset="0"/>
              </a:defRPr>
            </a:lvl1pPr>
          </a:lstStyle>
          <a:p>
            <a:pPr>
              <a:defRPr/>
            </a:pPr>
            <a:endParaRPr lang="nl-NL" altLang="nl-BE"/>
          </a:p>
        </p:txBody>
      </p:sp>
      <p:sp>
        <p:nvSpPr>
          <p:cNvPr id="9" name="Tijdelijke aanduiding voor dianummer 8">
            <a:extLst>
              <a:ext uri="{FF2B5EF4-FFF2-40B4-BE49-F238E27FC236}">
                <a16:creationId xmlns:a16="http://schemas.microsoft.com/office/drawing/2014/main" id="{0DEBA769-B00C-4A33-A991-73707FBDB38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3E07028-6A65-4A99-BDCB-8C6159171D2A}" type="slidenum">
              <a:rPr lang="nl-NL" altLang="nl-BE"/>
              <a:pPr>
                <a:defRPr/>
              </a:pPr>
              <a:t>‹nr.›</a:t>
            </a:fld>
            <a:endParaRPr lang="nl-NL" altLang="nl-BE"/>
          </a:p>
        </p:txBody>
      </p:sp>
    </p:spTree>
    <p:extLst>
      <p:ext uri="{BB962C8B-B14F-4D97-AF65-F5344CB8AC3E}">
        <p14:creationId xmlns:p14="http://schemas.microsoft.com/office/powerpoint/2010/main" val="228457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cs typeface="Arial" pitchFamily="34" charset="0"/>
              </a:defRPr>
            </a:lvl1pPr>
          </a:lstStyle>
          <a:p>
            <a:r>
              <a:rPr lang="nl-NL" dirty="0"/>
              <a:t>Klik om de stijl te bewerken</a:t>
            </a:r>
            <a:endParaRPr lang="nl-BE" dirty="0"/>
          </a:p>
        </p:txBody>
      </p:sp>
      <p:sp>
        <p:nvSpPr>
          <p:cNvPr id="3" name="Tijdelijke aanduiding voor inhoud 2"/>
          <p:cNvSpPr>
            <a:spLocks noGrp="1"/>
          </p:cNvSpPr>
          <p:nvPr>
            <p:ph idx="1"/>
          </p:nvPr>
        </p:nvSpPr>
        <p:spPr>
          <a:xfrm>
            <a:off x="457200" y="1600200"/>
            <a:ext cx="8229600" cy="4525963"/>
          </a:xfrm>
          <a:prstGeom prst="rect">
            <a:avLst/>
          </a:prstGeo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62536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nl-NL"/>
              <a:t>Klik om de stijl te bewerken</a:t>
            </a:r>
            <a:endParaRPr lang="nl-BE"/>
          </a:p>
        </p:txBody>
      </p:sp>
      <p:sp>
        <p:nvSpPr>
          <p:cNvPr id="3" name="Tijdelijke aanduiding voor tekst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extLst>
      <p:ext uri="{BB962C8B-B14F-4D97-AF65-F5344CB8AC3E}">
        <p14:creationId xmlns:p14="http://schemas.microsoft.com/office/powerpoint/2010/main" val="50305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
        <p:nvSpPr>
          <p:cNvPr id="3" name="Tijdelijke aanduiding voor inhoud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141284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nl-NL"/>
              <a:t>Klik om de stijl te bewerken</a:t>
            </a:r>
            <a:endParaRPr lang="nl-BE"/>
          </a:p>
        </p:txBody>
      </p:sp>
      <p:sp>
        <p:nvSpPr>
          <p:cNvPr id="3" name="Tijdelijke aanduiding voor tekst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42439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Tree>
    <p:extLst>
      <p:ext uri="{BB962C8B-B14F-4D97-AF65-F5344CB8AC3E}">
        <p14:creationId xmlns:p14="http://schemas.microsoft.com/office/powerpoint/2010/main" val="350100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9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nl-NL"/>
              <a:t>Klik om de stijl te bewerken</a:t>
            </a:r>
            <a:endParaRPr lang="nl-BE"/>
          </a:p>
        </p:txBody>
      </p:sp>
      <p:sp>
        <p:nvSpPr>
          <p:cNvPr id="3" name="Tijdelijke aanduiding voor inhoud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02698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nl-NL"/>
              <a:t>Klik om de stijl te bewerken</a:t>
            </a:r>
            <a:endParaRPr lang="nl-BE"/>
          </a:p>
        </p:txBody>
      </p:sp>
      <p:sp>
        <p:nvSpPr>
          <p:cNvPr id="3" name="Tijdelijke aanduiding voor afbeelding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a:p>
        </p:txBody>
      </p:sp>
      <p:sp>
        <p:nvSpPr>
          <p:cNvPr id="4" name="Tijdelijke aanduiding voor tekst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53607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3.wmf"/><Relationship Id="rId5" Type="http://schemas.openxmlformats.org/officeDocument/2006/relationships/oleObject" Target="../embeddings/oleObject6.bin"/><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 Id="rId4" Type="http://schemas.openxmlformats.org/officeDocument/2006/relationships/hyperlink" Target="https://ophysics.com/l3.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B885C6E9-AC40-4D8F-A55B-7E335D042D7A}"/>
              </a:ext>
            </a:extLst>
          </p:cNvPr>
          <p:cNvSpPr txBox="1"/>
          <p:nvPr/>
        </p:nvSpPr>
        <p:spPr>
          <a:xfrm>
            <a:off x="444500" y="5672138"/>
            <a:ext cx="8712200" cy="1200329"/>
          </a:xfrm>
          <a:prstGeom prst="rect">
            <a:avLst/>
          </a:prstGeom>
          <a:solidFill>
            <a:schemeClr val="bg2">
              <a:lumMod val="20000"/>
              <a:lumOff val="80000"/>
            </a:schemeClr>
          </a:solidFill>
        </p:spPr>
        <p:txBody>
          <a:bodyPr>
            <a:spAutoFit/>
          </a:bodyPr>
          <a:lstStyle/>
          <a:p>
            <a:pPr>
              <a:defRPr/>
            </a:pPr>
            <a:r>
              <a:rPr lang="nl-BE" sz="3600" dirty="0">
                <a:latin typeface="Arial" pitchFamily="34" charset="0"/>
                <a:cs typeface="Arial" pitchFamily="34" charset="0"/>
              </a:rPr>
              <a:t>Hoofdstuk 34: Het golfkarakter van licht: 			interferentie en polarisatie</a:t>
            </a:r>
          </a:p>
        </p:txBody>
      </p:sp>
      <p:pic>
        <p:nvPicPr>
          <p:cNvPr id="3075" name="Picture 149" descr="34_00CO">
            <a:extLst>
              <a:ext uri="{FF2B5EF4-FFF2-40B4-BE49-F238E27FC236}">
                <a16:creationId xmlns:a16="http://schemas.microsoft.com/office/drawing/2014/main" id="{3D79B470-CAD3-49E5-9AAF-3674E164F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82550"/>
            <a:ext cx="6816725" cy="555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3">
            <a:extLst>
              <a:ext uri="{FF2B5EF4-FFF2-40B4-BE49-F238E27FC236}">
                <a16:creationId xmlns:a16="http://schemas.microsoft.com/office/drawing/2014/main" id="{40BF5BAD-148B-494E-9A16-AEE59DEACB0D}"/>
              </a:ext>
            </a:extLst>
          </p:cNvPr>
          <p:cNvSpPr>
            <a:spLocks noGrp="1"/>
          </p:cNvSpPr>
          <p:nvPr>
            <p:ph type="title"/>
          </p:nvPr>
        </p:nvSpPr>
        <p:spPr>
          <a:xfrm>
            <a:off x="0" y="0"/>
            <a:ext cx="9144000" cy="1143001"/>
          </a:xfrm>
        </p:spPr>
        <p:txBody>
          <a:bodyPr/>
          <a:lstStyle/>
          <a:p>
            <a:pPr eaLnBrk="1" hangingPunct="1"/>
            <a:r>
              <a:rPr lang="nl-BE" altLang="nl-BE" sz="4000" dirty="0"/>
              <a:t>Intermezzo: Oorzaken faseverschillen</a:t>
            </a:r>
          </a:p>
        </p:txBody>
      </p:sp>
      <p:sp>
        <p:nvSpPr>
          <p:cNvPr id="4099" name="Tijdelijke aanduiding voor inhoud 4">
            <a:extLst>
              <a:ext uri="{FF2B5EF4-FFF2-40B4-BE49-F238E27FC236}">
                <a16:creationId xmlns:a16="http://schemas.microsoft.com/office/drawing/2014/main" id="{2F25D937-9798-4A20-8DE0-9DF059C77915}"/>
              </a:ext>
            </a:extLst>
          </p:cNvPr>
          <p:cNvSpPr>
            <a:spLocks noGrp="1"/>
          </p:cNvSpPr>
          <p:nvPr>
            <p:ph idx="1"/>
          </p:nvPr>
        </p:nvSpPr>
        <p:spPr>
          <a:xfrm>
            <a:off x="457200" y="1600200"/>
            <a:ext cx="8435975" cy="4525963"/>
          </a:xfrm>
        </p:spPr>
        <p:txBody>
          <a:bodyPr/>
          <a:lstStyle/>
          <a:p>
            <a:pPr marL="514350" indent="-514350" eaLnBrk="1" hangingPunct="1">
              <a:buFontTx/>
              <a:buAutoNum type="arabicPeriod" startAt="2"/>
            </a:pPr>
            <a:r>
              <a:rPr lang="nl-BE" altLang="nl-BE" dirty="0"/>
              <a:t>Berekening faseverschil </a:t>
            </a:r>
            <a:r>
              <a:rPr lang="nl-BE" altLang="nl-BE" i="1" dirty="0">
                <a:latin typeface="Symbol" panose="05050102010706020507" pitchFamily="18" charset="2"/>
              </a:rPr>
              <a:t>d</a:t>
            </a:r>
            <a:r>
              <a:rPr lang="nl-BE" altLang="nl-BE" i="1" baseline="-25000" dirty="0">
                <a:latin typeface="Symbol" panose="05050102010706020507" pitchFamily="18" charset="2"/>
              </a:rPr>
              <a:t>1</a:t>
            </a:r>
            <a:r>
              <a:rPr lang="nl-BE" altLang="nl-BE" dirty="0"/>
              <a:t> ten gevolge van een optisch weglengteverschil </a:t>
            </a:r>
            <a:r>
              <a:rPr lang="nl-BE" altLang="nl-BE" dirty="0">
                <a:latin typeface="Symbol" panose="05050102010706020507" pitchFamily="18" charset="2"/>
              </a:rPr>
              <a:t>L</a:t>
            </a:r>
            <a:r>
              <a:rPr lang="nl-BE" altLang="nl-BE" dirty="0"/>
              <a:t>= </a:t>
            </a:r>
            <a:r>
              <a:rPr lang="nl-BE" altLang="nl-BE" i="1" dirty="0" err="1"/>
              <a:t>n</a:t>
            </a:r>
            <a:r>
              <a:rPr lang="nl-BE" altLang="nl-BE" i="1" dirty="0" err="1">
                <a:latin typeface="Symbol" panose="05050102010706020507" pitchFamily="18" charset="2"/>
              </a:rPr>
              <a:t>D</a:t>
            </a:r>
            <a:r>
              <a:rPr lang="nl-BE" altLang="nl-BE" i="1" dirty="0" err="1"/>
              <a:t>x</a:t>
            </a:r>
            <a:endParaRPr lang="nl-BE" altLang="nl-BE" i="1" dirty="0"/>
          </a:p>
          <a:p>
            <a:pPr marL="514350" indent="-514350" eaLnBrk="1" hangingPunct="1">
              <a:buFontTx/>
              <a:buNone/>
            </a:pPr>
            <a:endParaRPr lang="nl-BE" altLang="nl-BE" i="1" dirty="0"/>
          </a:p>
          <a:p>
            <a:pPr marL="514350" indent="-514350" eaLnBrk="1" hangingPunct="1">
              <a:buFontTx/>
              <a:buNone/>
            </a:pPr>
            <a:endParaRPr lang="nl-BE" altLang="nl-BE" dirty="0"/>
          </a:p>
          <a:p>
            <a:pPr marL="514350" indent="-514350" eaLnBrk="1" hangingPunct="1">
              <a:buFontTx/>
              <a:buNone/>
            </a:pPr>
            <a:endParaRPr lang="nl-BE" altLang="nl-BE" dirty="0"/>
          </a:p>
          <a:p>
            <a:pPr marL="514350" indent="-514350" eaLnBrk="1" hangingPunct="1">
              <a:buFontTx/>
              <a:buAutoNum type="arabicPeriod"/>
            </a:pPr>
            <a:endParaRPr lang="nl-BE" altLang="nl-BE" dirty="0"/>
          </a:p>
        </p:txBody>
      </p:sp>
      <p:graphicFrame>
        <p:nvGraphicFramePr>
          <p:cNvPr id="4100" name="Object 1">
            <a:extLst>
              <a:ext uri="{FF2B5EF4-FFF2-40B4-BE49-F238E27FC236}">
                <a16:creationId xmlns:a16="http://schemas.microsoft.com/office/drawing/2014/main" id="{D064659E-12FA-4AAA-851A-A20F8812FD72}"/>
              </a:ext>
            </a:extLst>
          </p:cNvPr>
          <p:cNvGraphicFramePr>
            <a:graphicFrameLocks noChangeAspect="1"/>
          </p:cNvGraphicFramePr>
          <p:nvPr/>
        </p:nvGraphicFramePr>
        <p:xfrm>
          <a:off x="1692275" y="2924175"/>
          <a:ext cx="4819650" cy="1925638"/>
        </p:xfrm>
        <a:graphic>
          <a:graphicData uri="http://schemas.openxmlformats.org/presentationml/2006/ole">
            <mc:AlternateContent xmlns:mc="http://schemas.openxmlformats.org/markup-compatibility/2006">
              <mc:Choice xmlns:v="urn:schemas-microsoft-com:vml" Requires="v">
                <p:oleObj spid="_x0000_s37906" name="Vergelijking" r:id="rId3" imgW="2032000" imgH="812800" progId="Equation.3">
                  <p:embed/>
                </p:oleObj>
              </mc:Choice>
              <mc:Fallback>
                <p:oleObj name="Vergelijking" r:id="rId3" imgW="2032000" imgH="812800" progId="Equation.3">
                  <p:embed/>
                  <p:pic>
                    <p:nvPicPr>
                      <p:cNvPr id="4100" name="Object 1">
                        <a:extLst>
                          <a:ext uri="{FF2B5EF4-FFF2-40B4-BE49-F238E27FC236}">
                            <a16:creationId xmlns:a16="http://schemas.microsoft.com/office/drawing/2014/main" id="{D064659E-12FA-4AAA-851A-A20F8812F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924175"/>
                        <a:ext cx="481965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FG24_031">
            <a:extLst>
              <a:ext uri="{FF2B5EF4-FFF2-40B4-BE49-F238E27FC236}">
                <a16:creationId xmlns:a16="http://schemas.microsoft.com/office/drawing/2014/main" id="{C809709A-B146-4E3C-9DC7-D29FA16A48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659" r="53706" b="26833"/>
          <a:stretch>
            <a:fillRect/>
          </a:stretch>
        </p:blipFill>
        <p:spPr>
          <a:xfrm>
            <a:off x="5292725" y="3213100"/>
            <a:ext cx="3024188" cy="2376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4">
            <a:extLst>
              <a:ext uri="{FF2B5EF4-FFF2-40B4-BE49-F238E27FC236}">
                <a16:creationId xmlns:a16="http://schemas.microsoft.com/office/drawing/2014/main" id="{73F2C6F0-4BC5-40A9-8DFA-C6000AF072C3}"/>
              </a:ext>
            </a:extLst>
          </p:cNvPr>
          <p:cNvSpPr txBox="1">
            <a:spLocks noChangeArrowheads="1"/>
          </p:cNvSpPr>
          <p:nvPr/>
        </p:nvSpPr>
        <p:spPr bwMode="auto">
          <a:xfrm>
            <a:off x="395288" y="5280025"/>
            <a:ext cx="38163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Invallende golf </a:t>
            </a:r>
          </a:p>
          <a:p>
            <a:pPr lvl="1" eaLnBrk="1" hangingPunct="1">
              <a:spcBef>
                <a:spcPct val="50000"/>
              </a:spcBef>
              <a:buFontTx/>
              <a:buChar char="•"/>
            </a:pPr>
            <a:r>
              <a:rPr lang="nl-BE" altLang="nl-BE" sz="1800"/>
              <a:t> </a:t>
            </a:r>
            <a:r>
              <a:rPr lang="nl-BE" altLang="nl-BE" sz="1800" b="1"/>
              <a:t>in fase</a:t>
            </a:r>
            <a:r>
              <a:rPr lang="nl-BE" altLang="nl-BE" sz="1800"/>
              <a:t> met weerkaatste golf</a:t>
            </a:r>
          </a:p>
          <a:p>
            <a:pPr lvl="1" eaLnBrk="1" hangingPunct="1">
              <a:spcBef>
                <a:spcPct val="50000"/>
              </a:spcBef>
              <a:buFontTx/>
              <a:buChar char="•"/>
            </a:pPr>
            <a:r>
              <a:rPr lang="nl-BE" altLang="nl-BE" sz="1800"/>
              <a:t> </a:t>
            </a:r>
            <a:r>
              <a:rPr lang="nl-BE" altLang="nl-BE" sz="1800" b="1"/>
              <a:t>in fase</a:t>
            </a:r>
            <a:r>
              <a:rPr lang="nl-BE" altLang="nl-BE" sz="1800"/>
              <a:t> met doorgelaten golf</a:t>
            </a:r>
          </a:p>
          <a:p>
            <a:pPr eaLnBrk="1" hangingPunct="1">
              <a:spcBef>
                <a:spcPct val="50000"/>
              </a:spcBef>
              <a:buFontTx/>
              <a:buNone/>
            </a:pPr>
            <a:endParaRPr lang="nl-NL" altLang="nl-BE" sz="1800"/>
          </a:p>
        </p:txBody>
      </p:sp>
      <p:pic>
        <p:nvPicPr>
          <p:cNvPr id="5124" name="Picture 5" descr="FG24_031">
            <a:extLst>
              <a:ext uri="{FF2B5EF4-FFF2-40B4-BE49-F238E27FC236}">
                <a16:creationId xmlns:a16="http://schemas.microsoft.com/office/drawing/2014/main" id="{9A38C519-1E80-4637-8486-3A800E7C3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717" t="20694" b="28377"/>
          <a:stretch>
            <a:fillRect/>
          </a:stretch>
        </p:blipFill>
        <p:spPr bwMode="auto">
          <a:xfrm>
            <a:off x="704850" y="3068638"/>
            <a:ext cx="32194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6">
            <a:extLst>
              <a:ext uri="{FF2B5EF4-FFF2-40B4-BE49-F238E27FC236}">
                <a16:creationId xmlns:a16="http://schemas.microsoft.com/office/drawing/2014/main" id="{7082DEC3-2602-42B6-8743-AE98B2CDCD33}"/>
              </a:ext>
            </a:extLst>
          </p:cNvPr>
          <p:cNvSpPr txBox="1">
            <a:spLocks noChangeArrowheads="1"/>
          </p:cNvSpPr>
          <p:nvPr/>
        </p:nvSpPr>
        <p:spPr bwMode="auto">
          <a:xfrm>
            <a:off x="4859338" y="5280025"/>
            <a:ext cx="38163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Invallende golf</a:t>
            </a:r>
          </a:p>
          <a:p>
            <a:pPr lvl="1" eaLnBrk="1" hangingPunct="1">
              <a:spcBef>
                <a:spcPct val="50000"/>
              </a:spcBef>
              <a:buFontTx/>
              <a:buChar char="•"/>
            </a:pPr>
            <a:r>
              <a:rPr lang="nl-BE" altLang="nl-BE" sz="1800"/>
              <a:t> </a:t>
            </a:r>
            <a:r>
              <a:rPr lang="nl-BE" altLang="nl-BE" sz="1800" b="1"/>
              <a:t>uit fase</a:t>
            </a:r>
            <a:r>
              <a:rPr lang="nl-BE" altLang="nl-BE" sz="1800"/>
              <a:t> met weerkaatste golf</a:t>
            </a:r>
          </a:p>
          <a:p>
            <a:pPr lvl="1" eaLnBrk="1" hangingPunct="1">
              <a:spcBef>
                <a:spcPct val="50000"/>
              </a:spcBef>
              <a:buFontTx/>
              <a:buChar char="•"/>
            </a:pPr>
            <a:r>
              <a:rPr lang="nl-BE" altLang="nl-BE" sz="1800"/>
              <a:t> </a:t>
            </a:r>
            <a:r>
              <a:rPr lang="nl-BE" altLang="nl-BE" sz="1800" b="1"/>
              <a:t>in fase</a:t>
            </a:r>
            <a:r>
              <a:rPr lang="nl-BE" altLang="nl-BE" sz="1800"/>
              <a:t> met doorgelaten golf</a:t>
            </a:r>
          </a:p>
          <a:p>
            <a:pPr eaLnBrk="1" hangingPunct="1">
              <a:spcBef>
                <a:spcPct val="50000"/>
              </a:spcBef>
              <a:buFontTx/>
              <a:buNone/>
            </a:pPr>
            <a:endParaRPr lang="nl-NL" altLang="nl-BE" sz="1800"/>
          </a:p>
        </p:txBody>
      </p:sp>
      <p:sp>
        <p:nvSpPr>
          <p:cNvPr id="5126" name="Text Box 7">
            <a:extLst>
              <a:ext uri="{FF2B5EF4-FFF2-40B4-BE49-F238E27FC236}">
                <a16:creationId xmlns:a16="http://schemas.microsoft.com/office/drawing/2014/main" id="{F0CC37F8-4A16-453A-B551-42C6988851AF}"/>
              </a:ext>
            </a:extLst>
          </p:cNvPr>
          <p:cNvSpPr txBox="1">
            <a:spLocks noChangeArrowheads="1"/>
          </p:cNvSpPr>
          <p:nvPr/>
        </p:nvSpPr>
        <p:spPr bwMode="auto">
          <a:xfrm>
            <a:off x="522288" y="2325688"/>
            <a:ext cx="352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nl-BE" altLang="nl-BE" sz="1800"/>
              <a:t>Weerkaatsing aan overgang van optisch </a:t>
            </a:r>
            <a:r>
              <a:rPr lang="nl-BE" altLang="nl-BE" sz="1800" b="1"/>
              <a:t>dicht</a:t>
            </a:r>
            <a:r>
              <a:rPr lang="nl-BE" altLang="nl-BE" sz="1800"/>
              <a:t> naar optisch </a:t>
            </a:r>
            <a:r>
              <a:rPr lang="nl-BE" altLang="nl-BE" sz="1800" b="1"/>
              <a:t>ijl</a:t>
            </a:r>
            <a:r>
              <a:rPr lang="nl-BE" altLang="nl-BE" sz="1800"/>
              <a:t> </a:t>
            </a:r>
            <a:endParaRPr lang="nl-NL" altLang="nl-BE" sz="1800"/>
          </a:p>
        </p:txBody>
      </p:sp>
      <p:sp>
        <p:nvSpPr>
          <p:cNvPr id="5127" name="Text Box 8">
            <a:extLst>
              <a:ext uri="{FF2B5EF4-FFF2-40B4-BE49-F238E27FC236}">
                <a16:creationId xmlns:a16="http://schemas.microsoft.com/office/drawing/2014/main" id="{325EE934-0895-4244-84BF-2525D8178088}"/>
              </a:ext>
            </a:extLst>
          </p:cNvPr>
          <p:cNvSpPr txBox="1">
            <a:spLocks noChangeArrowheads="1"/>
          </p:cNvSpPr>
          <p:nvPr/>
        </p:nvSpPr>
        <p:spPr bwMode="auto">
          <a:xfrm>
            <a:off x="5003800" y="2319338"/>
            <a:ext cx="3529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nl-BE" altLang="nl-BE" sz="1800"/>
              <a:t>Weerkaatsing aan overgang van optisch </a:t>
            </a:r>
            <a:r>
              <a:rPr lang="nl-BE" altLang="nl-BE" sz="1800" b="1"/>
              <a:t>ijl</a:t>
            </a:r>
            <a:r>
              <a:rPr lang="nl-BE" altLang="nl-BE" sz="1800"/>
              <a:t> naar optisch </a:t>
            </a:r>
            <a:r>
              <a:rPr lang="nl-BE" altLang="nl-BE" sz="1800" b="1"/>
              <a:t>dicht</a:t>
            </a:r>
            <a:r>
              <a:rPr lang="nl-BE" altLang="nl-BE" sz="1800"/>
              <a:t> </a:t>
            </a:r>
            <a:endParaRPr lang="nl-NL" altLang="nl-BE" sz="1800"/>
          </a:p>
        </p:txBody>
      </p:sp>
      <p:sp>
        <p:nvSpPr>
          <p:cNvPr id="10" name="Titel 3">
            <a:extLst>
              <a:ext uri="{FF2B5EF4-FFF2-40B4-BE49-F238E27FC236}">
                <a16:creationId xmlns:a16="http://schemas.microsoft.com/office/drawing/2014/main" id="{863EFED8-8B5D-462B-9651-B400557E942E}"/>
              </a:ext>
            </a:extLst>
          </p:cNvPr>
          <p:cNvSpPr txBox="1">
            <a:spLocks/>
          </p:cNvSpPr>
          <p:nvPr/>
        </p:nvSpPr>
        <p:spPr bwMode="auto">
          <a:xfrm>
            <a:off x="0" y="-144462"/>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nl-BE" altLang="nl-BE" dirty="0"/>
              <a:t>Intermezzo: Oorzaken faseverschillen</a:t>
            </a:r>
            <a:endParaRPr lang="nl-BE" kern="0" dirty="0"/>
          </a:p>
        </p:txBody>
      </p:sp>
      <p:sp>
        <p:nvSpPr>
          <p:cNvPr id="5129" name="Rechthoek 2">
            <a:extLst>
              <a:ext uri="{FF2B5EF4-FFF2-40B4-BE49-F238E27FC236}">
                <a16:creationId xmlns:a16="http://schemas.microsoft.com/office/drawing/2014/main" id="{CD57789C-C58C-4380-95A2-5DCD839EDC3C}"/>
              </a:ext>
            </a:extLst>
          </p:cNvPr>
          <p:cNvSpPr>
            <a:spLocks noChangeArrowheads="1"/>
          </p:cNvSpPr>
          <p:nvPr/>
        </p:nvSpPr>
        <p:spPr bwMode="auto">
          <a:xfrm>
            <a:off x="0" y="836613"/>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AutoNum type="arabicPeriod" startAt="3"/>
            </a:pPr>
            <a:r>
              <a:rPr lang="nl-BE" altLang="nl-BE" sz="2800" dirty="0"/>
              <a:t>Faseverschil </a:t>
            </a:r>
            <a:r>
              <a:rPr lang="nl-BE" altLang="nl-BE" sz="2800" i="1" dirty="0">
                <a:latin typeface="Symbol" panose="05050102010706020507" pitchFamily="18" charset="2"/>
              </a:rPr>
              <a:t>d</a:t>
            </a:r>
            <a:r>
              <a:rPr lang="nl-BE" altLang="nl-BE" sz="2800" i="1" baseline="-25000" dirty="0">
                <a:latin typeface="Symbol" panose="05050102010706020507" pitchFamily="18" charset="2"/>
              </a:rPr>
              <a:t>2</a:t>
            </a:r>
            <a:r>
              <a:rPr lang="nl-BE" altLang="nl-BE" sz="2800" dirty="0"/>
              <a:t> ten gevolge van reflectie aan een overgang van optisch ijl naar optisch dicht</a:t>
            </a:r>
            <a:endParaRPr lang="nl-BE" altLang="nl-BE" sz="2000" strike="sngStrik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Reflection Rope">
            <a:extLst>
              <a:ext uri="{FF2B5EF4-FFF2-40B4-BE49-F238E27FC236}">
                <a16:creationId xmlns:a16="http://schemas.microsoft.com/office/drawing/2014/main" id="{25BD2952-3398-4427-A008-BCA6F8AEB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488" y="2205038"/>
            <a:ext cx="8201025" cy="2257425"/>
          </a:xfrm>
        </p:spPr>
      </p:pic>
      <p:sp>
        <p:nvSpPr>
          <p:cNvPr id="6147" name="Text Box 6">
            <a:extLst>
              <a:ext uri="{FF2B5EF4-FFF2-40B4-BE49-F238E27FC236}">
                <a16:creationId xmlns:a16="http://schemas.microsoft.com/office/drawing/2014/main" id="{A6D3B066-A428-4FE3-A3F0-73B2B310FF48}"/>
              </a:ext>
            </a:extLst>
          </p:cNvPr>
          <p:cNvSpPr txBox="1">
            <a:spLocks noChangeArrowheads="1"/>
          </p:cNvSpPr>
          <p:nvPr/>
        </p:nvSpPr>
        <p:spPr bwMode="auto">
          <a:xfrm>
            <a:off x="827088" y="156368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Zware touw</a:t>
            </a:r>
            <a:endParaRPr lang="nl-NL" altLang="nl-BE" sz="1800"/>
          </a:p>
        </p:txBody>
      </p:sp>
      <p:sp>
        <p:nvSpPr>
          <p:cNvPr id="6148" name="Text Box 7">
            <a:extLst>
              <a:ext uri="{FF2B5EF4-FFF2-40B4-BE49-F238E27FC236}">
                <a16:creationId xmlns:a16="http://schemas.microsoft.com/office/drawing/2014/main" id="{C33C79D5-CCB9-426A-980C-635CE5766B14}"/>
              </a:ext>
            </a:extLst>
          </p:cNvPr>
          <p:cNvSpPr txBox="1">
            <a:spLocks noChangeArrowheads="1"/>
          </p:cNvSpPr>
          <p:nvPr/>
        </p:nvSpPr>
        <p:spPr bwMode="auto">
          <a:xfrm>
            <a:off x="6588125" y="155733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Zware touw</a:t>
            </a:r>
            <a:endParaRPr lang="nl-NL" altLang="nl-BE" sz="1800"/>
          </a:p>
        </p:txBody>
      </p:sp>
      <p:sp>
        <p:nvSpPr>
          <p:cNvPr id="6149" name="Text Box 8">
            <a:extLst>
              <a:ext uri="{FF2B5EF4-FFF2-40B4-BE49-F238E27FC236}">
                <a16:creationId xmlns:a16="http://schemas.microsoft.com/office/drawing/2014/main" id="{22A4FC72-5F77-4D96-9435-A3DEDCD29B1F}"/>
              </a:ext>
            </a:extLst>
          </p:cNvPr>
          <p:cNvSpPr txBox="1">
            <a:spLocks noChangeArrowheads="1"/>
          </p:cNvSpPr>
          <p:nvPr/>
        </p:nvSpPr>
        <p:spPr bwMode="auto">
          <a:xfrm>
            <a:off x="2339975" y="156368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Lichte touw</a:t>
            </a:r>
            <a:endParaRPr lang="nl-NL" altLang="nl-BE" sz="1800"/>
          </a:p>
        </p:txBody>
      </p:sp>
      <p:sp>
        <p:nvSpPr>
          <p:cNvPr id="6150" name="Text Box 9">
            <a:extLst>
              <a:ext uri="{FF2B5EF4-FFF2-40B4-BE49-F238E27FC236}">
                <a16:creationId xmlns:a16="http://schemas.microsoft.com/office/drawing/2014/main" id="{E8882046-1E1F-407C-A825-AC2483BCE0E1}"/>
              </a:ext>
            </a:extLst>
          </p:cNvPr>
          <p:cNvSpPr txBox="1">
            <a:spLocks noChangeArrowheads="1"/>
          </p:cNvSpPr>
          <p:nvPr/>
        </p:nvSpPr>
        <p:spPr bwMode="auto">
          <a:xfrm>
            <a:off x="5219700" y="156368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Lichte touw</a:t>
            </a:r>
            <a:endParaRPr lang="nl-NL" altLang="nl-BE" sz="1800"/>
          </a:p>
        </p:txBody>
      </p:sp>
      <p:sp>
        <p:nvSpPr>
          <p:cNvPr id="6151" name="Text Box 10">
            <a:extLst>
              <a:ext uri="{FF2B5EF4-FFF2-40B4-BE49-F238E27FC236}">
                <a16:creationId xmlns:a16="http://schemas.microsoft.com/office/drawing/2014/main" id="{CA01F51D-9B47-45EE-97C9-B85788653E50}"/>
              </a:ext>
            </a:extLst>
          </p:cNvPr>
          <p:cNvSpPr txBox="1">
            <a:spLocks noChangeArrowheads="1"/>
          </p:cNvSpPr>
          <p:nvPr/>
        </p:nvSpPr>
        <p:spPr bwMode="auto">
          <a:xfrm>
            <a:off x="468313" y="4587875"/>
            <a:ext cx="38163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Invallende puls </a:t>
            </a:r>
          </a:p>
          <a:p>
            <a:pPr lvl="1" eaLnBrk="1" hangingPunct="1">
              <a:spcBef>
                <a:spcPct val="50000"/>
              </a:spcBef>
              <a:buFontTx/>
              <a:buChar char="•"/>
            </a:pPr>
            <a:r>
              <a:rPr lang="nl-BE" altLang="nl-BE" sz="1800"/>
              <a:t> </a:t>
            </a:r>
            <a:r>
              <a:rPr lang="nl-BE" altLang="nl-BE" sz="1800" b="1"/>
              <a:t>in fase</a:t>
            </a:r>
            <a:r>
              <a:rPr lang="nl-BE" altLang="nl-BE" sz="1800"/>
              <a:t> met weerkaatste puls</a:t>
            </a:r>
          </a:p>
          <a:p>
            <a:pPr lvl="1" eaLnBrk="1" hangingPunct="1">
              <a:spcBef>
                <a:spcPct val="50000"/>
              </a:spcBef>
              <a:buFontTx/>
              <a:buChar char="•"/>
            </a:pPr>
            <a:r>
              <a:rPr lang="nl-BE" altLang="nl-BE" sz="1800"/>
              <a:t> </a:t>
            </a:r>
            <a:r>
              <a:rPr lang="nl-BE" altLang="nl-BE" sz="1800" b="1"/>
              <a:t>in fase</a:t>
            </a:r>
            <a:r>
              <a:rPr lang="nl-BE" altLang="nl-BE" sz="1800"/>
              <a:t> met doorgelaten puls</a:t>
            </a:r>
          </a:p>
          <a:p>
            <a:pPr eaLnBrk="1" hangingPunct="1">
              <a:spcBef>
                <a:spcPct val="50000"/>
              </a:spcBef>
              <a:buFontTx/>
              <a:buNone/>
            </a:pPr>
            <a:endParaRPr lang="nl-NL" altLang="nl-BE" sz="1800"/>
          </a:p>
        </p:txBody>
      </p:sp>
      <p:sp>
        <p:nvSpPr>
          <p:cNvPr id="6152" name="Text Box 13">
            <a:extLst>
              <a:ext uri="{FF2B5EF4-FFF2-40B4-BE49-F238E27FC236}">
                <a16:creationId xmlns:a16="http://schemas.microsoft.com/office/drawing/2014/main" id="{E29D776D-0245-41EE-A6EC-D29D336EB0F1}"/>
              </a:ext>
            </a:extLst>
          </p:cNvPr>
          <p:cNvSpPr txBox="1">
            <a:spLocks noChangeArrowheads="1"/>
          </p:cNvSpPr>
          <p:nvPr/>
        </p:nvSpPr>
        <p:spPr bwMode="auto">
          <a:xfrm>
            <a:off x="4932363" y="4567238"/>
            <a:ext cx="38163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nl-BE" altLang="nl-BE" sz="1800"/>
              <a:t>Invallende puls </a:t>
            </a:r>
          </a:p>
          <a:p>
            <a:pPr lvl="1" eaLnBrk="1" hangingPunct="1">
              <a:spcBef>
                <a:spcPct val="50000"/>
              </a:spcBef>
              <a:buFontTx/>
              <a:buChar char="•"/>
            </a:pPr>
            <a:r>
              <a:rPr lang="nl-BE" altLang="nl-BE" sz="1800"/>
              <a:t> </a:t>
            </a:r>
            <a:r>
              <a:rPr lang="nl-BE" altLang="nl-BE" sz="1800" b="1"/>
              <a:t>uit fase</a:t>
            </a:r>
            <a:r>
              <a:rPr lang="nl-BE" altLang="nl-BE" sz="1800"/>
              <a:t> met weerkaatste puls</a:t>
            </a:r>
          </a:p>
          <a:p>
            <a:pPr lvl="1" eaLnBrk="1" hangingPunct="1">
              <a:spcBef>
                <a:spcPct val="50000"/>
              </a:spcBef>
              <a:buFontTx/>
              <a:buChar char="•"/>
            </a:pPr>
            <a:r>
              <a:rPr lang="nl-BE" altLang="nl-BE" sz="1800"/>
              <a:t> </a:t>
            </a:r>
            <a:r>
              <a:rPr lang="nl-BE" altLang="nl-BE" sz="1800" b="1"/>
              <a:t>in fase</a:t>
            </a:r>
            <a:r>
              <a:rPr lang="nl-BE" altLang="nl-BE" sz="1800"/>
              <a:t> met doorgelaten puls</a:t>
            </a:r>
          </a:p>
          <a:p>
            <a:pPr eaLnBrk="1" hangingPunct="1">
              <a:spcBef>
                <a:spcPct val="50000"/>
              </a:spcBef>
              <a:buFontTx/>
              <a:buNone/>
            </a:pPr>
            <a:endParaRPr lang="nl-NL" altLang="nl-BE" sz="1800"/>
          </a:p>
        </p:txBody>
      </p:sp>
      <p:sp>
        <p:nvSpPr>
          <p:cNvPr id="11" name="Titel 3">
            <a:extLst>
              <a:ext uri="{FF2B5EF4-FFF2-40B4-BE49-F238E27FC236}">
                <a16:creationId xmlns:a16="http://schemas.microsoft.com/office/drawing/2014/main" id="{E1119B10-1219-4D58-8A17-84EB26DE90C3}"/>
              </a:ext>
            </a:extLst>
          </p:cNvPr>
          <p:cNvSpPr txBox="1">
            <a:spLocks/>
          </p:cNvSpPr>
          <p:nvPr/>
        </p:nvSpPr>
        <p:spPr bwMode="auto">
          <a:xfrm>
            <a:off x="125413" y="125413"/>
            <a:ext cx="3151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defRPr/>
            </a:pPr>
            <a:r>
              <a:rPr lang="nl-BE" sz="2400" kern="0" dirty="0"/>
              <a:t>(analogie)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a:extLst>
              <a:ext uri="{FF2B5EF4-FFF2-40B4-BE49-F238E27FC236}">
                <a16:creationId xmlns:a16="http://schemas.microsoft.com/office/drawing/2014/main" id="{D9DB1737-87D3-47C4-928C-430B0ADE33C3}"/>
              </a:ext>
            </a:extLst>
          </p:cNvPr>
          <p:cNvSpPr>
            <a:spLocks noGrp="1"/>
          </p:cNvSpPr>
          <p:nvPr>
            <p:ph type="title"/>
          </p:nvPr>
        </p:nvSpPr>
        <p:spPr bwMode="auto">
          <a:xfrm>
            <a:off x="457200" y="158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34.3 Interferentie: het dubbele spleet experiment van Young</a:t>
            </a:r>
          </a:p>
        </p:txBody>
      </p:sp>
      <p:pic>
        <p:nvPicPr>
          <p:cNvPr id="10243" name="Picture 4" descr="Figure_34_05">
            <a:extLst>
              <a:ext uri="{FF2B5EF4-FFF2-40B4-BE49-F238E27FC236}">
                <a16:creationId xmlns:a16="http://schemas.microsoft.com/office/drawing/2014/main" id="{89CC9041-C205-4AC5-8938-A2B8F2F8B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435225"/>
            <a:ext cx="88550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SE37_01">
            <a:extLst>
              <a:ext uri="{FF2B5EF4-FFF2-40B4-BE49-F238E27FC236}">
                <a16:creationId xmlns:a16="http://schemas.microsoft.com/office/drawing/2014/main" id="{821D52EE-4644-4084-8A6D-A8ACD6265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14" t="8749" r="7794" b="11250"/>
          <a:stretch>
            <a:fillRect/>
          </a:stretch>
        </p:blipFill>
        <p:spPr bwMode="auto">
          <a:xfrm>
            <a:off x="3657600" y="1646238"/>
            <a:ext cx="5486400"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jdelijke aanduiding voor inhoud 3">
            <a:extLst>
              <a:ext uri="{FF2B5EF4-FFF2-40B4-BE49-F238E27FC236}">
                <a16:creationId xmlns:a16="http://schemas.microsoft.com/office/drawing/2014/main" id="{30C021CB-6C59-4DF0-97BA-048BED1B9CA9}"/>
              </a:ext>
            </a:extLst>
          </p:cNvPr>
          <p:cNvSpPr>
            <a:spLocks noGrp="1"/>
          </p:cNvSpPr>
          <p:nvPr>
            <p:ph idx="1"/>
          </p:nvPr>
        </p:nvSpPr>
        <p:spPr bwMode="auto">
          <a:xfrm>
            <a:off x="0" y="1651000"/>
            <a:ext cx="8686800" cy="4652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Coherente lichtbronnen: </a:t>
            </a:r>
          </a:p>
          <a:p>
            <a:pPr lvl="1" indent="-342900"/>
            <a:r>
              <a:rPr lang="nl-BE" altLang="nl-BE"/>
              <a:t>dezelfde frequentie</a:t>
            </a:r>
          </a:p>
          <a:p>
            <a:pPr lvl="1" indent="-342900"/>
            <a:r>
              <a:rPr lang="nl-BE" altLang="nl-BE"/>
              <a:t>constant faseverschil</a:t>
            </a:r>
          </a:p>
          <a:p>
            <a:pPr lvl="1" indent="-342900"/>
            <a:endParaRPr lang="nl-BE" altLang="nl-BE"/>
          </a:p>
          <a:p>
            <a:pPr lvl="1" indent="-342900"/>
            <a:endParaRPr lang="nl-BE" altLang="nl-BE"/>
          </a:p>
          <a:p>
            <a:pPr lvl="1" indent="-342900"/>
            <a:endParaRPr lang="nl-BE" altLang="nl-BE"/>
          </a:p>
          <a:p>
            <a:pPr lvl="1" indent="-342900"/>
            <a:endParaRPr lang="nl-BE" altLang="nl-BE"/>
          </a:p>
          <a:p>
            <a:pPr lvl="1" indent="-342900"/>
            <a:endParaRPr lang="nl-BE" altLang="nl-BE"/>
          </a:p>
          <a:p>
            <a:pPr lvl="1" indent="-342900">
              <a:buFont typeface="Wingdings" panose="05000000000000000000" pitchFamily="2" charset="2"/>
              <a:buChar char="à"/>
            </a:pPr>
            <a:r>
              <a:rPr lang="nl-BE" altLang="nl-BE">
                <a:sym typeface="Wingdings" panose="05000000000000000000" pitchFamily="2" charset="2"/>
              </a:rPr>
              <a:t>Bereikt door opstelling:</a:t>
            </a:r>
          </a:p>
          <a:p>
            <a:pPr lvl="2" indent="-342900">
              <a:buFont typeface="Wingdings" panose="05000000000000000000" pitchFamily="2" charset="2"/>
              <a:buChar char="à"/>
            </a:pPr>
            <a:r>
              <a:rPr lang="nl-BE" altLang="nl-BE">
                <a:sym typeface="Wingdings" panose="05000000000000000000" pitchFamily="2" charset="2"/>
              </a:rPr>
              <a:t>(schijnbaar) kleine bron</a:t>
            </a:r>
          </a:p>
          <a:p>
            <a:pPr lvl="2" indent="-342900">
              <a:buFont typeface="Wingdings" panose="05000000000000000000" pitchFamily="2" charset="2"/>
              <a:buChar char="à"/>
            </a:pPr>
            <a:r>
              <a:rPr lang="nl-BE" altLang="nl-BE">
                <a:sym typeface="Wingdings" panose="05000000000000000000" pitchFamily="2" charset="2"/>
              </a:rPr>
              <a:t>scherm 1 spleet </a:t>
            </a:r>
          </a:p>
          <a:p>
            <a:pPr lvl="2" indent="-342900">
              <a:buFont typeface="Wingdings" panose="05000000000000000000" pitchFamily="2" charset="2"/>
              <a:buChar char="à"/>
            </a:pPr>
            <a:r>
              <a:rPr lang="nl-BE" altLang="nl-BE">
                <a:sym typeface="Wingdings" panose="05000000000000000000" pitchFamily="2" charset="2"/>
              </a:rPr>
              <a:t>scherm 2 spleten</a:t>
            </a:r>
            <a:endParaRPr lang="nl-BE" altLang="nl-BE"/>
          </a:p>
        </p:txBody>
      </p:sp>
      <p:sp>
        <p:nvSpPr>
          <p:cNvPr id="6" name="Titel 1">
            <a:extLst>
              <a:ext uri="{FF2B5EF4-FFF2-40B4-BE49-F238E27FC236}">
                <a16:creationId xmlns:a16="http://schemas.microsoft.com/office/drawing/2014/main" id="{1C91FA60-677C-4A44-B8E0-FADAF122BEB9}"/>
              </a:ext>
            </a:extLst>
          </p:cNvPr>
          <p:cNvSpPr txBox="1">
            <a:spLocks/>
          </p:cNvSpPr>
          <p:nvPr/>
        </p:nvSpPr>
        <p:spPr>
          <a:xfrm>
            <a:off x="457200" y="15875"/>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34.3 Interferentie: het dubbele spleet experiment van Young</a:t>
            </a:r>
          </a:p>
        </p:txBody>
      </p:sp>
      <p:pic>
        <p:nvPicPr>
          <p:cNvPr id="11269" name="Picture 5">
            <a:extLst>
              <a:ext uri="{FF2B5EF4-FFF2-40B4-BE49-F238E27FC236}">
                <a16:creationId xmlns:a16="http://schemas.microsoft.com/office/drawing/2014/main" id="{E7A3923A-92CD-4134-A44D-4D153547A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3425825"/>
            <a:ext cx="234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a:extLst>
              <a:ext uri="{FF2B5EF4-FFF2-40B4-BE49-F238E27FC236}">
                <a16:creationId xmlns:a16="http://schemas.microsoft.com/office/drawing/2014/main" id="{6F8741C6-684D-4A9B-A092-F258CBAFB3B4}"/>
              </a:ext>
            </a:extLst>
          </p:cNvPr>
          <p:cNvSpPr>
            <a:spLocks noGrp="1"/>
          </p:cNvSpPr>
          <p:nvPr>
            <p:ph type="title"/>
          </p:nvPr>
        </p:nvSpPr>
        <p:spPr bwMode="auto">
          <a:xfrm>
            <a:off x="457200" y="15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34.3 Interferentie: het dubbele spleet experiment van Young</a:t>
            </a:r>
          </a:p>
        </p:txBody>
      </p:sp>
      <p:sp>
        <p:nvSpPr>
          <p:cNvPr id="12291" name="Tijdelijke aanduiding voor inhoud 2">
            <a:extLst>
              <a:ext uri="{FF2B5EF4-FFF2-40B4-BE49-F238E27FC236}">
                <a16:creationId xmlns:a16="http://schemas.microsoft.com/office/drawing/2014/main" id="{13F6AF5B-A922-4678-9167-289EC23A377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Buiging ja/nee? </a:t>
            </a:r>
            <a:br>
              <a:rPr lang="nl-BE" altLang="nl-BE"/>
            </a:br>
            <a:r>
              <a:rPr lang="nl-BE" altLang="nl-BE" sz="2000"/>
              <a:t>(</a:t>
            </a:r>
            <a:r>
              <a:rPr lang="nl-BE" altLang="nl-BE" sz="2000" i="1"/>
              <a:t>a</a:t>
            </a:r>
            <a:r>
              <a:rPr lang="nl-BE" altLang="nl-BE" sz="2000"/>
              <a:t> de spleetbreedte en</a:t>
            </a:r>
            <a:r>
              <a:rPr lang="nl-BE" altLang="nl-BE" sz="2000">
                <a:latin typeface="Symbol" panose="05050102010706020507" pitchFamily="18" charset="2"/>
              </a:rPr>
              <a:t> </a:t>
            </a:r>
            <a:r>
              <a:rPr lang="nl-BE" altLang="nl-BE" sz="2000" i="1">
                <a:latin typeface="Symbol" panose="05050102010706020507" pitchFamily="18" charset="2"/>
              </a:rPr>
              <a:t>l</a:t>
            </a:r>
            <a:r>
              <a:rPr lang="nl-BE" altLang="nl-BE" sz="2000">
                <a:latin typeface="Symbol" panose="05050102010706020507" pitchFamily="18" charset="2"/>
              </a:rPr>
              <a:t> </a:t>
            </a:r>
            <a:r>
              <a:rPr lang="nl-BE" altLang="nl-BE" sz="2000"/>
              <a:t>de golflengte (monochromatisch))</a:t>
            </a:r>
          </a:p>
          <a:p>
            <a:pPr marL="0" indent="0">
              <a:buFontTx/>
              <a:buNone/>
            </a:pPr>
            <a:r>
              <a:rPr lang="nl-BE" altLang="nl-BE"/>
              <a:t>	</a:t>
            </a:r>
            <a:r>
              <a:rPr lang="nl-BE" altLang="nl-BE" sz="2400"/>
              <a:t>Veel buiging			Weinig buiging</a:t>
            </a:r>
          </a:p>
          <a:p>
            <a:pPr marL="0" indent="0">
              <a:buFontTx/>
              <a:buNone/>
            </a:pPr>
            <a:r>
              <a:rPr lang="nl-BE" altLang="nl-BE" sz="2400"/>
              <a:t>	     </a:t>
            </a:r>
            <a:r>
              <a:rPr lang="nl-BE" altLang="nl-BE" sz="2400" i="1"/>
              <a:t>a &lt;&lt; </a:t>
            </a:r>
            <a:r>
              <a:rPr lang="nl-BE" altLang="nl-BE" sz="2400" i="1">
                <a:latin typeface="Symbol" panose="05050102010706020507" pitchFamily="18" charset="2"/>
              </a:rPr>
              <a:t>l</a:t>
            </a:r>
            <a:r>
              <a:rPr lang="nl-BE" altLang="nl-BE" sz="2400">
                <a:latin typeface="Symbol" panose="05050102010706020507" pitchFamily="18" charset="2"/>
              </a:rPr>
              <a:t>			        </a:t>
            </a:r>
            <a:r>
              <a:rPr lang="nl-BE" altLang="nl-BE" sz="2400" i="1"/>
              <a:t>a &gt;</a:t>
            </a:r>
            <a:r>
              <a:rPr lang="nl-BE" altLang="nl-BE" sz="2400" i="1">
                <a:latin typeface="Symbol" panose="05050102010706020507" pitchFamily="18" charset="2"/>
              </a:rPr>
              <a:t>l</a:t>
            </a:r>
          </a:p>
          <a:p>
            <a:pPr marL="0" indent="0">
              <a:buFontTx/>
              <a:buNone/>
            </a:pPr>
            <a:endParaRPr lang="nl-BE" altLang="nl-BE" sz="2400">
              <a:latin typeface="Symbol" panose="05050102010706020507" pitchFamily="18" charset="2"/>
            </a:endParaRPr>
          </a:p>
          <a:p>
            <a:pPr marL="0" indent="0">
              <a:buFontTx/>
              <a:buNone/>
            </a:pPr>
            <a:endParaRPr lang="nl-BE" altLang="nl-BE" sz="2400">
              <a:latin typeface="Symbol" panose="05050102010706020507" pitchFamily="18" charset="2"/>
            </a:endParaRPr>
          </a:p>
          <a:p>
            <a:pPr marL="0" indent="0">
              <a:buFontTx/>
              <a:buNone/>
            </a:pPr>
            <a:endParaRPr lang="nl-BE" altLang="nl-BE" sz="2400">
              <a:latin typeface="Symbol" panose="05050102010706020507" pitchFamily="18" charset="2"/>
            </a:endParaRPr>
          </a:p>
          <a:p>
            <a:pPr marL="0" indent="0">
              <a:buFontTx/>
              <a:buNone/>
            </a:pPr>
            <a:endParaRPr lang="nl-BE" altLang="nl-BE" sz="2400">
              <a:latin typeface="Symbol" panose="05050102010706020507" pitchFamily="18" charset="2"/>
            </a:endParaRPr>
          </a:p>
          <a:p>
            <a:pPr marL="0" indent="0">
              <a:buFontTx/>
              <a:buNone/>
            </a:pPr>
            <a:endParaRPr lang="nl-BE" altLang="nl-BE" sz="2400">
              <a:latin typeface="Symbol" panose="05050102010706020507" pitchFamily="18" charset="2"/>
            </a:endParaRPr>
          </a:p>
          <a:p>
            <a:pPr marL="0" indent="0">
              <a:buFontTx/>
              <a:buNone/>
            </a:pPr>
            <a:endParaRPr lang="nl-BE" altLang="nl-BE" sz="2400">
              <a:latin typeface="Symbol" panose="05050102010706020507" pitchFamily="18" charset="2"/>
            </a:endParaRPr>
          </a:p>
          <a:p>
            <a:pPr marL="0" indent="0">
              <a:buFontTx/>
              <a:buNone/>
            </a:pPr>
            <a:endParaRPr lang="nl-BE" altLang="nl-BE" sz="2400"/>
          </a:p>
          <a:p>
            <a:pPr marL="0" indent="0">
              <a:buFontTx/>
              <a:buNone/>
            </a:pPr>
            <a:endParaRPr lang="nl-BE" altLang="nl-BE" sz="2400">
              <a:latin typeface="Symbol" panose="05050102010706020507" pitchFamily="18" charset="2"/>
            </a:endParaRPr>
          </a:p>
        </p:txBody>
      </p:sp>
      <p:pic>
        <p:nvPicPr>
          <p:cNvPr id="12292" name="Picture 4" descr="SE38_01A">
            <a:extLst>
              <a:ext uri="{FF2B5EF4-FFF2-40B4-BE49-F238E27FC236}">
                <a16:creationId xmlns:a16="http://schemas.microsoft.com/office/drawing/2014/main" id="{F8A65CD3-C4E6-48BC-B3AF-BC729A38CDB6}"/>
              </a:ext>
            </a:extLst>
          </p:cNvPr>
          <p:cNvPicPr>
            <a:picLocks noChangeAspect="1" noChangeArrowheads="1"/>
          </p:cNvPicPr>
          <p:nvPr/>
        </p:nvPicPr>
        <p:blipFill>
          <a:blip r:embed="rId2">
            <a:lum bright="-6000"/>
            <a:extLst>
              <a:ext uri="{28A0092B-C50C-407E-A947-70E740481C1C}">
                <a14:useLocalDpi xmlns:a14="http://schemas.microsoft.com/office/drawing/2010/main" val="0"/>
              </a:ext>
            </a:extLst>
          </a:blip>
          <a:srcRect l="32195" t="11250" r="33112" b="12500"/>
          <a:stretch>
            <a:fillRect/>
          </a:stretch>
        </p:blipFill>
        <p:spPr bwMode="auto">
          <a:xfrm>
            <a:off x="5210175" y="3675063"/>
            <a:ext cx="17557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SE38_01B">
            <a:extLst>
              <a:ext uri="{FF2B5EF4-FFF2-40B4-BE49-F238E27FC236}">
                <a16:creationId xmlns:a16="http://schemas.microsoft.com/office/drawing/2014/main" id="{A6760633-1DB6-447C-8B1F-1AB3D60119E1}"/>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l="29381" t="10001" r="30299" b="11250"/>
          <a:stretch>
            <a:fillRect/>
          </a:stretch>
        </p:blipFill>
        <p:spPr bwMode="auto">
          <a:xfrm>
            <a:off x="1408113" y="3648075"/>
            <a:ext cx="19764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136C1E10-B9D1-4AAB-A651-895438F28310}"/>
              </a:ext>
            </a:extLst>
          </p:cNvPr>
          <p:cNvSpPr>
            <a:spLocks noGrp="1"/>
          </p:cNvSpPr>
          <p:nvPr>
            <p:ph type="title"/>
          </p:nvPr>
        </p:nvSpPr>
        <p:spPr bwMode="auto">
          <a:xfrm>
            <a:off x="457200" y="15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34.3 Interferentie: het dubbele spleet experiment van Young</a:t>
            </a:r>
          </a:p>
        </p:txBody>
      </p:sp>
      <p:sp>
        <p:nvSpPr>
          <p:cNvPr id="13315" name="Tijdelijke aanduiding voor inhoud 2">
            <a:extLst>
              <a:ext uri="{FF2B5EF4-FFF2-40B4-BE49-F238E27FC236}">
                <a16:creationId xmlns:a16="http://schemas.microsoft.com/office/drawing/2014/main" id="{774BD294-9526-4E0A-8108-429A6D55633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Buiging (ja/nee?)</a:t>
            </a:r>
          </a:p>
          <a:p>
            <a:pPr marL="0" indent="0">
              <a:buFontTx/>
              <a:buNone/>
            </a:pPr>
            <a:r>
              <a:rPr lang="nl-BE" altLang="nl-BE"/>
              <a:t>	</a:t>
            </a:r>
            <a:r>
              <a:rPr lang="nl-BE" altLang="nl-BE" sz="2400"/>
              <a:t>Veel buiging			</a:t>
            </a:r>
          </a:p>
          <a:p>
            <a:pPr marL="0" indent="0">
              <a:buFontTx/>
              <a:buNone/>
            </a:pPr>
            <a:r>
              <a:rPr lang="nl-BE" altLang="nl-BE" sz="2400"/>
              <a:t>	     </a:t>
            </a:r>
            <a:r>
              <a:rPr lang="nl-BE" altLang="nl-BE" sz="2400" i="1"/>
              <a:t>a &lt;&lt; </a:t>
            </a:r>
            <a:r>
              <a:rPr lang="nl-BE" altLang="nl-BE" sz="2400" i="1">
                <a:latin typeface="Symbol" panose="05050102010706020507" pitchFamily="18" charset="2"/>
              </a:rPr>
              <a:t>l	</a:t>
            </a:r>
            <a:r>
              <a:rPr lang="nl-BE" altLang="nl-BE" sz="2400">
                <a:latin typeface="Symbol" panose="05050102010706020507" pitchFamily="18" charset="2"/>
              </a:rPr>
              <a:t>		       </a:t>
            </a:r>
          </a:p>
          <a:p>
            <a:pPr marL="0" indent="0">
              <a:buFontTx/>
              <a:buNone/>
            </a:pPr>
            <a:endParaRPr lang="nl-BE" altLang="nl-BE" sz="2400">
              <a:latin typeface="Symbol" panose="05050102010706020507" pitchFamily="18" charset="2"/>
            </a:endParaRPr>
          </a:p>
        </p:txBody>
      </p:sp>
      <p:pic>
        <p:nvPicPr>
          <p:cNvPr id="13316" name="Picture 5" descr="SE38_01B">
            <a:extLst>
              <a:ext uri="{FF2B5EF4-FFF2-40B4-BE49-F238E27FC236}">
                <a16:creationId xmlns:a16="http://schemas.microsoft.com/office/drawing/2014/main" id="{C8C3FCBF-6673-47F5-ADCD-3E1E7D4AFCD6}"/>
              </a:ext>
            </a:extLst>
          </p:cNvPr>
          <p:cNvPicPr>
            <a:picLocks noChangeAspect="1" noChangeArrowheads="1"/>
          </p:cNvPicPr>
          <p:nvPr/>
        </p:nvPicPr>
        <p:blipFill>
          <a:blip r:embed="rId2">
            <a:lum bright="-6000"/>
            <a:extLst>
              <a:ext uri="{28A0092B-C50C-407E-A947-70E740481C1C}">
                <a14:useLocalDpi xmlns:a14="http://schemas.microsoft.com/office/drawing/2010/main" val="0"/>
              </a:ext>
            </a:extLst>
          </a:blip>
          <a:srcRect l="29381" t="10001" r="30299" b="11250"/>
          <a:stretch>
            <a:fillRect/>
          </a:stretch>
        </p:blipFill>
        <p:spPr bwMode="auto">
          <a:xfrm>
            <a:off x="1408113" y="3225800"/>
            <a:ext cx="19764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Ovaal 1">
            <a:extLst>
              <a:ext uri="{FF2B5EF4-FFF2-40B4-BE49-F238E27FC236}">
                <a16:creationId xmlns:a16="http://schemas.microsoft.com/office/drawing/2014/main" id="{55ACDAE3-A6E2-48C0-B21F-EA817A7527CB}"/>
              </a:ext>
            </a:extLst>
          </p:cNvPr>
          <p:cNvSpPr>
            <a:spLocks noChangeArrowheads="1"/>
          </p:cNvSpPr>
          <p:nvPr/>
        </p:nvSpPr>
        <p:spPr bwMode="auto">
          <a:xfrm>
            <a:off x="695325" y="2074863"/>
            <a:ext cx="3044825" cy="448945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p>
        </p:txBody>
      </p:sp>
      <p:sp>
        <p:nvSpPr>
          <p:cNvPr id="13318" name="Tekstvak 6">
            <a:extLst>
              <a:ext uri="{FF2B5EF4-FFF2-40B4-BE49-F238E27FC236}">
                <a16:creationId xmlns:a16="http://schemas.microsoft.com/office/drawing/2014/main" id="{38E31EA4-741D-45A6-B2A5-C9DC45CE869C}"/>
              </a:ext>
            </a:extLst>
          </p:cNvPr>
          <p:cNvSpPr txBox="1">
            <a:spLocks noChangeArrowheads="1"/>
          </p:cNvSpPr>
          <p:nvPr/>
        </p:nvSpPr>
        <p:spPr bwMode="auto">
          <a:xfrm>
            <a:off x="3740150" y="3903663"/>
            <a:ext cx="5403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Arial" panose="020B0604020202020204" pitchFamily="34" charset="0"/>
                <a:cs typeface="Arial" panose="020B0604020202020204" pitchFamily="34" charset="0"/>
                <a:sym typeface="Wingdings" panose="05000000000000000000" pitchFamily="2" charset="2"/>
              </a:rPr>
              <a:t> Uniforme belichting van het scherm 	bij het afdekken van 1 spleet</a:t>
            </a:r>
            <a:endParaRPr lang="nl-BE" altLang="nl-BE">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jdelijke aanduiding voor inhoud 3">
            <a:extLst>
              <a:ext uri="{FF2B5EF4-FFF2-40B4-BE49-F238E27FC236}">
                <a16:creationId xmlns:a16="http://schemas.microsoft.com/office/drawing/2014/main" id="{45AD02F5-32A5-4514-A63F-1FB05B76AF16}"/>
              </a:ext>
            </a:extLst>
          </p:cNvPr>
          <p:cNvSpPr>
            <a:spLocks noGrp="1"/>
          </p:cNvSpPr>
          <p:nvPr>
            <p:ph idx="1"/>
          </p:nvPr>
        </p:nvSpPr>
        <p:spPr bwMode="auto">
          <a:xfrm>
            <a:off x="457200" y="1392238"/>
            <a:ext cx="8229600" cy="473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Berekening weglengte verschil </a:t>
            </a:r>
            <a:r>
              <a:rPr lang="nl-BE" altLang="nl-BE" i="1">
                <a:latin typeface="Symbol" panose="05050102010706020507" pitchFamily="18" charset="2"/>
              </a:rPr>
              <a:t>D</a:t>
            </a:r>
            <a:r>
              <a:rPr lang="nl-BE" altLang="nl-BE" i="1"/>
              <a:t>x</a:t>
            </a:r>
            <a:r>
              <a:rPr lang="nl-BE" altLang="nl-BE"/>
              <a:t> </a:t>
            </a:r>
            <a:br>
              <a:rPr lang="nl-BE" altLang="nl-BE"/>
            </a:br>
            <a:r>
              <a:rPr lang="nl-BE" altLang="nl-BE" sz="2000"/>
              <a:t>(</a:t>
            </a:r>
            <a:r>
              <a:rPr lang="nl-BE" altLang="nl-BE" sz="2000" i="1"/>
              <a:t>d</a:t>
            </a:r>
            <a:r>
              <a:rPr lang="nl-BE" altLang="nl-BE" sz="2000"/>
              <a:t> afstand tussen de spleten, </a:t>
            </a:r>
            <a:r>
              <a:rPr lang="nl-BE" altLang="nl-BE" sz="2000" i="1"/>
              <a:t>l </a:t>
            </a:r>
            <a:r>
              <a:rPr lang="nl-BE" altLang="nl-BE" sz="2000"/>
              <a:t>afstand tussen scherm met 2 spleten en projectiescherm en </a:t>
            </a:r>
            <a:r>
              <a:rPr lang="nl-BE" altLang="nl-BE" sz="2000" i="1">
                <a:latin typeface="Symbol" panose="05050102010706020507" pitchFamily="18" charset="2"/>
              </a:rPr>
              <a:t>q</a:t>
            </a:r>
            <a:r>
              <a:rPr lang="nl-BE" altLang="nl-BE" sz="2000">
                <a:latin typeface="Symbol" panose="05050102010706020507" pitchFamily="18" charset="2"/>
              </a:rPr>
              <a:t> </a:t>
            </a:r>
            <a:r>
              <a:rPr lang="nl-BE" altLang="nl-BE" sz="2000"/>
              <a:t>hoek die positie op het scherm bepaalt)</a:t>
            </a:r>
          </a:p>
        </p:txBody>
      </p:sp>
      <p:grpSp>
        <p:nvGrpSpPr>
          <p:cNvPr id="14339" name="Group 3">
            <a:extLst>
              <a:ext uri="{FF2B5EF4-FFF2-40B4-BE49-F238E27FC236}">
                <a16:creationId xmlns:a16="http://schemas.microsoft.com/office/drawing/2014/main" id="{820DD1AC-4E0B-4671-81CD-74459336E453}"/>
              </a:ext>
            </a:extLst>
          </p:cNvPr>
          <p:cNvGrpSpPr>
            <a:grpSpLocks/>
          </p:cNvGrpSpPr>
          <p:nvPr/>
        </p:nvGrpSpPr>
        <p:grpSpPr bwMode="auto">
          <a:xfrm>
            <a:off x="1730375" y="2522538"/>
            <a:ext cx="5916613" cy="4518025"/>
            <a:chOff x="-19" y="709"/>
            <a:chExt cx="4759" cy="3537"/>
          </a:xfrm>
        </p:grpSpPr>
        <p:sp>
          <p:nvSpPr>
            <p:cNvPr id="14343" name="Text Box 4">
              <a:extLst>
                <a:ext uri="{FF2B5EF4-FFF2-40B4-BE49-F238E27FC236}">
                  <a16:creationId xmlns:a16="http://schemas.microsoft.com/office/drawing/2014/main" id="{C20E4F6E-4695-4854-B025-115A51660DD5}"/>
                </a:ext>
              </a:extLst>
            </p:cNvPr>
            <p:cNvSpPr txBox="1">
              <a:spLocks noChangeArrowheads="1"/>
            </p:cNvSpPr>
            <p:nvPr/>
          </p:nvSpPr>
          <p:spPr bwMode="auto">
            <a:xfrm>
              <a:off x="-19" y="128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S</a:t>
              </a:r>
              <a:endParaRPr lang="nl-NL" altLang="nl-BE" baseline="-25000">
                <a:latin typeface="Times New Roman" panose="02020603050405020304" pitchFamily="18" charset="0"/>
              </a:endParaRPr>
            </a:p>
          </p:txBody>
        </p:sp>
        <p:sp>
          <p:nvSpPr>
            <p:cNvPr id="14344" name="Text Box 5">
              <a:extLst>
                <a:ext uri="{FF2B5EF4-FFF2-40B4-BE49-F238E27FC236}">
                  <a16:creationId xmlns:a16="http://schemas.microsoft.com/office/drawing/2014/main" id="{CBBE8F5F-9C2B-4E26-B745-F70D24F83224}"/>
                </a:ext>
              </a:extLst>
            </p:cNvPr>
            <p:cNvSpPr txBox="1">
              <a:spLocks noChangeArrowheads="1"/>
            </p:cNvSpPr>
            <p:nvPr/>
          </p:nvSpPr>
          <p:spPr bwMode="auto">
            <a:xfrm>
              <a:off x="3696" y="12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O</a:t>
              </a:r>
              <a:endParaRPr lang="nl-NL" altLang="nl-BE">
                <a:latin typeface="Times New Roman" panose="02020603050405020304" pitchFamily="18" charset="0"/>
              </a:endParaRPr>
            </a:p>
          </p:txBody>
        </p:sp>
        <p:sp>
          <p:nvSpPr>
            <p:cNvPr id="14345" name="Line 6">
              <a:extLst>
                <a:ext uri="{FF2B5EF4-FFF2-40B4-BE49-F238E27FC236}">
                  <a16:creationId xmlns:a16="http://schemas.microsoft.com/office/drawing/2014/main" id="{428D4324-2D6A-49DC-9AE5-E745ED91F6B1}"/>
                </a:ext>
              </a:extLst>
            </p:cNvPr>
            <p:cNvSpPr>
              <a:spLocks noChangeAspect="1" noChangeShapeType="1"/>
            </p:cNvSpPr>
            <p:nvPr/>
          </p:nvSpPr>
          <p:spPr bwMode="auto">
            <a:xfrm>
              <a:off x="642" y="809"/>
              <a:ext cx="0" cy="40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6" name="Line 7">
              <a:extLst>
                <a:ext uri="{FF2B5EF4-FFF2-40B4-BE49-F238E27FC236}">
                  <a16:creationId xmlns:a16="http://schemas.microsoft.com/office/drawing/2014/main" id="{D0711A7F-99B8-4B30-99D1-4B74D62E8C8E}"/>
                </a:ext>
              </a:extLst>
            </p:cNvPr>
            <p:cNvSpPr>
              <a:spLocks noChangeAspect="1" noChangeShapeType="1"/>
            </p:cNvSpPr>
            <p:nvPr/>
          </p:nvSpPr>
          <p:spPr bwMode="auto">
            <a:xfrm>
              <a:off x="642" y="1621"/>
              <a:ext cx="0" cy="40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7" name="Line 8">
              <a:extLst>
                <a:ext uri="{FF2B5EF4-FFF2-40B4-BE49-F238E27FC236}">
                  <a16:creationId xmlns:a16="http://schemas.microsoft.com/office/drawing/2014/main" id="{8695461F-F11C-4EE1-92A2-4D94F7966626}"/>
                </a:ext>
              </a:extLst>
            </p:cNvPr>
            <p:cNvSpPr>
              <a:spLocks noChangeAspect="1" noChangeShapeType="1"/>
            </p:cNvSpPr>
            <p:nvPr/>
          </p:nvSpPr>
          <p:spPr bwMode="auto">
            <a:xfrm>
              <a:off x="642" y="1273"/>
              <a:ext cx="0" cy="29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8" name="Line 9">
              <a:extLst>
                <a:ext uri="{FF2B5EF4-FFF2-40B4-BE49-F238E27FC236}">
                  <a16:creationId xmlns:a16="http://schemas.microsoft.com/office/drawing/2014/main" id="{7A413A0C-16A7-4AD3-BEE6-12C90128385B}"/>
                </a:ext>
              </a:extLst>
            </p:cNvPr>
            <p:cNvSpPr>
              <a:spLocks noChangeAspect="1" noChangeShapeType="1"/>
            </p:cNvSpPr>
            <p:nvPr/>
          </p:nvSpPr>
          <p:spPr bwMode="auto">
            <a:xfrm>
              <a:off x="468" y="1244"/>
              <a:ext cx="0" cy="345"/>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9" name="Text Box 10">
              <a:extLst>
                <a:ext uri="{FF2B5EF4-FFF2-40B4-BE49-F238E27FC236}">
                  <a16:creationId xmlns:a16="http://schemas.microsoft.com/office/drawing/2014/main" id="{DEE96660-1F5E-4C79-BC8B-8486454EC482}"/>
                </a:ext>
              </a:extLst>
            </p:cNvPr>
            <p:cNvSpPr txBox="1">
              <a:spLocks noChangeAspect="1" noChangeArrowheads="1"/>
            </p:cNvSpPr>
            <p:nvPr/>
          </p:nvSpPr>
          <p:spPr bwMode="auto">
            <a:xfrm>
              <a:off x="264" y="125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d</a:t>
              </a:r>
              <a:endParaRPr lang="nl-NL" altLang="nl-BE">
                <a:latin typeface="Times New Roman" panose="02020603050405020304" pitchFamily="18" charset="0"/>
              </a:endParaRPr>
            </a:p>
          </p:txBody>
        </p:sp>
        <p:sp>
          <p:nvSpPr>
            <p:cNvPr id="14350" name="Text Box 11">
              <a:extLst>
                <a:ext uri="{FF2B5EF4-FFF2-40B4-BE49-F238E27FC236}">
                  <a16:creationId xmlns:a16="http://schemas.microsoft.com/office/drawing/2014/main" id="{CC5E3337-BD87-43C4-B08E-44052C294F9C}"/>
                </a:ext>
              </a:extLst>
            </p:cNvPr>
            <p:cNvSpPr txBox="1">
              <a:spLocks noChangeAspect="1" noChangeArrowheads="1"/>
            </p:cNvSpPr>
            <p:nvPr/>
          </p:nvSpPr>
          <p:spPr bwMode="auto">
            <a:xfrm>
              <a:off x="385" y="1026"/>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S</a:t>
              </a:r>
              <a:r>
                <a:rPr lang="nl-BE" altLang="nl-BE" baseline="-25000">
                  <a:latin typeface="Times New Roman" panose="02020603050405020304" pitchFamily="18" charset="0"/>
                </a:rPr>
                <a:t>1</a:t>
              </a:r>
              <a:endParaRPr lang="nl-NL" altLang="nl-BE" baseline="-25000">
                <a:latin typeface="Times New Roman" panose="02020603050405020304" pitchFamily="18" charset="0"/>
              </a:endParaRPr>
            </a:p>
          </p:txBody>
        </p:sp>
        <p:sp>
          <p:nvSpPr>
            <p:cNvPr id="14351" name="Text Box 12">
              <a:extLst>
                <a:ext uri="{FF2B5EF4-FFF2-40B4-BE49-F238E27FC236}">
                  <a16:creationId xmlns:a16="http://schemas.microsoft.com/office/drawing/2014/main" id="{E4752BA6-7706-4656-AEC1-80064437A85C}"/>
                </a:ext>
              </a:extLst>
            </p:cNvPr>
            <p:cNvSpPr txBox="1">
              <a:spLocks noChangeAspect="1" noChangeArrowheads="1"/>
            </p:cNvSpPr>
            <p:nvPr/>
          </p:nvSpPr>
          <p:spPr bwMode="auto">
            <a:xfrm>
              <a:off x="370" y="1509"/>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S</a:t>
              </a:r>
              <a:r>
                <a:rPr lang="nl-BE" altLang="nl-BE" baseline="-25000">
                  <a:latin typeface="Times New Roman" panose="02020603050405020304" pitchFamily="18" charset="0"/>
                </a:rPr>
                <a:t>2</a:t>
              </a:r>
              <a:endParaRPr lang="nl-NL" altLang="nl-BE" baseline="-25000">
                <a:latin typeface="Times New Roman" panose="02020603050405020304" pitchFamily="18" charset="0"/>
              </a:endParaRPr>
            </a:p>
          </p:txBody>
        </p:sp>
        <p:sp>
          <p:nvSpPr>
            <p:cNvPr id="14352" name="Line 13">
              <a:extLst>
                <a:ext uri="{FF2B5EF4-FFF2-40B4-BE49-F238E27FC236}">
                  <a16:creationId xmlns:a16="http://schemas.microsoft.com/office/drawing/2014/main" id="{A8FA5150-76C5-4320-81CC-F99015C773A2}"/>
                </a:ext>
              </a:extLst>
            </p:cNvPr>
            <p:cNvSpPr>
              <a:spLocks noChangeAspect="1" noChangeShapeType="1"/>
            </p:cNvSpPr>
            <p:nvPr/>
          </p:nvSpPr>
          <p:spPr bwMode="auto">
            <a:xfrm>
              <a:off x="236" y="809"/>
              <a:ext cx="0" cy="5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3" name="Line 14">
              <a:extLst>
                <a:ext uri="{FF2B5EF4-FFF2-40B4-BE49-F238E27FC236}">
                  <a16:creationId xmlns:a16="http://schemas.microsoft.com/office/drawing/2014/main" id="{370FBDFB-2E7D-45D6-ADD3-87416795CA7B}"/>
                </a:ext>
              </a:extLst>
            </p:cNvPr>
            <p:cNvSpPr>
              <a:spLocks noChangeAspect="1" noChangeShapeType="1"/>
            </p:cNvSpPr>
            <p:nvPr/>
          </p:nvSpPr>
          <p:spPr bwMode="auto">
            <a:xfrm>
              <a:off x="236" y="1447"/>
              <a:ext cx="0" cy="58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4" name="Line 15">
              <a:extLst>
                <a:ext uri="{FF2B5EF4-FFF2-40B4-BE49-F238E27FC236}">
                  <a16:creationId xmlns:a16="http://schemas.microsoft.com/office/drawing/2014/main" id="{687167F3-72E9-418A-BA6F-2A07D569290F}"/>
                </a:ext>
              </a:extLst>
            </p:cNvPr>
            <p:cNvSpPr>
              <a:spLocks noChangeAspect="1" noChangeShapeType="1"/>
            </p:cNvSpPr>
            <p:nvPr/>
          </p:nvSpPr>
          <p:spPr bwMode="auto">
            <a:xfrm>
              <a:off x="3624" y="809"/>
              <a:ext cx="0" cy="1219"/>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5" name="Text Box 16">
              <a:extLst>
                <a:ext uri="{FF2B5EF4-FFF2-40B4-BE49-F238E27FC236}">
                  <a16:creationId xmlns:a16="http://schemas.microsoft.com/office/drawing/2014/main" id="{8BA0567F-26D0-4C2B-941A-5E3550B28162}"/>
                </a:ext>
              </a:extLst>
            </p:cNvPr>
            <p:cNvSpPr txBox="1">
              <a:spLocks noChangeAspect="1" noChangeArrowheads="1"/>
            </p:cNvSpPr>
            <p:nvPr/>
          </p:nvSpPr>
          <p:spPr bwMode="auto">
            <a:xfrm>
              <a:off x="3700" y="70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P</a:t>
              </a:r>
              <a:endParaRPr lang="nl-NL" altLang="nl-BE" baseline="-25000">
                <a:latin typeface="Times New Roman" panose="02020603050405020304" pitchFamily="18" charset="0"/>
              </a:endParaRPr>
            </a:p>
          </p:txBody>
        </p:sp>
        <p:sp>
          <p:nvSpPr>
            <p:cNvPr id="14356" name="Line 17">
              <a:extLst>
                <a:ext uri="{FF2B5EF4-FFF2-40B4-BE49-F238E27FC236}">
                  <a16:creationId xmlns:a16="http://schemas.microsoft.com/office/drawing/2014/main" id="{64E03AF1-50AB-42EF-9181-FCDCCE1C827D}"/>
                </a:ext>
              </a:extLst>
            </p:cNvPr>
            <p:cNvSpPr>
              <a:spLocks noChangeAspect="1" noChangeShapeType="1"/>
            </p:cNvSpPr>
            <p:nvPr/>
          </p:nvSpPr>
          <p:spPr bwMode="auto">
            <a:xfrm>
              <a:off x="651" y="1418"/>
              <a:ext cx="2991"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7" name="Line 18">
              <a:extLst>
                <a:ext uri="{FF2B5EF4-FFF2-40B4-BE49-F238E27FC236}">
                  <a16:creationId xmlns:a16="http://schemas.microsoft.com/office/drawing/2014/main" id="{A0DDC175-8C54-44D0-BE22-6D78320E3B39}"/>
                </a:ext>
              </a:extLst>
            </p:cNvPr>
            <p:cNvSpPr>
              <a:spLocks noChangeAspect="1" noChangeShapeType="1"/>
            </p:cNvSpPr>
            <p:nvPr/>
          </p:nvSpPr>
          <p:spPr bwMode="auto">
            <a:xfrm flipV="1">
              <a:off x="651" y="867"/>
              <a:ext cx="2991" cy="377"/>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8" name="Line 19">
              <a:extLst>
                <a:ext uri="{FF2B5EF4-FFF2-40B4-BE49-F238E27FC236}">
                  <a16:creationId xmlns:a16="http://schemas.microsoft.com/office/drawing/2014/main" id="{D071799E-C830-4420-9217-97D8C27BD5F8}"/>
                </a:ext>
              </a:extLst>
            </p:cNvPr>
            <p:cNvSpPr>
              <a:spLocks noChangeAspect="1" noChangeShapeType="1"/>
            </p:cNvSpPr>
            <p:nvPr/>
          </p:nvSpPr>
          <p:spPr bwMode="auto">
            <a:xfrm flipV="1">
              <a:off x="651" y="867"/>
              <a:ext cx="2991" cy="726"/>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9" name="Line 20">
              <a:extLst>
                <a:ext uri="{FF2B5EF4-FFF2-40B4-BE49-F238E27FC236}">
                  <a16:creationId xmlns:a16="http://schemas.microsoft.com/office/drawing/2014/main" id="{EDEC75F7-9346-4FC9-BB20-F101A11D72ED}"/>
                </a:ext>
              </a:extLst>
            </p:cNvPr>
            <p:cNvSpPr>
              <a:spLocks noChangeAspect="1" noChangeShapeType="1"/>
            </p:cNvSpPr>
            <p:nvPr/>
          </p:nvSpPr>
          <p:spPr bwMode="auto">
            <a:xfrm>
              <a:off x="651" y="1882"/>
              <a:ext cx="2961" cy="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0" name="Text Box 21">
              <a:extLst>
                <a:ext uri="{FF2B5EF4-FFF2-40B4-BE49-F238E27FC236}">
                  <a16:creationId xmlns:a16="http://schemas.microsoft.com/office/drawing/2014/main" id="{6A70C608-7C24-4879-B434-829C8B70A73B}"/>
                </a:ext>
              </a:extLst>
            </p:cNvPr>
            <p:cNvSpPr txBox="1">
              <a:spLocks noChangeAspect="1" noChangeArrowheads="1"/>
            </p:cNvSpPr>
            <p:nvPr/>
          </p:nvSpPr>
          <p:spPr bwMode="auto">
            <a:xfrm>
              <a:off x="1967" y="1872"/>
              <a:ext cx="217"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l</a:t>
              </a:r>
              <a:endParaRPr lang="nl-NL" altLang="nl-BE">
                <a:latin typeface="Times New Roman" panose="02020603050405020304" pitchFamily="18" charset="0"/>
              </a:endParaRPr>
            </a:p>
          </p:txBody>
        </p:sp>
        <p:sp>
          <p:nvSpPr>
            <p:cNvPr id="14361" name="Freeform 22">
              <a:extLst>
                <a:ext uri="{FF2B5EF4-FFF2-40B4-BE49-F238E27FC236}">
                  <a16:creationId xmlns:a16="http://schemas.microsoft.com/office/drawing/2014/main" id="{E9A768A3-DF09-40D1-BCC3-C717FAF6BFAE}"/>
                </a:ext>
              </a:extLst>
            </p:cNvPr>
            <p:cNvSpPr>
              <a:spLocks noChangeAspect="1"/>
            </p:cNvSpPr>
            <p:nvPr/>
          </p:nvSpPr>
          <p:spPr bwMode="auto">
            <a:xfrm rot="725685">
              <a:off x="2771" y="1070"/>
              <a:ext cx="174" cy="348"/>
            </a:xfrm>
            <a:custGeom>
              <a:avLst/>
              <a:gdLst>
                <a:gd name="T0" fmla="*/ 0 w 272"/>
                <a:gd name="T1" fmla="*/ 0 h 544"/>
                <a:gd name="T2" fmla="*/ 1 w 272"/>
                <a:gd name="T3" fmla="*/ 1 h 544"/>
                <a:gd name="T4" fmla="*/ 1 w 272"/>
                <a:gd name="T5" fmla="*/ 1 h 544"/>
                <a:gd name="T6" fmla="*/ 0 60000 65536"/>
                <a:gd name="T7" fmla="*/ 0 60000 65536"/>
                <a:gd name="T8" fmla="*/ 0 60000 65536"/>
              </a:gdLst>
              <a:ahLst/>
              <a:cxnLst>
                <a:cxn ang="T6">
                  <a:pos x="T0" y="T1"/>
                </a:cxn>
                <a:cxn ang="T7">
                  <a:pos x="T2" y="T3"/>
                </a:cxn>
                <a:cxn ang="T8">
                  <a:pos x="T4" y="T5"/>
                </a:cxn>
              </a:cxnLst>
              <a:rect l="0" t="0" r="r" b="b"/>
              <a:pathLst>
                <a:path w="272" h="544">
                  <a:moveTo>
                    <a:pt x="0" y="0"/>
                  </a:moveTo>
                  <a:cubicBezTo>
                    <a:pt x="91" y="90"/>
                    <a:pt x="182" y="181"/>
                    <a:pt x="227" y="272"/>
                  </a:cubicBezTo>
                  <a:cubicBezTo>
                    <a:pt x="272" y="363"/>
                    <a:pt x="272" y="453"/>
                    <a:pt x="272"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2" name="Text Box 23">
              <a:extLst>
                <a:ext uri="{FF2B5EF4-FFF2-40B4-BE49-F238E27FC236}">
                  <a16:creationId xmlns:a16="http://schemas.microsoft.com/office/drawing/2014/main" id="{9FF121C4-11DE-4CE2-8A38-75501A4C4658}"/>
                </a:ext>
              </a:extLst>
            </p:cNvPr>
            <p:cNvSpPr txBox="1">
              <a:spLocks noChangeAspect="1" noChangeArrowheads="1"/>
            </p:cNvSpPr>
            <p:nvPr/>
          </p:nvSpPr>
          <p:spPr bwMode="auto">
            <a:xfrm>
              <a:off x="2908" y="1163"/>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Symbol" panose="05050102010706020507" pitchFamily="18" charset="2"/>
                </a:rPr>
                <a:t>q</a:t>
              </a:r>
              <a:endParaRPr lang="nl-NL" altLang="nl-BE">
                <a:latin typeface="Symbol" panose="05050102010706020507" pitchFamily="18" charset="2"/>
              </a:endParaRPr>
            </a:p>
          </p:txBody>
        </p:sp>
        <p:sp>
          <p:nvSpPr>
            <p:cNvPr id="14363" name="Line 24">
              <a:extLst>
                <a:ext uri="{FF2B5EF4-FFF2-40B4-BE49-F238E27FC236}">
                  <a16:creationId xmlns:a16="http://schemas.microsoft.com/office/drawing/2014/main" id="{FC82528B-49A8-41A5-817F-8B01EBF15518}"/>
                </a:ext>
              </a:extLst>
            </p:cNvPr>
            <p:cNvSpPr>
              <a:spLocks noChangeShapeType="1"/>
            </p:cNvSpPr>
            <p:nvPr/>
          </p:nvSpPr>
          <p:spPr bwMode="auto">
            <a:xfrm>
              <a:off x="1868" y="2341"/>
              <a:ext cx="0" cy="63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4" name="Line 25">
              <a:extLst>
                <a:ext uri="{FF2B5EF4-FFF2-40B4-BE49-F238E27FC236}">
                  <a16:creationId xmlns:a16="http://schemas.microsoft.com/office/drawing/2014/main" id="{4769102B-1B49-4167-BC9A-67D39DAAB439}"/>
                </a:ext>
              </a:extLst>
            </p:cNvPr>
            <p:cNvSpPr>
              <a:spLocks noChangeShapeType="1"/>
            </p:cNvSpPr>
            <p:nvPr/>
          </p:nvSpPr>
          <p:spPr bwMode="auto">
            <a:xfrm>
              <a:off x="1868" y="3611"/>
              <a:ext cx="0" cy="63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5" name="Line 26">
              <a:extLst>
                <a:ext uri="{FF2B5EF4-FFF2-40B4-BE49-F238E27FC236}">
                  <a16:creationId xmlns:a16="http://schemas.microsoft.com/office/drawing/2014/main" id="{F60DA71A-FD40-415E-89F6-139474B3B07F}"/>
                </a:ext>
              </a:extLst>
            </p:cNvPr>
            <p:cNvSpPr>
              <a:spLocks noChangeShapeType="1"/>
            </p:cNvSpPr>
            <p:nvPr/>
          </p:nvSpPr>
          <p:spPr bwMode="auto">
            <a:xfrm>
              <a:off x="1868" y="3067"/>
              <a:ext cx="0" cy="45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6" name="Line 27">
              <a:extLst>
                <a:ext uri="{FF2B5EF4-FFF2-40B4-BE49-F238E27FC236}">
                  <a16:creationId xmlns:a16="http://schemas.microsoft.com/office/drawing/2014/main" id="{B33DB721-A95F-4BF2-8862-9DE8B483447A}"/>
                </a:ext>
              </a:extLst>
            </p:cNvPr>
            <p:cNvSpPr>
              <a:spLocks noChangeShapeType="1"/>
            </p:cNvSpPr>
            <p:nvPr/>
          </p:nvSpPr>
          <p:spPr bwMode="auto">
            <a:xfrm>
              <a:off x="1595" y="3021"/>
              <a:ext cx="0" cy="539"/>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7" name="Text Box 28">
              <a:extLst>
                <a:ext uri="{FF2B5EF4-FFF2-40B4-BE49-F238E27FC236}">
                  <a16:creationId xmlns:a16="http://schemas.microsoft.com/office/drawing/2014/main" id="{4AB3E9BB-A3C4-445D-A800-F863FCBA9281}"/>
                </a:ext>
              </a:extLst>
            </p:cNvPr>
            <p:cNvSpPr txBox="1">
              <a:spLocks noChangeArrowheads="1"/>
            </p:cNvSpPr>
            <p:nvPr/>
          </p:nvSpPr>
          <p:spPr bwMode="auto">
            <a:xfrm>
              <a:off x="1383" y="31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d</a:t>
              </a:r>
              <a:endParaRPr lang="nl-NL" altLang="nl-BE">
                <a:latin typeface="Times New Roman" panose="02020603050405020304" pitchFamily="18" charset="0"/>
              </a:endParaRPr>
            </a:p>
          </p:txBody>
        </p:sp>
        <p:sp>
          <p:nvSpPr>
            <p:cNvPr id="14368" name="Text Box 29">
              <a:extLst>
                <a:ext uri="{FF2B5EF4-FFF2-40B4-BE49-F238E27FC236}">
                  <a16:creationId xmlns:a16="http://schemas.microsoft.com/office/drawing/2014/main" id="{62640D9E-E970-42B1-B59E-CA2612AF8515}"/>
                </a:ext>
              </a:extLst>
            </p:cNvPr>
            <p:cNvSpPr txBox="1">
              <a:spLocks noChangeArrowheads="1"/>
            </p:cNvSpPr>
            <p:nvPr/>
          </p:nvSpPr>
          <p:spPr bwMode="auto">
            <a:xfrm>
              <a:off x="1595" y="2824"/>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S</a:t>
              </a:r>
              <a:r>
                <a:rPr lang="nl-BE" altLang="nl-BE" baseline="-25000">
                  <a:latin typeface="Times New Roman" panose="02020603050405020304" pitchFamily="18" charset="0"/>
                </a:rPr>
                <a:t>1</a:t>
              </a:r>
              <a:endParaRPr lang="nl-NL" altLang="nl-BE" baseline="-25000">
                <a:latin typeface="Times New Roman" panose="02020603050405020304" pitchFamily="18" charset="0"/>
              </a:endParaRPr>
            </a:p>
          </p:txBody>
        </p:sp>
        <p:sp>
          <p:nvSpPr>
            <p:cNvPr id="14369" name="Text Box 30">
              <a:extLst>
                <a:ext uri="{FF2B5EF4-FFF2-40B4-BE49-F238E27FC236}">
                  <a16:creationId xmlns:a16="http://schemas.microsoft.com/office/drawing/2014/main" id="{04FAA60F-61F0-4BED-9291-ED9C0EAA9EFD}"/>
                </a:ext>
              </a:extLst>
            </p:cNvPr>
            <p:cNvSpPr txBox="1">
              <a:spLocks noChangeArrowheads="1"/>
            </p:cNvSpPr>
            <p:nvPr/>
          </p:nvSpPr>
          <p:spPr bwMode="auto">
            <a:xfrm>
              <a:off x="1595" y="3384"/>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Times New Roman" panose="02020603050405020304" pitchFamily="18" charset="0"/>
                </a:rPr>
                <a:t>S</a:t>
              </a:r>
              <a:r>
                <a:rPr lang="nl-BE" altLang="nl-BE" baseline="-25000">
                  <a:latin typeface="Times New Roman" panose="02020603050405020304" pitchFamily="18" charset="0"/>
                </a:rPr>
                <a:t>2</a:t>
              </a:r>
              <a:endParaRPr lang="nl-NL" altLang="nl-BE" baseline="-25000">
                <a:latin typeface="Times New Roman" panose="02020603050405020304" pitchFamily="18" charset="0"/>
              </a:endParaRPr>
            </a:p>
          </p:txBody>
        </p:sp>
        <p:sp>
          <p:nvSpPr>
            <p:cNvPr id="14370" name="Line 31">
              <a:extLst>
                <a:ext uri="{FF2B5EF4-FFF2-40B4-BE49-F238E27FC236}">
                  <a16:creationId xmlns:a16="http://schemas.microsoft.com/office/drawing/2014/main" id="{F03689A3-FE47-4C34-9D9C-300F78E0D535}"/>
                </a:ext>
              </a:extLst>
            </p:cNvPr>
            <p:cNvSpPr>
              <a:spLocks noChangeShapeType="1"/>
            </p:cNvSpPr>
            <p:nvPr/>
          </p:nvSpPr>
          <p:spPr bwMode="auto">
            <a:xfrm flipV="1">
              <a:off x="1882" y="2160"/>
              <a:ext cx="2631" cy="8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1" name="Line 32">
              <a:extLst>
                <a:ext uri="{FF2B5EF4-FFF2-40B4-BE49-F238E27FC236}">
                  <a16:creationId xmlns:a16="http://schemas.microsoft.com/office/drawing/2014/main" id="{98363EAD-3402-448D-8E12-8C5A871A1ACA}"/>
                </a:ext>
              </a:extLst>
            </p:cNvPr>
            <p:cNvSpPr>
              <a:spLocks noChangeShapeType="1"/>
            </p:cNvSpPr>
            <p:nvPr/>
          </p:nvSpPr>
          <p:spPr bwMode="auto">
            <a:xfrm flipV="1">
              <a:off x="2109" y="2613"/>
              <a:ext cx="2631" cy="8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2" name="Line 33">
              <a:extLst>
                <a:ext uri="{FF2B5EF4-FFF2-40B4-BE49-F238E27FC236}">
                  <a16:creationId xmlns:a16="http://schemas.microsoft.com/office/drawing/2014/main" id="{43E35465-F334-4072-AE42-9A476CDBEFFC}"/>
                </a:ext>
              </a:extLst>
            </p:cNvPr>
            <p:cNvSpPr>
              <a:spLocks noChangeShapeType="1"/>
            </p:cNvSpPr>
            <p:nvPr/>
          </p:nvSpPr>
          <p:spPr bwMode="auto">
            <a:xfrm>
              <a:off x="1882" y="3022"/>
              <a:ext cx="227" cy="45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3" name="Line 34">
              <a:extLst>
                <a:ext uri="{FF2B5EF4-FFF2-40B4-BE49-F238E27FC236}">
                  <a16:creationId xmlns:a16="http://schemas.microsoft.com/office/drawing/2014/main" id="{43E916C0-A008-4CC1-AE0E-6341E8287C79}"/>
                </a:ext>
              </a:extLst>
            </p:cNvPr>
            <p:cNvSpPr>
              <a:spLocks noChangeShapeType="1"/>
            </p:cNvSpPr>
            <p:nvPr/>
          </p:nvSpPr>
          <p:spPr bwMode="auto">
            <a:xfrm flipV="1">
              <a:off x="1882" y="3475"/>
              <a:ext cx="227" cy="9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4" name="Line 35">
              <a:extLst>
                <a:ext uri="{FF2B5EF4-FFF2-40B4-BE49-F238E27FC236}">
                  <a16:creationId xmlns:a16="http://schemas.microsoft.com/office/drawing/2014/main" id="{AE24B31F-2486-4A41-8DD4-F18780E1B090}"/>
                </a:ext>
              </a:extLst>
            </p:cNvPr>
            <p:cNvSpPr>
              <a:spLocks noChangeShapeType="1"/>
            </p:cNvSpPr>
            <p:nvPr/>
          </p:nvSpPr>
          <p:spPr bwMode="auto">
            <a:xfrm>
              <a:off x="1882" y="3566"/>
              <a:ext cx="281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5" name="Text Box 36">
              <a:extLst>
                <a:ext uri="{FF2B5EF4-FFF2-40B4-BE49-F238E27FC236}">
                  <a16:creationId xmlns:a16="http://schemas.microsoft.com/office/drawing/2014/main" id="{602F63D2-614D-4326-AAB9-D951C574E2C3}"/>
                </a:ext>
              </a:extLst>
            </p:cNvPr>
            <p:cNvSpPr txBox="1">
              <a:spLocks noChangeAspect="1" noChangeArrowheads="1"/>
            </p:cNvSpPr>
            <p:nvPr/>
          </p:nvSpPr>
          <p:spPr bwMode="auto">
            <a:xfrm>
              <a:off x="3753" y="3097"/>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Symbol" panose="05050102010706020507" pitchFamily="18" charset="2"/>
                </a:rPr>
                <a:t>q</a:t>
              </a:r>
              <a:endParaRPr lang="nl-NL" altLang="nl-BE">
                <a:latin typeface="Symbol" panose="05050102010706020507" pitchFamily="18" charset="2"/>
              </a:endParaRPr>
            </a:p>
          </p:txBody>
        </p:sp>
        <p:sp>
          <p:nvSpPr>
            <p:cNvPr id="14376" name="Freeform 37">
              <a:extLst>
                <a:ext uri="{FF2B5EF4-FFF2-40B4-BE49-F238E27FC236}">
                  <a16:creationId xmlns:a16="http://schemas.microsoft.com/office/drawing/2014/main" id="{7657D21F-61E5-4A99-87BA-8238335F6E36}"/>
                </a:ext>
              </a:extLst>
            </p:cNvPr>
            <p:cNvSpPr>
              <a:spLocks noChangeAspect="1"/>
            </p:cNvSpPr>
            <p:nvPr/>
          </p:nvSpPr>
          <p:spPr bwMode="auto">
            <a:xfrm rot="725685">
              <a:off x="3546" y="2984"/>
              <a:ext cx="273" cy="545"/>
            </a:xfrm>
            <a:custGeom>
              <a:avLst/>
              <a:gdLst>
                <a:gd name="T0" fmla="*/ 0 w 272"/>
                <a:gd name="T1" fmla="*/ 0 h 544"/>
                <a:gd name="T2" fmla="*/ 242 w 272"/>
                <a:gd name="T3" fmla="*/ 287 h 544"/>
                <a:gd name="T4" fmla="*/ 287 w 272"/>
                <a:gd name="T5" fmla="*/ 559 h 544"/>
                <a:gd name="T6" fmla="*/ 0 60000 65536"/>
                <a:gd name="T7" fmla="*/ 0 60000 65536"/>
                <a:gd name="T8" fmla="*/ 0 60000 65536"/>
              </a:gdLst>
              <a:ahLst/>
              <a:cxnLst>
                <a:cxn ang="T6">
                  <a:pos x="T0" y="T1"/>
                </a:cxn>
                <a:cxn ang="T7">
                  <a:pos x="T2" y="T3"/>
                </a:cxn>
                <a:cxn ang="T8">
                  <a:pos x="T4" y="T5"/>
                </a:cxn>
              </a:cxnLst>
              <a:rect l="0" t="0" r="r" b="b"/>
              <a:pathLst>
                <a:path w="272" h="544">
                  <a:moveTo>
                    <a:pt x="0" y="0"/>
                  </a:moveTo>
                  <a:cubicBezTo>
                    <a:pt x="91" y="90"/>
                    <a:pt x="182" y="181"/>
                    <a:pt x="227" y="272"/>
                  </a:cubicBezTo>
                  <a:cubicBezTo>
                    <a:pt x="272" y="363"/>
                    <a:pt x="272" y="453"/>
                    <a:pt x="272"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7" name="Freeform 38">
              <a:extLst>
                <a:ext uri="{FF2B5EF4-FFF2-40B4-BE49-F238E27FC236}">
                  <a16:creationId xmlns:a16="http://schemas.microsoft.com/office/drawing/2014/main" id="{1D544F38-BE56-4DB5-918A-838FA81A97FA}"/>
                </a:ext>
              </a:extLst>
            </p:cNvPr>
            <p:cNvSpPr>
              <a:spLocks noChangeAspect="1"/>
            </p:cNvSpPr>
            <p:nvPr/>
          </p:nvSpPr>
          <p:spPr bwMode="auto">
            <a:xfrm rot="6264608">
              <a:off x="1896" y="3229"/>
              <a:ext cx="69" cy="137"/>
            </a:xfrm>
            <a:custGeom>
              <a:avLst/>
              <a:gdLst>
                <a:gd name="T0" fmla="*/ 0 w 272"/>
                <a:gd name="T1" fmla="*/ 0 h 544"/>
                <a:gd name="T2" fmla="*/ 0 w 272"/>
                <a:gd name="T3" fmla="*/ 0 h 544"/>
                <a:gd name="T4" fmla="*/ 0 w 272"/>
                <a:gd name="T5" fmla="*/ 0 h 544"/>
                <a:gd name="T6" fmla="*/ 0 60000 65536"/>
                <a:gd name="T7" fmla="*/ 0 60000 65536"/>
                <a:gd name="T8" fmla="*/ 0 60000 65536"/>
              </a:gdLst>
              <a:ahLst/>
              <a:cxnLst>
                <a:cxn ang="T6">
                  <a:pos x="T0" y="T1"/>
                </a:cxn>
                <a:cxn ang="T7">
                  <a:pos x="T2" y="T3"/>
                </a:cxn>
                <a:cxn ang="T8">
                  <a:pos x="T4" y="T5"/>
                </a:cxn>
              </a:cxnLst>
              <a:rect l="0" t="0" r="r" b="b"/>
              <a:pathLst>
                <a:path w="272" h="544">
                  <a:moveTo>
                    <a:pt x="0" y="0"/>
                  </a:moveTo>
                  <a:cubicBezTo>
                    <a:pt x="91" y="90"/>
                    <a:pt x="182" y="181"/>
                    <a:pt x="227" y="272"/>
                  </a:cubicBezTo>
                  <a:cubicBezTo>
                    <a:pt x="272" y="363"/>
                    <a:pt x="272" y="453"/>
                    <a:pt x="272"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78" name="Text Box 39">
              <a:extLst>
                <a:ext uri="{FF2B5EF4-FFF2-40B4-BE49-F238E27FC236}">
                  <a16:creationId xmlns:a16="http://schemas.microsoft.com/office/drawing/2014/main" id="{A1F22921-F096-486D-9D37-199215A7635D}"/>
                </a:ext>
              </a:extLst>
            </p:cNvPr>
            <p:cNvSpPr txBox="1">
              <a:spLocks noChangeAspect="1" noChangeArrowheads="1"/>
            </p:cNvSpPr>
            <p:nvPr/>
          </p:nvSpPr>
          <p:spPr bwMode="auto">
            <a:xfrm>
              <a:off x="1848" y="3278"/>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Symbol" panose="05050102010706020507" pitchFamily="18" charset="2"/>
                </a:rPr>
                <a:t>q</a:t>
              </a:r>
              <a:endParaRPr lang="nl-NL" altLang="nl-BE">
                <a:latin typeface="Symbol" panose="05050102010706020507" pitchFamily="18" charset="2"/>
              </a:endParaRPr>
            </a:p>
          </p:txBody>
        </p:sp>
        <p:sp>
          <p:nvSpPr>
            <p:cNvPr id="14379" name="Oval 40">
              <a:extLst>
                <a:ext uri="{FF2B5EF4-FFF2-40B4-BE49-F238E27FC236}">
                  <a16:creationId xmlns:a16="http://schemas.microsoft.com/office/drawing/2014/main" id="{A6687D67-8D29-4815-9DD2-3D67642C9C38}"/>
                </a:ext>
              </a:extLst>
            </p:cNvPr>
            <p:cNvSpPr>
              <a:spLocks noChangeArrowheads="1"/>
            </p:cNvSpPr>
            <p:nvPr/>
          </p:nvSpPr>
          <p:spPr bwMode="auto">
            <a:xfrm>
              <a:off x="249" y="981"/>
              <a:ext cx="907" cy="861"/>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p>
          </p:txBody>
        </p:sp>
        <p:sp>
          <p:nvSpPr>
            <p:cNvPr id="14380" name="AutoShape 41">
              <a:extLst>
                <a:ext uri="{FF2B5EF4-FFF2-40B4-BE49-F238E27FC236}">
                  <a16:creationId xmlns:a16="http://schemas.microsoft.com/office/drawing/2014/main" id="{8CC784F4-FBF6-4D7F-97E5-68A9EC494F59}"/>
                </a:ext>
              </a:extLst>
            </p:cNvPr>
            <p:cNvSpPr>
              <a:spLocks noChangeArrowheads="1"/>
            </p:cNvSpPr>
            <p:nvPr/>
          </p:nvSpPr>
          <p:spPr bwMode="auto">
            <a:xfrm rot="2553687">
              <a:off x="884" y="2206"/>
              <a:ext cx="953"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383 h 21600"/>
                <a:gd name="T14" fmla="*/ 18903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81" name="Text Box 42">
              <a:extLst>
                <a:ext uri="{FF2B5EF4-FFF2-40B4-BE49-F238E27FC236}">
                  <a16:creationId xmlns:a16="http://schemas.microsoft.com/office/drawing/2014/main" id="{A179EA93-3BDF-4A6C-884A-8FAE698A8131}"/>
                </a:ext>
              </a:extLst>
            </p:cNvPr>
            <p:cNvSpPr txBox="1">
              <a:spLocks noChangeArrowheads="1"/>
            </p:cNvSpPr>
            <p:nvPr/>
          </p:nvSpPr>
          <p:spPr bwMode="auto">
            <a:xfrm>
              <a:off x="1983" y="3590"/>
              <a:ext cx="1326" cy="36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Symbol" panose="05050102010706020507" pitchFamily="18" charset="2"/>
                </a:rPr>
                <a:t>D</a:t>
              </a:r>
              <a:r>
                <a:rPr lang="nl-BE" altLang="nl-BE">
                  <a:latin typeface="Arial" panose="020B0604020202020204" pitchFamily="34" charset="0"/>
                  <a:cs typeface="Arial" panose="020B0604020202020204" pitchFamily="34" charset="0"/>
                </a:rPr>
                <a:t>x=dsin(</a:t>
              </a:r>
              <a:r>
                <a:rPr lang="nl-BE" altLang="nl-BE">
                  <a:latin typeface="Symbol" panose="05050102010706020507" pitchFamily="18" charset="2"/>
                  <a:cs typeface="Arial" panose="020B0604020202020204" pitchFamily="34" charset="0"/>
                </a:rPr>
                <a:t>q</a:t>
              </a:r>
              <a:r>
                <a:rPr lang="nl-BE" altLang="nl-BE">
                  <a:latin typeface="Arial" panose="020B0604020202020204" pitchFamily="34" charset="0"/>
                  <a:cs typeface="Arial" panose="020B0604020202020204" pitchFamily="34" charset="0"/>
                </a:rPr>
                <a:t>)</a:t>
              </a:r>
              <a:endParaRPr lang="nl-NL" altLang="nl-BE">
                <a:latin typeface="Arial" panose="020B0604020202020204" pitchFamily="34" charset="0"/>
                <a:cs typeface="Arial" panose="020B0604020202020204" pitchFamily="34" charset="0"/>
              </a:endParaRPr>
            </a:p>
          </p:txBody>
        </p:sp>
      </p:grpSp>
      <p:sp>
        <p:nvSpPr>
          <p:cNvPr id="44" name="Titel 1">
            <a:extLst>
              <a:ext uri="{FF2B5EF4-FFF2-40B4-BE49-F238E27FC236}">
                <a16:creationId xmlns:a16="http://schemas.microsoft.com/office/drawing/2014/main" id="{EE1CE8F2-9FC7-4847-A9FF-F5A3154BA17A}"/>
              </a:ext>
            </a:extLst>
          </p:cNvPr>
          <p:cNvSpPr txBox="1">
            <a:spLocks/>
          </p:cNvSpPr>
          <p:nvPr/>
        </p:nvSpPr>
        <p:spPr>
          <a:xfrm>
            <a:off x="457200" y="15875"/>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34.3 Interferentie: het dubbele spleet experiment van Young</a:t>
            </a:r>
          </a:p>
        </p:txBody>
      </p:sp>
      <p:sp>
        <p:nvSpPr>
          <p:cNvPr id="14341" name="Zon 1">
            <a:extLst>
              <a:ext uri="{FF2B5EF4-FFF2-40B4-BE49-F238E27FC236}">
                <a16:creationId xmlns:a16="http://schemas.microsoft.com/office/drawing/2014/main" id="{D5B39902-4685-465C-94D2-384360B164D7}"/>
              </a:ext>
            </a:extLst>
          </p:cNvPr>
          <p:cNvSpPr>
            <a:spLocks noChangeArrowheads="1"/>
          </p:cNvSpPr>
          <p:nvPr/>
        </p:nvSpPr>
        <p:spPr bwMode="auto">
          <a:xfrm>
            <a:off x="1282700" y="3243263"/>
            <a:ext cx="341313" cy="371475"/>
          </a:xfrm>
          <a:prstGeom prst="sun">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p>
        </p:txBody>
      </p:sp>
      <p:sp>
        <p:nvSpPr>
          <p:cNvPr id="14342" name="Tekstvak 1">
            <a:extLst>
              <a:ext uri="{FF2B5EF4-FFF2-40B4-BE49-F238E27FC236}">
                <a16:creationId xmlns:a16="http://schemas.microsoft.com/office/drawing/2014/main" id="{766C7AB6-2105-44A4-97C0-9DECADAEB110}"/>
              </a:ext>
            </a:extLst>
          </p:cNvPr>
          <p:cNvSpPr txBox="1">
            <a:spLocks noChangeArrowheads="1"/>
          </p:cNvSpPr>
          <p:nvPr/>
        </p:nvSpPr>
        <p:spPr bwMode="auto">
          <a:xfrm>
            <a:off x="44450" y="4741863"/>
            <a:ext cx="36052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nl-BE" altLang="nl-BE" b="1">
                <a:solidFill>
                  <a:srgbClr val="FF0000"/>
                </a:solidFill>
                <a:latin typeface="Arial" panose="020B0604020202020204" pitchFamily="34" charset="0"/>
                <a:cs typeface="Arial" panose="020B0604020202020204" pitchFamily="34" charset="0"/>
              </a:rPr>
              <a:t>Fraunhoferbenaderring</a:t>
            </a:r>
          </a:p>
          <a:p>
            <a:pPr algn="ctr"/>
            <a:r>
              <a:rPr lang="nl-BE" altLang="nl-BE" b="1">
                <a:solidFill>
                  <a:srgbClr val="FF0000"/>
                </a:solidFill>
                <a:latin typeface="Arial" panose="020B0604020202020204" pitchFamily="34" charset="0"/>
                <a:cs typeface="Arial" panose="020B0604020202020204" pitchFamily="34" charset="0"/>
              </a:rPr>
              <a:t>l &gt;&gt; 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inhoud 3">
            <a:extLst>
              <a:ext uri="{FF2B5EF4-FFF2-40B4-BE49-F238E27FC236}">
                <a16:creationId xmlns:a16="http://schemas.microsoft.com/office/drawing/2014/main" id="{AC3C9407-5AA0-4491-8336-53F17142E8B7}"/>
              </a:ext>
            </a:extLst>
          </p:cNvPr>
          <p:cNvSpPr>
            <a:spLocks noGrp="1"/>
          </p:cNvSpPr>
          <p:nvPr>
            <p:ph idx="1"/>
          </p:nvPr>
        </p:nvSpPr>
        <p:spPr bwMode="auto">
          <a:xfrm>
            <a:off x="0" y="1600200"/>
            <a:ext cx="9348788"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Bepaling maxima </a:t>
            </a:r>
            <a:r>
              <a:rPr lang="nl-BE" altLang="nl-BE" sz="2000"/>
              <a:t>(heldere franje, CI)</a:t>
            </a:r>
            <a:r>
              <a:rPr lang="nl-BE" altLang="nl-BE"/>
              <a:t> en minima </a:t>
            </a:r>
            <a:r>
              <a:rPr lang="nl-BE" altLang="nl-BE" sz="2000"/>
              <a:t>(donkere franje, DI)</a:t>
            </a:r>
            <a:endParaRPr lang="nl-BE" altLang="nl-BE" sz="2000" i="1"/>
          </a:p>
          <a:p>
            <a:pPr marL="0" indent="0">
              <a:buFontTx/>
              <a:buNone/>
            </a:pPr>
            <a:endParaRPr lang="nl-BE" altLang="nl-BE" i="1"/>
          </a:p>
          <a:p>
            <a:pPr marL="0" indent="0">
              <a:buFontTx/>
              <a:buNone/>
            </a:pPr>
            <a:endParaRPr lang="nl-BE" altLang="nl-BE"/>
          </a:p>
          <a:p>
            <a:pPr marL="0" indent="0">
              <a:buFontTx/>
              <a:buNone/>
            </a:pPr>
            <a:endParaRPr lang="nl-BE" altLang="nl-BE"/>
          </a:p>
        </p:txBody>
      </p:sp>
      <p:sp>
        <p:nvSpPr>
          <p:cNvPr id="44" name="Titel 1">
            <a:extLst>
              <a:ext uri="{FF2B5EF4-FFF2-40B4-BE49-F238E27FC236}">
                <a16:creationId xmlns:a16="http://schemas.microsoft.com/office/drawing/2014/main" id="{F7560EEC-308F-4259-A9D2-CD4143335667}"/>
              </a:ext>
            </a:extLst>
          </p:cNvPr>
          <p:cNvSpPr txBox="1">
            <a:spLocks/>
          </p:cNvSpPr>
          <p:nvPr/>
        </p:nvSpPr>
        <p:spPr>
          <a:xfrm>
            <a:off x="457200" y="15875"/>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34.3 Interferentie: het dubbele spleet experiment van Young</a:t>
            </a:r>
          </a:p>
        </p:txBody>
      </p:sp>
      <p:pic>
        <p:nvPicPr>
          <p:cNvPr id="15364" name="Picture 4" descr="Figure_34_07">
            <a:extLst>
              <a:ext uri="{FF2B5EF4-FFF2-40B4-BE49-F238E27FC236}">
                <a16:creationId xmlns:a16="http://schemas.microsoft.com/office/drawing/2014/main" id="{7FBE0601-5F93-4247-881F-1D8A685A8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4932"/>
          <a:stretch>
            <a:fillRect/>
          </a:stretch>
        </p:blipFill>
        <p:spPr bwMode="auto">
          <a:xfrm>
            <a:off x="457200" y="2259013"/>
            <a:ext cx="8348663"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5" name="Object 1">
            <a:extLst>
              <a:ext uri="{FF2B5EF4-FFF2-40B4-BE49-F238E27FC236}">
                <a16:creationId xmlns:a16="http://schemas.microsoft.com/office/drawing/2014/main" id="{FC8DF5BA-48CE-493D-98E2-077813C71719}"/>
              </a:ext>
            </a:extLst>
          </p:cNvPr>
          <p:cNvGraphicFramePr>
            <a:graphicFrameLocks noChangeAspect="1"/>
          </p:cNvGraphicFramePr>
          <p:nvPr/>
        </p:nvGraphicFramePr>
        <p:xfrm>
          <a:off x="2039938" y="5229225"/>
          <a:ext cx="6013450" cy="1495425"/>
        </p:xfrm>
        <a:graphic>
          <a:graphicData uri="http://schemas.openxmlformats.org/presentationml/2006/ole">
            <mc:AlternateContent xmlns:mc="http://schemas.openxmlformats.org/markup-compatibility/2006">
              <mc:Choice xmlns:v="urn:schemas-microsoft-com:vml" Requires="v">
                <p:oleObj spid="_x0000_s15382" name="Vergelijking" r:id="rId4" imgW="2654300" imgH="660400" progId="Equation.3">
                  <p:embed/>
                </p:oleObj>
              </mc:Choice>
              <mc:Fallback>
                <p:oleObj name="Vergelijking" r:id="rId4" imgW="2654300" imgH="660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938" y="5229225"/>
                        <a:ext cx="60134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C76196D0-D4C1-4EA0-8A7B-992E66355314}"/>
              </a:ext>
            </a:extLst>
          </p:cNvPr>
          <p:cNvSpPr txBox="1">
            <a:spLocks/>
          </p:cNvSpPr>
          <p:nvPr/>
        </p:nvSpPr>
        <p:spPr>
          <a:xfrm>
            <a:off x="457200" y="1588"/>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34.3 Interferentie: het dubbele spleet experiment van Young</a:t>
            </a:r>
          </a:p>
        </p:txBody>
      </p:sp>
      <p:pic>
        <p:nvPicPr>
          <p:cNvPr id="5" name="Picture 4">
            <a:extLst>
              <a:ext uri="{FF2B5EF4-FFF2-40B4-BE49-F238E27FC236}">
                <a16:creationId xmlns:a16="http://schemas.microsoft.com/office/drawing/2014/main" id="{FD664F33-250D-4D59-8A63-11D4A54DC2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5375"/>
            <a:ext cx="8229600" cy="4035612"/>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a:extLst>
              <a:ext uri="{FF2B5EF4-FFF2-40B4-BE49-F238E27FC236}">
                <a16:creationId xmlns:a16="http://schemas.microsoft.com/office/drawing/2014/main" id="{84923BDF-0371-4ADD-9F16-B9DA6C48C6E6}"/>
              </a:ext>
            </a:extLst>
          </p:cNvPr>
          <p:cNvSpPr txBox="1"/>
          <p:nvPr/>
        </p:nvSpPr>
        <p:spPr>
          <a:xfrm>
            <a:off x="2507530" y="5260157"/>
            <a:ext cx="2064470" cy="461665"/>
          </a:xfrm>
          <a:prstGeom prst="rect">
            <a:avLst/>
          </a:prstGeom>
          <a:solidFill>
            <a:schemeClr val="bg1"/>
          </a:solidFill>
        </p:spPr>
        <p:txBody>
          <a:bodyPr wrap="square" rtlCol="0">
            <a:spAutoFit/>
          </a:bodyPr>
          <a:lstStyle/>
          <a:p>
            <a:pPr algn="ctr"/>
            <a:r>
              <a:rPr lang="nl-BE" b="1" i="1" dirty="0">
                <a:latin typeface="MT Extra" panose="05050102010205020202" pitchFamily="18" charset="2"/>
              </a:rPr>
              <a:t>l</a:t>
            </a:r>
            <a:endParaRPr lang="nl-BE" b="1" i="1" dirty="0">
              <a:latin typeface="MT Extra" panose="05050102010205020202" pitchFamily="18" charset="2"/>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a:extLst>
              <a:ext uri="{FF2B5EF4-FFF2-40B4-BE49-F238E27FC236}">
                <a16:creationId xmlns:a16="http://schemas.microsoft.com/office/drawing/2014/main" id="{87A8BB08-BE65-4265-8A34-C2495F21BDFE}"/>
              </a:ext>
            </a:extLst>
          </p:cNvPr>
          <p:cNvSpPr>
            <a:spLocks noGrp="1"/>
          </p:cNvSpPr>
          <p:nvPr>
            <p:ph type="title"/>
          </p:nvPr>
        </p:nvSpPr>
        <p:spPr bwMode="auto">
          <a:xfrm>
            <a:off x="0" y="11113"/>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Inhoud H34: Interferentie en polarisatie</a:t>
            </a:r>
          </a:p>
        </p:txBody>
      </p:sp>
      <p:sp>
        <p:nvSpPr>
          <p:cNvPr id="2051" name="Tijdelijke aanduiding voor inhoud 2">
            <a:extLst>
              <a:ext uri="{FF2B5EF4-FFF2-40B4-BE49-F238E27FC236}">
                <a16:creationId xmlns:a16="http://schemas.microsoft.com/office/drawing/2014/main" id="{FB06B874-DE7B-4B33-B696-76E61E3576F0}"/>
              </a:ext>
            </a:extLst>
          </p:cNvPr>
          <p:cNvSpPr>
            <a:spLocks noGrp="1"/>
          </p:cNvSpPr>
          <p:nvPr>
            <p:ph idx="1"/>
          </p:nvPr>
        </p:nvSpPr>
        <p:spPr bwMode="auto">
          <a:xfrm>
            <a:off x="372359" y="1619250"/>
            <a:ext cx="8686800" cy="5238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itchFamily="1" charset="0"/>
              <a:buAutoNum type="arabicPeriod"/>
              <a:defRPr/>
            </a:pPr>
            <a:r>
              <a:rPr lang="nl-BE" altLang="nl-BE" sz="2400" dirty="0">
                <a:solidFill>
                  <a:srgbClr val="FF0000"/>
                </a:solidFill>
                <a:latin typeface="Arial" charset="0"/>
                <a:cs typeface="Arial" charset="0"/>
              </a:rPr>
              <a:t>Golven versus deeltjes; het principe van Huygens en buiging</a:t>
            </a:r>
          </a:p>
          <a:p>
            <a:pPr marL="514350" indent="-514350">
              <a:buFont typeface="Times" pitchFamily="1" charset="0"/>
              <a:buAutoNum type="arabicPeriod"/>
              <a:defRPr/>
            </a:pPr>
            <a:r>
              <a:rPr lang="nl-BE" altLang="nl-BE" sz="2400" dirty="0">
                <a:solidFill>
                  <a:srgbClr val="FF0000"/>
                </a:solidFill>
                <a:latin typeface="Arial" charset="0"/>
                <a:cs typeface="Arial" charset="0"/>
              </a:rPr>
              <a:t>Het principe van Huygens en de brekingswet; spiegels</a:t>
            </a:r>
          </a:p>
          <a:p>
            <a:pPr marL="514350" indent="-514350">
              <a:buFont typeface="Times" pitchFamily="1" charset="0"/>
              <a:buAutoNum type="arabicPeriod"/>
              <a:defRPr/>
            </a:pPr>
            <a:r>
              <a:rPr lang="nl-BE" altLang="nl-BE" sz="2400" dirty="0">
                <a:solidFill>
                  <a:srgbClr val="FF0000"/>
                </a:solidFill>
                <a:latin typeface="Arial" charset="0"/>
                <a:cs typeface="Arial" charset="0"/>
              </a:rPr>
              <a:t>Interferentie: het dubbelspleetexperiment van Young</a:t>
            </a:r>
          </a:p>
          <a:p>
            <a:pPr marL="514350" indent="-514350">
              <a:buFont typeface="Times" pitchFamily="1" charset="0"/>
              <a:buAutoNum type="arabicPeriod"/>
              <a:defRPr/>
            </a:pPr>
            <a:r>
              <a:rPr lang="nl-BE" altLang="nl-BE" sz="2400" dirty="0">
                <a:solidFill>
                  <a:srgbClr val="FF0000"/>
                </a:solidFill>
                <a:latin typeface="Arial" charset="0"/>
                <a:cs typeface="Arial" charset="0"/>
              </a:rPr>
              <a:t>Intensiteit in  het dubbelspleetinterferentiepatroon</a:t>
            </a:r>
          </a:p>
          <a:p>
            <a:pPr marL="514350" indent="-514350">
              <a:buFont typeface="Times" pitchFamily="1" charset="0"/>
              <a:buAutoNum type="arabicPeriod"/>
              <a:defRPr/>
            </a:pPr>
            <a:r>
              <a:rPr lang="nl-BE" altLang="nl-BE" sz="2400" dirty="0">
                <a:solidFill>
                  <a:srgbClr val="FF0000"/>
                </a:solidFill>
                <a:latin typeface="Arial" charset="0"/>
                <a:cs typeface="Arial" charset="0"/>
              </a:rPr>
              <a:t>Interferentie in dunne films</a:t>
            </a:r>
          </a:p>
          <a:p>
            <a:pPr marL="514350" indent="-514350">
              <a:buFont typeface="Times" pitchFamily="1" charset="0"/>
              <a:buAutoNum type="arabicPeriod"/>
              <a:defRPr/>
            </a:pPr>
            <a:r>
              <a:rPr lang="nl-BE" altLang="nl-BE" sz="2400" dirty="0">
                <a:solidFill>
                  <a:schemeClr val="bg1">
                    <a:lumMod val="85000"/>
                  </a:schemeClr>
                </a:solidFill>
                <a:latin typeface="Arial" charset="0"/>
                <a:cs typeface="Arial" charset="0"/>
              </a:rPr>
              <a:t>De Michelson-interferometer</a:t>
            </a:r>
          </a:p>
          <a:p>
            <a:pPr marL="514350" indent="-514350">
              <a:buFont typeface="Times" pitchFamily="1" charset="0"/>
              <a:buAutoNum type="arabicPeriod"/>
              <a:defRPr/>
            </a:pPr>
            <a:r>
              <a:rPr lang="nl-BE" altLang="nl-BE" sz="2400" dirty="0">
                <a:solidFill>
                  <a:srgbClr val="FF0000"/>
                </a:solidFill>
                <a:latin typeface="Arial" charset="0"/>
                <a:cs typeface="Arial" charset="0"/>
              </a:rPr>
              <a:t>Polarisatie</a:t>
            </a:r>
          </a:p>
          <a:p>
            <a:pPr marL="514350" indent="-514350">
              <a:buFont typeface="Times" pitchFamily="1" charset="0"/>
              <a:buAutoNum type="arabicPeriod"/>
              <a:defRPr/>
            </a:pPr>
            <a:r>
              <a:rPr lang="nl-BE" altLang="nl-BE" sz="2400" dirty="0">
                <a:solidFill>
                  <a:schemeClr val="bg1">
                    <a:lumMod val="85000"/>
                  </a:schemeClr>
                </a:solidFill>
                <a:latin typeface="Arial" charset="0"/>
                <a:cs typeface="Arial" charset="0"/>
              </a:rPr>
              <a:t>Liquid </a:t>
            </a:r>
            <a:r>
              <a:rPr lang="nl-BE" altLang="nl-BE" sz="2400" dirty="0" err="1">
                <a:solidFill>
                  <a:schemeClr val="bg1">
                    <a:lumMod val="85000"/>
                  </a:schemeClr>
                </a:solidFill>
                <a:latin typeface="Arial" charset="0"/>
                <a:cs typeface="Arial" charset="0"/>
              </a:rPr>
              <a:t>crystal</a:t>
            </a:r>
            <a:r>
              <a:rPr lang="nl-BE" altLang="nl-BE" sz="2400" dirty="0">
                <a:solidFill>
                  <a:schemeClr val="bg1">
                    <a:lumMod val="85000"/>
                  </a:schemeClr>
                </a:solidFill>
                <a:latin typeface="Arial" charset="0"/>
                <a:cs typeface="Arial" charset="0"/>
              </a:rPr>
              <a:t> displays (lcd)</a:t>
            </a:r>
          </a:p>
          <a:p>
            <a:pPr marL="514350" indent="-514350">
              <a:buFont typeface="Times" pitchFamily="1" charset="0"/>
              <a:buAutoNum type="arabicPeriod"/>
              <a:defRPr/>
            </a:pPr>
            <a:r>
              <a:rPr lang="nl-BE" altLang="nl-BE" sz="2400" dirty="0">
                <a:solidFill>
                  <a:schemeClr val="bg1">
                    <a:lumMod val="85000"/>
                  </a:schemeClr>
                </a:solidFill>
                <a:latin typeface="Arial" charset="0"/>
                <a:cs typeface="Arial" charset="0"/>
              </a:rPr>
              <a:t>Verstrooiing van licht door de atmosfeer</a:t>
            </a:r>
          </a:p>
          <a:p>
            <a:pPr marL="514350" indent="-514350">
              <a:buFont typeface="Times" pitchFamily="1" charset="0"/>
              <a:buAutoNum type="arabicPeriod"/>
              <a:defRPr/>
            </a:pPr>
            <a:r>
              <a:rPr lang="nl-BE" altLang="nl-BE" sz="2400" dirty="0">
                <a:solidFill>
                  <a:srgbClr val="FF0000"/>
                </a:solidFill>
                <a:latin typeface="Arial" charset="0"/>
                <a:cs typeface="Arial" charset="0"/>
              </a:rPr>
              <a:t>Helderheid: lumen en lichtsterkte</a:t>
            </a:r>
          </a:p>
          <a:p>
            <a:pPr marL="514350" indent="-514350">
              <a:buFont typeface="Times" pitchFamily="1" charset="0"/>
              <a:buAutoNum type="arabicPeriod"/>
              <a:defRPr/>
            </a:pPr>
            <a:r>
              <a:rPr lang="nl-BE" altLang="nl-BE" sz="2400" dirty="0">
                <a:solidFill>
                  <a:schemeClr val="bg1">
                    <a:lumMod val="85000"/>
                  </a:schemeClr>
                </a:solidFill>
                <a:latin typeface="Arial" charset="0"/>
                <a:cs typeface="Arial" charset="0"/>
              </a:rPr>
              <a:t>Efficiëntie van lampen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inhoud 2">
            <a:extLst>
              <a:ext uri="{FF2B5EF4-FFF2-40B4-BE49-F238E27FC236}">
                <a16:creationId xmlns:a16="http://schemas.microsoft.com/office/drawing/2014/main" id="{EA64B202-AD56-4DFB-943B-E4B0F825A1B4}"/>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Wit licht </a:t>
            </a:r>
          </a:p>
        </p:txBody>
      </p:sp>
      <p:sp>
        <p:nvSpPr>
          <p:cNvPr id="4" name="Titel 1">
            <a:extLst>
              <a:ext uri="{FF2B5EF4-FFF2-40B4-BE49-F238E27FC236}">
                <a16:creationId xmlns:a16="http://schemas.microsoft.com/office/drawing/2014/main" id="{C76196D0-D4C1-4EA0-8A7B-992E66355314}"/>
              </a:ext>
            </a:extLst>
          </p:cNvPr>
          <p:cNvSpPr txBox="1">
            <a:spLocks/>
          </p:cNvSpPr>
          <p:nvPr/>
        </p:nvSpPr>
        <p:spPr>
          <a:xfrm>
            <a:off x="457200" y="1588"/>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34.3 Interferentie: het dubbele spleet experiment van Young</a:t>
            </a:r>
          </a:p>
        </p:txBody>
      </p:sp>
      <p:pic>
        <p:nvPicPr>
          <p:cNvPr id="16388" name="Picture 4" descr="Figure_34_11">
            <a:extLst>
              <a:ext uri="{FF2B5EF4-FFF2-40B4-BE49-F238E27FC236}">
                <a16:creationId xmlns:a16="http://schemas.microsoft.com/office/drawing/2014/main" id="{F95B91C9-6F39-4021-9872-A9DFD8428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131"/>
          <a:stretch>
            <a:fillRect/>
          </a:stretch>
        </p:blipFill>
        <p:spPr bwMode="auto">
          <a:xfrm>
            <a:off x="579438" y="2428875"/>
            <a:ext cx="78359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229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B2C1B217-B5B5-414C-8C53-208BBDC5F30F}"/>
              </a:ext>
            </a:extLst>
          </p:cNvPr>
          <p:cNvGrpSpPr>
            <a:grpSpLocks/>
          </p:cNvGrpSpPr>
          <p:nvPr/>
        </p:nvGrpSpPr>
        <p:grpSpPr bwMode="auto">
          <a:xfrm>
            <a:off x="34925" y="1844675"/>
            <a:ext cx="9072563" cy="4176713"/>
            <a:chOff x="113" y="1434"/>
            <a:chExt cx="5489" cy="2359"/>
          </a:xfrm>
        </p:grpSpPr>
        <p:sp>
          <p:nvSpPr>
            <p:cNvPr id="22532" name="Line 3">
              <a:extLst>
                <a:ext uri="{FF2B5EF4-FFF2-40B4-BE49-F238E27FC236}">
                  <a16:creationId xmlns:a16="http://schemas.microsoft.com/office/drawing/2014/main" id="{6CF97E97-39CE-4EB6-B9C0-32579B440D38}"/>
                </a:ext>
              </a:extLst>
            </p:cNvPr>
            <p:cNvSpPr>
              <a:spLocks noChangeShapeType="1"/>
            </p:cNvSpPr>
            <p:nvPr/>
          </p:nvSpPr>
          <p:spPr bwMode="auto">
            <a:xfrm>
              <a:off x="2129" y="2137"/>
              <a:ext cx="0" cy="10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3" name="Line 4">
              <a:extLst>
                <a:ext uri="{FF2B5EF4-FFF2-40B4-BE49-F238E27FC236}">
                  <a16:creationId xmlns:a16="http://schemas.microsoft.com/office/drawing/2014/main" id="{75C3ACBF-BFD6-4557-A66C-A784F6DFB70B}"/>
                </a:ext>
              </a:extLst>
            </p:cNvPr>
            <p:cNvSpPr>
              <a:spLocks noChangeShapeType="1"/>
            </p:cNvSpPr>
            <p:nvPr/>
          </p:nvSpPr>
          <p:spPr bwMode="auto">
            <a:xfrm>
              <a:off x="2057" y="3001"/>
              <a:ext cx="122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4" name="AutoShape 5">
              <a:extLst>
                <a:ext uri="{FF2B5EF4-FFF2-40B4-BE49-F238E27FC236}">
                  <a16:creationId xmlns:a16="http://schemas.microsoft.com/office/drawing/2014/main" id="{4FB3719F-FF38-4A78-AE0D-0AF85839F720}"/>
                </a:ext>
              </a:extLst>
            </p:cNvPr>
            <p:cNvSpPr>
              <a:spLocks noChangeAspect="1" noChangeArrowheads="1"/>
            </p:cNvSpPr>
            <p:nvPr/>
          </p:nvSpPr>
          <p:spPr bwMode="auto">
            <a:xfrm rot="4928820" flipH="1">
              <a:off x="2561" y="2137"/>
              <a:ext cx="216" cy="2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200 w 21600"/>
                <a:gd name="T19" fmla="*/ 3200 h 21600"/>
                <a:gd name="T20" fmla="*/ 18400 w 21600"/>
                <a:gd name="T21" fmla="*/ 184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312" y="5399"/>
                    <a:pt x="7891" y="6013"/>
                    <a:pt x="6871" y="7095"/>
                  </a:cubicBezTo>
                  <a:lnTo>
                    <a:pt x="2942" y="3390"/>
                  </a:lnTo>
                  <a:cubicBezTo>
                    <a:pt x="4983" y="1226"/>
                    <a:pt x="782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969696"/>
            </a:solidFill>
            <a:ln w="9525">
              <a:solidFill>
                <a:srgbClr val="000000"/>
              </a:solidFill>
              <a:miter lim="800000"/>
              <a:headEnd/>
              <a:tailEnd/>
            </a:ln>
          </p:spPr>
          <p:txBody>
            <a:bodyPr/>
            <a:lstStyle/>
            <a:p>
              <a:endParaRPr lang="en-GB"/>
            </a:p>
          </p:txBody>
        </p:sp>
        <p:sp>
          <p:nvSpPr>
            <p:cNvPr id="22535" name="Text Box 6">
              <a:extLst>
                <a:ext uri="{FF2B5EF4-FFF2-40B4-BE49-F238E27FC236}">
                  <a16:creationId xmlns:a16="http://schemas.microsoft.com/office/drawing/2014/main" id="{677DF122-C584-4B7E-9ED9-48620345E593}"/>
                </a:ext>
              </a:extLst>
            </p:cNvPr>
            <p:cNvSpPr txBox="1">
              <a:spLocks noChangeArrowheads="1"/>
            </p:cNvSpPr>
            <p:nvPr/>
          </p:nvSpPr>
          <p:spPr bwMode="auto">
            <a:xfrm>
              <a:off x="2561" y="2713"/>
              <a:ext cx="4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r>
                <a:rPr lang="nl-NL" altLang="zh-CN" sz="1600">
                  <a:latin typeface="Symbol" panose="05050102010706020507" pitchFamily="18" charset="2"/>
                  <a:ea typeface="SimSun" panose="02010600030101010101" pitchFamily="2" charset="-122"/>
                </a:rPr>
                <a:t>+d</a:t>
              </a:r>
              <a:endParaRPr lang="nl-NL" altLang="nl-BE"/>
            </a:p>
          </p:txBody>
        </p:sp>
        <p:sp>
          <p:nvSpPr>
            <p:cNvPr id="22536" name="Line 7">
              <a:extLst>
                <a:ext uri="{FF2B5EF4-FFF2-40B4-BE49-F238E27FC236}">
                  <a16:creationId xmlns:a16="http://schemas.microsoft.com/office/drawing/2014/main" id="{253E821C-8B10-4E12-8497-A3DD3A0DCC8C}"/>
                </a:ext>
              </a:extLst>
            </p:cNvPr>
            <p:cNvSpPr>
              <a:spLocks noChangeShapeType="1"/>
            </p:cNvSpPr>
            <p:nvPr/>
          </p:nvSpPr>
          <p:spPr bwMode="auto">
            <a:xfrm flipV="1">
              <a:off x="2129" y="2353"/>
              <a:ext cx="0" cy="648"/>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7" name="Line 8">
              <a:extLst>
                <a:ext uri="{FF2B5EF4-FFF2-40B4-BE49-F238E27FC236}">
                  <a16:creationId xmlns:a16="http://schemas.microsoft.com/office/drawing/2014/main" id="{F675EA72-DAFE-4186-8464-8C775522B7EA}"/>
                </a:ext>
              </a:extLst>
            </p:cNvPr>
            <p:cNvSpPr>
              <a:spLocks noChangeShapeType="1"/>
            </p:cNvSpPr>
            <p:nvPr/>
          </p:nvSpPr>
          <p:spPr bwMode="auto">
            <a:xfrm>
              <a:off x="2057" y="2353"/>
              <a:ext cx="360" cy="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2538" name="Text Box 9">
              <a:extLst>
                <a:ext uri="{FF2B5EF4-FFF2-40B4-BE49-F238E27FC236}">
                  <a16:creationId xmlns:a16="http://schemas.microsoft.com/office/drawing/2014/main" id="{B5929CFC-2360-4C34-90BA-CA9B72C8EF50}"/>
                </a:ext>
              </a:extLst>
            </p:cNvPr>
            <p:cNvSpPr txBox="1">
              <a:spLocks noChangeArrowheads="1"/>
            </p:cNvSpPr>
            <p:nvPr/>
          </p:nvSpPr>
          <p:spPr bwMode="auto">
            <a:xfrm>
              <a:off x="2129" y="235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endParaRPr lang="nl-NL" altLang="nl-BE"/>
            </a:p>
          </p:txBody>
        </p:sp>
        <p:sp>
          <p:nvSpPr>
            <p:cNvPr id="22539" name="Text Box 10">
              <a:extLst>
                <a:ext uri="{FF2B5EF4-FFF2-40B4-BE49-F238E27FC236}">
                  <a16:creationId xmlns:a16="http://schemas.microsoft.com/office/drawing/2014/main" id="{9C3703D0-6824-4433-AA45-60CB84F9E31E}"/>
                </a:ext>
              </a:extLst>
            </p:cNvPr>
            <p:cNvSpPr txBox="1">
              <a:spLocks noChangeArrowheads="1"/>
            </p:cNvSpPr>
            <p:nvPr/>
          </p:nvSpPr>
          <p:spPr bwMode="auto">
            <a:xfrm>
              <a:off x="2201" y="3217"/>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2</a:t>
              </a:r>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r>
                <a:rPr lang="nl-NL" altLang="zh-CN" sz="1600">
                  <a:latin typeface="Times New Roman" panose="02020603050405020304" pitchFamily="18" charset="0"/>
                  <a:ea typeface="SimSun" panose="02010600030101010101" pitchFamily="2" charset="-122"/>
                </a:rPr>
                <a:t>sin(</a:t>
              </a:r>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r>
                <a:rPr lang="nl-NL" altLang="zh-CN" sz="1600">
                  <a:latin typeface="Symbol" panose="05050102010706020507" pitchFamily="18" charset="2"/>
                  <a:ea typeface="SimSun" panose="02010600030101010101" pitchFamily="2" charset="-122"/>
                </a:rPr>
                <a:t>+d</a:t>
              </a:r>
              <a:r>
                <a:rPr lang="nl-NL" altLang="zh-CN" sz="1600">
                  <a:latin typeface="Times New Roman" panose="02020603050405020304" pitchFamily="18" charset="0"/>
                  <a:ea typeface="SimSun" panose="02010600030101010101" pitchFamily="2" charset="-122"/>
                </a:rPr>
                <a:t>)</a:t>
              </a:r>
            </a:p>
            <a:p>
              <a:endParaRPr lang="nl-NL" altLang="zh-CN" sz="1600">
                <a:latin typeface="Times New Roman" panose="02020603050405020304" pitchFamily="18" charset="0"/>
                <a:ea typeface="SimSun" panose="02010600030101010101" pitchFamily="2" charset="-122"/>
              </a:endParaRPr>
            </a:p>
            <a:p>
              <a:r>
                <a:rPr lang="nl-NL" altLang="zh-CN" sz="1600">
                  <a:latin typeface="Times New Roman" panose="02020603050405020304" pitchFamily="18" charset="0"/>
                  <a:ea typeface="SimSun" panose="02010600030101010101" pitchFamily="2" charset="-122"/>
                </a:rPr>
                <a:t>	(b)</a:t>
              </a:r>
              <a:endParaRPr lang="nl-NL" altLang="nl-BE"/>
            </a:p>
          </p:txBody>
        </p:sp>
        <p:sp>
          <p:nvSpPr>
            <p:cNvPr id="22540" name="Line 11">
              <a:extLst>
                <a:ext uri="{FF2B5EF4-FFF2-40B4-BE49-F238E27FC236}">
                  <a16:creationId xmlns:a16="http://schemas.microsoft.com/office/drawing/2014/main" id="{2FCA9986-C1C2-4D7D-860F-1C2F33C4BCA3}"/>
                </a:ext>
              </a:extLst>
            </p:cNvPr>
            <p:cNvSpPr>
              <a:spLocks noChangeShapeType="1"/>
            </p:cNvSpPr>
            <p:nvPr/>
          </p:nvSpPr>
          <p:spPr bwMode="auto">
            <a:xfrm>
              <a:off x="329" y="2137"/>
              <a:ext cx="0" cy="10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41" name="Line 12">
              <a:extLst>
                <a:ext uri="{FF2B5EF4-FFF2-40B4-BE49-F238E27FC236}">
                  <a16:creationId xmlns:a16="http://schemas.microsoft.com/office/drawing/2014/main" id="{D07AE347-FD82-45E9-BE51-D3EE911E68DE}"/>
                </a:ext>
              </a:extLst>
            </p:cNvPr>
            <p:cNvSpPr>
              <a:spLocks noChangeShapeType="1"/>
            </p:cNvSpPr>
            <p:nvPr/>
          </p:nvSpPr>
          <p:spPr bwMode="auto">
            <a:xfrm>
              <a:off x="257" y="3001"/>
              <a:ext cx="122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42" name="Line 13">
              <a:extLst>
                <a:ext uri="{FF2B5EF4-FFF2-40B4-BE49-F238E27FC236}">
                  <a16:creationId xmlns:a16="http://schemas.microsoft.com/office/drawing/2014/main" id="{2E306EA6-2DE4-47A6-94BF-D5BF82F26E1D}"/>
                </a:ext>
              </a:extLst>
            </p:cNvPr>
            <p:cNvSpPr>
              <a:spLocks noChangeShapeType="1"/>
            </p:cNvSpPr>
            <p:nvPr/>
          </p:nvSpPr>
          <p:spPr bwMode="auto">
            <a:xfrm flipV="1">
              <a:off x="329" y="2497"/>
              <a:ext cx="576" cy="504"/>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43" name="AutoShape 14">
              <a:extLst>
                <a:ext uri="{FF2B5EF4-FFF2-40B4-BE49-F238E27FC236}">
                  <a16:creationId xmlns:a16="http://schemas.microsoft.com/office/drawing/2014/main" id="{5B08000B-C0E5-4229-8CF8-929D4171532F}"/>
                </a:ext>
              </a:extLst>
            </p:cNvPr>
            <p:cNvSpPr>
              <a:spLocks noChangeAspect="1" noChangeArrowheads="1"/>
            </p:cNvSpPr>
            <p:nvPr/>
          </p:nvSpPr>
          <p:spPr bwMode="auto">
            <a:xfrm rot="4928820" flipH="1">
              <a:off x="833" y="2353"/>
              <a:ext cx="215" cy="2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14 w 21600"/>
                <a:gd name="T19" fmla="*/ 3200 h 21600"/>
                <a:gd name="T20" fmla="*/ 18486 w 21600"/>
                <a:gd name="T21" fmla="*/ 184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312" y="5399"/>
                    <a:pt x="7891" y="6013"/>
                    <a:pt x="6871" y="7095"/>
                  </a:cubicBezTo>
                  <a:lnTo>
                    <a:pt x="2942" y="3390"/>
                  </a:lnTo>
                  <a:cubicBezTo>
                    <a:pt x="4983" y="1226"/>
                    <a:pt x="782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969696"/>
            </a:solidFill>
            <a:ln w="9525">
              <a:solidFill>
                <a:srgbClr val="000000"/>
              </a:solidFill>
              <a:miter lim="800000"/>
              <a:headEnd/>
              <a:tailEnd/>
            </a:ln>
          </p:spPr>
          <p:txBody>
            <a:bodyPr/>
            <a:lstStyle/>
            <a:p>
              <a:endParaRPr lang="en-GB"/>
            </a:p>
          </p:txBody>
        </p:sp>
        <p:sp>
          <p:nvSpPr>
            <p:cNvPr id="22544" name="Text Box 15">
              <a:extLst>
                <a:ext uri="{FF2B5EF4-FFF2-40B4-BE49-F238E27FC236}">
                  <a16:creationId xmlns:a16="http://schemas.microsoft.com/office/drawing/2014/main" id="{EE837D57-A71F-4CA6-961F-7D44016DBB11}"/>
                </a:ext>
              </a:extLst>
            </p:cNvPr>
            <p:cNvSpPr txBox="1">
              <a:spLocks noChangeArrowheads="1"/>
            </p:cNvSpPr>
            <p:nvPr/>
          </p:nvSpPr>
          <p:spPr bwMode="auto">
            <a:xfrm>
              <a:off x="761" y="2713"/>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endParaRPr lang="nl-NL" altLang="nl-BE"/>
            </a:p>
          </p:txBody>
        </p:sp>
        <p:sp>
          <p:nvSpPr>
            <p:cNvPr id="22545" name="Line 16">
              <a:extLst>
                <a:ext uri="{FF2B5EF4-FFF2-40B4-BE49-F238E27FC236}">
                  <a16:creationId xmlns:a16="http://schemas.microsoft.com/office/drawing/2014/main" id="{F95711A7-92B2-4439-AD9D-3499A6F8B737}"/>
                </a:ext>
              </a:extLst>
            </p:cNvPr>
            <p:cNvSpPr>
              <a:spLocks noChangeShapeType="1"/>
            </p:cNvSpPr>
            <p:nvPr/>
          </p:nvSpPr>
          <p:spPr bwMode="auto">
            <a:xfrm flipV="1">
              <a:off x="329" y="2497"/>
              <a:ext cx="0" cy="50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46" name="Line 17">
              <a:extLst>
                <a:ext uri="{FF2B5EF4-FFF2-40B4-BE49-F238E27FC236}">
                  <a16:creationId xmlns:a16="http://schemas.microsoft.com/office/drawing/2014/main" id="{E1BED281-26A9-40F0-9C81-1F74906C37CD}"/>
                </a:ext>
              </a:extLst>
            </p:cNvPr>
            <p:cNvSpPr>
              <a:spLocks noChangeShapeType="1"/>
            </p:cNvSpPr>
            <p:nvPr/>
          </p:nvSpPr>
          <p:spPr bwMode="auto">
            <a:xfrm>
              <a:off x="257" y="2497"/>
              <a:ext cx="648" cy="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2547" name="Arc 18">
              <a:extLst>
                <a:ext uri="{FF2B5EF4-FFF2-40B4-BE49-F238E27FC236}">
                  <a16:creationId xmlns:a16="http://schemas.microsoft.com/office/drawing/2014/main" id="{71DCF1CB-A368-4C21-8EC7-771008E53EB4}"/>
                </a:ext>
              </a:extLst>
            </p:cNvPr>
            <p:cNvSpPr>
              <a:spLocks/>
            </p:cNvSpPr>
            <p:nvPr/>
          </p:nvSpPr>
          <p:spPr bwMode="auto">
            <a:xfrm>
              <a:off x="617" y="2785"/>
              <a:ext cx="144"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548" name="Text Box 19">
              <a:extLst>
                <a:ext uri="{FF2B5EF4-FFF2-40B4-BE49-F238E27FC236}">
                  <a16:creationId xmlns:a16="http://schemas.microsoft.com/office/drawing/2014/main" id="{4290B444-E732-410B-8C8D-7A2808858FED}"/>
                </a:ext>
              </a:extLst>
            </p:cNvPr>
            <p:cNvSpPr txBox="1">
              <a:spLocks noChangeArrowheads="1"/>
            </p:cNvSpPr>
            <p:nvPr/>
          </p:nvSpPr>
          <p:spPr bwMode="auto">
            <a:xfrm>
              <a:off x="401" y="256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endParaRPr lang="nl-NL" altLang="nl-BE"/>
            </a:p>
          </p:txBody>
        </p:sp>
        <p:sp>
          <p:nvSpPr>
            <p:cNvPr id="22549" name="Text Box 20">
              <a:extLst>
                <a:ext uri="{FF2B5EF4-FFF2-40B4-BE49-F238E27FC236}">
                  <a16:creationId xmlns:a16="http://schemas.microsoft.com/office/drawing/2014/main" id="{73457886-3074-4FF5-A31D-0D90584E578F}"/>
                </a:ext>
              </a:extLst>
            </p:cNvPr>
            <p:cNvSpPr txBox="1">
              <a:spLocks noChangeArrowheads="1"/>
            </p:cNvSpPr>
            <p:nvPr/>
          </p:nvSpPr>
          <p:spPr bwMode="auto">
            <a:xfrm>
              <a:off x="401" y="3217"/>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1</a:t>
              </a:r>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r>
                <a:rPr lang="nl-NL" altLang="zh-CN" sz="1600">
                  <a:latin typeface="Times New Roman" panose="02020603050405020304" pitchFamily="18" charset="0"/>
                  <a:ea typeface="SimSun" panose="02010600030101010101" pitchFamily="2" charset="-122"/>
                </a:rPr>
                <a:t>sin(</a:t>
              </a:r>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p>
            <a:p>
              <a:endParaRPr lang="nl-NL" altLang="zh-CN" sz="1600">
                <a:latin typeface="Times New Roman" panose="02020603050405020304" pitchFamily="18" charset="0"/>
                <a:ea typeface="SimSun" panose="02010600030101010101" pitchFamily="2" charset="-122"/>
              </a:endParaRPr>
            </a:p>
            <a:p>
              <a:r>
                <a:rPr lang="nl-NL" altLang="zh-CN" sz="1600">
                  <a:latin typeface="Times New Roman" panose="02020603050405020304" pitchFamily="18" charset="0"/>
                  <a:ea typeface="SimSun" panose="02010600030101010101" pitchFamily="2" charset="-122"/>
                </a:rPr>
                <a:t>	(a)</a:t>
              </a:r>
              <a:endParaRPr lang="nl-NL" altLang="nl-BE"/>
            </a:p>
          </p:txBody>
        </p:sp>
        <p:sp>
          <p:nvSpPr>
            <p:cNvPr id="22550" name="Text Box 21">
              <a:extLst>
                <a:ext uri="{FF2B5EF4-FFF2-40B4-BE49-F238E27FC236}">
                  <a16:creationId xmlns:a16="http://schemas.microsoft.com/office/drawing/2014/main" id="{D736D21A-A6F1-41B1-9B43-730A2814542F}"/>
                </a:ext>
              </a:extLst>
            </p:cNvPr>
            <p:cNvSpPr txBox="1">
              <a:spLocks noChangeArrowheads="1"/>
            </p:cNvSpPr>
            <p:nvPr/>
          </p:nvSpPr>
          <p:spPr bwMode="auto">
            <a:xfrm>
              <a:off x="1913" y="2569"/>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2</a:t>
              </a:r>
              <a:endParaRPr lang="nl-NL" altLang="nl-BE"/>
            </a:p>
          </p:txBody>
        </p:sp>
        <p:sp>
          <p:nvSpPr>
            <p:cNvPr id="22551" name="Arc 22">
              <a:extLst>
                <a:ext uri="{FF2B5EF4-FFF2-40B4-BE49-F238E27FC236}">
                  <a16:creationId xmlns:a16="http://schemas.microsoft.com/office/drawing/2014/main" id="{454E3A2D-A791-42D1-9889-78D3144C0909}"/>
                </a:ext>
              </a:extLst>
            </p:cNvPr>
            <p:cNvSpPr>
              <a:spLocks/>
            </p:cNvSpPr>
            <p:nvPr/>
          </p:nvSpPr>
          <p:spPr bwMode="auto">
            <a:xfrm>
              <a:off x="2273" y="2713"/>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552" name="Text Box 23">
              <a:extLst>
                <a:ext uri="{FF2B5EF4-FFF2-40B4-BE49-F238E27FC236}">
                  <a16:creationId xmlns:a16="http://schemas.microsoft.com/office/drawing/2014/main" id="{1D676967-F662-4B12-BE9C-19CBA214C22A}"/>
                </a:ext>
              </a:extLst>
            </p:cNvPr>
            <p:cNvSpPr txBox="1">
              <a:spLocks noChangeArrowheads="1"/>
            </p:cNvSpPr>
            <p:nvPr/>
          </p:nvSpPr>
          <p:spPr bwMode="auto">
            <a:xfrm>
              <a:off x="113" y="2640"/>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1</a:t>
              </a:r>
              <a:endParaRPr lang="nl-NL" altLang="nl-BE"/>
            </a:p>
          </p:txBody>
        </p:sp>
        <p:sp>
          <p:nvSpPr>
            <p:cNvPr id="22553" name="Line 24">
              <a:extLst>
                <a:ext uri="{FF2B5EF4-FFF2-40B4-BE49-F238E27FC236}">
                  <a16:creationId xmlns:a16="http://schemas.microsoft.com/office/drawing/2014/main" id="{11DDA91B-C61C-48AE-8D43-78DED3357460}"/>
                </a:ext>
              </a:extLst>
            </p:cNvPr>
            <p:cNvSpPr>
              <a:spLocks noChangeShapeType="1"/>
            </p:cNvSpPr>
            <p:nvPr/>
          </p:nvSpPr>
          <p:spPr bwMode="auto">
            <a:xfrm rot="20037901" flipV="1">
              <a:off x="1985" y="2425"/>
              <a:ext cx="576" cy="504"/>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54" name="Line 25">
              <a:extLst>
                <a:ext uri="{FF2B5EF4-FFF2-40B4-BE49-F238E27FC236}">
                  <a16:creationId xmlns:a16="http://schemas.microsoft.com/office/drawing/2014/main" id="{643A384D-D5DB-4E66-9D06-79275EA6117A}"/>
                </a:ext>
              </a:extLst>
            </p:cNvPr>
            <p:cNvSpPr>
              <a:spLocks noChangeShapeType="1"/>
            </p:cNvSpPr>
            <p:nvPr/>
          </p:nvSpPr>
          <p:spPr bwMode="auto">
            <a:xfrm>
              <a:off x="3730" y="1434"/>
              <a:ext cx="0" cy="17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55" name="Line 26">
              <a:extLst>
                <a:ext uri="{FF2B5EF4-FFF2-40B4-BE49-F238E27FC236}">
                  <a16:creationId xmlns:a16="http://schemas.microsoft.com/office/drawing/2014/main" id="{2E9CC108-955C-44F5-AAA7-E19B6420D083}"/>
                </a:ext>
              </a:extLst>
            </p:cNvPr>
            <p:cNvSpPr>
              <a:spLocks noChangeShapeType="1"/>
            </p:cNvSpPr>
            <p:nvPr/>
          </p:nvSpPr>
          <p:spPr bwMode="auto">
            <a:xfrm>
              <a:off x="3658" y="3018"/>
              <a:ext cx="194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56" name="Line 27">
              <a:extLst>
                <a:ext uri="{FF2B5EF4-FFF2-40B4-BE49-F238E27FC236}">
                  <a16:creationId xmlns:a16="http://schemas.microsoft.com/office/drawing/2014/main" id="{65BB504E-5B66-4D90-B68B-66822797C3FC}"/>
                </a:ext>
              </a:extLst>
            </p:cNvPr>
            <p:cNvSpPr>
              <a:spLocks noChangeShapeType="1"/>
            </p:cNvSpPr>
            <p:nvPr/>
          </p:nvSpPr>
          <p:spPr bwMode="auto">
            <a:xfrm flipV="1">
              <a:off x="3730" y="2514"/>
              <a:ext cx="576" cy="504"/>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57" name="Text Box 28">
              <a:extLst>
                <a:ext uri="{FF2B5EF4-FFF2-40B4-BE49-F238E27FC236}">
                  <a16:creationId xmlns:a16="http://schemas.microsoft.com/office/drawing/2014/main" id="{838FF1EB-1589-4891-98BB-CCD0EE4CA013}"/>
                </a:ext>
              </a:extLst>
            </p:cNvPr>
            <p:cNvSpPr txBox="1">
              <a:spLocks noChangeArrowheads="1"/>
            </p:cNvSpPr>
            <p:nvPr/>
          </p:nvSpPr>
          <p:spPr bwMode="auto">
            <a:xfrm>
              <a:off x="4090" y="2730"/>
              <a:ext cx="4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r>
                <a:rPr lang="nl-NL" altLang="zh-CN" sz="1600">
                  <a:latin typeface="Symbol" panose="05050102010706020507" pitchFamily="18" charset="2"/>
                  <a:ea typeface="SimSun" panose="02010600030101010101" pitchFamily="2" charset="-122"/>
                </a:rPr>
                <a:t>b</a:t>
              </a:r>
              <a:endParaRPr lang="nl-NL" altLang="nl-BE"/>
            </a:p>
          </p:txBody>
        </p:sp>
        <p:sp>
          <p:nvSpPr>
            <p:cNvPr id="22558" name="Line 29">
              <a:extLst>
                <a:ext uri="{FF2B5EF4-FFF2-40B4-BE49-F238E27FC236}">
                  <a16:creationId xmlns:a16="http://schemas.microsoft.com/office/drawing/2014/main" id="{1C92CDD1-32B4-44B6-8DB0-DEAAC6193EEE}"/>
                </a:ext>
              </a:extLst>
            </p:cNvPr>
            <p:cNvSpPr>
              <a:spLocks noChangeShapeType="1"/>
            </p:cNvSpPr>
            <p:nvPr/>
          </p:nvSpPr>
          <p:spPr bwMode="auto">
            <a:xfrm flipV="1">
              <a:off x="3730" y="2514"/>
              <a:ext cx="0" cy="50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59" name="Line 30">
              <a:extLst>
                <a:ext uri="{FF2B5EF4-FFF2-40B4-BE49-F238E27FC236}">
                  <a16:creationId xmlns:a16="http://schemas.microsoft.com/office/drawing/2014/main" id="{2B63AA40-3BE7-46A3-A185-55761F856CC7}"/>
                </a:ext>
              </a:extLst>
            </p:cNvPr>
            <p:cNvSpPr>
              <a:spLocks noChangeShapeType="1"/>
            </p:cNvSpPr>
            <p:nvPr/>
          </p:nvSpPr>
          <p:spPr bwMode="auto">
            <a:xfrm>
              <a:off x="3658" y="2514"/>
              <a:ext cx="1080" cy="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2560" name="Text Box 31">
              <a:extLst>
                <a:ext uri="{FF2B5EF4-FFF2-40B4-BE49-F238E27FC236}">
                  <a16:creationId xmlns:a16="http://schemas.microsoft.com/office/drawing/2014/main" id="{782D196D-8FD9-4256-A072-3E50662FB47A}"/>
                </a:ext>
              </a:extLst>
            </p:cNvPr>
            <p:cNvSpPr txBox="1">
              <a:spLocks noChangeArrowheads="1"/>
            </p:cNvSpPr>
            <p:nvPr/>
          </p:nvSpPr>
          <p:spPr bwMode="auto">
            <a:xfrm>
              <a:off x="3514" y="2657"/>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1</a:t>
              </a:r>
              <a:endParaRPr lang="nl-NL" altLang="nl-BE"/>
            </a:p>
          </p:txBody>
        </p:sp>
        <p:sp>
          <p:nvSpPr>
            <p:cNvPr id="22561" name="Line 32">
              <a:extLst>
                <a:ext uri="{FF2B5EF4-FFF2-40B4-BE49-F238E27FC236}">
                  <a16:creationId xmlns:a16="http://schemas.microsoft.com/office/drawing/2014/main" id="{3FB6C993-0DB9-4B36-8C5E-FCC1C2B64987}"/>
                </a:ext>
              </a:extLst>
            </p:cNvPr>
            <p:cNvSpPr>
              <a:spLocks noChangeShapeType="1"/>
            </p:cNvSpPr>
            <p:nvPr/>
          </p:nvSpPr>
          <p:spPr bwMode="auto">
            <a:xfrm>
              <a:off x="3658" y="1866"/>
              <a:ext cx="1080" cy="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2562" name="Line 33">
              <a:extLst>
                <a:ext uri="{FF2B5EF4-FFF2-40B4-BE49-F238E27FC236}">
                  <a16:creationId xmlns:a16="http://schemas.microsoft.com/office/drawing/2014/main" id="{34B60FF9-D676-420F-AEB7-F9FCA3C38C9F}"/>
                </a:ext>
              </a:extLst>
            </p:cNvPr>
            <p:cNvSpPr>
              <a:spLocks noChangeShapeType="1"/>
            </p:cNvSpPr>
            <p:nvPr/>
          </p:nvSpPr>
          <p:spPr bwMode="auto">
            <a:xfrm flipV="1">
              <a:off x="4306" y="2010"/>
              <a:ext cx="576" cy="504"/>
            </a:xfrm>
            <a:prstGeom prst="line">
              <a:avLst/>
            </a:prstGeom>
            <a:noFill/>
            <a:ln w="15875">
              <a:solidFill>
                <a:srgbClr val="8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2563" name="Arc 34">
              <a:extLst>
                <a:ext uri="{FF2B5EF4-FFF2-40B4-BE49-F238E27FC236}">
                  <a16:creationId xmlns:a16="http://schemas.microsoft.com/office/drawing/2014/main" id="{F33D01F4-EDB6-4B56-BFD4-5982F74B351B}"/>
                </a:ext>
              </a:extLst>
            </p:cNvPr>
            <p:cNvSpPr>
              <a:spLocks/>
            </p:cNvSpPr>
            <p:nvPr/>
          </p:nvSpPr>
          <p:spPr bwMode="auto">
            <a:xfrm>
              <a:off x="4594" y="2298"/>
              <a:ext cx="144"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564" name="Text Box 35">
              <a:extLst>
                <a:ext uri="{FF2B5EF4-FFF2-40B4-BE49-F238E27FC236}">
                  <a16:creationId xmlns:a16="http://schemas.microsoft.com/office/drawing/2014/main" id="{8D264025-D035-4FCD-81CB-2609C094892C}"/>
                </a:ext>
              </a:extLst>
            </p:cNvPr>
            <p:cNvSpPr txBox="1">
              <a:spLocks noChangeArrowheads="1"/>
            </p:cNvSpPr>
            <p:nvPr/>
          </p:nvSpPr>
          <p:spPr bwMode="auto">
            <a:xfrm>
              <a:off x="4666" y="222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endParaRPr lang="nl-NL" altLang="nl-BE"/>
            </a:p>
          </p:txBody>
        </p:sp>
        <p:sp>
          <p:nvSpPr>
            <p:cNvPr id="22565" name="Line 36">
              <a:extLst>
                <a:ext uri="{FF2B5EF4-FFF2-40B4-BE49-F238E27FC236}">
                  <a16:creationId xmlns:a16="http://schemas.microsoft.com/office/drawing/2014/main" id="{7379130B-A33B-4502-ACC1-B49C749E8D39}"/>
                </a:ext>
              </a:extLst>
            </p:cNvPr>
            <p:cNvSpPr>
              <a:spLocks noChangeShapeType="1"/>
            </p:cNvSpPr>
            <p:nvPr/>
          </p:nvSpPr>
          <p:spPr bwMode="auto">
            <a:xfrm flipV="1">
              <a:off x="3730" y="1866"/>
              <a:ext cx="0" cy="648"/>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66" name="Text Box 37">
              <a:extLst>
                <a:ext uri="{FF2B5EF4-FFF2-40B4-BE49-F238E27FC236}">
                  <a16:creationId xmlns:a16="http://schemas.microsoft.com/office/drawing/2014/main" id="{32C7E0EC-3379-4724-9376-B0D1B7C7FE59}"/>
                </a:ext>
              </a:extLst>
            </p:cNvPr>
            <p:cNvSpPr txBox="1">
              <a:spLocks noChangeArrowheads="1"/>
            </p:cNvSpPr>
            <p:nvPr/>
          </p:nvSpPr>
          <p:spPr bwMode="auto">
            <a:xfrm>
              <a:off x="3514" y="2082"/>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2</a:t>
              </a:r>
              <a:endParaRPr lang="nl-NL" altLang="nl-BE"/>
            </a:p>
          </p:txBody>
        </p:sp>
        <p:sp>
          <p:nvSpPr>
            <p:cNvPr id="22567" name="Arc 38">
              <a:extLst>
                <a:ext uri="{FF2B5EF4-FFF2-40B4-BE49-F238E27FC236}">
                  <a16:creationId xmlns:a16="http://schemas.microsoft.com/office/drawing/2014/main" id="{AF2E4D91-D390-497E-A776-3D74A50622EB}"/>
                </a:ext>
              </a:extLst>
            </p:cNvPr>
            <p:cNvSpPr>
              <a:spLocks/>
            </p:cNvSpPr>
            <p:nvPr/>
          </p:nvSpPr>
          <p:spPr bwMode="auto">
            <a:xfrm>
              <a:off x="4594" y="1938"/>
              <a:ext cx="144"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568" name="Text Box 39">
              <a:extLst>
                <a:ext uri="{FF2B5EF4-FFF2-40B4-BE49-F238E27FC236}">
                  <a16:creationId xmlns:a16="http://schemas.microsoft.com/office/drawing/2014/main" id="{A7D094A9-94BF-4E4E-9244-8DC07CED0178}"/>
                </a:ext>
              </a:extLst>
            </p:cNvPr>
            <p:cNvSpPr txBox="1">
              <a:spLocks noChangeArrowheads="1"/>
            </p:cNvSpPr>
            <p:nvPr/>
          </p:nvSpPr>
          <p:spPr bwMode="auto">
            <a:xfrm>
              <a:off x="4666" y="186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Symbol" panose="05050102010706020507" pitchFamily="18" charset="2"/>
                  <a:ea typeface="SimSun" panose="02010600030101010101" pitchFamily="2" charset="-122"/>
                </a:rPr>
                <a:t>d</a:t>
              </a:r>
              <a:endParaRPr lang="nl-NL" altLang="nl-BE"/>
            </a:p>
          </p:txBody>
        </p:sp>
        <p:sp>
          <p:nvSpPr>
            <p:cNvPr id="22569" name="Text Box 40">
              <a:extLst>
                <a:ext uri="{FF2B5EF4-FFF2-40B4-BE49-F238E27FC236}">
                  <a16:creationId xmlns:a16="http://schemas.microsoft.com/office/drawing/2014/main" id="{0D6649A1-D8FE-4278-888B-1C28AE6EA7ED}"/>
                </a:ext>
              </a:extLst>
            </p:cNvPr>
            <p:cNvSpPr txBox="1">
              <a:spLocks noChangeArrowheads="1"/>
            </p:cNvSpPr>
            <p:nvPr/>
          </p:nvSpPr>
          <p:spPr bwMode="auto">
            <a:xfrm>
              <a:off x="4450" y="208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endParaRPr lang="nl-NL" altLang="nl-BE"/>
            </a:p>
          </p:txBody>
        </p:sp>
        <p:sp>
          <p:nvSpPr>
            <p:cNvPr id="22570" name="Text Box 41">
              <a:extLst>
                <a:ext uri="{FF2B5EF4-FFF2-40B4-BE49-F238E27FC236}">
                  <a16:creationId xmlns:a16="http://schemas.microsoft.com/office/drawing/2014/main" id="{E1419340-7A65-4FD4-92A0-B0750886BAB0}"/>
                </a:ext>
              </a:extLst>
            </p:cNvPr>
            <p:cNvSpPr txBox="1">
              <a:spLocks noChangeArrowheads="1"/>
            </p:cNvSpPr>
            <p:nvPr/>
          </p:nvSpPr>
          <p:spPr bwMode="auto">
            <a:xfrm>
              <a:off x="4090" y="201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R</a:t>
              </a:r>
              <a:endParaRPr lang="nl-NL" altLang="nl-BE"/>
            </a:p>
          </p:txBody>
        </p:sp>
        <p:sp>
          <p:nvSpPr>
            <p:cNvPr id="22571" name="Line 42">
              <a:extLst>
                <a:ext uri="{FF2B5EF4-FFF2-40B4-BE49-F238E27FC236}">
                  <a16:creationId xmlns:a16="http://schemas.microsoft.com/office/drawing/2014/main" id="{2117EDB0-8280-4B6F-8A86-4257442D0890}"/>
                </a:ext>
              </a:extLst>
            </p:cNvPr>
            <p:cNvSpPr>
              <a:spLocks noChangeShapeType="1"/>
            </p:cNvSpPr>
            <p:nvPr/>
          </p:nvSpPr>
          <p:spPr bwMode="auto">
            <a:xfrm rot="20037901" flipV="1">
              <a:off x="4162" y="1938"/>
              <a:ext cx="576" cy="504"/>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72" name="Line 43">
              <a:extLst>
                <a:ext uri="{FF2B5EF4-FFF2-40B4-BE49-F238E27FC236}">
                  <a16:creationId xmlns:a16="http://schemas.microsoft.com/office/drawing/2014/main" id="{2F1BA6C2-367A-409D-8EF2-93F4C094FAD7}"/>
                </a:ext>
              </a:extLst>
            </p:cNvPr>
            <p:cNvSpPr>
              <a:spLocks noChangeShapeType="1"/>
            </p:cNvSpPr>
            <p:nvPr/>
          </p:nvSpPr>
          <p:spPr bwMode="auto">
            <a:xfrm flipV="1">
              <a:off x="3730" y="1866"/>
              <a:ext cx="864" cy="1152"/>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2573" name="Text Box 44">
              <a:extLst>
                <a:ext uri="{FF2B5EF4-FFF2-40B4-BE49-F238E27FC236}">
                  <a16:creationId xmlns:a16="http://schemas.microsoft.com/office/drawing/2014/main" id="{93C542EF-2570-4AEC-9F77-81F4DE28A2F9}"/>
                </a:ext>
              </a:extLst>
            </p:cNvPr>
            <p:cNvSpPr txBox="1">
              <a:spLocks noChangeArrowheads="1"/>
            </p:cNvSpPr>
            <p:nvPr/>
          </p:nvSpPr>
          <p:spPr bwMode="auto">
            <a:xfrm>
              <a:off x="4162" y="258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0</a:t>
              </a:r>
              <a:endParaRPr lang="nl-NL" altLang="zh-CN" sz="1600">
                <a:latin typeface="Times New Roman" panose="02020603050405020304" pitchFamily="18" charset="0"/>
                <a:ea typeface="SimSun" panose="02010600030101010101" pitchFamily="2" charset="-122"/>
              </a:endParaRPr>
            </a:p>
            <a:p>
              <a:endParaRPr lang="nl-NL" altLang="nl-BE"/>
            </a:p>
          </p:txBody>
        </p:sp>
        <p:sp>
          <p:nvSpPr>
            <p:cNvPr id="22574" name="Line 45">
              <a:extLst>
                <a:ext uri="{FF2B5EF4-FFF2-40B4-BE49-F238E27FC236}">
                  <a16:creationId xmlns:a16="http://schemas.microsoft.com/office/drawing/2014/main" id="{6C91427E-00A1-4DF1-AF5D-24AEF7A5CBDA}"/>
                </a:ext>
              </a:extLst>
            </p:cNvPr>
            <p:cNvSpPr>
              <a:spLocks noChangeAspect="1" noChangeShapeType="1"/>
            </p:cNvSpPr>
            <p:nvPr/>
          </p:nvSpPr>
          <p:spPr bwMode="auto">
            <a:xfrm rot="5400000" flipV="1">
              <a:off x="4174" y="2411"/>
              <a:ext cx="113" cy="151"/>
            </a:xfrm>
            <a:prstGeom prst="line">
              <a:avLst/>
            </a:prstGeom>
            <a:noFill/>
            <a:ln w="2540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2575" name="Arc 46">
              <a:extLst>
                <a:ext uri="{FF2B5EF4-FFF2-40B4-BE49-F238E27FC236}">
                  <a16:creationId xmlns:a16="http://schemas.microsoft.com/office/drawing/2014/main" id="{E2CD1981-2FF6-4E01-BE51-C72278D7103E}"/>
                </a:ext>
              </a:extLst>
            </p:cNvPr>
            <p:cNvSpPr>
              <a:spLocks/>
            </p:cNvSpPr>
            <p:nvPr/>
          </p:nvSpPr>
          <p:spPr bwMode="auto">
            <a:xfrm>
              <a:off x="3946" y="2730"/>
              <a:ext cx="21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576" name="Text Box 47">
              <a:extLst>
                <a:ext uri="{FF2B5EF4-FFF2-40B4-BE49-F238E27FC236}">
                  <a16:creationId xmlns:a16="http://schemas.microsoft.com/office/drawing/2014/main" id="{16E043DB-C892-4C7E-82A7-3920352D8490}"/>
                </a:ext>
              </a:extLst>
            </p:cNvPr>
            <p:cNvSpPr txBox="1">
              <a:spLocks noChangeArrowheads="1"/>
            </p:cNvSpPr>
            <p:nvPr/>
          </p:nvSpPr>
          <p:spPr bwMode="auto">
            <a:xfrm>
              <a:off x="3969" y="3217"/>
              <a:ext cx="158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NL" altLang="zh-CN" sz="1600">
                  <a:latin typeface="Times New Roman" panose="02020603050405020304" pitchFamily="18" charset="0"/>
                  <a:ea typeface="SimSun" panose="02010600030101010101" pitchFamily="2" charset="-122"/>
                </a:rPr>
                <a:t>E=E</a:t>
              </a:r>
              <a:r>
                <a:rPr lang="nl-NL" altLang="zh-CN" sz="1600" baseline="-25000">
                  <a:latin typeface="Times New Roman" panose="02020603050405020304" pitchFamily="18" charset="0"/>
                  <a:ea typeface="SimSun" panose="02010600030101010101" pitchFamily="2" charset="-122"/>
                </a:rPr>
                <a:t>1</a:t>
              </a:r>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2</a:t>
              </a:r>
              <a:r>
                <a:rPr lang="nl-NL" altLang="zh-CN" sz="1600">
                  <a:latin typeface="Times New Roman" panose="02020603050405020304" pitchFamily="18" charset="0"/>
                  <a:ea typeface="SimSun" panose="02010600030101010101" pitchFamily="2" charset="-122"/>
                </a:rPr>
                <a:t>=E</a:t>
              </a:r>
              <a:r>
                <a:rPr lang="nl-NL" altLang="zh-CN" sz="1600" baseline="-25000">
                  <a:latin typeface="Times New Roman" panose="02020603050405020304" pitchFamily="18" charset="0"/>
                  <a:ea typeface="SimSun" panose="02010600030101010101" pitchFamily="2" charset="-122"/>
                </a:rPr>
                <a:t>R</a:t>
              </a:r>
              <a:r>
                <a:rPr lang="nl-NL" altLang="zh-CN" sz="1600">
                  <a:latin typeface="Times New Roman" panose="02020603050405020304" pitchFamily="18" charset="0"/>
                  <a:ea typeface="SimSun" panose="02010600030101010101" pitchFamily="2" charset="-122"/>
                </a:rPr>
                <a:t>sin(</a:t>
              </a:r>
              <a:r>
                <a:rPr lang="nl-NL" altLang="zh-CN" sz="1600">
                  <a:latin typeface="Symbol" panose="05050102010706020507" pitchFamily="18" charset="2"/>
                  <a:ea typeface="SimSun" panose="02010600030101010101" pitchFamily="2" charset="-122"/>
                </a:rPr>
                <a:t>w</a:t>
              </a:r>
              <a:r>
                <a:rPr lang="nl-NL" altLang="zh-CN" sz="1600">
                  <a:latin typeface="Times New Roman" panose="02020603050405020304" pitchFamily="18" charset="0"/>
                  <a:ea typeface="SimSun" panose="02010600030101010101" pitchFamily="2" charset="-122"/>
                </a:rPr>
                <a:t>t</a:t>
              </a:r>
              <a:r>
                <a:rPr lang="nl-NL" altLang="zh-CN" sz="1600">
                  <a:latin typeface="Symbol" panose="05050102010706020507" pitchFamily="18" charset="2"/>
                  <a:ea typeface="SimSun" panose="02010600030101010101" pitchFamily="2" charset="-122"/>
                </a:rPr>
                <a:t>+b</a:t>
              </a:r>
              <a:r>
                <a:rPr lang="nl-NL" altLang="zh-CN" sz="1600">
                  <a:latin typeface="Times New Roman" panose="02020603050405020304" pitchFamily="18" charset="0"/>
                  <a:ea typeface="SimSun" panose="02010600030101010101" pitchFamily="2" charset="-122"/>
                </a:rPr>
                <a:t>)</a:t>
              </a:r>
            </a:p>
            <a:p>
              <a:endParaRPr lang="nl-NL" altLang="zh-CN" sz="1600">
                <a:latin typeface="Times New Roman" panose="02020603050405020304" pitchFamily="18" charset="0"/>
                <a:ea typeface="SimSun" panose="02010600030101010101" pitchFamily="2" charset="-122"/>
              </a:endParaRPr>
            </a:p>
            <a:p>
              <a:r>
                <a:rPr lang="nl-NL" altLang="zh-CN" sz="1600">
                  <a:latin typeface="Times New Roman" panose="02020603050405020304" pitchFamily="18" charset="0"/>
                  <a:ea typeface="SimSun" panose="02010600030101010101" pitchFamily="2" charset="-122"/>
                </a:rPr>
                <a:t>	(c)</a:t>
              </a:r>
              <a:endParaRPr lang="nl-NL" altLang="nl-BE"/>
            </a:p>
          </p:txBody>
        </p:sp>
      </p:grpSp>
      <p:sp>
        <p:nvSpPr>
          <p:cNvPr id="22531" name="Rectangle 48">
            <a:extLst>
              <a:ext uri="{FF2B5EF4-FFF2-40B4-BE49-F238E27FC236}">
                <a16:creationId xmlns:a16="http://schemas.microsoft.com/office/drawing/2014/main" id="{6AD00932-66E1-46B5-ADA0-574BD5853D9F}"/>
              </a:ext>
            </a:extLst>
          </p:cNvPr>
          <p:cNvSpPr>
            <a:spLocks noChangeArrowheads="1"/>
          </p:cNvSpPr>
          <p:nvPr/>
        </p:nvSpPr>
        <p:spPr bwMode="auto">
          <a:xfrm>
            <a:off x="34925" y="274638"/>
            <a:ext cx="9072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3200">
                <a:solidFill>
                  <a:schemeClr val="tx2"/>
                </a:solidFill>
                <a:latin typeface="Arial" panose="020B0604020202020204" pitchFamily="34" charset="0"/>
                <a:cs typeface="Arial" panose="020B0604020202020204" pitchFamily="34" charset="0"/>
              </a:rPr>
              <a:t>Intermezzo: vectormodel voor het samenstellen van harmonische golven – 2 golven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jdelijke aanduiding voor inhoud 3">
            <a:extLst>
              <a:ext uri="{FF2B5EF4-FFF2-40B4-BE49-F238E27FC236}">
                <a16:creationId xmlns:a16="http://schemas.microsoft.com/office/drawing/2014/main" id="{6E8D68EE-B801-4BD8-95F1-CDECCBBB8BBF}"/>
              </a:ext>
            </a:extLst>
          </p:cNvPr>
          <p:cNvSpPr>
            <a:spLocks noGrp="1"/>
          </p:cNvSpPr>
          <p:nvPr>
            <p:ph idx="1"/>
          </p:nvPr>
        </p:nvSpPr>
        <p:spPr bwMode="auto">
          <a:xfrm>
            <a:off x="415925" y="1487488"/>
            <a:ext cx="8428038" cy="463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dirty="0"/>
              <a:t>Intensiteit</a:t>
            </a:r>
            <a:r>
              <a:rPr lang="nl-BE" altLang="nl-BE" i="1" dirty="0"/>
              <a:t> </a:t>
            </a:r>
            <a:r>
              <a:rPr lang="nl-BE" altLang="nl-BE" dirty="0">
                <a:sym typeface="Symbol" panose="05050102010706020507" pitchFamily="18" charset="2"/>
              </a:rPr>
              <a:t> </a:t>
            </a:r>
            <a:r>
              <a:rPr lang="nl-BE" altLang="nl-BE" dirty="0"/>
              <a:t>(amplitude van het elektrisch veld)</a:t>
            </a:r>
            <a:r>
              <a:rPr lang="nl-BE" altLang="nl-BE" baseline="30000" dirty="0">
                <a:sym typeface="Symbol" panose="05050102010706020507" pitchFamily="18" charset="2"/>
              </a:rPr>
              <a:t>2</a:t>
            </a:r>
            <a:r>
              <a:rPr lang="nl-BE" altLang="nl-BE" dirty="0">
                <a:sym typeface="Symbol" panose="05050102010706020507" pitchFamily="18" charset="2"/>
              </a:rPr>
              <a:t> </a:t>
            </a: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endParaRPr lang="nl-BE" altLang="nl-BE" sz="2400" i="1" dirty="0">
              <a:sym typeface="Symbol" panose="05050102010706020507" pitchFamily="18" charset="2"/>
            </a:endParaRPr>
          </a:p>
          <a:p>
            <a:pPr marL="0" indent="0">
              <a:buFontTx/>
              <a:buNone/>
            </a:pPr>
            <a:r>
              <a:rPr lang="nl-BE" altLang="nl-BE" sz="2400" i="1" dirty="0">
                <a:sym typeface="Symbol" panose="05050102010706020507" pitchFamily="18" charset="2"/>
              </a:rPr>
              <a:t>			</a:t>
            </a: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endParaRPr lang="nl-BE" altLang="nl-BE" i="1" baseline="30000" dirty="0">
              <a:sym typeface="Symbol" panose="05050102010706020507" pitchFamily="18" charset="2"/>
            </a:endParaRPr>
          </a:p>
          <a:p>
            <a:pPr marL="0" indent="0">
              <a:buFontTx/>
              <a:buNone/>
            </a:pPr>
            <a:r>
              <a:rPr lang="nl-BE" altLang="nl-BE" i="1" baseline="30000" dirty="0">
                <a:sym typeface="Symbol" panose="05050102010706020507" pitchFamily="18" charset="2"/>
              </a:rPr>
              <a:t>						</a:t>
            </a:r>
            <a:endParaRPr lang="nl-BE" altLang="nl-BE" dirty="0"/>
          </a:p>
        </p:txBody>
      </p:sp>
      <p:sp>
        <p:nvSpPr>
          <p:cNvPr id="44" name="Titel 1">
            <a:extLst>
              <a:ext uri="{FF2B5EF4-FFF2-40B4-BE49-F238E27FC236}">
                <a16:creationId xmlns:a16="http://schemas.microsoft.com/office/drawing/2014/main" id="{A3C2923D-5A89-4D7B-83D8-22660720A813}"/>
              </a:ext>
            </a:extLst>
          </p:cNvPr>
          <p:cNvSpPr txBox="1">
            <a:spLocks/>
          </p:cNvSpPr>
          <p:nvPr/>
        </p:nvSpPr>
        <p:spPr>
          <a:xfrm>
            <a:off x="457200" y="15875"/>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34.4 Intensiteit in het dubbele spleet experiment</a:t>
            </a:r>
          </a:p>
        </p:txBody>
      </p:sp>
      <p:graphicFrame>
        <p:nvGraphicFramePr>
          <p:cNvPr id="18436" name="Object 1">
            <a:extLst>
              <a:ext uri="{FF2B5EF4-FFF2-40B4-BE49-F238E27FC236}">
                <a16:creationId xmlns:a16="http://schemas.microsoft.com/office/drawing/2014/main" id="{FC53BE59-3D41-482D-B822-F18A12A4895D}"/>
              </a:ext>
            </a:extLst>
          </p:cNvPr>
          <p:cNvGraphicFramePr>
            <a:graphicFrameLocks noChangeAspect="1"/>
          </p:cNvGraphicFramePr>
          <p:nvPr/>
        </p:nvGraphicFramePr>
        <p:xfrm>
          <a:off x="566738" y="2547938"/>
          <a:ext cx="5645150" cy="3352800"/>
        </p:xfrm>
        <a:graphic>
          <a:graphicData uri="http://schemas.openxmlformats.org/presentationml/2006/ole">
            <mc:AlternateContent xmlns:mc="http://schemas.openxmlformats.org/markup-compatibility/2006">
              <mc:Choice xmlns:v="urn:schemas-microsoft-com:vml" Requires="v">
                <p:oleObj spid="_x0000_s18454" name="Vergelijking" r:id="rId3" imgW="2565400" imgH="1524000" progId="Equation.3">
                  <p:embed/>
                </p:oleObj>
              </mc:Choice>
              <mc:Fallback>
                <p:oleObj name="Vergelijking" r:id="rId3" imgW="2565400" imgH="152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547938"/>
                        <a:ext cx="56451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jdelijke aanduiding voor inhoud 3">
            <a:extLst>
              <a:ext uri="{FF2B5EF4-FFF2-40B4-BE49-F238E27FC236}">
                <a16:creationId xmlns:a16="http://schemas.microsoft.com/office/drawing/2014/main" id="{8BCCB403-5CDB-4907-90F4-2A8B2D17D31B}"/>
              </a:ext>
            </a:extLst>
          </p:cNvPr>
          <p:cNvSpPr>
            <a:spLocks noGrp="1"/>
          </p:cNvSpPr>
          <p:nvPr>
            <p:ph idx="1"/>
          </p:nvPr>
        </p:nvSpPr>
        <p:spPr bwMode="auto">
          <a:xfrm>
            <a:off x="457200" y="1487488"/>
            <a:ext cx="8686800" cy="463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Berekening Intensiteit </a:t>
            </a:r>
            <a:r>
              <a:rPr lang="nl-BE" altLang="nl-BE" i="1"/>
              <a:t>I</a:t>
            </a:r>
            <a:r>
              <a:rPr lang="nl-BE" altLang="nl-BE" i="1" baseline="-25000">
                <a:latin typeface="Symbol" panose="05050102010706020507" pitchFamily="18" charset="2"/>
              </a:rPr>
              <a:t>q</a:t>
            </a:r>
            <a:r>
              <a:rPr lang="nl-BE" altLang="nl-BE" i="1"/>
              <a:t> </a:t>
            </a:r>
            <a:r>
              <a:rPr lang="nl-BE" altLang="nl-BE" i="1">
                <a:sym typeface="Symbol" panose="05050102010706020507" pitchFamily="18" charset="2"/>
              </a:rPr>
              <a:t> (E</a:t>
            </a:r>
            <a:r>
              <a:rPr lang="nl-BE" altLang="nl-BE" i="1" baseline="-25000">
                <a:latin typeface="Symbol" panose="05050102010706020507" pitchFamily="18" charset="2"/>
                <a:sym typeface="Symbol" panose="05050102010706020507" pitchFamily="18" charset="2"/>
              </a:rPr>
              <a:t>q</a:t>
            </a:r>
            <a:r>
              <a:rPr lang="nl-BE" altLang="nl-BE" i="1" baseline="-25000">
                <a:sym typeface="Symbol" panose="05050102010706020507" pitchFamily="18" charset="2"/>
              </a:rPr>
              <a:t>o</a:t>
            </a:r>
            <a:r>
              <a:rPr lang="nl-BE" altLang="nl-BE" i="1">
                <a:sym typeface="Symbol" panose="05050102010706020507" pitchFamily="18" charset="2"/>
              </a:rPr>
              <a:t>)²</a:t>
            </a: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endParaRPr lang="nl-BE" altLang="nl-BE" sz="2400" i="1">
              <a:sym typeface="Symbol" panose="05050102010706020507" pitchFamily="18" charset="2"/>
            </a:endParaRPr>
          </a:p>
          <a:p>
            <a:pPr marL="0" indent="0">
              <a:buFontTx/>
              <a:buNone/>
            </a:pPr>
            <a:r>
              <a:rPr lang="nl-BE" altLang="nl-BE" sz="2400" i="1">
                <a:sym typeface="Symbol" panose="05050102010706020507" pitchFamily="18" charset="2"/>
              </a:rPr>
              <a:t>			(I</a:t>
            </a:r>
            <a:r>
              <a:rPr lang="nl-BE" altLang="nl-BE" sz="2400" i="1" baseline="-25000">
                <a:sym typeface="Symbol" panose="05050102010706020507" pitchFamily="18" charset="2"/>
              </a:rPr>
              <a:t>0</a:t>
            </a:r>
            <a:r>
              <a:rPr lang="nl-BE" altLang="nl-BE" sz="2400" i="1">
                <a:sym typeface="Symbol" panose="05050102010706020507" pitchFamily="18" charset="2"/>
              </a:rPr>
              <a:t> de intensiteit in de voorwaartse richting)</a:t>
            </a:r>
            <a:endParaRPr lang="nl-BE" altLang="nl-BE" sz="2400"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endParaRPr lang="nl-BE" altLang="nl-BE" i="1" baseline="30000">
              <a:sym typeface="Symbol" panose="05050102010706020507" pitchFamily="18" charset="2"/>
            </a:endParaRPr>
          </a:p>
          <a:p>
            <a:pPr marL="0" indent="0">
              <a:buFontTx/>
              <a:buNone/>
            </a:pPr>
            <a:r>
              <a:rPr lang="nl-BE" altLang="nl-BE" i="1" baseline="30000">
                <a:sym typeface="Symbol" panose="05050102010706020507" pitchFamily="18" charset="2"/>
              </a:rPr>
              <a:t>						</a:t>
            </a:r>
            <a:endParaRPr lang="nl-BE" altLang="nl-BE"/>
          </a:p>
        </p:txBody>
      </p:sp>
      <p:sp>
        <p:nvSpPr>
          <p:cNvPr id="44" name="Titel 1">
            <a:extLst>
              <a:ext uri="{FF2B5EF4-FFF2-40B4-BE49-F238E27FC236}">
                <a16:creationId xmlns:a16="http://schemas.microsoft.com/office/drawing/2014/main" id="{33160549-6811-4292-95A0-649DA2E4C463}"/>
              </a:ext>
            </a:extLst>
          </p:cNvPr>
          <p:cNvSpPr txBox="1">
            <a:spLocks/>
          </p:cNvSpPr>
          <p:nvPr/>
        </p:nvSpPr>
        <p:spPr>
          <a:xfrm>
            <a:off x="457200" y="15875"/>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a:lstStyle>
          <a:p>
            <a:pPr>
              <a:defRPr/>
            </a:pPr>
            <a:r>
              <a:rPr lang="nl-BE" kern="0" dirty="0"/>
              <a:t>34.4 Intensiteit in het dubbele spleet experiment</a:t>
            </a:r>
          </a:p>
        </p:txBody>
      </p:sp>
      <p:graphicFrame>
        <p:nvGraphicFramePr>
          <p:cNvPr id="19460" name="Object 1">
            <a:extLst>
              <a:ext uri="{FF2B5EF4-FFF2-40B4-BE49-F238E27FC236}">
                <a16:creationId xmlns:a16="http://schemas.microsoft.com/office/drawing/2014/main" id="{FC517032-2AEF-448D-A5BD-1460C7E76A05}"/>
              </a:ext>
            </a:extLst>
          </p:cNvPr>
          <p:cNvGraphicFramePr>
            <a:graphicFrameLocks noChangeAspect="1"/>
          </p:cNvGraphicFramePr>
          <p:nvPr/>
        </p:nvGraphicFramePr>
        <p:xfrm>
          <a:off x="747713" y="2397125"/>
          <a:ext cx="5281612" cy="2235200"/>
        </p:xfrm>
        <a:graphic>
          <a:graphicData uri="http://schemas.openxmlformats.org/presentationml/2006/ole">
            <mc:AlternateContent xmlns:mc="http://schemas.openxmlformats.org/markup-compatibility/2006">
              <mc:Choice xmlns:v="urn:schemas-microsoft-com:vml" Requires="v">
                <p:oleObj spid="_x0000_s19477" name="Vergelijking" r:id="rId3" imgW="2400300" imgH="1016000" progId="Equation.3">
                  <p:embed/>
                </p:oleObj>
              </mc:Choice>
              <mc:Fallback>
                <p:oleObj name="Vergelijking" r:id="rId3" imgW="2400300" imgH="1016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2397125"/>
                        <a:ext cx="528161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a:extLst>
              <a:ext uri="{FF2B5EF4-FFF2-40B4-BE49-F238E27FC236}">
                <a16:creationId xmlns:a16="http://schemas.microsoft.com/office/drawing/2014/main" id="{5AEEDC15-2092-4B99-9DCE-9C2457AB37B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34.4 Intensiteit in het dubbele spleet experiment</a:t>
            </a:r>
            <a:br>
              <a:rPr lang="nl-BE" altLang="nl-BE"/>
            </a:br>
            <a:endParaRPr lang="nl-BE" altLang="nl-BE"/>
          </a:p>
        </p:txBody>
      </p:sp>
      <p:pic>
        <p:nvPicPr>
          <p:cNvPr id="20483" name="Picture 2">
            <a:extLst>
              <a:ext uri="{FF2B5EF4-FFF2-40B4-BE49-F238E27FC236}">
                <a16:creationId xmlns:a16="http://schemas.microsoft.com/office/drawing/2014/main" id="{BD569969-D915-4EFF-B615-0F7FCD326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2128838"/>
            <a:ext cx="7050087"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FDB024A8-180C-4476-9219-8038421A51F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34.4 Intensiteit in het dubbele spleet experiment</a:t>
            </a:r>
            <a:br>
              <a:rPr lang="nl-BE" altLang="nl-BE"/>
            </a:br>
            <a:endParaRPr lang="nl-BE" altLang="nl-BE"/>
          </a:p>
        </p:txBody>
      </p:sp>
      <p:pic>
        <p:nvPicPr>
          <p:cNvPr id="21507" name="Picture 4" descr="Figure_34_14">
            <a:extLst>
              <a:ext uri="{FF2B5EF4-FFF2-40B4-BE49-F238E27FC236}">
                <a16:creationId xmlns:a16="http://schemas.microsoft.com/office/drawing/2014/main" id="{597575BB-C060-40EB-84BD-68A172893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73288"/>
            <a:ext cx="8229600" cy="337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bubble_film">
            <a:extLst>
              <a:ext uri="{FF2B5EF4-FFF2-40B4-BE49-F238E27FC236}">
                <a16:creationId xmlns:a16="http://schemas.microsoft.com/office/drawing/2014/main" id="{3A87E95C-DB61-47F5-A470-BF577B739B7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388" y="1125538"/>
            <a:ext cx="249713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1" name="Picture 4" descr="mosselschaal">
            <a:extLst>
              <a:ext uri="{FF2B5EF4-FFF2-40B4-BE49-F238E27FC236}">
                <a16:creationId xmlns:a16="http://schemas.microsoft.com/office/drawing/2014/main" id="{513D9AF9-1000-425E-9E7F-1D3D15DDD397}"/>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t="16577"/>
          <a:stretch>
            <a:fillRect/>
          </a:stretch>
        </p:blipFill>
        <p:spPr bwMode="auto">
          <a:xfrm>
            <a:off x="6334125" y="1185863"/>
            <a:ext cx="2414588" cy="1811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2" name="Picture 5" descr="IIyama_LPX100_LCD_Projector">
            <a:extLst>
              <a:ext uri="{FF2B5EF4-FFF2-40B4-BE49-F238E27FC236}">
                <a16:creationId xmlns:a16="http://schemas.microsoft.com/office/drawing/2014/main" id="{0F521B03-14D3-4C4E-8CE2-D38E5B9CAED1}"/>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6424613" y="4378325"/>
            <a:ext cx="2540000" cy="171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3" name="Picture 6" descr="olie op water">
            <a:extLst>
              <a:ext uri="{FF2B5EF4-FFF2-40B4-BE49-F238E27FC236}">
                <a16:creationId xmlns:a16="http://schemas.microsoft.com/office/drawing/2014/main" id="{009FF14F-A035-4E4E-A7F6-2AF78081F726}"/>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3190875" y="4149725"/>
            <a:ext cx="2894013" cy="217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4" name="Picture 7" descr="duif">
            <a:extLst>
              <a:ext uri="{FF2B5EF4-FFF2-40B4-BE49-F238E27FC236}">
                <a16:creationId xmlns:a16="http://schemas.microsoft.com/office/drawing/2014/main" id="{119A4A91-E385-4568-A347-3533F6D55C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4211638"/>
            <a:ext cx="2605088"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8" descr="peacock">
            <a:extLst>
              <a:ext uri="{FF2B5EF4-FFF2-40B4-BE49-F238E27FC236}">
                <a16:creationId xmlns:a16="http://schemas.microsoft.com/office/drawing/2014/main" id="{ACBC0164-2CE5-4E17-9CD9-ED4BCBCC79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9624"/>
          <a:stretch>
            <a:fillRect/>
          </a:stretch>
        </p:blipFill>
        <p:spPr bwMode="auto">
          <a:xfrm>
            <a:off x="3203575" y="1196975"/>
            <a:ext cx="292893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itel 1">
            <a:extLst>
              <a:ext uri="{FF2B5EF4-FFF2-40B4-BE49-F238E27FC236}">
                <a16:creationId xmlns:a16="http://schemas.microsoft.com/office/drawing/2014/main" id="{B07753A8-2B57-467B-9FC3-9B835872842E}"/>
              </a:ext>
            </a:extLst>
          </p:cNvPr>
          <p:cNvSpPr>
            <a:spLocks noGrp="1"/>
          </p:cNvSpPr>
          <p:nvPr>
            <p:ph type="title"/>
          </p:nvPr>
        </p:nvSpPr>
        <p:spPr bwMode="auto">
          <a:xfrm>
            <a:off x="0" y="274638"/>
            <a:ext cx="8993188"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34.5 Interferentie aan dunne filmen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F2F7FAD-5D61-4084-A668-CE14B6B82E33}"/>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latin typeface="Times New Roman" panose="02020603050405020304" pitchFamily="18" charset="0"/>
            </a:endParaRPr>
          </a:p>
        </p:txBody>
      </p:sp>
      <p:sp>
        <p:nvSpPr>
          <p:cNvPr id="28675" name="Rectangle 4">
            <a:extLst>
              <a:ext uri="{FF2B5EF4-FFF2-40B4-BE49-F238E27FC236}">
                <a16:creationId xmlns:a16="http://schemas.microsoft.com/office/drawing/2014/main" id="{07140C8B-97C7-4029-B332-C84F5A9667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latin typeface="Times New Roman" panose="02020603050405020304" pitchFamily="18" charset="0"/>
            </a:endParaRPr>
          </a:p>
        </p:txBody>
      </p:sp>
      <p:grpSp>
        <p:nvGrpSpPr>
          <p:cNvPr id="28676" name="Group 5">
            <a:extLst>
              <a:ext uri="{FF2B5EF4-FFF2-40B4-BE49-F238E27FC236}">
                <a16:creationId xmlns:a16="http://schemas.microsoft.com/office/drawing/2014/main" id="{42F065FC-F71B-4FD7-9A42-F55496C42E08}"/>
              </a:ext>
            </a:extLst>
          </p:cNvPr>
          <p:cNvGrpSpPr>
            <a:grpSpLocks noChangeAspect="1"/>
          </p:cNvGrpSpPr>
          <p:nvPr/>
        </p:nvGrpSpPr>
        <p:grpSpPr bwMode="auto">
          <a:xfrm>
            <a:off x="684213" y="2332038"/>
            <a:ext cx="7775575" cy="3760787"/>
            <a:chOff x="2198" y="1605"/>
            <a:chExt cx="8440" cy="4082"/>
          </a:xfrm>
        </p:grpSpPr>
        <p:sp>
          <p:nvSpPr>
            <p:cNvPr id="28679" name="AutoShape 6">
              <a:extLst>
                <a:ext uri="{FF2B5EF4-FFF2-40B4-BE49-F238E27FC236}">
                  <a16:creationId xmlns:a16="http://schemas.microsoft.com/office/drawing/2014/main" id="{8D79606F-6CFC-4DDB-B1AE-232B6890369D}"/>
                </a:ext>
              </a:extLst>
            </p:cNvPr>
            <p:cNvSpPr>
              <a:spLocks noChangeAspect="1" noChangeArrowheads="1"/>
            </p:cNvSpPr>
            <p:nvPr/>
          </p:nvSpPr>
          <p:spPr bwMode="auto">
            <a:xfrm>
              <a:off x="2198" y="1605"/>
              <a:ext cx="8440" cy="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a:p>
          </p:txBody>
        </p:sp>
        <p:sp>
          <p:nvSpPr>
            <p:cNvPr id="28680" name="Rectangle 7">
              <a:extLst>
                <a:ext uri="{FF2B5EF4-FFF2-40B4-BE49-F238E27FC236}">
                  <a16:creationId xmlns:a16="http://schemas.microsoft.com/office/drawing/2014/main" id="{46703885-720A-437F-A3A2-75AA3F2FB40B}"/>
                </a:ext>
              </a:extLst>
            </p:cNvPr>
            <p:cNvSpPr>
              <a:spLocks noChangeArrowheads="1"/>
            </p:cNvSpPr>
            <p:nvPr/>
          </p:nvSpPr>
          <p:spPr bwMode="auto">
            <a:xfrm>
              <a:off x="2198" y="2967"/>
              <a:ext cx="8438" cy="1360"/>
            </a:xfrm>
            <a:prstGeom prst="rect">
              <a:avLst/>
            </a:prstGeom>
            <a:solidFill>
              <a:srgbClr val="C0C0C0"/>
            </a:solidFill>
            <a:ln w="9525">
              <a:solidFill>
                <a:srgbClr val="C0C0C0"/>
              </a:solidFill>
              <a:miter lim="800000"/>
              <a:headEnd/>
              <a:tailEnd/>
            </a:ln>
          </p:spPr>
          <p:txBody>
            <a:bodyPr lIns="78638" tIns="39319" rIns="78638" bIns="39319"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nl-BE" altLang="nl-BE">
                <a:latin typeface="Times New Roman" panose="02020603050405020304" pitchFamily="18" charset="0"/>
              </a:endParaRPr>
            </a:p>
          </p:txBody>
        </p:sp>
        <p:grpSp>
          <p:nvGrpSpPr>
            <p:cNvPr id="28681" name="Group 8">
              <a:extLst>
                <a:ext uri="{FF2B5EF4-FFF2-40B4-BE49-F238E27FC236}">
                  <a16:creationId xmlns:a16="http://schemas.microsoft.com/office/drawing/2014/main" id="{A6EB36F0-84F3-4D67-9885-A284FB8B3A81}"/>
                </a:ext>
              </a:extLst>
            </p:cNvPr>
            <p:cNvGrpSpPr>
              <a:grpSpLocks/>
            </p:cNvGrpSpPr>
            <p:nvPr/>
          </p:nvGrpSpPr>
          <p:grpSpPr bwMode="auto">
            <a:xfrm>
              <a:off x="4376" y="4327"/>
              <a:ext cx="906" cy="1360"/>
              <a:chOff x="1292" y="527"/>
              <a:chExt cx="454" cy="953"/>
            </a:xfrm>
          </p:grpSpPr>
          <p:sp>
            <p:nvSpPr>
              <p:cNvPr id="28715" name="Line 9">
                <a:extLst>
                  <a:ext uri="{FF2B5EF4-FFF2-40B4-BE49-F238E27FC236}">
                    <a16:creationId xmlns:a16="http://schemas.microsoft.com/office/drawing/2014/main" id="{D2E8BD34-23CD-478D-AE19-EA9118C2C3CC}"/>
                  </a:ext>
                </a:extLst>
              </p:cNvPr>
              <p:cNvSpPr>
                <a:spLocks noChangeShapeType="1"/>
              </p:cNvSpPr>
              <p:nvPr/>
            </p:nvSpPr>
            <p:spPr bwMode="auto">
              <a:xfrm>
                <a:off x="1292" y="527"/>
                <a:ext cx="227" cy="45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28716" name="Line 10">
                <a:extLst>
                  <a:ext uri="{FF2B5EF4-FFF2-40B4-BE49-F238E27FC236}">
                    <a16:creationId xmlns:a16="http://schemas.microsoft.com/office/drawing/2014/main" id="{7EFB9BCF-9E37-4EF5-8EE4-C5743D9C35B3}"/>
                  </a:ext>
                </a:extLst>
              </p:cNvPr>
              <p:cNvSpPr>
                <a:spLocks noChangeShapeType="1"/>
              </p:cNvSpPr>
              <p:nvPr/>
            </p:nvSpPr>
            <p:spPr bwMode="auto">
              <a:xfrm>
                <a:off x="1519" y="981"/>
                <a:ext cx="227"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28682" name="Group 11">
              <a:extLst>
                <a:ext uri="{FF2B5EF4-FFF2-40B4-BE49-F238E27FC236}">
                  <a16:creationId xmlns:a16="http://schemas.microsoft.com/office/drawing/2014/main" id="{124DE215-ED8D-42D6-BADD-DD92559E4504}"/>
                </a:ext>
              </a:extLst>
            </p:cNvPr>
            <p:cNvGrpSpPr>
              <a:grpSpLocks/>
            </p:cNvGrpSpPr>
            <p:nvPr/>
          </p:nvGrpSpPr>
          <p:grpSpPr bwMode="auto">
            <a:xfrm>
              <a:off x="4014" y="2967"/>
              <a:ext cx="362" cy="1360"/>
              <a:chOff x="1292" y="527"/>
              <a:chExt cx="454" cy="953"/>
            </a:xfrm>
          </p:grpSpPr>
          <p:sp>
            <p:nvSpPr>
              <p:cNvPr id="28713" name="Line 12">
                <a:extLst>
                  <a:ext uri="{FF2B5EF4-FFF2-40B4-BE49-F238E27FC236}">
                    <a16:creationId xmlns:a16="http://schemas.microsoft.com/office/drawing/2014/main" id="{764EC95E-8AEE-4C27-BF31-D3815BB76D4C}"/>
                  </a:ext>
                </a:extLst>
              </p:cNvPr>
              <p:cNvSpPr>
                <a:spLocks noChangeShapeType="1"/>
              </p:cNvSpPr>
              <p:nvPr/>
            </p:nvSpPr>
            <p:spPr bwMode="auto">
              <a:xfrm>
                <a:off x="1292" y="527"/>
                <a:ext cx="227" cy="45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28714" name="Line 13">
                <a:extLst>
                  <a:ext uri="{FF2B5EF4-FFF2-40B4-BE49-F238E27FC236}">
                    <a16:creationId xmlns:a16="http://schemas.microsoft.com/office/drawing/2014/main" id="{B1D1096E-CCF6-4755-B427-6A7CB5E1A770}"/>
                  </a:ext>
                </a:extLst>
              </p:cNvPr>
              <p:cNvSpPr>
                <a:spLocks noChangeShapeType="1"/>
              </p:cNvSpPr>
              <p:nvPr/>
            </p:nvSpPr>
            <p:spPr bwMode="auto">
              <a:xfrm>
                <a:off x="1519" y="981"/>
                <a:ext cx="227"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28683" name="Group 14">
              <a:extLst>
                <a:ext uri="{FF2B5EF4-FFF2-40B4-BE49-F238E27FC236}">
                  <a16:creationId xmlns:a16="http://schemas.microsoft.com/office/drawing/2014/main" id="{01600994-64C8-4EC5-AA41-0785932DA5E1}"/>
                </a:ext>
              </a:extLst>
            </p:cNvPr>
            <p:cNvGrpSpPr>
              <a:grpSpLocks/>
            </p:cNvGrpSpPr>
            <p:nvPr/>
          </p:nvGrpSpPr>
          <p:grpSpPr bwMode="auto">
            <a:xfrm>
              <a:off x="3106" y="1607"/>
              <a:ext cx="906" cy="1360"/>
              <a:chOff x="1292" y="527"/>
              <a:chExt cx="454" cy="953"/>
            </a:xfrm>
          </p:grpSpPr>
          <p:sp>
            <p:nvSpPr>
              <p:cNvPr id="28711" name="Line 15">
                <a:extLst>
                  <a:ext uri="{FF2B5EF4-FFF2-40B4-BE49-F238E27FC236}">
                    <a16:creationId xmlns:a16="http://schemas.microsoft.com/office/drawing/2014/main" id="{467C106B-8139-4E2A-98C5-1EF0CE1D50D8}"/>
                  </a:ext>
                </a:extLst>
              </p:cNvPr>
              <p:cNvSpPr>
                <a:spLocks noChangeShapeType="1"/>
              </p:cNvSpPr>
              <p:nvPr/>
            </p:nvSpPr>
            <p:spPr bwMode="auto">
              <a:xfrm>
                <a:off x="1292" y="527"/>
                <a:ext cx="227" cy="45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28712" name="Line 16">
                <a:extLst>
                  <a:ext uri="{FF2B5EF4-FFF2-40B4-BE49-F238E27FC236}">
                    <a16:creationId xmlns:a16="http://schemas.microsoft.com/office/drawing/2014/main" id="{D1A5ED6D-CD33-4FB4-B898-32E1DDDE561D}"/>
                  </a:ext>
                </a:extLst>
              </p:cNvPr>
              <p:cNvSpPr>
                <a:spLocks noChangeShapeType="1"/>
              </p:cNvSpPr>
              <p:nvPr/>
            </p:nvSpPr>
            <p:spPr bwMode="auto">
              <a:xfrm>
                <a:off x="1519" y="981"/>
                <a:ext cx="227"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8684" name="Line 17">
              <a:extLst>
                <a:ext uri="{FF2B5EF4-FFF2-40B4-BE49-F238E27FC236}">
                  <a16:creationId xmlns:a16="http://schemas.microsoft.com/office/drawing/2014/main" id="{3FE60ED7-FC69-4D05-A1A4-ECA0BCBE508C}"/>
                </a:ext>
              </a:extLst>
            </p:cNvPr>
            <p:cNvSpPr>
              <a:spLocks noChangeShapeType="1"/>
            </p:cNvSpPr>
            <p:nvPr/>
          </p:nvSpPr>
          <p:spPr bwMode="auto">
            <a:xfrm flipH="1">
              <a:off x="4558" y="2967"/>
              <a:ext cx="180" cy="648"/>
            </a:xfrm>
            <a:prstGeom prst="line">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txBody>
            <a:bodyPr/>
            <a:lstStyle/>
            <a:p>
              <a:endParaRPr lang="en-GB"/>
            </a:p>
          </p:txBody>
        </p:sp>
        <p:sp>
          <p:nvSpPr>
            <p:cNvPr id="28685" name="Line 18">
              <a:extLst>
                <a:ext uri="{FF2B5EF4-FFF2-40B4-BE49-F238E27FC236}">
                  <a16:creationId xmlns:a16="http://schemas.microsoft.com/office/drawing/2014/main" id="{4A400D30-625B-436A-BB34-293E68F31A57}"/>
                </a:ext>
              </a:extLst>
            </p:cNvPr>
            <p:cNvSpPr>
              <a:spLocks noChangeShapeType="1"/>
            </p:cNvSpPr>
            <p:nvPr/>
          </p:nvSpPr>
          <p:spPr bwMode="auto">
            <a:xfrm flipH="1">
              <a:off x="4376" y="3615"/>
              <a:ext cx="182" cy="712"/>
            </a:xfrm>
            <a:prstGeom prst="line">
              <a:avLst/>
            </a:prstGeom>
            <a:noFill/>
            <a:ln w="254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en-GB"/>
            </a:p>
          </p:txBody>
        </p:sp>
        <p:sp>
          <p:nvSpPr>
            <p:cNvPr id="28686" name="Line 19">
              <a:extLst>
                <a:ext uri="{FF2B5EF4-FFF2-40B4-BE49-F238E27FC236}">
                  <a16:creationId xmlns:a16="http://schemas.microsoft.com/office/drawing/2014/main" id="{40AC4B52-3276-40DB-B3FD-7A3C56286392}"/>
                </a:ext>
              </a:extLst>
            </p:cNvPr>
            <p:cNvSpPr>
              <a:spLocks noChangeShapeType="1"/>
            </p:cNvSpPr>
            <p:nvPr/>
          </p:nvSpPr>
          <p:spPr bwMode="auto">
            <a:xfrm flipH="1">
              <a:off x="4466" y="1605"/>
              <a:ext cx="452" cy="648"/>
            </a:xfrm>
            <a:prstGeom prst="line">
              <a:avLst/>
            </a:prstGeom>
            <a:noFill/>
            <a:ln w="25400">
              <a:solidFill>
                <a:srgbClr val="000000"/>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GB"/>
            </a:p>
          </p:txBody>
        </p:sp>
        <p:sp>
          <p:nvSpPr>
            <p:cNvPr id="28687" name="Line 20">
              <a:extLst>
                <a:ext uri="{FF2B5EF4-FFF2-40B4-BE49-F238E27FC236}">
                  <a16:creationId xmlns:a16="http://schemas.microsoft.com/office/drawing/2014/main" id="{985F2800-9D6A-49B8-B020-98CEC8D44930}"/>
                </a:ext>
              </a:extLst>
            </p:cNvPr>
            <p:cNvSpPr>
              <a:spLocks noChangeShapeType="1"/>
            </p:cNvSpPr>
            <p:nvPr/>
          </p:nvSpPr>
          <p:spPr bwMode="auto">
            <a:xfrm flipH="1">
              <a:off x="4012" y="2253"/>
              <a:ext cx="454" cy="712"/>
            </a:xfrm>
            <a:prstGeom prst="line">
              <a:avLst/>
            </a:prstGeom>
            <a:noFill/>
            <a:ln w="25400">
              <a:solidFill>
                <a:srgbClr val="000000"/>
              </a:solidFill>
              <a:round/>
              <a:headEnd type="stealth" w="lg" len="lg"/>
              <a:tailEnd/>
            </a:ln>
            <a:extLst>
              <a:ext uri="{909E8E84-426E-40DD-AFC4-6F175D3DCCD1}">
                <a14:hiddenFill xmlns:a14="http://schemas.microsoft.com/office/drawing/2010/main">
                  <a:noFill/>
                </a14:hiddenFill>
              </a:ext>
            </a:extLst>
          </p:spPr>
          <p:txBody>
            <a:bodyPr/>
            <a:lstStyle/>
            <a:p>
              <a:endParaRPr lang="en-GB"/>
            </a:p>
          </p:txBody>
        </p:sp>
        <p:sp>
          <p:nvSpPr>
            <p:cNvPr id="28688" name="Line 21">
              <a:extLst>
                <a:ext uri="{FF2B5EF4-FFF2-40B4-BE49-F238E27FC236}">
                  <a16:creationId xmlns:a16="http://schemas.microsoft.com/office/drawing/2014/main" id="{66D8A716-DB97-4E4A-AC18-7836D6F2C78D}"/>
                </a:ext>
              </a:extLst>
            </p:cNvPr>
            <p:cNvSpPr>
              <a:spLocks noChangeShapeType="1"/>
            </p:cNvSpPr>
            <p:nvPr/>
          </p:nvSpPr>
          <p:spPr bwMode="auto">
            <a:xfrm flipH="1">
              <a:off x="5192" y="1607"/>
              <a:ext cx="452" cy="648"/>
            </a:xfrm>
            <a:prstGeom prst="line">
              <a:avLst/>
            </a:prstGeom>
            <a:noFill/>
            <a:ln w="25400">
              <a:solidFill>
                <a:srgbClr val="000000"/>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GB"/>
            </a:p>
          </p:txBody>
        </p:sp>
        <p:sp>
          <p:nvSpPr>
            <p:cNvPr id="28689" name="Line 22">
              <a:extLst>
                <a:ext uri="{FF2B5EF4-FFF2-40B4-BE49-F238E27FC236}">
                  <a16:creationId xmlns:a16="http://schemas.microsoft.com/office/drawing/2014/main" id="{ECE60B6E-F140-499A-894A-DBD1BDA5ABC9}"/>
                </a:ext>
              </a:extLst>
            </p:cNvPr>
            <p:cNvSpPr>
              <a:spLocks noChangeShapeType="1"/>
            </p:cNvSpPr>
            <p:nvPr/>
          </p:nvSpPr>
          <p:spPr bwMode="auto">
            <a:xfrm flipH="1">
              <a:off x="4738" y="2255"/>
              <a:ext cx="454" cy="712"/>
            </a:xfrm>
            <a:prstGeom prst="line">
              <a:avLst/>
            </a:prstGeom>
            <a:noFill/>
            <a:ln w="25400">
              <a:solidFill>
                <a:srgbClr val="000000"/>
              </a:solidFill>
              <a:round/>
              <a:headEnd type="stealth" w="lg" len="lg"/>
              <a:tailEnd/>
            </a:ln>
            <a:extLst>
              <a:ext uri="{909E8E84-426E-40DD-AFC4-6F175D3DCCD1}">
                <a14:hiddenFill xmlns:a14="http://schemas.microsoft.com/office/drawing/2010/main">
                  <a:noFill/>
                </a14:hiddenFill>
              </a:ext>
            </a:extLst>
          </p:spPr>
          <p:txBody>
            <a:bodyPr/>
            <a:lstStyle/>
            <a:p>
              <a:endParaRPr lang="en-GB"/>
            </a:p>
          </p:txBody>
        </p:sp>
        <p:grpSp>
          <p:nvGrpSpPr>
            <p:cNvPr id="28690" name="Group 23">
              <a:extLst>
                <a:ext uri="{FF2B5EF4-FFF2-40B4-BE49-F238E27FC236}">
                  <a16:creationId xmlns:a16="http://schemas.microsoft.com/office/drawing/2014/main" id="{E19B145E-4A4E-4975-8FF4-3B1E05B6AF34}"/>
                </a:ext>
              </a:extLst>
            </p:cNvPr>
            <p:cNvGrpSpPr>
              <a:grpSpLocks/>
            </p:cNvGrpSpPr>
            <p:nvPr/>
          </p:nvGrpSpPr>
          <p:grpSpPr bwMode="auto">
            <a:xfrm>
              <a:off x="4740" y="2967"/>
              <a:ext cx="362" cy="1360"/>
              <a:chOff x="1292" y="527"/>
              <a:chExt cx="454" cy="953"/>
            </a:xfrm>
          </p:grpSpPr>
          <p:sp>
            <p:nvSpPr>
              <p:cNvPr id="28709" name="Line 24">
                <a:extLst>
                  <a:ext uri="{FF2B5EF4-FFF2-40B4-BE49-F238E27FC236}">
                    <a16:creationId xmlns:a16="http://schemas.microsoft.com/office/drawing/2014/main" id="{B0F84BB9-39D7-46CD-8C0C-95F3C9265447}"/>
                  </a:ext>
                </a:extLst>
              </p:cNvPr>
              <p:cNvSpPr>
                <a:spLocks noChangeShapeType="1"/>
              </p:cNvSpPr>
              <p:nvPr/>
            </p:nvSpPr>
            <p:spPr bwMode="auto">
              <a:xfrm>
                <a:off x="1292" y="527"/>
                <a:ext cx="227" cy="45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28710" name="Line 25">
                <a:extLst>
                  <a:ext uri="{FF2B5EF4-FFF2-40B4-BE49-F238E27FC236}">
                    <a16:creationId xmlns:a16="http://schemas.microsoft.com/office/drawing/2014/main" id="{0BA52298-C30F-4036-B5ED-BA2ADE722409}"/>
                  </a:ext>
                </a:extLst>
              </p:cNvPr>
              <p:cNvSpPr>
                <a:spLocks noChangeShapeType="1"/>
              </p:cNvSpPr>
              <p:nvPr/>
            </p:nvSpPr>
            <p:spPr bwMode="auto">
              <a:xfrm>
                <a:off x="1519" y="981"/>
                <a:ext cx="227"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8691" name="Line 26">
              <a:extLst>
                <a:ext uri="{FF2B5EF4-FFF2-40B4-BE49-F238E27FC236}">
                  <a16:creationId xmlns:a16="http://schemas.microsoft.com/office/drawing/2014/main" id="{ECD2D348-66A3-494C-B439-8006F90ABB04}"/>
                </a:ext>
              </a:extLst>
            </p:cNvPr>
            <p:cNvSpPr>
              <a:spLocks noChangeShapeType="1"/>
            </p:cNvSpPr>
            <p:nvPr/>
          </p:nvSpPr>
          <p:spPr bwMode="auto">
            <a:xfrm flipH="1">
              <a:off x="5284" y="2967"/>
              <a:ext cx="180" cy="648"/>
            </a:xfrm>
            <a:prstGeom prst="line">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GB"/>
            </a:p>
          </p:txBody>
        </p:sp>
        <p:sp>
          <p:nvSpPr>
            <p:cNvPr id="28692" name="Line 27">
              <a:extLst>
                <a:ext uri="{FF2B5EF4-FFF2-40B4-BE49-F238E27FC236}">
                  <a16:creationId xmlns:a16="http://schemas.microsoft.com/office/drawing/2014/main" id="{5507B008-8EC2-4702-ACD5-EDCC36053E84}"/>
                </a:ext>
              </a:extLst>
            </p:cNvPr>
            <p:cNvSpPr>
              <a:spLocks noChangeShapeType="1"/>
            </p:cNvSpPr>
            <p:nvPr/>
          </p:nvSpPr>
          <p:spPr bwMode="auto">
            <a:xfrm flipH="1">
              <a:off x="5102" y="3615"/>
              <a:ext cx="182" cy="712"/>
            </a:xfrm>
            <a:prstGeom prst="line">
              <a:avLst/>
            </a:prstGeom>
            <a:noFill/>
            <a:ln w="25400">
              <a:solidFill>
                <a:srgbClr val="000000"/>
              </a:solidFill>
              <a:prstDash val="sysDot"/>
              <a:round/>
              <a:headEnd type="stealth" w="lg" len="lg"/>
              <a:tailEnd type="none" w="lg" len="lg"/>
            </a:ln>
            <a:extLst>
              <a:ext uri="{909E8E84-426E-40DD-AFC4-6F175D3DCCD1}">
                <a14:hiddenFill xmlns:a14="http://schemas.microsoft.com/office/drawing/2010/main">
                  <a:noFill/>
                </a14:hiddenFill>
              </a:ext>
            </a:extLst>
          </p:spPr>
          <p:txBody>
            <a:bodyPr/>
            <a:lstStyle/>
            <a:p>
              <a:endParaRPr lang="en-GB"/>
            </a:p>
          </p:txBody>
        </p:sp>
        <p:grpSp>
          <p:nvGrpSpPr>
            <p:cNvPr id="28693" name="Group 28">
              <a:extLst>
                <a:ext uri="{FF2B5EF4-FFF2-40B4-BE49-F238E27FC236}">
                  <a16:creationId xmlns:a16="http://schemas.microsoft.com/office/drawing/2014/main" id="{ACB38BBE-9ED9-42EB-84CC-CF56564A7699}"/>
                </a:ext>
              </a:extLst>
            </p:cNvPr>
            <p:cNvGrpSpPr>
              <a:grpSpLocks/>
            </p:cNvGrpSpPr>
            <p:nvPr/>
          </p:nvGrpSpPr>
          <p:grpSpPr bwMode="auto">
            <a:xfrm>
              <a:off x="5102" y="4327"/>
              <a:ext cx="906" cy="1360"/>
              <a:chOff x="1292" y="527"/>
              <a:chExt cx="454" cy="953"/>
            </a:xfrm>
          </p:grpSpPr>
          <p:sp>
            <p:nvSpPr>
              <p:cNvPr id="28707" name="Line 29">
                <a:extLst>
                  <a:ext uri="{FF2B5EF4-FFF2-40B4-BE49-F238E27FC236}">
                    <a16:creationId xmlns:a16="http://schemas.microsoft.com/office/drawing/2014/main" id="{5E9B78F6-AEAE-4B07-B991-4FF78FA86B70}"/>
                  </a:ext>
                </a:extLst>
              </p:cNvPr>
              <p:cNvSpPr>
                <a:spLocks noChangeShapeType="1"/>
              </p:cNvSpPr>
              <p:nvPr/>
            </p:nvSpPr>
            <p:spPr bwMode="auto">
              <a:xfrm>
                <a:off x="1292" y="527"/>
                <a:ext cx="227" cy="45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28708" name="Line 30">
                <a:extLst>
                  <a:ext uri="{FF2B5EF4-FFF2-40B4-BE49-F238E27FC236}">
                    <a16:creationId xmlns:a16="http://schemas.microsoft.com/office/drawing/2014/main" id="{8E8735E1-E18B-450C-9E91-CAE672ED30A5}"/>
                  </a:ext>
                </a:extLst>
              </p:cNvPr>
              <p:cNvSpPr>
                <a:spLocks noChangeShapeType="1"/>
              </p:cNvSpPr>
              <p:nvPr/>
            </p:nvSpPr>
            <p:spPr bwMode="auto">
              <a:xfrm>
                <a:off x="1519" y="981"/>
                <a:ext cx="227" cy="4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8694" name="Line 31">
              <a:extLst>
                <a:ext uri="{FF2B5EF4-FFF2-40B4-BE49-F238E27FC236}">
                  <a16:creationId xmlns:a16="http://schemas.microsoft.com/office/drawing/2014/main" id="{6210968C-C3BD-4180-8909-C258E814EB48}"/>
                </a:ext>
              </a:extLst>
            </p:cNvPr>
            <p:cNvSpPr>
              <a:spLocks noChangeShapeType="1"/>
            </p:cNvSpPr>
            <p:nvPr/>
          </p:nvSpPr>
          <p:spPr bwMode="auto">
            <a:xfrm>
              <a:off x="10182" y="2967"/>
              <a:ext cx="0" cy="1360"/>
            </a:xfrm>
            <a:prstGeom prst="line">
              <a:avLst/>
            </a:prstGeom>
            <a:noFill/>
            <a:ln w="19050">
              <a:solidFill>
                <a:srgbClr val="00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28695" name="Text Box 32">
              <a:extLst>
                <a:ext uri="{FF2B5EF4-FFF2-40B4-BE49-F238E27FC236}">
                  <a16:creationId xmlns:a16="http://schemas.microsoft.com/office/drawing/2014/main" id="{32A10F3F-4C15-43BB-B473-6407BF6933BF}"/>
                </a:ext>
              </a:extLst>
            </p:cNvPr>
            <p:cNvSpPr txBox="1">
              <a:spLocks noChangeArrowheads="1"/>
            </p:cNvSpPr>
            <p:nvPr/>
          </p:nvSpPr>
          <p:spPr bwMode="auto">
            <a:xfrm>
              <a:off x="10182" y="3239"/>
              <a:ext cx="456" cy="65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solidFill>
                    <a:srgbClr val="000000"/>
                  </a:solidFill>
                  <a:latin typeface="Times New Roman" panose="02020603050405020304" pitchFamily="18" charset="0"/>
                  <a:ea typeface="SimSun" panose="02010600030101010101" pitchFamily="2" charset="-122"/>
                </a:rPr>
                <a:t>t</a:t>
              </a:r>
              <a:endParaRPr lang="nl-NL" altLang="nl-BE">
                <a:latin typeface="Times New Roman" panose="02020603050405020304" pitchFamily="18" charset="0"/>
              </a:endParaRPr>
            </a:p>
          </p:txBody>
        </p:sp>
        <p:sp>
          <p:nvSpPr>
            <p:cNvPr id="28696" name="Text Box 33">
              <a:extLst>
                <a:ext uri="{FF2B5EF4-FFF2-40B4-BE49-F238E27FC236}">
                  <a16:creationId xmlns:a16="http://schemas.microsoft.com/office/drawing/2014/main" id="{774592E9-A6C6-4D48-A87B-50290A011ED9}"/>
                </a:ext>
              </a:extLst>
            </p:cNvPr>
            <p:cNvSpPr txBox="1">
              <a:spLocks noChangeArrowheads="1"/>
            </p:cNvSpPr>
            <p:nvPr/>
          </p:nvSpPr>
          <p:spPr bwMode="auto">
            <a:xfrm>
              <a:off x="7006" y="2209"/>
              <a:ext cx="3122" cy="5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2000">
                  <a:solidFill>
                    <a:srgbClr val="000000"/>
                  </a:solidFill>
                  <a:latin typeface="Times New Roman" panose="02020603050405020304" pitchFamily="18" charset="0"/>
                  <a:ea typeface="SimSun" panose="02010600030101010101" pitchFamily="2" charset="-122"/>
                </a:rPr>
                <a:t>Lucht 	(n </a:t>
              </a:r>
              <a:r>
                <a:rPr lang="nl-BE" altLang="zh-CN" sz="2000">
                  <a:solidFill>
                    <a:srgbClr val="000000"/>
                  </a:solidFill>
                  <a:latin typeface="Times New Roman" panose="02020603050405020304" pitchFamily="18" charset="0"/>
                  <a:ea typeface="SimSun" panose="02010600030101010101" pitchFamily="2" charset="-122"/>
                  <a:sym typeface="Symbol" panose="05050102010706020507" pitchFamily="18" charset="2"/>
                </a:rPr>
                <a:t></a:t>
              </a:r>
              <a:r>
                <a:rPr lang="nl-BE" altLang="zh-CN" sz="2000">
                  <a:solidFill>
                    <a:srgbClr val="000000"/>
                  </a:solidFill>
                  <a:latin typeface="Times New Roman" panose="02020603050405020304" pitchFamily="18" charset="0"/>
                  <a:ea typeface="SimSun" panose="02010600030101010101" pitchFamily="2" charset="-122"/>
                </a:rPr>
                <a:t> 1,00)</a:t>
              </a:r>
              <a:endParaRPr lang="nl-NL" altLang="nl-BE">
                <a:latin typeface="Times New Roman" panose="02020603050405020304" pitchFamily="18" charset="0"/>
              </a:endParaRPr>
            </a:p>
          </p:txBody>
        </p:sp>
        <p:sp>
          <p:nvSpPr>
            <p:cNvPr id="28697" name="Text Box 34">
              <a:extLst>
                <a:ext uri="{FF2B5EF4-FFF2-40B4-BE49-F238E27FC236}">
                  <a16:creationId xmlns:a16="http://schemas.microsoft.com/office/drawing/2014/main" id="{137C05F0-AA8D-4411-9041-A312EB975E4F}"/>
                </a:ext>
              </a:extLst>
            </p:cNvPr>
            <p:cNvSpPr txBox="1">
              <a:spLocks noChangeArrowheads="1"/>
            </p:cNvSpPr>
            <p:nvPr/>
          </p:nvSpPr>
          <p:spPr bwMode="auto">
            <a:xfrm>
              <a:off x="7006" y="4749"/>
              <a:ext cx="3122" cy="5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2000">
                  <a:solidFill>
                    <a:srgbClr val="000000"/>
                  </a:solidFill>
                  <a:latin typeface="Times New Roman" panose="02020603050405020304" pitchFamily="18" charset="0"/>
                  <a:ea typeface="SimSun" panose="02010600030101010101" pitchFamily="2" charset="-122"/>
                </a:rPr>
                <a:t>Lucht 	(n </a:t>
              </a:r>
              <a:r>
                <a:rPr lang="nl-BE" altLang="zh-CN" sz="2000">
                  <a:solidFill>
                    <a:srgbClr val="000000"/>
                  </a:solidFill>
                  <a:latin typeface="Times New Roman" panose="02020603050405020304" pitchFamily="18" charset="0"/>
                  <a:ea typeface="SimSun" panose="02010600030101010101" pitchFamily="2" charset="-122"/>
                  <a:sym typeface="Symbol" panose="05050102010706020507" pitchFamily="18" charset="2"/>
                </a:rPr>
                <a:t></a:t>
              </a:r>
              <a:r>
                <a:rPr lang="nl-BE" altLang="zh-CN" sz="2000">
                  <a:solidFill>
                    <a:srgbClr val="000000"/>
                  </a:solidFill>
                  <a:latin typeface="Times New Roman" panose="02020603050405020304" pitchFamily="18" charset="0"/>
                  <a:ea typeface="SimSun" panose="02010600030101010101" pitchFamily="2" charset="-122"/>
                </a:rPr>
                <a:t> 1,00)</a:t>
              </a:r>
              <a:endParaRPr lang="nl-NL" altLang="nl-BE">
                <a:latin typeface="Times New Roman" panose="02020603050405020304" pitchFamily="18" charset="0"/>
              </a:endParaRPr>
            </a:p>
          </p:txBody>
        </p:sp>
        <p:sp>
          <p:nvSpPr>
            <p:cNvPr id="28698" name="Text Box 35">
              <a:extLst>
                <a:ext uri="{FF2B5EF4-FFF2-40B4-BE49-F238E27FC236}">
                  <a16:creationId xmlns:a16="http://schemas.microsoft.com/office/drawing/2014/main" id="{2204B071-DE4A-4BDC-866A-776FE8642E8F}"/>
                </a:ext>
              </a:extLst>
            </p:cNvPr>
            <p:cNvSpPr txBox="1">
              <a:spLocks noChangeArrowheads="1"/>
            </p:cNvSpPr>
            <p:nvPr/>
          </p:nvSpPr>
          <p:spPr bwMode="auto">
            <a:xfrm>
              <a:off x="7006" y="3329"/>
              <a:ext cx="3122" cy="5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2000">
                  <a:solidFill>
                    <a:srgbClr val="000000"/>
                  </a:solidFill>
                  <a:latin typeface="Times New Roman" panose="02020603050405020304" pitchFamily="18" charset="0"/>
                  <a:ea typeface="SimSun" panose="02010600030101010101" pitchFamily="2" charset="-122"/>
                </a:rPr>
                <a:t>Water 	(n</a:t>
              </a:r>
              <a:r>
                <a:rPr lang="nl-BE" altLang="zh-CN" sz="2000" baseline="-25000">
                  <a:solidFill>
                    <a:srgbClr val="000000"/>
                  </a:solidFill>
                  <a:latin typeface="Times New Roman" panose="02020603050405020304" pitchFamily="18" charset="0"/>
                  <a:ea typeface="SimSun" panose="02010600030101010101" pitchFamily="2" charset="-122"/>
                </a:rPr>
                <a:t>f</a:t>
              </a:r>
              <a:r>
                <a:rPr lang="nl-BE" altLang="zh-CN" sz="2000">
                  <a:solidFill>
                    <a:srgbClr val="000000"/>
                  </a:solidFill>
                  <a:latin typeface="Times New Roman" panose="02020603050405020304" pitchFamily="18" charset="0"/>
                  <a:ea typeface="SimSun" panose="02010600030101010101" pitchFamily="2" charset="-122"/>
                </a:rPr>
                <a:t> </a:t>
              </a:r>
              <a:r>
                <a:rPr lang="nl-BE" altLang="zh-CN" sz="2000">
                  <a:solidFill>
                    <a:srgbClr val="000000"/>
                  </a:solidFill>
                  <a:latin typeface="Times New Roman" panose="02020603050405020304" pitchFamily="18" charset="0"/>
                  <a:ea typeface="SimSun" panose="02010600030101010101" pitchFamily="2" charset="-122"/>
                  <a:sym typeface="Symbol" panose="05050102010706020507" pitchFamily="18" charset="2"/>
                </a:rPr>
                <a:t></a:t>
              </a:r>
              <a:r>
                <a:rPr lang="nl-BE" altLang="zh-CN" sz="2000">
                  <a:solidFill>
                    <a:srgbClr val="000000"/>
                  </a:solidFill>
                  <a:latin typeface="Times New Roman" panose="02020603050405020304" pitchFamily="18" charset="0"/>
                  <a:ea typeface="SimSun" panose="02010600030101010101" pitchFamily="2" charset="-122"/>
                </a:rPr>
                <a:t> 1,33)</a:t>
              </a:r>
              <a:endParaRPr lang="nl-NL" altLang="nl-BE">
                <a:latin typeface="Times New Roman" panose="02020603050405020304" pitchFamily="18" charset="0"/>
              </a:endParaRPr>
            </a:p>
          </p:txBody>
        </p:sp>
        <p:sp>
          <p:nvSpPr>
            <p:cNvPr id="28699" name="Text Box 36">
              <a:extLst>
                <a:ext uri="{FF2B5EF4-FFF2-40B4-BE49-F238E27FC236}">
                  <a16:creationId xmlns:a16="http://schemas.microsoft.com/office/drawing/2014/main" id="{C7793122-862A-434B-BABB-7CE00718C4C9}"/>
                </a:ext>
              </a:extLst>
            </p:cNvPr>
            <p:cNvSpPr txBox="1">
              <a:spLocks noChangeArrowheads="1"/>
            </p:cNvSpPr>
            <p:nvPr/>
          </p:nvSpPr>
          <p:spPr bwMode="auto">
            <a:xfrm>
              <a:off x="3002" y="1877"/>
              <a:ext cx="376"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1</a:t>
              </a:r>
              <a:endParaRPr lang="nl-NL" altLang="nl-BE">
                <a:latin typeface="Times New Roman" panose="02020603050405020304" pitchFamily="18" charset="0"/>
              </a:endParaRPr>
            </a:p>
          </p:txBody>
        </p:sp>
        <p:sp>
          <p:nvSpPr>
            <p:cNvPr id="28700" name="Text Box 37">
              <a:extLst>
                <a:ext uri="{FF2B5EF4-FFF2-40B4-BE49-F238E27FC236}">
                  <a16:creationId xmlns:a16="http://schemas.microsoft.com/office/drawing/2014/main" id="{93336915-184A-4FD4-B953-3E5917A2FDFC}"/>
                </a:ext>
              </a:extLst>
            </p:cNvPr>
            <p:cNvSpPr txBox="1">
              <a:spLocks noChangeArrowheads="1"/>
            </p:cNvSpPr>
            <p:nvPr/>
          </p:nvSpPr>
          <p:spPr bwMode="auto">
            <a:xfrm>
              <a:off x="4182" y="1877"/>
              <a:ext cx="376"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2</a:t>
              </a:r>
              <a:endParaRPr lang="nl-NL" altLang="nl-BE">
                <a:latin typeface="Times New Roman" panose="02020603050405020304" pitchFamily="18" charset="0"/>
              </a:endParaRPr>
            </a:p>
          </p:txBody>
        </p:sp>
        <p:sp>
          <p:nvSpPr>
            <p:cNvPr id="28701" name="Text Box 38">
              <a:extLst>
                <a:ext uri="{FF2B5EF4-FFF2-40B4-BE49-F238E27FC236}">
                  <a16:creationId xmlns:a16="http://schemas.microsoft.com/office/drawing/2014/main" id="{EEC7C818-B692-41AC-A093-40104F8D0B6C}"/>
                </a:ext>
              </a:extLst>
            </p:cNvPr>
            <p:cNvSpPr txBox="1">
              <a:spLocks noChangeArrowheads="1"/>
            </p:cNvSpPr>
            <p:nvPr/>
          </p:nvSpPr>
          <p:spPr bwMode="auto">
            <a:xfrm>
              <a:off x="4906" y="1877"/>
              <a:ext cx="376"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4</a:t>
              </a:r>
              <a:endParaRPr lang="nl-NL" altLang="nl-BE">
                <a:latin typeface="Times New Roman" panose="02020603050405020304" pitchFamily="18" charset="0"/>
              </a:endParaRPr>
            </a:p>
          </p:txBody>
        </p:sp>
        <p:sp>
          <p:nvSpPr>
            <p:cNvPr id="28702" name="Text Box 39">
              <a:extLst>
                <a:ext uri="{FF2B5EF4-FFF2-40B4-BE49-F238E27FC236}">
                  <a16:creationId xmlns:a16="http://schemas.microsoft.com/office/drawing/2014/main" id="{E4FC7C9B-BF3E-476D-B5DD-7A859473CBD1}"/>
                </a:ext>
              </a:extLst>
            </p:cNvPr>
            <p:cNvSpPr txBox="1">
              <a:spLocks noChangeArrowheads="1"/>
            </p:cNvSpPr>
            <p:nvPr/>
          </p:nvSpPr>
          <p:spPr bwMode="auto">
            <a:xfrm>
              <a:off x="3650" y="3057"/>
              <a:ext cx="472"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2’</a:t>
              </a:r>
              <a:endParaRPr lang="nl-NL" altLang="nl-BE">
                <a:latin typeface="Times New Roman" panose="02020603050405020304" pitchFamily="18" charset="0"/>
              </a:endParaRPr>
            </a:p>
          </p:txBody>
        </p:sp>
        <p:sp>
          <p:nvSpPr>
            <p:cNvPr id="28703" name="Text Box 40">
              <a:extLst>
                <a:ext uri="{FF2B5EF4-FFF2-40B4-BE49-F238E27FC236}">
                  <a16:creationId xmlns:a16="http://schemas.microsoft.com/office/drawing/2014/main" id="{F7916F27-8B3C-4248-BFE6-E409A3B6D9FD}"/>
                </a:ext>
              </a:extLst>
            </p:cNvPr>
            <p:cNvSpPr txBox="1">
              <a:spLocks noChangeArrowheads="1"/>
            </p:cNvSpPr>
            <p:nvPr/>
          </p:nvSpPr>
          <p:spPr bwMode="auto">
            <a:xfrm>
              <a:off x="4284" y="4773"/>
              <a:ext cx="376"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3</a:t>
              </a:r>
              <a:endParaRPr lang="nl-NL" altLang="nl-BE">
                <a:latin typeface="Times New Roman" panose="02020603050405020304" pitchFamily="18" charset="0"/>
              </a:endParaRPr>
            </a:p>
          </p:txBody>
        </p:sp>
        <p:sp>
          <p:nvSpPr>
            <p:cNvPr id="28704" name="Text Box 41">
              <a:extLst>
                <a:ext uri="{FF2B5EF4-FFF2-40B4-BE49-F238E27FC236}">
                  <a16:creationId xmlns:a16="http://schemas.microsoft.com/office/drawing/2014/main" id="{F9A070F6-C82B-4701-B3CB-1D6016ECC953}"/>
                </a:ext>
              </a:extLst>
            </p:cNvPr>
            <p:cNvSpPr txBox="1">
              <a:spLocks noChangeArrowheads="1"/>
            </p:cNvSpPr>
            <p:nvPr/>
          </p:nvSpPr>
          <p:spPr bwMode="auto">
            <a:xfrm>
              <a:off x="4266" y="3057"/>
              <a:ext cx="472"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3’</a:t>
              </a:r>
              <a:endParaRPr lang="nl-NL" altLang="nl-BE">
                <a:latin typeface="Times New Roman" panose="02020603050405020304" pitchFamily="18" charset="0"/>
              </a:endParaRPr>
            </a:p>
          </p:txBody>
        </p:sp>
        <p:sp>
          <p:nvSpPr>
            <p:cNvPr id="28705" name="Text Box 42">
              <a:extLst>
                <a:ext uri="{FF2B5EF4-FFF2-40B4-BE49-F238E27FC236}">
                  <a16:creationId xmlns:a16="http://schemas.microsoft.com/office/drawing/2014/main" id="{4ADE01B2-7F7C-4196-BB01-63137BAA0180}"/>
                </a:ext>
              </a:extLst>
            </p:cNvPr>
            <p:cNvSpPr txBox="1">
              <a:spLocks noChangeArrowheads="1"/>
            </p:cNvSpPr>
            <p:nvPr/>
          </p:nvSpPr>
          <p:spPr bwMode="auto">
            <a:xfrm>
              <a:off x="4810" y="3049"/>
              <a:ext cx="472"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4’</a:t>
              </a:r>
              <a:endParaRPr lang="nl-NL" altLang="nl-BE">
                <a:latin typeface="Times New Roman" panose="02020603050405020304" pitchFamily="18" charset="0"/>
              </a:endParaRPr>
            </a:p>
          </p:txBody>
        </p:sp>
        <p:sp>
          <p:nvSpPr>
            <p:cNvPr id="28706" name="Text Box 43">
              <a:extLst>
                <a:ext uri="{FF2B5EF4-FFF2-40B4-BE49-F238E27FC236}">
                  <a16:creationId xmlns:a16="http://schemas.microsoft.com/office/drawing/2014/main" id="{F5E94103-3683-4187-AB7C-3A4120626C48}"/>
                </a:ext>
              </a:extLst>
            </p:cNvPr>
            <p:cNvSpPr txBox="1">
              <a:spLocks noChangeArrowheads="1"/>
            </p:cNvSpPr>
            <p:nvPr/>
          </p:nvSpPr>
          <p:spPr bwMode="auto">
            <a:xfrm>
              <a:off x="5102" y="4773"/>
              <a:ext cx="376" cy="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39319" rIns="78638" bIns="39319"/>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zh-CN" sz="1500" b="1">
                  <a:solidFill>
                    <a:srgbClr val="000000"/>
                  </a:solidFill>
                  <a:latin typeface="Times New Roman" panose="02020603050405020304" pitchFamily="18" charset="0"/>
                  <a:ea typeface="SimSun" panose="02010600030101010101" pitchFamily="2" charset="-122"/>
                </a:rPr>
                <a:t>5</a:t>
              </a:r>
              <a:endParaRPr lang="nl-NL" altLang="nl-BE">
                <a:latin typeface="Times New Roman" panose="02020603050405020304" pitchFamily="18" charset="0"/>
              </a:endParaRPr>
            </a:p>
          </p:txBody>
        </p:sp>
      </p:grpSp>
      <p:sp>
        <p:nvSpPr>
          <p:cNvPr id="28677" name="Titel 1">
            <a:extLst>
              <a:ext uri="{FF2B5EF4-FFF2-40B4-BE49-F238E27FC236}">
                <a16:creationId xmlns:a16="http://schemas.microsoft.com/office/drawing/2014/main" id="{91D68604-3F53-49EF-9029-D71CE28056F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34.5 Interferentie aan dunne filmen</a:t>
            </a:r>
          </a:p>
        </p:txBody>
      </p:sp>
      <p:sp>
        <p:nvSpPr>
          <p:cNvPr id="28678" name="Tekstvak 3">
            <a:extLst>
              <a:ext uri="{FF2B5EF4-FFF2-40B4-BE49-F238E27FC236}">
                <a16:creationId xmlns:a16="http://schemas.microsoft.com/office/drawing/2014/main" id="{FF6B223E-6756-460E-A4E3-EAF12DD5AE5B}"/>
              </a:ext>
            </a:extLst>
          </p:cNvPr>
          <p:cNvSpPr txBox="1">
            <a:spLocks noChangeArrowheads="1"/>
          </p:cNvSpPr>
          <p:nvPr/>
        </p:nvSpPr>
        <p:spPr bwMode="auto">
          <a:xfrm>
            <a:off x="4572000" y="6264275"/>
            <a:ext cx="3181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Arial" panose="020B0604020202020204" pitchFamily="34" charset="0"/>
                <a:cs typeface="Arial" panose="020B0604020202020204" pitchFamily="34" charset="0"/>
              </a:rPr>
              <a:t>Zie aparte presentatie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047D3E65-6A74-4931-82FA-14B1C12D59D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Openingsvraag</a:t>
            </a:r>
          </a:p>
        </p:txBody>
      </p:sp>
      <p:sp>
        <p:nvSpPr>
          <p:cNvPr id="29699" name="Tijdelijke aanduiding voor inhoud 2">
            <a:extLst>
              <a:ext uri="{FF2B5EF4-FFF2-40B4-BE49-F238E27FC236}">
                <a16:creationId xmlns:a16="http://schemas.microsoft.com/office/drawing/2014/main" id="{D6C84A5F-1050-4481-B3AB-243B2282F917}"/>
              </a:ext>
            </a:extLst>
          </p:cNvPr>
          <p:cNvSpPr>
            <a:spLocks noGrp="1"/>
          </p:cNvSpPr>
          <p:nvPr>
            <p:ph idx="1"/>
          </p:nvPr>
        </p:nvSpPr>
        <p:spPr bwMode="auto">
          <a:xfrm>
            <a:off x="457200" y="1187450"/>
            <a:ext cx="8686800" cy="4856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nl-BE" altLang="nl-BE" sz="2400"/>
          </a:p>
          <a:p>
            <a:pPr marL="0" indent="0">
              <a:buFontTx/>
              <a:buNone/>
            </a:pPr>
            <a:endParaRPr lang="nl-BE" altLang="nl-BE" sz="2400"/>
          </a:p>
          <a:p>
            <a:pPr marL="0" indent="0">
              <a:buFontTx/>
              <a:buNone/>
            </a:pPr>
            <a:r>
              <a:rPr lang="nl-BE" altLang="nl-BE" sz="2400"/>
              <a:t>Wanneer een nat wegdek bedekt is met een dunne laag olie, zie je vaak een werveling van kleur. Hoe ontstaan deze kleuren?</a:t>
            </a:r>
          </a:p>
          <a:p>
            <a:pPr marL="914400" lvl="1" indent="-514350">
              <a:buFont typeface="Times" panose="02020603050405020304" pitchFamily="18" charset="0"/>
              <a:buAutoNum type="alphaLcParenR"/>
            </a:pPr>
            <a:r>
              <a:rPr lang="nl-BE" altLang="nl-BE"/>
              <a:t>Additieven in de olie reflecteren diverse kleuren.</a:t>
            </a:r>
          </a:p>
          <a:p>
            <a:pPr marL="914400" lvl="1" indent="-514350">
              <a:buFont typeface="Times" panose="02020603050405020304" pitchFamily="18" charset="0"/>
              <a:buAutoNum type="alphaLcParenR"/>
            </a:pPr>
            <a:r>
              <a:rPr lang="nl-BE" altLang="nl-BE"/>
              <a:t>Chemicaliën in de olie absorberen diverse kleuren.</a:t>
            </a:r>
          </a:p>
          <a:p>
            <a:pPr marL="914400" lvl="1" indent="-514350">
              <a:buFont typeface="Times" panose="02020603050405020304" pitchFamily="18" charset="0"/>
              <a:buAutoNum type="alphaLcParenR"/>
            </a:pPr>
            <a:r>
              <a:rPr lang="nl-BE" altLang="nl-BE"/>
              <a:t>Dispersie als gevolg van verschillen in brekingsindex in de olie.</a:t>
            </a:r>
          </a:p>
          <a:p>
            <a:pPr marL="914400" lvl="1" indent="-514350">
              <a:buFont typeface="Times" panose="02020603050405020304" pitchFamily="18" charset="0"/>
              <a:buAutoNum type="alphaLcParenR"/>
            </a:pPr>
            <a:r>
              <a:rPr lang="nl-BE" altLang="nl-BE"/>
              <a:t>De interacties van het licht met een dunne grenslaag waar de olie en het water ongelijkmatig zijn vermengd.</a:t>
            </a:r>
          </a:p>
          <a:p>
            <a:pPr marL="914400" lvl="1" indent="-514350">
              <a:buFont typeface="Times" panose="02020603050405020304" pitchFamily="18" charset="0"/>
              <a:buAutoNum type="alphaLcParenR"/>
            </a:pPr>
            <a:r>
              <a:rPr lang="nl-BE" altLang="nl-BE">
                <a:solidFill>
                  <a:srgbClr val="FF0000"/>
                </a:solidFill>
              </a:rPr>
              <a:t>Lichtgolven die worden gereflecteerd van het boven-en onderoppervlak van dunne oliefilm kunnen voor bepaalde golflengtes constructief interfereren</a:t>
            </a:r>
            <a:r>
              <a:rPr lang="nl-BE" altLang="nl-BE"/>
              <a:t>.</a:t>
            </a:r>
          </a:p>
          <a:p>
            <a:pPr marL="914400" lvl="1" indent="-514350">
              <a:buFont typeface="Times" panose="02020603050405020304" pitchFamily="18" charset="0"/>
              <a:buAutoNum type="alphaLcParenR"/>
            </a:pPr>
            <a:endParaRPr lang="nl-BE" altLang="nl-BE"/>
          </a:p>
        </p:txBody>
      </p:sp>
      <p:pic>
        <p:nvPicPr>
          <p:cNvPr id="29700" name="Picture 4" descr="Figure_34_16c">
            <a:extLst>
              <a:ext uri="{FF2B5EF4-FFF2-40B4-BE49-F238E27FC236}">
                <a16:creationId xmlns:a16="http://schemas.microsoft.com/office/drawing/2014/main" id="{AB01BC4E-0149-4F69-BD0D-E21B01EB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895"/>
          <a:stretch>
            <a:fillRect/>
          </a:stretch>
        </p:blipFill>
        <p:spPr bwMode="auto">
          <a:xfrm>
            <a:off x="0" y="0"/>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B837AD-3022-4296-8F7E-BC201774479B}"/>
              </a:ext>
            </a:extLst>
          </p:cNvPr>
          <p:cNvSpPr>
            <a:spLocks noGrp="1" noChangeArrowheads="1"/>
          </p:cNvSpPr>
          <p:nvPr>
            <p:ph type="title"/>
          </p:nvPr>
        </p:nvSpPr>
        <p:spPr bwMode="auto">
          <a:xfrm>
            <a:off x="685800" y="4445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solidFill>
                  <a:srgbClr val="000000"/>
                </a:solidFill>
                <a:latin typeface="Arial" panose="020B0604020202020204" pitchFamily="34" charset="0"/>
                <a:cs typeface="Arial" panose="020B0604020202020204" pitchFamily="34" charset="0"/>
              </a:rPr>
              <a:t>34.5 Interferentie aan dunne filmen</a:t>
            </a:r>
            <a:endParaRPr lang="nl-NL" altLang="nl-BE" sz="3200"/>
          </a:p>
        </p:txBody>
      </p:sp>
      <p:pic>
        <p:nvPicPr>
          <p:cNvPr id="30723" name="Picture 3" descr="FG24_030">
            <a:extLst>
              <a:ext uri="{FF2B5EF4-FFF2-40B4-BE49-F238E27FC236}">
                <a16:creationId xmlns:a16="http://schemas.microsoft.com/office/drawing/2014/main" id="{98D3E62D-1D91-4E16-ABB4-C91DE92E0BE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14819" r="19835"/>
          <a:stretch>
            <a:fillRect/>
          </a:stretch>
        </p:blipFill>
        <p:spPr bwMode="auto">
          <a:xfrm>
            <a:off x="538163" y="1511300"/>
            <a:ext cx="4033837" cy="3717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kstvak 1">
            <a:extLst>
              <a:ext uri="{FF2B5EF4-FFF2-40B4-BE49-F238E27FC236}">
                <a16:creationId xmlns:a16="http://schemas.microsoft.com/office/drawing/2014/main" id="{56710184-36F2-4C8F-9C05-8EFB5EF0F2F7}"/>
              </a:ext>
            </a:extLst>
          </p:cNvPr>
          <p:cNvSpPr txBox="1">
            <a:spLocks noChangeArrowheads="1"/>
          </p:cNvSpPr>
          <p:nvPr/>
        </p:nvSpPr>
        <p:spPr bwMode="auto">
          <a:xfrm>
            <a:off x="695325" y="1501775"/>
            <a:ext cx="25066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2800">
                <a:latin typeface="Arial" panose="020B0604020202020204" pitchFamily="34" charset="0"/>
                <a:cs typeface="Arial" panose="020B0604020202020204" pitchFamily="34" charset="0"/>
              </a:rPr>
              <a:t>Newton ringen</a:t>
            </a:r>
          </a:p>
        </p:txBody>
      </p:sp>
      <p:pic>
        <p:nvPicPr>
          <p:cNvPr id="30725" name="Picture 4" descr="Figure_34_18b">
            <a:extLst>
              <a:ext uri="{FF2B5EF4-FFF2-40B4-BE49-F238E27FC236}">
                <a16:creationId xmlns:a16="http://schemas.microsoft.com/office/drawing/2014/main" id="{756A9897-6CB0-4930-8475-4880C45D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1919288"/>
            <a:ext cx="3348037"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a:extLst>
              <a:ext uri="{FF2B5EF4-FFF2-40B4-BE49-F238E27FC236}">
                <a16:creationId xmlns:a16="http://schemas.microsoft.com/office/drawing/2014/main" id="{0EC512A7-B789-4EE1-B485-A350D48AC05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Openingsvraag</a:t>
            </a:r>
          </a:p>
        </p:txBody>
      </p:sp>
      <p:sp>
        <p:nvSpPr>
          <p:cNvPr id="5123" name="Tijdelijke aanduiding voor inhoud 2">
            <a:extLst>
              <a:ext uri="{FF2B5EF4-FFF2-40B4-BE49-F238E27FC236}">
                <a16:creationId xmlns:a16="http://schemas.microsoft.com/office/drawing/2014/main" id="{0D08EC73-F2A4-4AC9-B3CF-C6710977FF55}"/>
              </a:ext>
            </a:extLst>
          </p:cNvPr>
          <p:cNvSpPr>
            <a:spLocks noGrp="1"/>
          </p:cNvSpPr>
          <p:nvPr>
            <p:ph idx="1"/>
          </p:nvPr>
        </p:nvSpPr>
        <p:spPr bwMode="auto">
          <a:xfrm>
            <a:off x="457200" y="1187450"/>
            <a:ext cx="8686800" cy="4856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nl-BE" altLang="nl-BE" sz="2400"/>
          </a:p>
          <a:p>
            <a:pPr marL="0" indent="0">
              <a:buFontTx/>
              <a:buNone/>
            </a:pPr>
            <a:endParaRPr lang="nl-BE" altLang="nl-BE" sz="2400"/>
          </a:p>
          <a:p>
            <a:pPr marL="0" indent="0">
              <a:buFontTx/>
              <a:buNone/>
            </a:pPr>
            <a:r>
              <a:rPr lang="nl-BE" altLang="nl-BE" sz="2400"/>
              <a:t>Wanneer een nat wegdek bedekt is met een dunne laag olie, zie je vaak een werveling van kleur. Hoe ontstaan deze kleuren?</a:t>
            </a:r>
          </a:p>
          <a:p>
            <a:pPr marL="914400" lvl="1" indent="-514350">
              <a:buFont typeface="Times" panose="02020603050405020304" pitchFamily="18" charset="0"/>
              <a:buAutoNum type="alphaLcParenR"/>
            </a:pPr>
            <a:r>
              <a:rPr lang="nl-BE" altLang="nl-BE"/>
              <a:t>Additieven in de olie reflecteren diverse kleuren.</a:t>
            </a:r>
          </a:p>
          <a:p>
            <a:pPr marL="914400" lvl="1" indent="-514350">
              <a:buFont typeface="Times" panose="02020603050405020304" pitchFamily="18" charset="0"/>
              <a:buAutoNum type="alphaLcParenR"/>
            </a:pPr>
            <a:r>
              <a:rPr lang="nl-BE" altLang="nl-BE"/>
              <a:t>Chemicaliën in de olie absorberen diverse kleuren.</a:t>
            </a:r>
          </a:p>
          <a:p>
            <a:pPr marL="914400" lvl="1" indent="-514350">
              <a:buFont typeface="Times" panose="02020603050405020304" pitchFamily="18" charset="0"/>
              <a:buAutoNum type="alphaLcParenR"/>
            </a:pPr>
            <a:r>
              <a:rPr lang="nl-BE" altLang="nl-BE"/>
              <a:t>Dispersie als gevolg van verschillen in brekingsindex in de olie.</a:t>
            </a:r>
          </a:p>
          <a:p>
            <a:pPr marL="914400" lvl="1" indent="-514350">
              <a:buFont typeface="Times" panose="02020603050405020304" pitchFamily="18" charset="0"/>
              <a:buAutoNum type="alphaLcParenR"/>
            </a:pPr>
            <a:r>
              <a:rPr lang="nl-BE" altLang="nl-BE"/>
              <a:t>De interacties van het licht met een dunne grenslaag waar de olie en het water ongelijkmatig zijn vermengd.</a:t>
            </a:r>
          </a:p>
          <a:p>
            <a:pPr marL="914400" lvl="1" indent="-514350">
              <a:buFont typeface="Times" panose="02020603050405020304" pitchFamily="18" charset="0"/>
              <a:buAutoNum type="alphaLcParenR"/>
            </a:pPr>
            <a:r>
              <a:rPr lang="nl-BE" altLang="nl-BE"/>
              <a:t>Lichtgolven die worden gereflecteerd van het boven-en onderoppervlak van dunne oliefilm kunnen voor bepaalde golflengtes constructief interfereren.</a:t>
            </a:r>
          </a:p>
          <a:p>
            <a:pPr marL="914400" lvl="1" indent="-514350">
              <a:buFont typeface="Times" panose="02020603050405020304" pitchFamily="18" charset="0"/>
              <a:buAutoNum type="alphaLcParenR"/>
            </a:pPr>
            <a:endParaRPr lang="nl-BE" altLang="nl-BE"/>
          </a:p>
        </p:txBody>
      </p:sp>
      <p:pic>
        <p:nvPicPr>
          <p:cNvPr id="5124" name="Picture 4" descr="Figure_34_16c">
            <a:extLst>
              <a:ext uri="{FF2B5EF4-FFF2-40B4-BE49-F238E27FC236}">
                <a16:creationId xmlns:a16="http://schemas.microsoft.com/office/drawing/2014/main" id="{F2325A36-73DA-42D8-A874-F8D4A8D08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895"/>
          <a:stretch>
            <a:fillRect/>
          </a:stretch>
        </p:blipFill>
        <p:spPr bwMode="auto">
          <a:xfrm>
            <a:off x="0" y="0"/>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5AC42DB-44A7-47F3-9593-AEEE3329E9CE}"/>
              </a:ext>
            </a:extLst>
          </p:cNvPr>
          <p:cNvSpPr>
            <a:spLocks noGrp="1" noChangeArrowheads="1"/>
          </p:cNvSpPr>
          <p:nvPr>
            <p:ph type="title"/>
          </p:nvPr>
        </p:nvSpPr>
        <p:spPr bwMode="auto">
          <a:xfrm>
            <a:off x="685800" y="4445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solidFill>
                  <a:srgbClr val="000000"/>
                </a:solidFill>
                <a:latin typeface="Arial" panose="020B0604020202020204" pitchFamily="34" charset="0"/>
                <a:cs typeface="Arial" panose="020B0604020202020204" pitchFamily="34" charset="0"/>
              </a:rPr>
              <a:t>34.5 Interferentie aan dunne filmen</a:t>
            </a:r>
            <a:endParaRPr lang="nl-NL" altLang="nl-BE" sz="3200"/>
          </a:p>
        </p:txBody>
      </p:sp>
      <p:sp>
        <p:nvSpPr>
          <p:cNvPr id="31747" name="Tekstvak 1">
            <a:extLst>
              <a:ext uri="{FF2B5EF4-FFF2-40B4-BE49-F238E27FC236}">
                <a16:creationId xmlns:a16="http://schemas.microsoft.com/office/drawing/2014/main" id="{0CA3D40B-4935-4787-A794-9BA112021721}"/>
              </a:ext>
            </a:extLst>
          </p:cNvPr>
          <p:cNvSpPr txBox="1">
            <a:spLocks noChangeArrowheads="1"/>
          </p:cNvSpPr>
          <p:nvPr/>
        </p:nvSpPr>
        <p:spPr bwMode="auto">
          <a:xfrm>
            <a:off x="695325" y="1501775"/>
            <a:ext cx="4344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2800">
                <a:latin typeface="Arial" panose="020B0604020202020204" pitchFamily="34" charset="0"/>
                <a:cs typeface="Arial" panose="020B0604020202020204" pitchFamily="34" charset="0"/>
              </a:rPr>
              <a:t>Antireflecterende coatings</a:t>
            </a:r>
          </a:p>
        </p:txBody>
      </p:sp>
      <p:pic>
        <p:nvPicPr>
          <p:cNvPr id="31748" name="Picture 3" descr="FG24_034">
            <a:extLst>
              <a:ext uri="{FF2B5EF4-FFF2-40B4-BE49-F238E27FC236}">
                <a16:creationId xmlns:a16="http://schemas.microsoft.com/office/drawing/2014/main" id="{5D730F50-1BA7-46CF-842A-122D66EA0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835" r="27657"/>
          <a:stretch>
            <a:fillRect/>
          </a:stretch>
        </p:blipFill>
        <p:spPr bwMode="auto">
          <a:xfrm>
            <a:off x="457200" y="2046288"/>
            <a:ext cx="4033838" cy="420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4" descr="IIyama_LPX100_LCD_Projector">
            <a:extLst>
              <a:ext uri="{FF2B5EF4-FFF2-40B4-BE49-F238E27FC236}">
                <a16:creationId xmlns:a16="http://schemas.microsoft.com/office/drawing/2014/main" id="{23091E56-7326-4EAB-914E-564A05C81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946275"/>
            <a:ext cx="2540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descr="camera">
            <a:extLst>
              <a:ext uri="{FF2B5EF4-FFF2-40B4-BE49-F238E27FC236}">
                <a16:creationId xmlns:a16="http://schemas.microsoft.com/office/drawing/2014/main" id="{14DFAB36-53DB-4A36-B30B-00DE34B62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4813300"/>
            <a:ext cx="16002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8DCCB90-4B37-4D64-B275-011749CDABDB}"/>
              </a:ext>
            </a:extLst>
          </p:cNvPr>
          <p:cNvSpPr>
            <a:spLocks noGrp="1" noChangeArrowheads="1"/>
          </p:cNvSpPr>
          <p:nvPr>
            <p:ph type="title"/>
          </p:nvPr>
        </p:nvSpPr>
        <p:spPr bwMode="auto">
          <a:xfrm>
            <a:off x="685800" y="4445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solidFill>
                  <a:srgbClr val="000000"/>
                </a:solidFill>
                <a:latin typeface="Arial" panose="020B0604020202020204" pitchFamily="34" charset="0"/>
                <a:cs typeface="Arial" panose="020B0604020202020204" pitchFamily="34" charset="0"/>
              </a:rPr>
              <a:t>34.5 Interferentie aan dunne filmen</a:t>
            </a:r>
            <a:endParaRPr lang="nl-NL" altLang="nl-BE" sz="3200"/>
          </a:p>
        </p:txBody>
      </p:sp>
      <p:sp>
        <p:nvSpPr>
          <p:cNvPr id="32771" name="Tekstvak 1">
            <a:extLst>
              <a:ext uri="{FF2B5EF4-FFF2-40B4-BE49-F238E27FC236}">
                <a16:creationId xmlns:a16="http://schemas.microsoft.com/office/drawing/2014/main" id="{B196B604-D8DA-446B-A6DB-F741B43D9CAA}"/>
              </a:ext>
            </a:extLst>
          </p:cNvPr>
          <p:cNvSpPr txBox="1">
            <a:spLocks noChangeArrowheads="1"/>
          </p:cNvSpPr>
          <p:nvPr/>
        </p:nvSpPr>
        <p:spPr bwMode="auto">
          <a:xfrm>
            <a:off x="695325" y="1517650"/>
            <a:ext cx="362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2800">
                <a:latin typeface="Arial" panose="020B0604020202020204" pitchFamily="34" charset="0"/>
                <a:cs typeface="Arial" panose="020B0604020202020204" pitchFamily="34" charset="0"/>
              </a:rPr>
              <a:t>Bepaling van de dikte</a:t>
            </a:r>
          </a:p>
        </p:txBody>
      </p:sp>
      <p:pic>
        <p:nvPicPr>
          <p:cNvPr id="32772" name="Picture 3" descr="FG24_032">
            <a:extLst>
              <a:ext uri="{FF2B5EF4-FFF2-40B4-BE49-F238E27FC236}">
                <a16:creationId xmlns:a16="http://schemas.microsoft.com/office/drawing/2014/main" id="{F473D2AA-ED58-4F85-948A-11DB0495BA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681" r="26653" b="21065"/>
          <a:stretch>
            <a:fillRect/>
          </a:stretch>
        </p:blipFill>
        <p:spPr bwMode="auto">
          <a:xfrm>
            <a:off x="287338" y="2630488"/>
            <a:ext cx="2959100" cy="290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5" name="Picture 7">
            <a:extLst>
              <a:ext uri="{FF2B5EF4-FFF2-40B4-BE49-F238E27FC236}">
                <a16:creationId xmlns:a16="http://schemas.microsoft.com/office/drawing/2014/main" id="{55388A03-DF2E-4045-A162-6DB908D0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790" y="2292350"/>
            <a:ext cx="2741612"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4CC1F828-4DF1-45D9-9C3D-24D2EBC68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085" y="839771"/>
            <a:ext cx="2387915" cy="6018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EF396DEE-FA7C-4A29-AAF1-CF95DB786B0D}"/>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pic>
        <p:nvPicPr>
          <p:cNvPr id="19459" name="Picture 3" descr="Figure_35_31">
            <a:extLst>
              <a:ext uri="{FF2B5EF4-FFF2-40B4-BE49-F238E27FC236}">
                <a16:creationId xmlns:a16="http://schemas.microsoft.com/office/drawing/2014/main" id="{13B54D89-F423-4021-9028-51AA4AF1A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484313"/>
            <a:ext cx="3702050" cy="516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descr="Figure_35_32">
            <a:extLst>
              <a:ext uri="{FF2B5EF4-FFF2-40B4-BE49-F238E27FC236}">
                <a16:creationId xmlns:a16="http://schemas.microsoft.com/office/drawing/2014/main" id="{47CF64A6-3444-41FB-AB21-D7AB11BF7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13" y="1390650"/>
            <a:ext cx="4054475"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1" name="Picture 5" descr="SE38_27A">
            <a:extLst>
              <a:ext uri="{FF2B5EF4-FFF2-40B4-BE49-F238E27FC236}">
                <a16:creationId xmlns:a16="http://schemas.microsoft.com/office/drawing/2014/main" id="{A4BF9FEB-5D57-428A-98C4-BE1114150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30" t="11250" r="25610" b="23750"/>
          <a:stretch>
            <a:fillRect/>
          </a:stretch>
        </p:blipFill>
        <p:spPr bwMode="auto">
          <a:xfrm>
            <a:off x="533401" y="2003196"/>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6" descr="SE38_27B">
            <a:extLst>
              <a:ext uri="{FF2B5EF4-FFF2-40B4-BE49-F238E27FC236}">
                <a16:creationId xmlns:a16="http://schemas.microsoft.com/office/drawing/2014/main" id="{455EDF61-8D4E-4436-9E05-E4CBF8D8D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258" t="10001" r="42801" b="21249"/>
          <a:stretch>
            <a:fillRect/>
          </a:stretch>
        </p:blipFill>
        <p:spPr bwMode="auto">
          <a:xfrm>
            <a:off x="6087359" y="2231796"/>
            <a:ext cx="6826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Text Box 7">
            <a:extLst>
              <a:ext uri="{FF2B5EF4-FFF2-40B4-BE49-F238E27FC236}">
                <a16:creationId xmlns:a16="http://schemas.microsoft.com/office/drawing/2014/main" id="{EB04186F-B7AC-4DF2-AE0C-B832C4DAE5F1}"/>
              </a:ext>
            </a:extLst>
          </p:cNvPr>
          <p:cNvSpPr txBox="1">
            <a:spLocks noChangeArrowheads="1"/>
          </p:cNvSpPr>
          <p:nvPr/>
        </p:nvSpPr>
        <p:spPr bwMode="auto">
          <a:xfrm>
            <a:off x="2971801" y="3062288"/>
            <a:ext cx="276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nl-BE" dirty="0" err="1"/>
              <a:t>Een</a:t>
            </a:r>
            <a:r>
              <a:rPr lang="en-US" altLang="nl-BE" dirty="0"/>
              <a:t> </a:t>
            </a:r>
            <a:r>
              <a:rPr lang="en-US" altLang="nl-BE" dirty="0" err="1"/>
              <a:t>ongepolatiseerd</a:t>
            </a:r>
            <a:r>
              <a:rPr lang="en-US" altLang="nl-BE" dirty="0"/>
              <a:t> veld</a:t>
            </a:r>
          </a:p>
        </p:txBody>
      </p:sp>
      <p:sp>
        <p:nvSpPr>
          <p:cNvPr id="80904" name="Text Box 8">
            <a:extLst>
              <a:ext uri="{FF2B5EF4-FFF2-40B4-BE49-F238E27FC236}">
                <a16:creationId xmlns:a16="http://schemas.microsoft.com/office/drawing/2014/main" id="{4AA5DD2A-5FBA-4061-A005-7E7F3A58D09E}"/>
              </a:ext>
            </a:extLst>
          </p:cNvPr>
          <p:cNvSpPr txBox="1">
            <a:spLocks noChangeArrowheads="1"/>
          </p:cNvSpPr>
          <p:nvPr/>
        </p:nvSpPr>
        <p:spPr bwMode="auto">
          <a:xfrm>
            <a:off x="6615555" y="2548044"/>
            <a:ext cx="2225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nl-BE" dirty="0" err="1"/>
              <a:t>Een</a:t>
            </a:r>
            <a:r>
              <a:rPr lang="en-US" altLang="nl-BE" dirty="0"/>
              <a:t> </a:t>
            </a:r>
            <a:r>
              <a:rPr lang="en-US" altLang="nl-BE" dirty="0" err="1"/>
              <a:t>lineair</a:t>
            </a:r>
            <a:r>
              <a:rPr lang="en-US" altLang="nl-BE" dirty="0"/>
              <a:t> </a:t>
            </a:r>
            <a:r>
              <a:rPr lang="en-US" altLang="nl-BE" dirty="0" err="1"/>
              <a:t>gepolariseerd</a:t>
            </a:r>
            <a:r>
              <a:rPr lang="en-US" altLang="nl-BE" dirty="0"/>
              <a:t> veld</a:t>
            </a:r>
          </a:p>
        </p:txBody>
      </p:sp>
      <p:sp>
        <p:nvSpPr>
          <p:cNvPr id="20486" name="Rectangle 3">
            <a:extLst>
              <a:ext uri="{FF2B5EF4-FFF2-40B4-BE49-F238E27FC236}">
                <a16:creationId xmlns:a16="http://schemas.microsoft.com/office/drawing/2014/main" id="{D38E2F79-EB11-4C30-BD28-F4358035D47A}"/>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sp>
        <p:nvSpPr>
          <p:cNvPr id="11" name="Tijdelijke aanduiding voor inhoud 2">
            <a:extLst>
              <a:ext uri="{FF2B5EF4-FFF2-40B4-BE49-F238E27FC236}">
                <a16:creationId xmlns:a16="http://schemas.microsoft.com/office/drawing/2014/main" id="{6938E990-319A-42E5-8EB1-AE0C29F1549B}"/>
              </a:ext>
            </a:extLst>
          </p:cNvPr>
          <p:cNvSpPr txBox="1">
            <a:spLocks/>
          </p:cNvSpPr>
          <p:nvPr/>
        </p:nvSpPr>
        <p:spPr>
          <a:xfrm>
            <a:off x="457200" y="1600200"/>
            <a:ext cx="8229600" cy="4525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endParaRPr lang="nl-BE"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P spid="809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Figure_35_34">
            <a:extLst>
              <a:ext uri="{FF2B5EF4-FFF2-40B4-BE49-F238E27FC236}">
                <a16:creationId xmlns:a16="http://schemas.microsoft.com/office/drawing/2014/main" id="{01538F85-0339-4492-B983-742D181B4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8960"/>
            <a:ext cx="8077200" cy="279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 name="Picture 2" descr="FG24_039">
            <a:extLst>
              <a:ext uri="{FF2B5EF4-FFF2-40B4-BE49-F238E27FC236}">
                <a16:creationId xmlns:a16="http://schemas.microsoft.com/office/drawing/2014/main" id="{E5D057AA-3E82-46F0-BF13-3B74392940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884" t="26366" r="12367" b="39039"/>
          <a:stretch/>
        </p:blipFill>
        <p:spPr bwMode="auto">
          <a:xfrm>
            <a:off x="733425" y="1289962"/>
            <a:ext cx="8229600" cy="249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23" name="Object 3">
            <a:extLst>
              <a:ext uri="{FF2B5EF4-FFF2-40B4-BE49-F238E27FC236}">
                <a16:creationId xmlns:a16="http://schemas.microsoft.com/office/drawing/2014/main" id="{EE1BB73A-95F0-4633-A6F7-5BEB0E5C1785}"/>
              </a:ext>
            </a:extLst>
          </p:cNvPr>
          <p:cNvGraphicFramePr>
            <a:graphicFrameLocks noChangeAspect="1"/>
          </p:cNvGraphicFramePr>
          <p:nvPr>
            <p:extLst>
              <p:ext uri="{D42A27DB-BD31-4B8C-83A1-F6EECF244321}">
                <p14:modId xmlns:p14="http://schemas.microsoft.com/office/powerpoint/2010/main" val="1054746334"/>
              </p:ext>
            </p:extLst>
          </p:nvPr>
        </p:nvGraphicFramePr>
        <p:xfrm>
          <a:off x="7193386" y="6287958"/>
          <a:ext cx="1892300" cy="528638"/>
        </p:xfrm>
        <a:graphic>
          <a:graphicData uri="http://schemas.openxmlformats.org/presentationml/2006/ole">
            <mc:AlternateContent xmlns:mc="http://schemas.openxmlformats.org/markup-compatibility/2006">
              <mc:Choice xmlns:v="urn:schemas-microsoft-com:vml" Requires="v">
                <p:oleObj spid="_x0000_s38928" name="Vergelijking" r:id="rId5" imgW="863225" imgH="241195" progId="Equation.3">
                  <p:embed/>
                </p:oleObj>
              </mc:Choice>
              <mc:Fallback>
                <p:oleObj name="Vergelijking" r:id="rId5" imgW="863225" imgH="241195" progId="Equation.3">
                  <p:embed/>
                  <p:pic>
                    <p:nvPicPr>
                      <p:cNvPr id="81923" name="Object 3">
                        <a:extLst>
                          <a:ext uri="{FF2B5EF4-FFF2-40B4-BE49-F238E27FC236}">
                            <a16:creationId xmlns:a16="http://schemas.microsoft.com/office/drawing/2014/main" id="{EE1BB73A-95F0-4633-A6F7-5BEB0E5C1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3386" y="6287958"/>
                        <a:ext cx="18923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4" name="Text Box 4">
            <a:extLst>
              <a:ext uri="{FF2B5EF4-FFF2-40B4-BE49-F238E27FC236}">
                <a16:creationId xmlns:a16="http://schemas.microsoft.com/office/drawing/2014/main" id="{1AF69468-036F-455F-95BA-89C3E34695F6}"/>
              </a:ext>
            </a:extLst>
          </p:cNvPr>
          <p:cNvSpPr txBox="1">
            <a:spLocks noChangeArrowheads="1"/>
          </p:cNvSpPr>
          <p:nvPr/>
        </p:nvSpPr>
        <p:spPr bwMode="auto">
          <a:xfrm>
            <a:off x="7046923" y="5856133"/>
            <a:ext cx="2038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nl-BE" dirty="0"/>
              <a:t>Wet van Malus</a:t>
            </a:r>
          </a:p>
        </p:txBody>
      </p:sp>
      <p:sp>
        <p:nvSpPr>
          <p:cNvPr id="21509" name="Rectangle 3">
            <a:extLst>
              <a:ext uri="{FF2B5EF4-FFF2-40B4-BE49-F238E27FC236}">
                <a16:creationId xmlns:a16="http://schemas.microsoft.com/office/drawing/2014/main" id="{AEE654F6-A0E5-4FAA-889B-532A2F48DFCC}"/>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sp>
        <p:nvSpPr>
          <p:cNvPr id="7" name="Tekstvak 6">
            <a:extLst>
              <a:ext uri="{FF2B5EF4-FFF2-40B4-BE49-F238E27FC236}">
                <a16:creationId xmlns:a16="http://schemas.microsoft.com/office/drawing/2014/main" id="{CBF0D37A-D89F-4686-8D16-3C6BC5BE08E9}"/>
              </a:ext>
            </a:extLst>
          </p:cNvPr>
          <p:cNvSpPr txBox="1"/>
          <p:nvPr/>
        </p:nvSpPr>
        <p:spPr>
          <a:xfrm>
            <a:off x="180975" y="1084032"/>
            <a:ext cx="6867427" cy="523220"/>
          </a:xfrm>
          <a:prstGeom prst="rect">
            <a:avLst/>
          </a:prstGeom>
          <a:noFill/>
        </p:spPr>
        <p:txBody>
          <a:bodyPr wrap="square">
            <a:spAutoFit/>
          </a:bodyPr>
          <a:lstStyle/>
          <a:p>
            <a:pPr>
              <a:defRPr/>
            </a:pPr>
            <a:r>
              <a:rPr lang="nl-BE" sz="2800" kern="0" dirty="0">
                <a:latin typeface="Arial" panose="020B0604020202020204" pitchFamily="34" charset="0"/>
                <a:cs typeface="Arial" panose="020B0604020202020204" pitchFamily="34" charset="0"/>
              </a:rPr>
              <a:t>Polaroids (Polarisatie door absorptie)</a:t>
            </a:r>
          </a:p>
        </p:txBody>
      </p:sp>
      <p:sp>
        <p:nvSpPr>
          <p:cNvPr id="2" name="Rechthoek 1">
            <a:extLst>
              <a:ext uri="{FF2B5EF4-FFF2-40B4-BE49-F238E27FC236}">
                <a16:creationId xmlns:a16="http://schemas.microsoft.com/office/drawing/2014/main" id="{7C107F66-DCCD-416C-A69A-9801B5C2008F}"/>
              </a:ext>
            </a:extLst>
          </p:cNvPr>
          <p:cNvSpPr/>
          <p:nvPr/>
        </p:nvSpPr>
        <p:spPr bwMode="auto">
          <a:xfrm>
            <a:off x="7046923" y="5856133"/>
            <a:ext cx="2038763" cy="1001867"/>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pitchFamily="1"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G24_041">
            <a:extLst>
              <a:ext uri="{FF2B5EF4-FFF2-40B4-BE49-F238E27FC236}">
                <a16:creationId xmlns:a16="http://schemas.microsoft.com/office/drawing/2014/main" id="{E1E98405-201F-4562-9D2D-447364937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671" b="20837"/>
          <a:stretch>
            <a:fillRect/>
          </a:stretch>
        </p:blipFill>
        <p:spPr bwMode="auto">
          <a:xfrm>
            <a:off x="755650" y="1628775"/>
            <a:ext cx="771525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a:extLst>
              <a:ext uri="{FF2B5EF4-FFF2-40B4-BE49-F238E27FC236}">
                <a16:creationId xmlns:a16="http://schemas.microsoft.com/office/drawing/2014/main" id="{EA85AA1B-1C80-44D1-82B3-486AA874B44D}"/>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pic>
        <p:nvPicPr>
          <p:cNvPr id="3" name="Afbeelding 2">
            <a:extLst>
              <a:ext uri="{FF2B5EF4-FFF2-40B4-BE49-F238E27FC236}">
                <a16:creationId xmlns:a16="http://schemas.microsoft.com/office/drawing/2014/main" id="{5C0CED6E-63D7-48DE-9597-050A272D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89" y="4702612"/>
            <a:ext cx="3239311" cy="2155388"/>
          </a:xfrm>
          <a:prstGeom prst="rect">
            <a:avLst/>
          </a:prstGeom>
        </p:spPr>
      </p:pic>
      <p:sp>
        <p:nvSpPr>
          <p:cNvPr id="2" name="Tekstvak 1">
            <a:extLst>
              <a:ext uri="{FF2B5EF4-FFF2-40B4-BE49-F238E27FC236}">
                <a16:creationId xmlns:a16="http://schemas.microsoft.com/office/drawing/2014/main" id="{324E886B-7C0D-40C0-B137-E4AEC5670F35}"/>
              </a:ext>
            </a:extLst>
          </p:cNvPr>
          <p:cNvSpPr txBox="1"/>
          <p:nvPr/>
        </p:nvSpPr>
        <p:spPr>
          <a:xfrm>
            <a:off x="597159" y="5290457"/>
            <a:ext cx="2263761" cy="1200329"/>
          </a:xfrm>
          <a:prstGeom prst="rect">
            <a:avLst/>
          </a:prstGeom>
          <a:noFill/>
        </p:spPr>
        <p:txBody>
          <a:bodyPr wrap="none" rtlCol="0">
            <a:spAutoFit/>
          </a:bodyPr>
          <a:lstStyle/>
          <a:p>
            <a:r>
              <a:rPr lang="nl-BE" dirty="0"/>
              <a:t>Polaroid </a:t>
            </a:r>
          </a:p>
          <a:p>
            <a:pPr marL="342900" indent="-342900">
              <a:buFont typeface="Arial" panose="020B0604020202020204" pitchFamily="34" charset="0"/>
              <a:buChar char="•"/>
            </a:pPr>
            <a:r>
              <a:rPr lang="nl-BE" dirty="0"/>
              <a:t>als polarisator</a:t>
            </a:r>
          </a:p>
          <a:p>
            <a:pPr marL="342900" indent="-342900">
              <a:buFont typeface="Arial" panose="020B0604020202020204" pitchFamily="34" charset="0"/>
              <a:buChar char="•"/>
            </a:pPr>
            <a:r>
              <a:rPr lang="nl-BE" dirty="0"/>
              <a:t>als analysator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A85AA1B-1C80-44D1-82B3-486AA874B44D}"/>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pic>
        <p:nvPicPr>
          <p:cNvPr id="5" name="Picture 3" descr="Figure_35_38a">
            <a:extLst>
              <a:ext uri="{FF2B5EF4-FFF2-40B4-BE49-F238E27FC236}">
                <a16:creationId xmlns:a16="http://schemas.microsoft.com/office/drawing/2014/main" id="{DF03021C-DBEA-4D69-A143-4954CF612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195" y="1176338"/>
            <a:ext cx="6174878" cy="30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Figure_35_38b">
            <a:extLst>
              <a:ext uri="{FF2B5EF4-FFF2-40B4-BE49-F238E27FC236}">
                <a16:creationId xmlns:a16="http://schemas.microsoft.com/office/drawing/2014/main" id="{60B3D0B3-FF05-466D-B777-0D6ACFA694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545"/>
          <a:stretch/>
        </p:blipFill>
        <p:spPr bwMode="auto">
          <a:xfrm>
            <a:off x="967195" y="4321814"/>
            <a:ext cx="3227734" cy="253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Figure_35_38b">
            <a:extLst>
              <a:ext uri="{FF2B5EF4-FFF2-40B4-BE49-F238E27FC236}">
                <a16:creationId xmlns:a16="http://schemas.microsoft.com/office/drawing/2014/main" id="{5219B23A-B0A9-479D-82C8-5E0CB54DCE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28"/>
          <a:stretch/>
        </p:blipFill>
        <p:spPr bwMode="auto">
          <a:xfrm>
            <a:off x="5651664" y="4326622"/>
            <a:ext cx="1619839" cy="253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Figure_35_38b">
            <a:extLst>
              <a:ext uri="{FF2B5EF4-FFF2-40B4-BE49-F238E27FC236}">
                <a16:creationId xmlns:a16="http://schemas.microsoft.com/office/drawing/2014/main" id="{4D0BCC3C-B227-464F-A3A6-1B55372FC2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7" r="25144"/>
          <a:stretch/>
        </p:blipFill>
        <p:spPr bwMode="auto">
          <a:xfrm>
            <a:off x="4243936" y="4326622"/>
            <a:ext cx="1488151" cy="253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a:extLst>
              <a:ext uri="{FF2B5EF4-FFF2-40B4-BE49-F238E27FC236}">
                <a16:creationId xmlns:a16="http://schemas.microsoft.com/office/drawing/2014/main" id="{48A67578-1D39-4B91-A2D7-57A507EE4BEE}"/>
              </a:ext>
            </a:extLst>
          </p:cNvPr>
          <p:cNvSpPr txBox="1"/>
          <p:nvPr/>
        </p:nvSpPr>
        <p:spPr>
          <a:xfrm>
            <a:off x="6219950" y="3742678"/>
            <a:ext cx="3913709" cy="369332"/>
          </a:xfrm>
          <a:prstGeom prst="rect">
            <a:avLst/>
          </a:prstGeom>
          <a:noFill/>
        </p:spPr>
        <p:txBody>
          <a:bodyPr wrap="square">
            <a:spAutoFit/>
          </a:bodyPr>
          <a:lstStyle/>
          <a:p>
            <a:r>
              <a:rPr lang="nl-BE" sz="1800" dirty="0">
                <a:hlinkClick r:id="rId4"/>
              </a:rPr>
              <a:t>https://ophysics.com/l3.html</a:t>
            </a:r>
            <a:endParaRPr lang="nl-BE" sz="1800" dirty="0"/>
          </a:p>
        </p:txBody>
      </p:sp>
    </p:spTree>
    <p:extLst>
      <p:ext uri="{BB962C8B-B14F-4D97-AF65-F5344CB8AC3E}">
        <p14:creationId xmlns:p14="http://schemas.microsoft.com/office/powerpoint/2010/main" val="312106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G24_044">
            <a:extLst>
              <a:ext uri="{FF2B5EF4-FFF2-40B4-BE49-F238E27FC236}">
                <a16:creationId xmlns:a16="http://schemas.microsoft.com/office/drawing/2014/main" id="{92DB72A5-E69D-4A2A-919B-F923C5473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561" b="10277"/>
          <a:stretch>
            <a:fillRect/>
          </a:stretch>
        </p:blipFill>
        <p:spPr bwMode="auto">
          <a:xfrm>
            <a:off x="1446213" y="2387406"/>
            <a:ext cx="6592887"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a:extLst>
              <a:ext uri="{FF2B5EF4-FFF2-40B4-BE49-F238E27FC236}">
                <a16:creationId xmlns:a16="http://schemas.microsoft.com/office/drawing/2014/main" id="{7209ED87-5E41-4172-A3FB-417EC947E658}"/>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sp>
        <p:nvSpPr>
          <p:cNvPr id="23556" name="Tijdelijke aanduiding voor inhoud 3">
            <a:extLst>
              <a:ext uri="{FF2B5EF4-FFF2-40B4-BE49-F238E27FC236}">
                <a16:creationId xmlns:a16="http://schemas.microsoft.com/office/drawing/2014/main" id="{DD458E27-C76C-42A9-9C45-FEAE4BDED552}"/>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dirty="0"/>
              <a:t>Polarisatie door weerkaatsing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descr="SE38_30A">
            <a:extLst>
              <a:ext uri="{FF2B5EF4-FFF2-40B4-BE49-F238E27FC236}">
                <a16:creationId xmlns:a16="http://schemas.microsoft.com/office/drawing/2014/main" id="{CD08BD93-A20A-4043-B8C9-E7628CBDC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442" t="10001" r="25610" b="11250"/>
          <a:stretch>
            <a:fillRect/>
          </a:stretch>
        </p:blipFill>
        <p:spPr bwMode="auto">
          <a:xfrm>
            <a:off x="206375" y="1296988"/>
            <a:ext cx="21923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Picture 4" descr="SE38_30B">
            <a:extLst>
              <a:ext uri="{FF2B5EF4-FFF2-40B4-BE49-F238E27FC236}">
                <a16:creationId xmlns:a16="http://schemas.microsoft.com/office/drawing/2014/main" id="{CBA46E58-2222-4AE1-8C04-C08027BB4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692" t="10001" r="24673" b="11250"/>
          <a:stretch>
            <a:fillRect/>
          </a:stretch>
        </p:blipFill>
        <p:spPr bwMode="auto">
          <a:xfrm>
            <a:off x="2482850" y="1255713"/>
            <a:ext cx="24161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 Box 5">
            <a:extLst>
              <a:ext uri="{FF2B5EF4-FFF2-40B4-BE49-F238E27FC236}">
                <a16:creationId xmlns:a16="http://schemas.microsoft.com/office/drawing/2014/main" id="{72C995C8-A801-48EC-97E6-BC717A17C1A8}"/>
              </a:ext>
            </a:extLst>
          </p:cNvPr>
          <p:cNvSpPr txBox="1">
            <a:spLocks noChangeArrowheads="1"/>
          </p:cNvSpPr>
          <p:nvPr/>
        </p:nvSpPr>
        <p:spPr bwMode="auto">
          <a:xfrm>
            <a:off x="4851400" y="1176338"/>
            <a:ext cx="4292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nl-BE">
                <a:latin typeface="Arial" panose="020B0604020202020204" pitchFamily="34" charset="0"/>
                <a:cs typeface="Arial" panose="020B0604020202020204" pitchFamily="34" charset="0"/>
              </a:rPr>
              <a:t>De polarisatie van het weerkaatste en het gebroken licht zijn afhankelijk ban de invalshoek. Voor een bepaalde hoek (Brewster hoek) is het gereflecteerde licht volledig lineair gepolariseerd. </a:t>
            </a:r>
          </a:p>
        </p:txBody>
      </p:sp>
      <mc:AlternateContent xmlns:mc="http://schemas.openxmlformats.org/markup-compatibility/2006" xmlns:a14="http://schemas.microsoft.com/office/drawing/2010/main">
        <mc:Choice Requires="a14">
          <p:sp>
            <p:nvSpPr>
              <p:cNvPr id="89096" name="Object 8">
                <a:extLst>
                  <a:ext uri="{FF2B5EF4-FFF2-40B4-BE49-F238E27FC236}">
                    <a16:creationId xmlns:a16="http://schemas.microsoft.com/office/drawing/2014/main" id="{4D5B182F-0A22-4E73-A767-EB1CD9C6127C}"/>
                  </a:ext>
                </a:extLst>
              </p:cNvPr>
              <p:cNvSpPr txBox="1"/>
              <p:nvPr/>
            </p:nvSpPr>
            <p:spPr bwMode="auto">
              <a:xfrm>
                <a:off x="4096140" y="5038532"/>
                <a:ext cx="1772816" cy="830423"/>
              </a:xfrm>
              <a:prstGeom prst="rect">
                <a:avLst/>
              </a:prstGeom>
              <a:solidFill>
                <a:srgbClr val="FFFF99"/>
              </a:solidFill>
              <a:ln w="9525">
                <a:solidFill>
                  <a:schemeClr val="tx1"/>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nl-BE" b="0" i="1" smtClean="0">
                              <a:latin typeface="Cambria Math" panose="02040503050406030204" pitchFamily="18" charset="0"/>
                            </a:rPr>
                          </m:ctrlPr>
                        </m:funcPr>
                        <m:fName>
                          <m:r>
                            <m:rPr>
                              <m:sty m:val="p"/>
                            </m:rPr>
                            <a:rPr lang="nl-BE" b="0" i="0" smtClean="0">
                              <a:latin typeface="Cambria Math" panose="02040503050406030204" pitchFamily="18" charset="0"/>
                            </a:rPr>
                            <m:t>tan</m:t>
                          </m:r>
                        </m:fName>
                        <m:e>
                          <m:sSub>
                            <m:sSubPr>
                              <m:ctrlPr>
                                <a:rPr lang="nl-BE" b="0" i="1" smtClean="0">
                                  <a:latin typeface="Cambria Math" panose="02040503050406030204" pitchFamily="18" charset="0"/>
                                </a:rPr>
                              </m:ctrlPr>
                            </m:sSubPr>
                            <m:e>
                              <m:r>
                                <a:rPr lang="nl-BE" b="0" i="1" smtClean="0">
                                  <a:latin typeface="Cambria Math" panose="02040503050406030204" pitchFamily="18" charset="0"/>
                                </a:rPr>
                                <m:t>𝜃</m:t>
                              </m:r>
                            </m:e>
                            <m:sub>
                              <m:r>
                                <a:rPr lang="nl-BE" b="0" i="1" smtClean="0">
                                  <a:latin typeface="Cambria Math" panose="02040503050406030204" pitchFamily="18" charset="0"/>
                                </a:rPr>
                                <m:t>𝑝</m:t>
                              </m:r>
                            </m:sub>
                          </m:sSub>
                        </m:e>
                      </m:func>
                      <m:r>
                        <a:rPr lang="nl-BE" b="0" i="1" smtClean="0">
                          <a:latin typeface="Cambria Math" panose="02040503050406030204" pitchFamily="18" charset="0"/>
                        </a:rPr>
                        <m:t>=</m:t>
                      </m:r>
                      <m:f>
                        <m:fPr>
                          <m:ctrlPr>
                            <a:rPr lang="nl-BE" b="0" i="1" smtClean="0">
                              <a:latin typeface="Cambria Math" panose="02040503050406030204" pitchFamily="18" charset="0"/>
                            </a:rPr>
                          </m:ctrlPr>
                        </m:fPr>
                        <m:num>
                          <m:sSub>
                            <m:sSubPr>
                              <m:ctrlPr>
                                <a:rPr lang="nl-BE" b="0" i="1" smtClean="0">
                                  <a:latin typeface="Cambria Math" panose="02040503050406030204" pitchFamily="18" charset="0"/>
                                </a:rPr>
                              </m:ctrlPr>
                            </m:sSubPr>
                            <m:e>
                              <m:r>
                                <a:rPr lang="nl-BE" b="0" i="1" smtClean="0">
                                  <a:latin typeface="Cambria Math" panose="02040503050406030204" pitchFamily="18" charset="0"/>
                                </a:rPr>
                                <m:t>𝑛</m:t>
                              </m:r>
                            </m:e>
                            <m:sub>
                              <m:r>
                                <a:rPr lang="nl-BE" b="0" i="1" smtClean="0">
                                  <a:latin typeface="Cambria Math" panose="02040503050406030204" pitchFamily="18" charset="0"/>
                                </a:rPr>
                                <m:t>2</m:t>
                              </m:r>
                            </m:sub>
                          </m:sSub>
                        </m:num>
                        <m:den>
                          <m:sSub>
                            <m:sSubPr>
                              <m:ctrlPr>
                                <a:rPr lang="nl-BE" b="0" i="1" smtClean="0">
                                  <a:latin typeface="Cambria Math" panose="02040503050406030204" pitchFamily="18" charset="0"/>
                                </a:rPr>
                              </m:ctrlPr>
                            </m:sSubPr>
                            <m:e>
                              <m:r>
                                <a:rPr lang="nl-BE" b="0" i="1" smtClean="0">
                                  <a:latin typeface="Cambria Math" panose="02040503050406030204" pitchFamily="18" charset="0"/>
                                </a:rPr>
                                <m:t>𝑛</m:t>
                              </m:r>
                            </m:e>
                            <m:sub>
                              <m:r>
                                <a:rPr lang="nl-BE" b="0" i="1" smtClean="0">
                                  <a:latin typeface="Cambria Math" panose="02040503050406030204" pitchFamily="18" charset="0"/>
                                </a:rPr>
                                <m:t>1</m:t>
                              </m:r>
                            </m:sub>
                          </m:sSub>
                        </m:den>
                      </m:f>
                    </m:oMath>
                  </m:oMathPara>
                </a14:m>
                <a:endParaRPr lang="nl-BE" dirty="0"/>
              </a:p>
            </p:txBody>
          </p:sp>
        </mc:Choice>
        <mc:Fallback xmlns="">
          <p:sp>
            <p:nvSpPr>
              <p:cNvPr id="89096" name="Object 8">
                <a:extLst>
                  <a:ext uri="{FF2B5EF4-FFF2-40B4-BE49-F238E27FC236}">
                    <a16:creationId xmlns:a16="http://schemas.microsoft.com/office/drawing/2014/main" id="{4D5B182F-0A22-4E73-A767-EB1CD9C6127C}"/>
                  </a:ext>
                </a:extLst>
              </p:cNvPr>
              <p:cNvSpPr txBox="1">
                <a:spLocks noRot="1" noChangeAspect="1" noMove="1" noResize="1" noEditPoints="1" noAdjustHandles="1" noChangeArrowheads="1" noChangeShapeType="1" noTextEdit="1"/>
              </p:cNvSpPr>
              <p:nvPr/>
            </p:nvSpPr>
            <p:spPr bwMode="auto">
              <a:xfrm>
                <a:off x="4096140" y="5038532"/>
                <a:ext cx="1772816" cy="830423"/>
              </a:xfrm>
              <a:prstGeom prst="rect">
                <a:avLst/>
              </a:prstGeom>
              <a:blipFill>
                <a:blip r:embed="rId4"/>
                <a:stretch>
                  <a:fillRect/>
                </a:stretch>
              </a:blipFill>
              <a:ln w="9525">
                <a:solidFill>
                  <a:schemeClr val="tx1"/>
                </a:solidFill>
                <a:miter lim="800000"/>
                <a:headEnd/>
                <a:tailEnd/>
              </a:ln>
              <a:effectLst/>
            </p:spPr>
            <p:txBody>
              <a:bodyPr/>
              <a:lstStyle/>
              <a:p>
                <a:r>
                  <a:rPr lang="nl-BE">
                    <a:noFill/>
                  </a:rPr>
                  <a:t> </a:t>
                </a:r>
              </a:p>
            </p:txBody>
          </p:sp>
        </mc:Fallback>
      </mc:AlternateContent>
      <p:sp>
        <p:nvSpPr>
          <p:cNvPr id="89097" name="Text Box 9">
            <a:extLst>
              <a:ext uri="{FF2B5EF4-FFF2-40B4-BE49-F238E27FC236}">
                <a16:creationId xmlns:a16="http://schemas.microsoft.com/office/drawing/2014/main" id="{D02AD6F3-D656-4007-95CC-1C0F8D4AF13B}"/>
              </a:ext>
            </a:extLst>
          </p:cNvPr>
          <p:cNvSpPr txBox="1">
            <a:spLocks noChangeArrowheads="1"/>
          </p:cNvSpPr>
          <p:nvPr/>
        </p:nvSpPr>
        <p:spPr bwMode="auto">
          <a:xfrm>
            <a:off x="1835150" y="5194299"/>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nl-BE" dirty="0"/>
              <a:t>Brewster </a:t>
            </a:r>
            <a:r>
              <a:rPr lang="en-US" altLang="nl-BE" dirty="0" err="1"/>
              <a:t>hoek</a:t>
            </a:r>
            <a:r>
              <a:rPr lang="en-US" altLang="nl-BE" dirty="0"/>
              <a:t>:</a:t>
            </a:r>
          </a:p>
        </p:txBody>
      </p:sp>
      <p:sp>
        <p:nvSpPr>
          <p:cNvPr id="24585" name="Rectangle 3">
            <a:extLst>
              <a:ext uri="{FF2B5EF4-FFF2-40B4-BE49-F238E27FC236}">
                <a16:creationId xmlns:a16="http://schemas.microsoft.com/office/drawing/2014/main" id="{EE288107-275F-4DE4-B4CF-1ACD57427E6D}"/>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4DC685C6-346D-4824-AEBB-9D8EF3F4225F}"/>
              </a:ext>
            </a:extLst>
          </p:cNvPr>
          <p:cNvSpPr>
            <a:spLocks noGrp="1" noChangeArrowheads="1"/>
          </p:cNvSpPr>
          <p:nvPr>
            <p:ph type="body" idx="1"/>
          </p:nvPr>
        </p:nvSpPr>
        <p:spPr bwMode="auto">
          <a:xfrm>
            <a:off x="457200" y="1176338"/>
            <a:ext cx="8482013" cy="49498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nl-BE" altLang="nl-BE" dirty="0">
                <a:latin typeface="Arial" charset="0"/>
                <a:cs typeface="Arial" charset="0"/>
              </a:rPr>
              <a:t>Polaroidfoto</a:t>
            </a:r>
          </a:p>
          <a:p>
            <a:pPr>
              <a:defRPr/>
            </a:pPr>
            <a:endParaRPr lang="nl-BE" altLang="nl-BE" dirty="0">
              <a:latin typeface="Arial" charset="0"/>
              <a:cs typeface="Arial" charset="0"/>
            </a:endParaRPr>
          </a:p>
          <a:p>
            <a:pPr>
              <a:defRPr/>
            </a:pPr>
            <a:endParaRPr lang="nl-BE" altLang="nl-BE" dirty="0">
              <a:latin typeface="Arial" charset="0"/>
              <a:cs typeface="Arial" charset="0"/>
            </a:endParaRPr>
          </a:p>
          <a:p>
            <a:pPr>
              <a:defRPr/>
            </a:pPr>
            <a:endParaRPr lang="nl-BE" altLang="nl-BE" dirty="0">
              <a:latin typeface="Arial" charset="0"/>
              <a:cs typeface="Arial" charset="0"/>
            </a:endParaRPr>
          </a:p>
          <a:p>
            <a:pPr>
              <a:defRPr/>
            </a:pPr>
            <a:endParaRPr lang="nl-BE" altLang="nl-BE" dirty="0">
              <a:latin typeface="Arial" charset="0"/>
              <a:cs typeface="Arial" charset="0"/>
            </a:endParaRPr>
          </a:p>
          <a:p>
            <a:pPr>
              <a:defRPr/>
            </a:pPr>
            <a:endParaRPr lang="nl-BE" altLang="nl-BE" dirty="0">
              <a:latin typeface="Arial" charset="0"/>
              <a:cs typeface="Arial" charset="0"/>
            </a:endParaRPr>
          </a:p>
          <a:p>
            <a:pPr>
              <a:defRPr/>
            </a:pPr>
            <a:endParaRPr lang="nl-BE" altLang="nl-BE" dirty="0">
              <a:latin typeface="Arial" charset="0"/>
              <a:cs typeface="Arial" charset="0"/>
            </a:endParaRPr>
          </a:p>
          <a:p>
            <a:pPr marL="0" indent="0">
              <a:buFontTx/>
              <a:buNone/>
              <a:defRPr/>
            </a:pPr>
            <a:endParaRPr lang="nl-BE" altLang="nl-BE" dirty="0">
              <a:latin typeface="Arial" charset="0"/>
              <a:cs typeface="Arial" charset="0"/>
            </a:endParaRPr>
          </a:p>
        </p:txBody>
      </p:sp>
      <p:pic>
        <p:nvPicPr>
          <p:cNvPr id="25603" name="Picture 4" descr="500px-Mudflats-polariser">
            <a:extLst>
              <a:ext uri="{FF2B5EF4-FFF2-40B4-BE49-F238E27FC236}">
                <a16:creationId xmlns:a16="http://schemas.microsoft.com/office/drawing/2014/main" id="{7A484A8D-E4E7-43DE-96A5-25B922D3A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769185"/>
            <a:ext cx="63500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a:extLst>
              <a:ext uri="{FF2B5EF4-FFF2-40B4-BE49-F238E27FC236}">
                <a16:creationId xmlns:a16="http://schemas.microsoft.com/office/drawing/2014/main" id="{DED2F3D4-3FAD-4EA0-9A7E-FE07520115BF}"/>
              </a:ext>
            </a:extLst>
          </p:cNvPr>
          <p:cNvSpPr>
            <a:spLocks noChangeArrowheads="1"/>
          </p:cNvSpPr>
          <p:nvPr/>
        </p:nvSpPr>
        <p:spPr bwMode="auto">
          <a:xfrm>
            <a:off x="457200" y="33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BE" sz="4400" dirty="0">
                <a:solidFill>
                  <a:schemeClr val="tx2"/>
                </a:solidFill>
                <a:latin typeface="Arial" panose="020B0604020202020204" pitchFamily="34" charset="0"/>
                <a:cs typeface="Arial" panose="020B0604020202020204" pitchFamily="34" charset="0"/>
              </a:rPr>
              <a:t>34.7 </a:t>
            </a:r>
            <a:r>
              <a:rPr lang="en-US" altLang="nl-BE" sz="4400" dirty="0" err="1">
                <a:solidFill>
                  <a:schemeClr val="tx2"/>
                </a:solidFill>
                <a:latin typeface="Arial" panose="020B0604020202020204" pitchFamily="34" charset="0"/>
                <a:cs typeface="Arial" panose="020B0604020202020204" pitchFamily="34" charset="0"/>
              </a:rPr>
              <a:t>Polarisatie</a:t>
            </a:r>
            <a:endParaRPr lang="en-US" altLang="nl-BE" sz="4400" dirty="0">
              <a:solidFill>
                <a:schemeClr val="tx2"/>
              </a:solidFill>
              <a:latin typeface="Arial" panose="020B0604020202020204" pitchFamily="34" charset="0"/>
              <a:cs typeface="Arial" panose="020B0604020202020204" pitchFamily="34" charset="0"/>
            </a:endParaRPr>
          </a:p>
        </p:txBody>
      </p:sp>
      <p:pic>
        <p:nvPicPr>
          <p:cNvPr id="3" name="Afbeelding 2">
            <a:extLst>
              <a:ext uri="{FF2B5EF4-FFF2-40B4-BE49-F238E27FC236}">
                <a16:creationId xmlns:a16="http://schemas.microsoft.com/office/drawing/2014/main" id="{800619BD-594D-4669-AA25-5FBB89EDD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063" y="3890085"/>
            <a:ext cx="4451873" cy="29679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a:extLst>
              <a:ext uri="{FF2B5EF4-FFF2-40B4-BE49-F238E27FC236}">
                <a16:creationId xmlns:a16="http://schemas.microsoft.com/office/drawing/2014/main" id="{D5552EF2-E0B1-4F6E-959F-08C0F6EDCF9D}"/>
              </a:ext>
            </a:extLst>
          </p:cNvPr>
          <p:cNvSpPr>
            <a:spLocks noGrp="1"/>
          </p:cNvSpPr>
          <p:nvPr>
            <p:ph type="title"/>
          </p:nvPr>
        </p:nvSpPr>
        <p:spPr bwMode="auto">
          <a:xfrm>
            <a:off x="0" y="158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34.1 Golven versus deeltjes: het principe van Huygens en buiging</a:t>
            </a:r>
          </a:p>
        </p:txBody>
      </p:sp>
      <p:sp>
        <p:nvSpPr>
          <p:cNvPr id="6147" name="Tijdelijke aanduiding voor inhoud 2">
            <a:extLst>
              <a:ext uri="{FF2B5EF4-FFF2-40B4-BE49-F238E27FC236}">
                <a16:creationId xmlns:a16="http://schemas.microsoft.com/office/drawing/2014/main" id="{3E947667-1831-4816-AD3A-F0BAEA4102F8}"/>
              </a:ext>
            </a:extLst>
          </p:cNvPr>
          <p:cNvSpPr>
            <a:spLocks noGrp="1"/>
          </p:cNvSpPr>
          <p:nvPr>
            <p:ph idx="1"/>
          </p:nvPr>
        </p:nvSpPr>
        <p:spPr bwMode="auto">
          <a:xfrm>
            <a:off x="95250" y="1600200"/>
            <a:ext cx="89535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i="1"/>
              <a:t>Ieder punt van een golffront kan worden beschouwd als een bron van kleine golfjes die zich verspreiden in de voorwaartse richting met de snelheid van de golf zelf. Het nieuwe golffront is de omhullende van alle golfjes: dwz de raaklijn of het raakvlak aan al deze golfjes</a:t>
            </a:r>
          </a:p>
          <a:p>
            <a:pPr marL="0" indent="0">
              <a:buFontTx/>
              <a:buNone/>
            </a:pPr>
            <a:endParaRPr lang="nl-BE" altLang="nl-BE"/>
          </a:p>
        </p:txBody>
      </p:sp>
      <p:pic>
        <p:nvPicPr>
          <p:cNvPr id="6148" name="Picture 4" descr="Figure_34_01">
            <a:extLst>
              <a:ext uri="{FF2B5EF4-FFF2-40B4-BE49-F238E27FC236}">
                <a16:creationId xmlns:a16="http://schemas.microsoft.com/office/drawing/2014/main" id="{525886D1-85DA-46BC-B753-C136CD1A5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3848100"/>
            <a:ext cx="24669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kstvak 4">
            <a:extLst>
              <a:ext uri="{FF2B5EF4-FFF2-40B4-BE49-F238E27FC236}">
                <a16:creationId xmlns:a16="http://schemas.microsoft.com/office/drawing/2014/main" id="{42B46E68-6914-4940-B238-4447C1D4ACC6}"/>
              </a:ext>
            </a:extLst>
          </p:cNvPr>
          <p:cNvSpPr txBox="1"/>
          <p:nvPr/>
        </p:nvSpPr>
        <p:spPr>
          <a:xfrm>
            <a:off x="7176506" y="6261249"/>
            <a:ext cx="1872244" cy="461665"/>
          </a:xfrm>
          <a:prstGeom prst="rect">
            <a:avLst/>
          </a:prstGeom>
          <a:noFill/>
        </p:spPr>
        <p:txBody>
          <a:bodyPr wrap="none" rtlCol="0">
            <a:spAutoFit/>
          </a:bodyPr>
          <a:lstStyle/>
          <a:p>
            <a:r>
              <a:rPr lang="nl-BE" altLang="nl-BE" sz="2400" dirty="0">
                <a:latin typeface="Arial" panose="020B0604020202020204" pitchFamily="34" charset="0"/>
                <a:ea typeface="MS Mincho" panose="02020609040205080304" pitchFamily="49" charset="-128"/>
                <a:cs typeface="Arial" panose="020B0604020202020204" pitchFamily="34" charset="0"/>
              </a:rPr>
              <a:t>(</a:t>
            </a:r>
            <a:r>
              <a:rPr lang="nl-BE" altLang="nl-BE" sz="2400" dirty="0" err="1">
                <a:latin typeface="Arial" panose="020B0604020202020204" pitchFamily="34" charset="0"/>
                <a:ea typeface="MS Mincho" panose="02020609040205080304" pitchFamily="49" charset="-128"/>
                <a:cs typeface="Arial" panose="020B0604020202020204" pitchFamily="34" charset="0"/>
              </a:rPr>
              <a:t>cfr</a:t>
            </a:r>
            <a:r>
              <a:rPr lang="nl-BE" altLang="nl-BE" sz="2400" dirty="0">
                <a:latin typeface="Arial" panose="020B0604020202020204" pitchFamily="34" charset="0"/>
                <a:ea typeface="MS Mincho" panose="02020609040205080304" pitchFamily="49" charset="-128"/>
                <a:cs typeface="Arial" panose="020B0604020202020204" pitchFamily="34" charset="0"/>
              </a:rPr>
              <a:t> §15.11</a:t>
            </a:r>
            <a:r>
              <a:rPr lang="nl-BE" altLang="nl-BE" sz="2400" dirty="0"/>
              <a:t>)</a:t>
            </a:r>
            <a:endParaRPr lang="nl-B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7148DC02-F178-4CF9-937D-B4A8FACF99C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34.10 Helderheid: lumen en lichtsterkte</a:t>
            </a:r>
          </a:p>
        </p:txBody>
      </p:sp>
      <p:sp>
        <p:nvSpPr>
          <p:cNvPr id="5" name="Tijdelijke aanduiding voor inhoud 4">
            <a:extLst>
              <a:ext uri="{FF2B5EF4-FFF2-40B4-BE49-F238E27FC236}">
                <a16:creationId xmlns:a16="http://schemas.microsoft.com/office/drawing/2014/main" id="{A8004CE6-231F-478D-97DC-7CAA9B24FDE5}"/>
              </a:ext>
            </a:extLst>
          </p:cNvPr>
          <p:cNvSpPr>
            <a:spLocks noGrp="1"/>
          </p:cNvSpPr>
          <p:nvPr>
            <p:ph idx="1"/>
          </p:nvPr>
        </p:nvSpPr>
        <p:spPr>
          <a:xfrm>
            <a:off x="0" y="1600200"/>
            <a:ext cx="9144000" cy="4525963"/>
          </a:xfrm>
        </p:spPr>
        <p:txBody>
          <a:bodyPr/>
          <a:lstStyle/>
          <a:p>
            <a:pPr>
              <a:defRPr/>
            </a:pPr>
            <a:endParaRPr lang="nl-BE" dirty="0"/>
          </a:p>
          <a:p>
            <a:pPr>
              <a:defRPr/>
            </a:pPr>
            <a:r>
              <a:rPr lang="nl-BE" dirty="0"/>
              <a:t>Intensiteit licht </a:t>
            </a:r>
            <a:r>
              <a:rPr lang="nl-BE" dirty="0">
                <a:sym typeface="Wingdings" panose="05000000000000000000" pitchFamily="2" charset="2"/>
              </a:rPr>
              <a:t> </a:t>
            </a:r>
            <a:r>
              <a:rPr lang="nl-BE">
                <a:sym typeface="Wingdings" panose="05000000000000000000" pitchFamily="2" charset="2"/>
              </a:rPr>
              <a:t>poyntingvector</a:t>
            </a:r>
            <a:r>
              <a:rPr lang="nl-BE" dirty="0">
                <a:sym typeface="Wingdings" panose="05000000000000000000" pitchFamily="2" charset="2"/>
              </a:rPr>
              <a:t> </a:t>
            </a:r>
            <a:r>
              <a:rPr lang="nl-BE" i="1" dirty="0">
                <a:sym typeface="Wingdings" panose="05000000000000000000" pitchFamily="2" charset="2"/>
              </a:rPr>
              <a:t>S </a:t>
            </a:r>
            <a:r>
              <a:rPr lang="nl-BE" dirty="0">
                <a:sym typeface="Wingdings" panose="05000000000000000000" pitchFamily="2" charset="2"/>
              </a:rPr>
              <a:t>(W/m</a:t>
            </a:r>
            <a:r>
              <a:rPr lang="nl-BE" baseline="30000" dirty="0">
                <a:sym typeface="Wingdings" panose="05000000000000000000" pitchFamily="2" charset="2"/>
              </a:rPr>
              <a:t>2</a:t>
            </a:r>
            <a:r>
              <a:rPr lang="nl-BE" dirty="0">
                <a:sym typeface="Wingdings" panose="05000000000000000000" pitchFamily="2" charset="2"/>
              </a:rPr>
              <a:t>)</a:t>
            </a:r>
          </a:p>
          <a:p>
            <a:pPr>
              <a:defRPr/>
            </a:pPr>
            <a:r>
              <a:rPr lang="nl-BE" dirty="0">
                <a:sym typeface="Wingdings" panose="05000000000000000000" pitchFamily="2" charset="2"/>
              </a:rPr>
              <a:t>Stralingsflux of totale uitgangsvermogen  P(W)</a:t>
            </a:r>
          </a:p>
          <a:p>
            <a:pPr marL="0" indent="0">
              <a:buFontTx/>
              <a:buNone/>
              <a:defRPr/>
            </a:pPr>
            <a:endParaRPr lang="nl-BE" dirty="0">
              <a:sym typeface="Wingdings" panose="05000000000000000000" pitchFamily="2" charset="2"/>
            </a:endParaRPr>
          </a:p>
          <a:p>
            <a:pPr marL="0" indent="0">
              <a:buFontTx/>
              <a:buNone/>
              <a:defRPr/>
            </a:pPr>
            <a:r>
              <a:rPr lang="nl-BE" dirty="0">
                <a:sym typeface="Wingdings" panose="05000000000000000000" pitchFamily="2" charset="2"/>
              </a:rPr>
              <a:t>Helderheid </a:t>
            </a:r>
            <a:r>
              <a:rPr lang="nl-BE" sz="1800" dirty="0">
                <a:sym typeface="Wingdings" panose="05000000000000000000" pitchFamily="2" charset="2"/>
              </a:rPr>
              <a:t>(enkel rekening houden met zichtbare spectrum en de gevoeligheid 		van het oog (gevoeligst voor 555 nm))</a:t>
            </a:r>
          </a:p>
          <a:p>
            <a:pPr>
              <a:defRPr/>
            </a:pPr>
            <a:r>
              <a:rPr lang="nl-BE" dirty="0">
                <a:sym typeface="Wingdings" panose="05000000000000000000" pitchFamily="2" charset="2"/>
              </a:rPr>
              <a:t>Lichtstroom of lichtflux </a:t>
            </a:r>
            <a:r>
              <a:rPr lang="nl-BE" i="1" dirty="0" err="1">
                <a:sym typeface="Wingdings" panose="05000000000000000000" pitchFamily="2" charset="2"/>
              </a:rPr>
              <a:t>F</a:t>
            </a:r>
            <a:r>
              <a:rPr lang="nl-BE" baseline="-25000" dirty="0" err="1">
                <a:latin typeface="Script MT Bold" panose="03040602040607080904" pitchFamily="66" charset="0"/>
                <a:ea typeface="Arial Unicode MS" panose="020B0604020202020204" pitchFamily="34" charset="-128"/>
                <a:cs typeface="Arial Unicode MS" panose="020B0604020202020204" pitchFamily="34" charset="-128"/>
                <a:sym typeface="Wingdings" panose="05000000000000000000" pitchFamily="2" charset="2"/>
              </a:rPr>
              <a:t>l</a:t>
            </a:r>
            <a:r>
              <a:rPr lang="nl-BE" dirty="0">
                <a:sym typeface="Wingdings" panose="05000000000000000000" pitchFamily="2" charset="2"/>
              </a:rPr>
              <a:t> (lm = 1/683 W van 555 </a:t>
            </a:r>
            <a:r>
              <a:rPr lang="nl-BE" dirty="0" err="1">
                <a:sym typeface="Wingdings" panose="05000000000000000000" pitchFamily="2" charset="2"/>
              </a:rPr>
              <a:t>nm</a:t>
            </a:r>
            <a:r>
              <a:rPr lang="nl-BE" dirty="0">
                <a:sym typeface="Wingdings" panose="05000000000000000000" pitchFamily="2" charset="2"/>
              </a:rPr>
              <a:t>)</a:t>
            </a:r>
          </a:p>
          <a:p>
            <a:pPr>
              <a:defRPr/>
            </a:pPr>
            <a:r>
              <a:rPr lang="nl-BE" dirty="0">
                <a:sym typeface="Wingdings" panose="05000000000000000000" pitchFamily="2" charset="2"/>
              </a:rPr>
              <a:t>Lichtsterkte </a:t>
            </a:r>
            <a:r>
              <a:rPr lang="nl-BE" dirty="0" err="1">
                <a:sym typeface="Wingdings" panose="05000000000000000000" pitchFamily="2" charset="2"/>
              </a:rPr>
              <a:t>I</a:t>
            </a:r>
            <a:r>
              <a:rPr lang="nl-BE" baseline="-25000" dirty="0" err="1">
                <a:latin typeface="Script MT Bold" panose="03040602040607080904" pitchFamily="66" charset="0"/>
                <a:ea typeface="Arial Unicode MS" panose="020B0604020202020204" pitchFamily="34" charset="-128"/>
                <a:cs typeface="Arial Unicode MS" panose="020B0604020202020204" pitchFamily="34" charset="-128"/>
                <a:sym typeface="Wingdings" panose="05000000000000000000" pitchFamily="2" charset="2"/>
              </a:rPr>
              <a:t>l</a:t>
            </a:r>
            <a:r>
              <a:rPr lang="nl-BE" dirty="0">
                <a:sym typeface="Wingdings" panose="05000000000000000000" pitchFamily="2" charset="2"/>
              </a:rPr>
              <a:t>=</a:t>
            </a:r>
            <a:r>
              <a:rPr lang="nl-BE" dirty="0" err="1">
                <a:sym typeface="Wingdings" panose="05000000000000000000" pitchFamily="2" charset="2"/>
              </a:rPr>
              <a:t>F</a:t>
            </a:r>
            <a:r>
              <a:rPr lang="nl-BE" baseline="-25000" dirty="0" err="1">
                <a:latin typeface="Script MT Bold" panose="03040602040607080904" pitchFamily="66" charset="0"/>
                <a:ea typeface="Arial Unicode MS" panose="020B0604020202020204" pitchFamily="34" charset="-128"/>
                <a:cs typeface="Arial Unicode MS" panose="020B0604020202020204" pitchFamily="34" charset="-128"/>
                <a:sym typeface="Wingdings" panose="05000000000000000000" pitchFamily="2" charset="2"/>
              </a:rPr>
              <a:t>l</a:t>
            </a:r>
            <a:r>
              <a:rPr lang="nl-BE" dirty="0">
                <a:sym typeface="Wingdings" panose="05000000000000000000" pitchFamily="2" charset="2"/>
              </a:rPr>
              <a:t>/</a:t>
            </a:r>
            <a:r>
              <a:rPr lang="nl-BE" dirty="0">
                <a:latin typeface="Symbol" panose="05050102010706020507" pitchFamily="18" charset="2"/>
                <a:sym typeface="Wingdings" panose="05000000000000000000" pitchFamily="2" charset="2"/>
              </a:rPr>
              <a:t>W</a:t>
            </a:r>
            <a:r>
              <a:rPr lang="nl-BE" dirty="0">
                <a:sym typeface="Wingdings" panose="05000000000000000000" pitchFamily="2" charset="2"/>
              </a:rPr>
              <a:t> (cd = 1 lm/sr)</a:t>
            </a:r>
            <a:br>
              <a:rPr lang="nl-BE" dirty="0">
                <a:sym typeface="Wingdings" panose="05000000000000000000" pitchFamily="2" charset="2"/>
              </a:rPr>
            </a:br>
            <a:r>
              <a:rPr lang="nl-BE" sz="1800" dirty="0">
                <a:sym typeface="Wingdings" panose="05000000000000000000" pitchFamily="2" charset="2"/>
              </a:rPr>
              <a:t>(houdt rekening met niet-uniformiteit van de lichtflux in alle richtingen)</a:t>
            </a:r>
          </a:p>
          <a:p>
            <a:pPr>
              <a:defRPr/>
            </a:pPr>
            <a:r>
              <a:rPr lang="nl-BE" dirty="0">
                <a:sym typeface="Wingdings" panose="05000000000000000000" pitchFamily="2" charset="2"/>
              </a:rPr>
              <a:t>Verlichtingssterkte E</a:t>
            </a:r>
            <a:r>
              <a:rPr lang="nl-BE" baseline="-25000" dirty="0">
                <a:latin typeface="Script MT Bold" panose="03040602040607080904" pitchFamily="66" charset="0"/>
                <a:ea typeface="Arial Unicode MS" panose="020B0604020202020204" pitchFamily="34" charset="-128"/>
                <a:cs typeface="Arial Unicode MS" panose="020B0604020202020204" pitchFamily="34" charset="-128"/>
                <a:sym typeface="Wingdings" panose="05000000000000000000" pitchFamily="2" charset="2"/>
              </a:rPr>
              <a:t>l</a:t>
            </a:r>
            <a:r>
              <a:rPr lang="nl-BE" dirty="0">
                <a:sym typeface="Wingdings" panose="05000000000000000000" pitchFamily="2" charset="2"/>
              </a:rPr>
              <a:t>=</a:t>
            </a:r>
            <a:r>
              <a:rPr lang="nl-BE" dirty="0" err="1">
                <a:sym typeface="Wingdings" panose="05000000000000000000" pitchFamily="2" charset="2"/>
              </a:rPr>
              <a:t>F</a:t>
            </a:r>
            <a:r>
              <a:rPr lang="nl-BE" baseline="-25000" dirty="0" err="1">
                <a:latin typeface="Script MT Bold" panose="03040602040607080904" pitchFamily="66" charset="0"/>
                <a:ea typeface="Arial Unicode MS" panose="020B0604020202020204" pitchFamily="34" charset="-128"/>
                <a:cs typeface="Arial Unicode MS" panose="020B0604020202020204" pitchFamily="34" charset="-128"/>
                <a:sym typeface="Wingdings" panose="05000000000000000000" pitchFamily="2" charset="2"/>
              </a:rPr>
              <a:t>l</a:t>
            </a:r>
            <a:r>
              <a:rPr lang="nl-BE" dirty="0">
                <a:sym typeface="Wingdings" panose="05000000000000000000" pitchFamily="2" charset="2"/>
              </a:rPr>
              <a:t>/A (lm/m</a:t>
            </a:r>
            <a:r>
              <a:rPr lang="nl-BE" baseline="30000" dirty="0">
                <a:sym typeface="Wingdings" panose="05000000000000000000" pitchFamily="2" charset="2"/>
              </a:rPr>
              <a:t>2</a:t>
            </a:r>
            <a:r>
              <a:rPr lang="nl-BE" dirty="0">
                <a:sym typeface="Wingdings" panose="05000000000000000000" pitchFamily="2" charset="2"/>
              </a:rPr>
              <a:t>)</a:t>
            </a:r>
            <a:endParaRPr lang="nl-B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F6F63172-8274-4515-ADE5-258DB1CC28D3}"/>
              </a:ext>
            </a:extLst>
          </p:cNvPr>
          <p:cNvSpPr>
            <a:spLocks noGrp="1"/>
          </p:cNvSpPr>
          <p:nvPr>
            <p:ph type="title"/>
          </p:nvPr>
        </p:nvSpPr>
        <p:spPr bwMode="auto">
          <a:xfrm>
            <a:off x="0" y="1588"/>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34.1 Golven versus deeltjes: het principe van Huygens en buiging </a:t>
            </a:r>
            <a:br>
              <a:rPr lang="nl-BE" altLang="nl-BE" dirty="0"/>
            </a:br>
            <a:endParaRPr lang="nl-BE" altLang="nl-BE" dirty="0"/>
          </a:p>
        </p:txBody>
      </p:sp>
      <p:sp>
        <p:nvSpPr>
          <p:cNvPr id="7171" name="Tijdelijke aanduiding voor inhoud 2">
            <a:extLst>
              <a:ext uri="{FF2B5EF4-FFF2-40B4-BE49-F238E27FC236}">
                <a16:creationId xmlns:a16="http://schemas.microsoft.com/office/drawing/2014/main" id="{A9D1D94C-88F6-4AF0-9B8F-0FF962C7FE8D}"/>
              </a:ext>
            </a:extLst>
          </p:cNvPr>
          <p:cNvSpPr>
            <a:spLocks noGrp="1"/>
          </p:cNvSpPr>
          <p:nvPr>
            <p:ph idx="1"/>
          </p:nvPr>
        </p:nvSpPr>
        <p:spPr bwMode="auto">
          <a:xfrm>
            <a:off x="457199" y="1600200"/>
            <a:ext cx="877462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dirty="0"/>
              <a:t>Buiging of diffractie </a:t>
            </a:r>
            <a:r>
              <a:rPr lang="nl-BE" altLang="nl-BE" dirty="0">
                <a:sym typeface="Wingdings" panose="05000000000000000000" pitchFamily="2" charset="2"/>
              </a:rPr>
              <a:t> golfverschijnsel</a:t>
            </a:r>
          </a:p>
          <a:p>
            <a:pPr lvl="1"/>
            <a:r>
              <a:rPr lang="nl-BE" altLang="nl-BE" dirty="0">
                <a:sym typeface="Wingdings" panose="05000000000000000000" pitchFamily="2" charset="2"/>
              </a:rPr>
              <a:t>Weinig buiging en dus schaduwgebied als a&gt;</a:t>
            </a:r>
            <a:r>
              <a:rPr lang="nl-BE" altLang="nl-BE" dirty="0">
                <a:latin typeface="Symbol" panose="05050102010706020507" pitchFamily="18" charset="2"/>
                <a:sym typeface="Wingdings" panose="05000000000000000000" pitchFamily="2" charset="2"/>
              </a:rPr>
              <a:t>l</a:t>
            </a:r>
          </a:p>
          <a:p>
            <a:pPr lvl="1"/>
            <a:r>
              <a:rPr lang="nl-BE" altLang="nl-BE" dirty="0">
                <a:sym typeface="Wingdings" panose="05000000000000000000" pitchFamily="2" charset="2"/>
              </a:rPr>
              <a:t>Veel buiging en dus geen schaduwgebied als </a:t>
            </a:r>
            <a:r>
              <a:rPr lang="nl-BE" altLang="nl-BE" dirty="0" err="1">
                <a:sym typeface="Wingdings" panose="05000000000000000000" pitchFamily="2" charset="2"/>
              </a:rPr>
              <a:t>a~</a:t>
            </a:r>
            <a:r>
              <a:rPr lang="nl-BE" altLang="nl-BE" dirty="0" err="1">
                <a:latin typeface="Symbol" panose="05050102010706020507" pitchFamily="18" charset="2"/>
                <a:sym typeface="Wingdings" panose="05000000000000000000" pitchFamily="2" charset="2"/>
              </a:rPr>
              <a:t>l</a:t>
            </a:r>
            <a:r>
              <a:rPr lang="nl-BE" altLang="nl-BE" dirty="0">
                <a:latin typeface="Symbol" panose="05050102010706020507" pitchFamily="18" charset="2"/>
                <a:sym typeface="Wingdings" panose="05000000000000000000" pitchFamily="2" charset="2"/>
              </a:rPr>
              <a:t> </a:t>
            </a:r>
            <a:r>
              <a:rPr lang="nl-BE" altLang="nl-BE" dirty="0">
                <a:sym typeface="Wingdings" panose="05000000000000000000" pitchFamily="2" charset="2"/>
              </a:rPr>
              <a:t>of a&lt;</a:t>
            </a:r>
            <a:r>
              <a:rPr lang="nl-BE" altLang="nl-BE" dirty="0">
                <a:latin typeface="Symbol" panose="05050102010706020507" pitchFamily="18" charset="2"/>
                <a:sym typeface="Wingdings" panose="05000000000000000000" pitchFamily="2" charset="2"/>
              </a:rPr>
              <a:t>l</a:t>
            </a:r>
            <a:r>
              <a:rPr lang="nl-BE" altLang="nl-BE" dirty="0"/>
              <a:t>  </a:t>
            </a:r>
          </a:p>
        </p:txBody>
      </p:sp>
      <p:pic>
        <p:nvPicPr>
          <p:cNvPr id="7172" name="Picture 4" descr="Figure_34_02">
            <a:extLst>
              <a:ext uri="{FF2B5EF4-FFF2-40B4-BE49-F238E27FC236}">
                <a16:creationId xmlns:a16="http://schemas.microsoft.com/office/drawing/2014/main" id="{D9B2383D-F2B1-4668-9729-B9CBE5E9B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3429000"/>
            <a:ext cx="88773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DC6E464C-C1BB-4F5A-8EA9-0F4727C75C09}"/>
              </a:ext>
            </a:extLst>
          </p:cNvPr>
          <p:cNvSpPr txBox="1"/>
          <p:nvPr/>
        </p:nvSpPr>
        <p:spPr>
          <a:xfrm>
            <a:off x="7359583" y="6350942"/>
            <a:ext cx="1872244" cy="461665"/>
          </a:xfrm>
          <a:prstGeom prst="rect">
            <a:avLst/>
          </a:prstGeom>
          <a:noFill/>
        </p:spPr>
        <p:txBody>
          <a:bodyPr wrap="none" rtlCol="0">
            <a:spAutoFit/>
          </a:bodyPr>
          <a:lstStyle/>
          <a:p>
            <a:r>
              <a:rPr lang="nl-BE" altLang="nl-BE" sz="2400" dirty="0">
                <a:latin typeface="Arial" panose="020B0604020202020204" pitchFamily="34" charset="0"/>
                <a:ea typeface="MS Mincho" panose="02020609040205080304" pitchFamily="49" charset="-128"/>
                <a:cs typeface="Arial" panose="020B0604020202020204" pitchFamily="34" charset="0"/>
              </a:rPr>
              <a:t>(</a:t>
            </a:r>
            <a:r>
              <a:rPr lang="nl-BE" altLang="nl-BE" sz="2400" dirty="0" err="1">
                <a:latin typeface="Arial" panose="020B0604020202020204" pitchFamily="34" charset="0"/>
                <a:ea typeface="MS Mincho" panose="02020609040205080304" pitchFamily="49" charset="-128"/>
                <a:cs typeface="Arial" panose="020B0604020202020204" pitchFamily="34" charset="0"/>
              </a:rPr>
              <a:t>cfr</a:t>
            </a:r>
            <a:r>
              <a:rPr lang="nl-BE" altLang="nl-BE" sz="2400" dirty="0">
                <a:latin typeface="Arial" panose="020B0604020202020204" pitchFamily="34" charset="0"/>
                <a:ea typeface="MS Mincho" panose="02020609040205080304" pitchFamily="49" charset="-128"/>
                <a:cs typeface="Arial" panose="020B0604020202020204" pitchFamily="34" charset="0"/>
              </a:rPr>
              <a:t> §15.11</a:t>
            </a:r>
            <a:r>
              <a:rPr lang="nl-BE" altLang="nl-BE" sz="2400" dirty="0"/>
              <a:t>)</a:t>
            </a:r>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a:extLst>
              <a:ext uri="{FF2B5EF4-FFF2-40B4-BE49-F238E27FC236}">
                <a16:creationId xmlns:a16="http://schemas.microsoft.com/office/drawing/2014/main" id="{DBB7468F-2D2C-46B7-B325-3350BFD329B3}"/>
              </a:ext>
            </a:extLst>
          </p:cNvPr>
          <p:cNvSpPr>
            <a:spLocks noGrp="1"/>
          </p:cNvSpPr>
          <p:nvPr>
            <p:ph type="title"/>
          </p:nvPr>
        </p:nvSpPr>
        <p:spPr bwMode="auto">
          <a:xfrm>
            <a:off x="457200" y="428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34.2 Het principe van Huygens en de brekingswet</a:t>
            </a:r>
          </a:p>
        </p:txBody>
      </p:sp>
      <p:sp>
        <p:nvSpPr>
          <p:cNvPr id="3" name="Tijdelijke aanduiding voor inhoud 2">
            <a:extLst>
              <a:ext uri="{FF2B5EF4-FFF2-40B4-BE49-F238E27FC236}">
                <a16:creationId xmlns:a16="http://schemas.microsoft.com/office/drawing/2014/main" id="{F1D6EA15-1C01-422B-ACFD-158D251B7827}"/>
              </a:ext>
            </a:extLst>
          </p:cNvPr>
          <p:cNvSpPr>
            <a:spLocks noGrp="1"/>
          </p:cNvSpPr>
          <p:nvPr>
            <p:ph idx="1"/>
          </p:nvPr>
        </p:nvSpPr>
        <p:spPr/>
        <p:txBody>
          <a:bodyPr/>
          <a:lstStyle/>
          <a:p>
            <a:pPr marL="0" indent="0">
              <a:buNone/>
              <a:defRPr/>
            </a:pPr>
            <a:r>
              <a:rPr lang="nl-BE" dirty="0"/>
              <a:t>Breking: wet van </a:t>
            </a:r>
            <a:r>
              <a:rPr lang="nl-BE" dirty="0" err="1"/>
              <a:t>Snellius</a:t>
            </a:r>
            <a:endParaRPr lang="nl-BE" dirty="0"/>
          </a:p>
          <a:p>
            <a:pPr marL="400050" lvl="1" indent="0">
              <a:buNone/>
              <a:defRPr/>
            </a:pPr>
            <a:r>
              <a:rPr lang="nl-BE" sz="2800" i="1" dirty="0"/>
              <a:t>n</a:t>
            </a:r>
            <a:r>
              <a:rPr lang="nl-BE" sz="2800" baseline="-25000" dirty="0"/>
              <a:t>1</a:t>
            </a:r>
            <a:r>
              <a:rPr lang="nl-BE" sz="2800" dirty="0"/>
              <a:t>sin </a:t>
            </a:r>
            <a:r>
              <a:rPr lang="el-GR" sz="2800" dirty="0"/>
              <a:t>θ</a:t>
            </a:r>
            <a:r>
              <a:rPr lang="el-GR" sz="2800" baseline="-25000" dirty="0"/>
              <a:t>1</a:t>
            </a:r>
            <a:r>
              <a:rPr lang="el-GR" sz="2800" dirty="0"/>
              <a:t>=</a:t>
            </a:r>
            <a:r>
              <a:rPr lang="nl-BE" sz="2800" i="1" dirty="0"/>
              <a:t>n</a:t>
            </a:r>
            <a:r>
              <a:rPr lang="nl-BE" sz="2800" baseline="-25000" dirty="0"/>
              <a:t>2</a:t>
            </a:r>
            <a:r>
              <a:rPr lang="nl-BE" sz="2800" dirty="0"/>
              <a:t> </a:t>
            </a:r>
            <a:r>
              <a:rPr lang="nl-BE" sz="2800" dirty="0" err="1"/>
              <a:t>sin</a:t>
            </a:r>
            <a:r>
              <a:rPr lang="nl-BE" sz="2800" dirty="0"/>
              <a:t> </a:t>
            </a:r>
            <a:r>
              <a:rPr lang="el-GR" sz="2800" dirty="0"/>
              <a:t>θ</a:t>
            </a:r>
            <a:r>
              <a:rPr lang="el-GR" sz="2800" baseline="-25000" dirty="0"/>
              <a:t>2</a:t>
            </a:r>
            <a:r>
              <a:rPr lang="nl-BE" sz="2800" baseline="-25000" dirty="0"/>
              <a:t> </a:t>
            </a:r>
            <a:r>
              <a:rPr lang="nl-BE" sz="1600" dirty="0"/>
              <a:t>(zonder bewijs)</a:t>
            </a:r>
            <a:endParaRPr lang="nl-BE" dirty="0"/>
          </a:p>
          <a:p>
            <a:pPr lvl="1">
              <a:defRPr/>
            </a:pPr>
            <a:r>
              <a:rPr lang="nl-BE" sz="2000" dirty="0"/>
              <a:t>Breking naar de normale toe bij overgang van ijl naar dicht </a:t>
            </a:r>
          </a:p>
          <a:p>
            <a:pPr lvl="1">
              <a:defRPr/>
            </a:pPr>
            <a:r>
              <a:rPr lang="nl-BE" sz="2000" dirty="0"/>
              <a:t>Breking van de normale weg bij overgang van dicht naar ijl</a:t>
            </a:r>
            <a:endParaRPr lang="el-GR" sz="2000" dirty="0"/>
          </a:p>
          <a:p>
            <a:pPr marL="0" indent="0">
              <a:buFontTx/>
              <a:buNone/>
              <a:defRPr/>
            </a:pPr>
            <a:endParaRPr lang="nl-BE" dirty="0"/>
          </a:p>
          <a:p>
            <a:pPr marL="0" indent="0">
              <a:buFontTx/>
              <a:buNone/>
              <a:defRPr/>
            </a:pPr>
            <a:r>
              <a:rPr lang="nl-BE" dirty="0" err="1"/>
              <a:t>f</a:t>
            </a:r>
            <a:r>
              <a:rPr lang="nl-BE" baseline="-25000" dirty="0" err="1"/>
              <a:t>n</a:t>
            </a:r>
            <a:r>
              <a:rPr lang="nl-BE" dirty="0"/>
              <a:t>=f en </a:t>
            </a:r>
            <a:r>
              <a:rPr lang="el-GR" dirty="0"/>
              <a:t>λ</a:t>
            </a:r>
            <a:r>
              <a:rPr lang="nl-BE" i="1" baseline="-25000" dirty="0"/>
              <a:t>n</a:t>
            </a:r>
            <a:r>
              <a:rPr lang="nl-BE" dirty="0"/>
              <a:t>=</a:t>
            </a:r>
            <a:r>
              <a:rPr lang="el-GR" dirty="0"/>
              <a:t>λ</a:t>
            </a:r>
            <a:r>
              <a:rPr lang="nl-BE" dirty="0"/>
              <a:t>/</a:t>
            </a:r>
            <a:r>
              <a:rPr lang="nl-BE" i="1" dirty="0"/>
              <a:t>n</a:t>
            </a:r>
            <a:r>
              <a:rPr lang="nl-BE" dirty="0"/>
              <a:t> </a:t>
            </a:r>
          </a:p>
        </p:txBody>
      </p:sp>
      <p:pic>
        <p:nvPicPr>
          <p:cNvPr id="8196" name="Picture 4" descr="Figure_34_03">
            <a:extLst>
              <a:ext uri="{FF2B5EF4-FFF2-40B4-BE49-F238E27FC236}">
                <a16:creationId xmlns:a16="http://schemas.microsoft.com/office/drawing/2014/main" id="{038DAE46-69D4-4549-B14F-018DAB5D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966" y="3429000"/>
            <a:ext cx="5428034" cy="342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a:extLst>
              <a:ext uri="{FF2B5EF4-FFF2-40B4-BE49-F238E27FC236}">
                <a16:creationId xmlns:a16="http://schemas.microsoft.com/office/drawing/2014/main" id="{54EDBC63-15A0-4128-BEB0-ADEA3984E7E7}"/>
              </a:ext>
            </a:extLst>
          </p:cNvPr>
          <p:cNvSpPr>
            <a:spLocks noGrp="1"/>
          </p:cNvSpPr>
          <p:nvPr>
            <p:ph type="title"/>
          </p:nvPr>
        </p:nvSpPr>
        <p:spPr bwMode="auto">
          <a:xfrm>
            <a:off x="457200" y="0"/>
            <a:ext cx="8229600" cy="1417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34.2 Het principe van Huygens en de brekingswet</a:t>
            </a:r>
          </a:p>
        </p:txBody>
      </p:sp>
      <p:sp>
        <p:nvSpPr>
          <p:cNvPr id="9219" name="Tijdelijke aanduiding voor inhoud 2">
            <a:extLst>
              <a:ext uri="{FF2B5EF4-FFF2-40B4-BE49-F238E27FC236}">
                <a16:creationId xmlns:a16="http://schemas.microsoft.com/office/drawing/2014/main" id="{2777D2BD-331F-4BEF-AAA2-5A9B6A9D35D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Luchtspiegeling</a:t>
            </a:r>
          </a:p>
          <a:p>
            <a:endParaRPr lang="nl-BE" altLang="nl-BE"/>
          </a:p>
        </p:txBody>
      </p:sp>
      <p:pic>
        <p:nvPicPr>
          <p:cNvPr id="9220" name="Picture 4" descr="Figure_34_04">
            <a:extLst>
              <a:ext uri="{FF2B5EF4-FFF2-40B4-BE49-F238E27FC236}">
                <a16:creationId xmlns:a16="http://schemas.microsoft.com/office/drawing/2014/main" id="{753D8FC3-61A0-4EF7-A984-BDA2CC8C1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2606675"/>
            <a:ext cx="88455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el 5">
            <a:extLst>
              <a:ext uri="{FF2B5EF4-FFF2-40B4-BE49-F238E27FC236}">
                <a16:creationId xmlns:a16="http://schemas.microsoft.com/office/drawing/2014/main" id="{80F05D5C-C12D-4FF7-86BB-E9860641EEA4}"/>
              </a:ext>
            </a:extLst>
          </p:cNvPr>
          <p:cNvSpPr>
            <a:spLocks noGrp="1"/>
          </p:cNvSpPr>
          <p:nvPr>
            <p:ph type="title"/>
          </p:nvPr>
        </p:nvSpPr>
        <p:spPr/>
        <p:txBody>
          <a:bodyPr/>
          <a:lstStyle/>
          <a:p>
            <a:pPr eaLnBrk="1" hangingPunct="1"/>
            <a:r>
              <a:rPr lang="nl-BE" altLang="nl-BE" dirty="0"/>
              <a:t>Intermezzo: Interferentie</a:t>
            </a:r>
          </a:p>
        </p:txBody>
      </p:sp>
      <p:sp>
        <p:nvSpPr>
          <p:cNvPr id="7" name="Tijdelijke aanduiding voor inhoud 6">
            <a:extLst>
              <a:ext uri="{FF2B5EF4-FFF2-40B4-BE49-F238E27FC236}">
                <a16:creationId xmlns:a16="http://schemas.microsoft.com/office/drawing/2014/main" id="{C2F82644-28BB-4641-A958-E135363770FC}"/>
              </a:ext>
            </a:extLst>
          </p:cNvPr>
          <p:cNvSpPr>
            <a:spLocks noGrp="1"/>
          </p:cNvSpPr>
          <p:nvPr>
            <p:ph idx="1"/>
          </p:nvPr>
        </p:nvSpPr>
        <p:spPr>
          <a:xfrm>
            <a:off x="0" y="1065230"/>
            <a:ext cx="9144000" cy="5060934"/>
          </a:xfrm>
        </p:spPr>
        <p:txBody>
          <a:bodyPr/>
          <a:lstStyle/>
          <a:p>
            <a:pPr marL="0" indent="0" eaLnBrk="1" hangingPunct="1">
              <a:buFontTx/>
              <a:buNone/>
              <a:defRPr/>
            </a:pPr>
            <a:r>
              <a:rPr lang="nl-BE" dirty="0"/>
              <a:t>Samenstelling harmonische golven in dezelfde zin met dezelfde frequentie  (</a:t>
            </a:r>
            <a:r>
              <a:rPr lang="nl-BE" dirty="0" err="1"/>
              <a:t>cfr</a:t>
            </a:r>
            <a:r>
              <a:rPr lang="nl-BE" dirty="0"/>
              <a:t>. §15.8)</a:t>
            </a:r>
          </a:p>
          <a:p>
            <a:pPr marL="0" indent="0" eaLnBrk="1" hangingPunct="1">
              <a:buFontTx/>
              <a:buNone/>
              <a:defRPr/>
            </a:pPr>
            <a:endParaRPr lang="nl-BE" dirty="0"/>
          </a:p>
          <a:p>
            <a:pPr marL="0" indent="0" eaLnBrk="1" hangingPunct="1">
              <a:buNone/>
              <a:defRPr/>
            </a:pPr>
            <a:r>
              <a:rPr lang="nl-BE" dirty="0"/>
              <a:t>  CI als totale faseverschil 	 DI als totale faseverschil </a:t>
            </a:r>
          </a:p>
          <a:p>
            <a:pPr marL="0" indent="0" eaLnBrk="1" hangingPunct="1">
              <a:buNone/>
              <a:defRPr/>
            </a:pPr>
            <a:r>
              <a:rPr lang="nl-BE" dirty="0"/>
              <a:t>       gelijk is aan </a:t>
            </a:r>
            <a:r>
              <a:rPr lang="nl-BE" i="1" dirty="0"/>
              <a:t>2m</a:t>
            </a:r>
            <a:r>
              <a:rPr lang="nl-BE" i="1" dirty="0">
                <a:latin typeface="Symbol" panose="05050102010706020507" pitchFamily="18" charset="2"/>
              </a:rPr>
              <a:t>p		    </a:t>
            </a:r>
            <a:r>
              <a:rPr lang="nl-BE" dirty="0"/>
              <a:t>gelijk is aan (</a:t>
            </a:r>
            <a:r>
              <a:rPr lang="nl-BE" i="1" dirty="0"/>
              <a:t>2m+1)</a:t>
            </a:r>
            <a:r>
              <a:rPr lang="nl-BE" i="1" dirty="0">
                <a:latin typeface="Symbol" panose="05050102010706020507" pitchFamily="18" charset="2"/>
              </a:rPr>
              <a:t>p</a:t>
            </a:r>
          </a:p>
          <a:p>
            <a:pPr marL="0" indent="0" eaLnBrk="1" hangingPunct="1">
              <a:buNone/>
              <a:defRPr/>
            </a:pPr>
            <a:endParaRPr lang="nl-BE" i="1" dirty="0">
              <a:latin typeface="Symbol" panose="05050102010706020507" pitchFamily="18" charset="2"/>
            </a:endParaRPr>
          </a:p>
          <a:p>
            <a:pPr marL="0" indent="0" eaLnBrk="1" hangingPunct="1">
              <a:buNone/>
              <a:defRPr/>
            </a:pPr>
            <a:endParaRPr lang="nl-BE" dirty="0"/>
          </a:p>
        </p:txBody>
      </p:sp>
      <p:pic>
        <p:nvPicPr>
          <p:cNvPr id="4" name="Picture 3">
            <a:extLst>
              <a:ext uri="{FF2B5EF4-FFF2-40B4-BE49-F238E27FC236}">
                <a16:creationId xmlns:a16="http://schemas.microsoft.com/office/drawing/2014/main" id="{203C310A-A398-4971-AC5C-58F4236B4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22" y="3619418"/>
            <a:ext cx="1855272" cy="29639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22F4DF2C-CAC2-4178-98D1-C84AB0D1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858" y="4067914"/>
            <a:ext cx="1978549" cy="2515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3">
            <a:extLst>
              <a:ext uri="{FF2B5EF4-FFF2-40B4-BE49-F238E27FC236}">
                <a16:creationId xmlns:a16="http://schemas.microsoft.com/office/drawing/2014/main" id="{5AF46101-6884-4B86-A749-3AB81A9C3A4A}"/>
              </a:ext>
            </a:extLst>
          </p:cNvPr>
          <p:cNvSpPr>
            <a:spLocks noGrp="1"/>
          </p:cNvSpPr>
          <p:nvPr>
            <p:ph type="title"/>
          </p:nvPr>
        </p:nvSpPr>
        <p:spPr>
          <a:xfrm>
            <a:off x="0" y="0"/>
            <a:ext cx="9144000" cy="1143001"/>
          </a:xfrm>
        </p:spPr>
        <p:txBody>
          <a:bodyPr/>
          <a:lstStyle/>
          <a:p>
            <a:pPr eaLnBrk="1" hangingPunct="1"/>
            <a:r>
              <a:rPr lang="nl-BE" altLang="nl-BE" sz="4000" dirty="0"/>
              <a:t>Intermezzo: Oorzaken faseverschillen</a:t>
            </a:r>
          </a:p>
        </p:txBody>
      </p:sp>
      <p:sp>
        <p:nvSpPr>
          <p:cNvPr id="3075" name="Tijdelijke aanduiding voor inhoud 4">
            <a:extLst>
              <a:ext uri="{FF2B5EF4-FFF2-40B4-BE49-F238E27FC236}">
                <a16:creationId xmlns:a16="http://schemas.microsoft.com/office/drawing/2014/main" id="{BE1328CB-6761-4569-9D46-19475AA1526E}"/>
              </a:ext>
            </a:extLst>
          </p:cNvPr>
          <p:cNvSpPr>
            <a:spLocks noGrp="1"/>
          </p:cNvSpPr>
          <p:nvPr>
            <p:ph idx="1"/>
          </p:nvPr>
        </p:nvSpPr>
        <p:spPr/>
        <p:txBody>
          <a:bodyPr/>
          <a:lstStyle/>
          <a:p>
            <a:pPr marL="514350" indent="-514350" eaLnBrk="1" hangingPunct="1">
              <a:buFontTx/>
              <a:buAutoNum type="arabicPeriod"/>
            </a:pPr>
            <a:r>
              <a:rPr lang="nl-BE" altLang="nl-BE"/>
              <a:t>Berekening faseverschil </a:t>
            </a:r>
            <a:r>
              <a:rPr lang="nl-BE" altLang="nl-BE" i="1">
                <a:latin typeface="Symbol" panose="05050102010706020507" pitchFamily="18" charset="2"/>
              </a:rPr>
              <a:t>d</a:t>
            </a:r>
            <a:r>
              <a:rPr lang="nl-BE" altLang="nl-BE" i="1" baseline="-25000">
                <a:latin typeface="Symbol" panose="05050102010706020507" pitchFamily="18" charset="2"/>
              </a:rPr>
              <a:t>1</a:t>
            </a:r>
            <a:r>
              <a:rPr lang="nl-BE" altLang="nl-BE"/>
              <a:t> ten gevolge van weglengteverschil </a:t>
            </a:r>
            <a:r>
              <a:rPr lang="nl-BE" altLang="nl-BE" i="1">
                <a:latin typeface="Symbol" panose="05050102010706020507" pitchFamily="18" charset="2"/>
              </a:rPr>
              <a:t>D</a:t>
            </a:r>
            <a:r>
              <a:rPr lang="nl-BE" altLang="nl-BE" i="1"/>
              <a:t>x</a:t>
            </a:r>
          </a:p>
          <a:p>
            <a:pPr marL="514350" indent="-514350" eaLnBrk="1" hangingPunct="1">
              <a:buFontTx/>
              <a:buNone/>
            </a:pPr>
            <a:endParaRPr lang="nl-BE" altLang="nl-BE" i="1"/>
          </a:p>
          <a:p>
            <a:pPr marL="514350" indent="-514350" eaLnBrk="1" hangingPunct="1">
              <a:buFontTx/>
              <a:buNone/>
            </a:pPr>
            <a:endParaRPr lang="nl-BE" altLang="nl-BE"/>
          </a:p>
          <a:p>
            <a:pPr marL="514350" indent="-514350" eaLnBrk="1" hangingPunct="1">
              <a:buFontTx/>
              <a:buNone/>
            </a:pPr>
            <a:endParaRPr lang="nl-BE" altLang="nl-BE"/>
          </a:p>
          <a:p>
            <a:pPr marL="514350" indent="-514350" eaLnBrk="1" hangingPunct="1">
              <a:buFontTx/>
              <a:buAutoNum type="arabicPeriod"/>
            </a:pPr>
            <a:endParaRPr lang="nl-BE" altLang="nl-BE"/>
          </a:p>
        </p:txBody>
      </p:sp>
      <p:graphicFrame>
        <p:nvGraphicFramePr>
          <p:cNvPr id="3076" name="Object 5">
            <a:extLst>
              <a:ext uri="{FF2B5EF4-FFF2-40B4-BE49-F238E27FC236}">
                <a16:creationId xmlns:a16="http://schemas.microsoft.com/office/drawing/2014/main" id="{2F0DF0AD-0330-44CB-B2D6-79B2417ADD33}"/>
              </a:ext>
            </a:extLst>
          </p:cNvPr>
          <p:cNvGraphicFramePr>
            <a:graphicFrameLocks noChangeAspect="1"/>
          </p:cNvGraphicFramePr>
          <p:nvPr/>
        </p:nvGraphicFramePr>
        <p:xfrm>
          <a:off x="558800" y="2924175"/>
          <a:ext cx="8128000" cy="2400300"/>
        </p:xfrm>
        <a:graphic>
          <a:graphicData uri="http://schemas.openxmlformats.org/presentationml/2006/ole">
            <mc:AlternateContent xmlns:mc="http://schemas.openxmlformats.org/markup-compatibility/2006">
              <mc:Choice xmlns:v="urn:schemas-microsoft-com:vml" Requires="v">
                <p:oleObj spid="_x0000_s36882" name="Vergelijking" r:id="rId3" imgW="4127500" imgH="1219200" progId="Equation.3">
                  <p:embed/>
                </p:oleObj>
              </mc:Choice>
              <mc:Fallback>
                <p:oleObj name="Vergelijking" r:id="rId3" imgW="4127500" imgH="1219200" progId="Equation.3">
                  <p:embed/>
                  <p:pic>
                    <p:nvPicPr>
                      <p:cNvPr id="3076" name="Object 5">
                        <a:extLst>
                          <a:ext uri="{FF2B5EF4-FFF2-40B4-BE49-F238E27FC236}">
                            <a16:creationId xmlns:a16="http://schemas.microsoft.com/office/drawing/2014/main" id="{2F0DF0AD-0330-44CB-B2D6-79B2417AD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2924175"/>
                        <a:ext cx="8128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3536</TotalTime>
  <Words>1243</Words>
  <Application>Microsoft Office PowerPoint</Application>
  <PresentationFormat>Diavoorstelling (4:3)</PresentationFormat>
  <Paragraphs>266</Paragraphs>
  <Slides>40</Slides>
  <Notes>0</Notes>
  <HiddenSlides>0</HiddenSlides>
  <MMClips>0</MMClips>
  <ScaleCrop>false</ScaleCrop>
  <HeadingPairs>
    <vt:vector size="8" baseType="variant">
      <vt:variant>
        <vt:lpstr>Gebruikte lettertypen</vt:lpstr>
      </vt:variant>
      <vt:variant>
        <vt:i4>8</vt:i4>
      </vt:variant>
      <vt:variant>
        <vt:lpstr>Thema</vt:lpstr>
      </vt:variant>
      <vt:variant>
        <vt:i4>1</vt:i4>
      </vt:variant>
      <vt:variant>
        <vt:lpstr>Ingesloten OLE-bronprogramma's</vt:lpstr>
      </vt:variant>
      <vt:variant>
        <vt:i4>1</vt:i4>
      </vt:variant>
      <vt:variant>
        <vt:lpstr>Diatitels</vt:lpstr>
      </vt:variant>
      <vt:variant>
        <vt:i4>40</vt:i4>
      </vt:variant>
    </vt:vector>
  </HeadingPairs>
  <TitlesOfParts>
    <vt:vector size="50" baseType="lpstr">
      <vt:lpstr>Arial</vt:lpstr>
      <vt:lpstr>Cambria Math</vt:lpstr>
      <vt:lpstr>MT Extra</vt:lpstr>
      <vt:lpstr>Script MT Bold</vt:lpstr>
      <vt:lpstr>Symbol</vt:lpstr>
      <vt:lpstr>Times</vt:lpstr>
      <vt:lpstr>Times New Roman</vt:lpstr>
      <vt:lpstr>Wingdings</vt:lpstr>
      <vt:lpstr>Blank</vt:lpstr>
      <vt:lpstr>Vergelijking</vt:lpstr>
      <vt:lpstr>PowerPoint-presentatie</vt:lpstr>
      <vt:lpstr>Inhoud H34: Interferentie en polarisatie</vt:lpstr>
      <vt:lpstr>Openingsvraag</vt:lpstr>
      <vt:lpstr>34.1 Golven versus deeltjes: het principe van Huygens en buiging</vt:lpstr>
      <vt:lpstr>34.1 Golven versus deeltjes: het principe van Huygens en buiging  </vt:lpstr>
      <vt:lpstr>34.2 Het principe van Huygens en de brekingswet</vt:lpstr>
      <vt:lpstr>34.2 Het principe van Huygens en de brekingswet</vt:lpstr>
      <vt:lpstr>Intermezzo: Interferentie</vt:lpstr>
      <vt:lpstr>Intermezzo: Oorzaken faseverschillen</vt:lpstr>
      <vt:lpstr>Intermezzo: Oorzaken faseverschillen</vt:lpstr>
      <vt:lpstr>PowerPoint-presentatie</vt:lpstr>
      <vt:lpstr>PowerPoint-presentatie</vt:lpstr>
      <vt:lpstr>34.3 Interferentie: het dubbele spleet experiment van Young</vt:lpstr>
      <vt:lpstr>PowerPoint-presentatie</vt:lpstr>
      <vt:lpstr>34.3 Interferentie: het dubbele spleet experiment van Young</vt:lpstr>
      <vt:lpstr>34.3 Interferentie: het dubbele spleet experiment van Young</vt:lpstr>
      <vt:lpstr>PowerPoint-presentatie</vt:lpstr>
      <vt:lpstr>PowerPoint-presentatie</vt:lpstr>
      <vt:lpstr>PowerPoint-presentatie</vt:lpstr>
      <vt:lpstr>PowerPoint-presentatie</vt:lpstr>
      <vt:lpstr>PowerPoint-presentatie</vt:lpstr>
      <vt:lpstr>PowerPoint-presentatie</vt:lpstr>
      <vt:lpstr>PowerPoint-presentatie</vt:lpstr>
      <vt:lpstr>34.4 Intensiteit in het dubbele spleet experiment </vt:lpstr>
      <vt:lpstr>34.4 Intensiteit in het dubbele spleet experiment </vt:lpstr>
      <vt:lpstr>34.5 Interferentie aan dunne filmen</vt:lpstr>
      <vt:lpstr>34.5 Interferentie aan dunne filmen</vt:lpstr>
      <vt:lpstr>Openingsvraag</vt:lpstr>
      <vt:lpstr>34.5 Interferentie aan dunne filmen</vt:lpstr>
      <vt:lpstr>34.5 Interferentie aan dunne filmen</vt:lpstr>
      <vt:lpstr>34.5 Interferentie aan dunne filmen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34.10 Helderheid: lumen en lichtsterkte</vt:lpstr>
    </vt:vector>
  </TitlesOfParts>
  <Company>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01-10b</dc:title>
  <dc:creator>System_70</dc:creator>
  <cp:lastModifiedBy>WIEERS Els</cp:lastModifiedBy>
  <cp:revision>222</cp:revision>
  <cp:lastPrinted>2005-12-13T16:18:07Z</cp:lastPrinted>
  <dcterms:created xsi:type="dcterms:W3CDTF">2005-12-12T21:42:59Z</dcterms:created>
  <dcterms:modified xsi:type="dcterms:W3CDTF">2023-11-28T10:00:42Z</dcterms:modified>
</cp:coreProperties>
</file>