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6"/>
  </p:handoutMasterIdLst>
  <p:sldIdLst>
    <p:sldId id="256" r:id="rId2"/>
    <p:sldId id="392" r:id="rId3"/>
    <p:sldId id="395" r:id="rId4"/>
    <p:sldId id="416" r:id="rId5"/>
    <p:sldId id="417" r:id="rId6"/>
    <p:sldId id="418" r:id="rId7"/>
    <p:sldId id="420" r:id="rId8"/>
    <p:sldId id="421" r:id="rId9"/>
    <p:sldId id="432" r:id="rId10"/>
    <p:sldId id="409" r:id="rId11"/>
    <p:sldId id="422" r:id="rId12"/>
    <p:sldId id="399" r:id="rId13"/>
    <p:sldId id="423" r:id="rId14"/>
    <p:sldId id="426" r:id="rId15"/>
    <p:sldId id="438" r:id="rId16"/>
    <p:sldId id="427" r:id="rId17"/>
    <p:sldId id="428" r:id="rId18"/>
    <p:sldId id="429" r:id="rId19"/>
    <p:sldId id="433" r:id="rId20"/>
    <p:sldId id="434" r:id="rId21"/>
    <p:sldId id="436" r:id="rId22"/>
    <p:sldId id="437" r:id="rId23"/>
    <p:sldId id="430" r:id="rId24"/>
    <p:sldId id="43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orient="horz" pos="2064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2880">
          <p15:clr>
            <a:srgbClr val="A4A3A4"/>
          </p15:clr>
        </p15:guide>
        <p15:guide id="5" pos="952">
          <p15:clr>
            <a:srgbClr val="A4A3A4"/>
          </p15:clr>
        </p15:guide>
        <p15:guide id="6" pos="47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 snapToGrid="0">
      <p:cViewPr varScale="1">
        <p:scale>
          <a:sx n="79" d="100"/>
          <a:sy n="79" d="100"/>
        </p:scale>
        <p:origin x="1498" y="72"/>
      </p:cViewPr>
      <p:guideLst>
        <p:guide orient="horz" pos="4224"/>
        <p:guide orient="horz" pos="2064"/>
        <p:guide orient="horz" pos="3984"/>
        <p:guide pos="2880"/>
        <p:guide pos="952"/>
        <p:guide pos="4776"/>
      </p:guideLst>
    </p:cSldViewPr>
  </p:slideViewPr>
  <p:outlineViewPr>
    <p:cViewPr>
      <p:scale>
        <a:sx n="33" d="100"/>
        <a:sy n="33" d="100"/>
      </p:scale>
      <p:origin x="0" y="119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F8A8DBA-0C6E-4AEE-BAF3-069DB82DD2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45D02573-8180-4D27-AF77-4FA92D145162}" type="datetimeFigureOut">
              <a:rPr lang="nl-BE"/>
              <a:pPr>
                <a:defRPr/>
              </a:pPr>
              <a:t>12/12/2023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CB8ECC-D063-487A-9F17-5D9218FFEE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572DE92-62B0-4887-BEE6-AD5E9DCBC1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B355AF1-378D-4639-857C-2B3330CBF878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/>
              <a:t>Klik om het opmaakprofiel van de modelondertitel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844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551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85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049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6617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48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353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809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1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468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3923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jpe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58C88DF2-7C68-4CFB-B7A7-173C64F28DB9}"/>
              </a:ext>
            </a:extLst>
          </p:cNvPr>
          <p:cNvSpPr txBox="1"/>
          <p:nvPr/>
        </p:nvSpPr>
        <p:spPr>
          <a:xfrm>
            <a:off x="444500" y="5672138"/>
            <a:ext cx="8712200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nl-BE" sz="3600" dirty="0">
                <a:latin typeface="Arial" pitchFamily="34" charset="0"/>
                <a:cs typeface="Arial" pitchFamily="34" charset="0"/>
              </a:rPr>
              <a:t>Hoofdstuk 35: Buiging</a:t>
            </a:r>
          </a:p>
        </p:txBody>
      </p:sp>
      <p:pic>
        <p:nvPicPr>
          <p:cNvPr id="2051" name="Picture 149" descr="35_00CO">
            <a:extLst>
              <a:ext uri="{FF2B5EF4-FFF2-40B4-BE49-F238E27FC236}">
                <a16:creationId xmlns:a16="http://schemas.microsoft.com/office/drawing/2014/main" id="{073168CE-8E5E-4DBE-9057-476B2874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44450"/>
            <a:ext cx="6402387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SE37_09">
            <a:extLst>
              <a:ext uri="{FF2B5EF4-FFF2-40B4-BE49-F238E27FC236}">
                <a16:creationId xmlns:a16="http://schemas.microsoft.com/office/drawing/2014/main" id="{D588E3A4-B9BA-4044-A5AB-91C8A1EA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1" t="10001" r="20923" b="5000"/>
          <a:stretch>
            <a:fillRect/>
          </a:stretch>
        </p:blipFill>
        <p:spPr bwMode="auto">
          <a:xfrm>
            <a:off x="2903538" y="2420938"/>
            <a:ext cx="33353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48">
            <a:extLst>
              <a:ext uri="{FF2B5EF4-FFF2-40B4-BE49-F238E27FC236}">
                <a16:creationId xmlns:a16="http://schemas.microsoft.com/office/drawing/2014/main" id="{E2E52CCC-B71F-4BB2-BB24-D314AF43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74638"/>
            <a:ext cx="9072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nl-BE"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Intermezzo: vectormodel voor het samenstellen van harmonische golven – 4 golven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D28ED864-EB13-4ABB-9BC0-BB92714433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588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35.2 Intensiteit in het buigings-patroon van een enkele spleet</a:t>
            </a:r>
          </a:p>
        </p:txBody>
      </p:sp>
      <p:pic>
        <p:nvPicPr>
          <p:cNvPr id="10243" name="Picture 4" descr="Figure_35_07">
            <a:extLst>
              <a:ext uri="{FF2B5EF4-FFF2-40B4-BE49-F238E27FC236}">
                <a16:creationId xmlns:a16="http://schemas.microsoft.com/office/drawing/2014/main" id="{35862A14-F5AB-4E5E-A78B-FADA2B58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1920875"/>
            <a:ext cx="3140075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4" name="Tijdelijke aanduiding voor inhoud 5">
            <a:extLst>
              <a:ext uri="{FF2B5EF4-FFF2-40B4-BE49-F238E27FC236}">
                <a16:creationId xmlns:a16="http://schemas.microsoft.com/office/drawing/2014/main" id="{D55DE754-CEA1-4483-834E-2927ACF3C42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07975" y="2633663"/>
          <a:ext cx="5529263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Vergelijking" r:id="rId4" imgW="2400300" imgH="1016000" progId="Equation.3">
                  <p:embed/>
                </p:oleObj>
              </mc:Choice>
              <mc:Fallback>
                <p:oleObj name="Vergelijking" r:id="rId4" imgW="2400300" imgH="1016000" progId="Equation.3">
                  <p:embed/>
                  <p:pic>
                    <p:nvPicPr>
                      <p:cNvPr id="0" name="Tijdelijke aanduiding voor inhoud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2633663"/>
                        <a:ext cx="5529263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Figure_35_08">
            <a:extLst>
              <a:ext uri="{FF2B5EF4-FFF2-40B4-BE49-F238E27FC236}">
                <a16:creationId xmlns:a16="http://schemas.microsoft.com/office/drawing/2014/main" id="{62F376B7-BCB2-467A-AB7D-D5290DA9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1597025"/>
            <a:ext cx="9196388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BF6F0522-2CA1-4E60-946E-4072D6C66CF3}"/>
              </a:ext>
            </a:extLst>
          </p:cNvPr>
          <p:cNvSpPr txBox="1">
            <a:spLocks/>
          </p:cNvSpPr>
          <p:nvPr/>
        </p:nvSpPr>
        <p:spPr>
          <a:xfrm>
            <a:off x="0" y="1588"/>
            <a:ext cx="9144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9pPr>
          </a:lstStyle>
          <a:p>
            <a:pPr>
              <a:defRPr/>
            </a:pPr>
            <a:r>
              <a:rPr lang="nl-BE" kern="0" dirty="0">
                <a:latin typeface="Arial" panose="020B0604020202020204" pitchFamily="34" charset="0"/>
                <a:cs typeface="Arial" panose="020B0604020202020204" pitchFamily="34" charset="0"/>
              </a:rPr>
              <a:t>35.2 Intensiteit in het buigings-patroon van een enkele spleet</a:t>
            </a:r>
          </a:p>
        </p:txBody>
      </p:sp>
      <p:sp>
        <p:nvSpPr>
          <p:cNvPr id="11268" name="Tijdelijke aanduiding voor inhoud 4">
            <a:extLst>
              <a:ext uri="{FF2B5EF4-FFF2-40B4-BE49-F238E27FC236}">
                <a16:creationId xmlns:a16="http://schemas.microsoft.com/office/drawing/2014/main" id="{2AC4521A-528F-4D29-A510-67DC3967A33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nl-BE" altLang="nl-BE"/>
              <a:t>Vectormodel </a:t>
            </a:r>
            <a:r>
              <a:rPr lang="nl-BE" altLang="nl-BE">
                <a:sym typeface="Wingdings" panose="05000000000000000000" pitchFamily="2" charset="2"/>
              </a:rPr>
              <a:t> intensiteitspatroon</a:t>
            </a:r>
            <a:endParaRPr lang="nl-BE" altLang="nl-B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Figure_35_04">
            <a:extLst>
              <a:ext uri="{FF2B5EF4-FFF2-40B4-BE49-F238E27FC236}">
                <a16:creationId xmlns:a16="http://schemas.microsoft.com/office/drawing/2014/main" id="{BCBA76AB-2937-48E2-9BEA-2BE900775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38" y="3924300"/>
            <a:ext cx="4783137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76B698CB-B3F5-4C8C-8A5E-C73BB7019CAB}"/>
              </a:ext>
            </a:extLst>
          </p:cNvPr>
          <p:cNvSpPr txBox="1">
            <a:spLocks/>
          </p:cNvSpPr>
          <p:nvPr/>
        </p:nvSpPr>
        <p:spPr>
          <a:xfrm>
            <a:off x="0" y="1588"/>
            <a:ext cx="9144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9pPr>
          </a:lstStyle>
          <a:p>
            <a:pPr>
              <a:defRPr/>
            </a:pPr>
            <a:r>
              <a:rPr lang="nl-BE" kern="0" dirty="0">
                <a:latin typeface="Arial" panose="020B0604020202020204" pitchFamily="34" charset="0"/>
                <a:cs typeface="Arial" panose="020B0604020202020204" pitchFamily="34" charset="0"/>
              </a:rPr>
              <a:t>35.2 Intensiteit in het buigings-patroon van een enkele spleet</a:t>
            </a:r>
          </a:p>
        </p:txBody>
      </p:sp>
      <p:pic>
        <p:nvPicPr>
          <p:cNvPr id="12292" name="Picture 4" descr="Figure_35_09">
            <a:extLst>
              <a:ext uri="{FF2B5EF4-FFF2-40B4-BE49-F238E27FC236}">
                <a16:creationId xmlns:a16="http://schemas.microsoft.com/office/drawing/2014/main" id="{57F363C1-10BB-4358-A175-97D900DD6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392238"/>
            <a:ext cx="28797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3" name="Tijdelijke aanduiding voor inhoud 1">
            <a:extLst>
              <a:ext uri="{FF2B5EF4-FFF2-40B4-BE49-F238E27FC236}">
                <a16:creationId xmlns:a16="http://schemas.microsoft.com/office/drawing/2014/main" id="{3EF0C86D-9E51-491A-B1FF-D933A39F8A8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39700" y="1506538"/>
          <a:ext cx="5224463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Vergelijking" r:id="rId5" imgW="2362200" imgH="1333500" progId="Equation.3">
                  <p:embed/>
                </p:oleObj>
              </mc:Choice>
              <mc:Fallback>
                <p:oleObj name="Vergelijking" r:id="rId5" imgW="2362200" imgH="1333500" progId="Equation.3">
                  <p:embed/>
                  <p:pic>
                    <p:nvPicPr>
                      <p:cNvPr id="0" name="Tijdelijke aanduiding voor inhoud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1506538"/>
                        <a:ext cx="5224463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43E2D062-8046-44C7-B7F5-012EDD3A07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5875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35.3 Buiging bij het dubbelspleet-experiment</a:t>
            </a:r>
          </a:p>
        </p:txBody>
      </p:sp>
      <p:pic>
        <p:nvPicPr>
          <p:cNvPr id="13315" name="Picture 4" descr="Figure_35_10">
            <a:extLst>
              <a:ext uri="{FF2B5EF4-FFF2-40B4-BE49-F238E27FC236}">
                <a16:creationId xmlns:a16="http://schemas.microsoft.com/office/drawing/2014/main" id="{16E3EBBA-8141-40C3-944F-1FE458029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738438"/>
            <a:ext cx="4668837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6" name="Tijdelijke aanduiding voor inhoud 5">
            <a:extLst>
              <a:ext uri="{FF2B5EF4-FFF2-40B4-BE49-F238E27FC236}">
                <a16:creationId xmlns:a16="http://schemas.microsoft.com/office/drawing/2014/main" id="{5199947C-7EF4-4779-AC7B-AFF3326EB35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46100" y="1350963"/>
          <a:ext cx="37973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Vergelijking" r:id="rId4" imgW="2273300" imgH="914400" progId="Equation.3">
                  <p:embed/>
                </p:oleObj>
              </mc:Choice>
              <mc:Fallback>
                <p:oleObj name="Vergelijking" r:id="rId4" imgW="2273300" imgH="914400" progId="Equation.3">
                  <p:embed/>
                  <p:pic>
                    <p:nvPicPr>
                      <p:cNvPr id="0" name="Tijdelijke aanduiding voor inhoud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350963"/>
                        <a:ext cx="37973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4" descr="Figure_35_11">
            <a:extLst>
              <a:ext uri="{FF2B5EF4-FFF2-40B4-BE49-F238E27FC236}">
                <a16:creationId xmlns:a16="http://schemas.microsoft.com/office/drawing/2014/main" id="{24BCC5E0-7205-4D58-B00D-FC1FC12D4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665288"/>
            <a:ext cx="2919413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3CAC9-3AFA-4408-AD25-DD631759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35.4 Interferentie versus buiging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A5437E-BDD3-4353-9450-EB351E5D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926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D0BBEF7D-C9C8-4254-A157-4DE40B8A8EC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35.5 Grenzen aan de resolutie; cirkelvormige openingen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C39D05-9234-440F-AA05-CA89790E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sz="2400" dirty="0"/>
              <a:t>Resolutie: het vermogen van een lens om onderscheidbare beelden op te leveren van 2 puntvoorwerpen die zich dicht bij elkaar bevinden</a:t>
            </a:r>
          </a:p>
          <a:p>
            <a:pPr>
              <a:defRPr/>
            </a:pPr>
            <a:r>
              <a:rPr lang="nl-BE" sz="2400" dirty="0"/>
              <a:t>(Beperkt door </a:t>
            </a:r>
            <a:r>
              <a:rPr lang="nl-BE" sz="2400" dirty="0" err="1"/>
              <a:t>lensabberaties</a:t>
            </a:r>
            <a:r>
              <a:rPr lang="nl-BE" sz="2400" dirty="0"/>
              <a:t>)</a:t>
            </a:r>
          </a:p>
          <a:p>
            <a:pPr>
              <a:defRPr/>
            </a:pPr>
            <a:r>
              <a:rPr lang="nl-BE" sz="2400" dirty="0"/>
              <a:t>Beperkt door buiging</a:t>
            </a:r>
          </a:p>
        </p:txBody>
      </p:sp>
      <p:pic>
        <p:nvPicPr>
          <p:cNvPr id="14340" name="Picture 4" descr="FG25_028">
            <a:extLst>
              <a:ext uri="{FF2B5EF4-FFF2-40B4-BE49-F238E27FC236}">
                <a16:creationId xmlns:a16="http://schemas.microsoft.com/office/drawing/2014/main" id="{DA2098AD-4CB7-4E5A-AF93-4E9D2D3D4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0" t="19002" r="27600" b="21223"/>
          <a:stretch>
            <a:fillRect/>
          </a:stretch>
        </p:blipFill>
        <p:spPr bwMode="auto">
          <a:xfrm>
            <a:off x="5030788" y="3133725"/>
            <a:ext cx="409575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 descr="Figure_35_12">
            <a:extLst>
              <a:ext uri="{FF2B5EF4-FFF2-40B4-BE49-F238E27FC236}">
                <a16:creationId xmlns:a16="http://schemas.microsoft.com/office/drawing/2014/main" id="{21E68AF5-D87F-4219-9787-560419772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81"/>
          <a:stretch>
            <a:fillRect/>
          </a:stretch>
        </p:blipFill>
        <p:spPr bwMode="auto">
          <a:xfrm>
            <a:off x="2616200" y="4313238"/>
            <a:ext cx="2276475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 descr="Figure_35_12">
            <a:extLst>
              <a:ext uri="{FF2B5EF4-FFF2-40B4-BE49-F238E27FC236}">
                <a16:creationId xmlns:a16="http://schemas.microsoft.com/office/drawing/2014/main" id="{178D89F9-9B72-4400-8F05-99834006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11"/>
          <a:stretch>
            <a:fillRect/>
          </a:stretch>
        </p:blipFill>
        <p:spPr bwMode="auto">
          <a:xfrm>
            <a:off x="53975" y="4271963"/>
            <a:ext cx="2263775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Figure_35_14">
            <a:extLst>
              <a:ext uri="{FF2B5EF4-FFF2-40B4-BE49-F238E27FC236}">
                <a16:creationId xmlns:a16="http://schemas.microsoft.com/office/drawing/2014/main" id="{8A67DD0E-9373-4F34-97CF-7CA29C3D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38" y="1296988"/>
            <a:ext cx="30448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el 1">
            <a:extLst>
              <a:ext uri="{FF2B5EF4-FFF2-40B4-BE49-F238E27FC236}">
                <a16:creationId xmlns:a16="http://schemas.microsoft.com/office/drawing/2014/main" id="{083762C5-F36C-447D-AF04-045D95E8B7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35.5 Grenzen aan de resolutie; cirkelvormige openingen</a:t>
            </a:r>
          </a:p>
        </p:txBody>
      </p:sp>
      <p:sp>
        <p:nvSpPr>
          <p:cNvPr id="15364" name="Tijdelijke aanduiding voor inhoud 2">
            <a:extLst>
              <a:ext uri="{FF2B5EF4-FFF2-40B4-BE49-F238E27FC236}">
                <a16:creationId xmlns:a16="http://schemas.microsoft.com/office/drawing/2014/main" id="{8C45AD25-8D54-4F3D-B8B5-CF9C8E6186B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5792788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nl-BE" altLang="nl-BE" sz="2400" b="1"/>
              <a:t>Criterium van Rayleigh: </a:t>
            </a:r>
            <a:br>
              <a:rPr lang="nl-BE" altLang="nl-BE" sz="2400" b="1"/>
            </a:br>
            <a:r>
              <a:rPr lang="nl-BE" altLang="nl-BE" sz="2400"/>
              <a:t>2 beelden zijn net te onderscheiden wanneer het midden van de buigingsschijf van het ene beeld direct over het eerste minimum in het buigingspatroon van het andere beeld valt</a:t>
            </a:r>
          </a:p>
        </p:txBody>
      </p:sp>
      <p:pic>
        <p:nvPicPr>
          <p:cNvPr id="15365" name="Picture 3" descr="SE38_13">
            <a:extLst>
              <a:ext uri="{FF2B5EF4-FFF2-40B4-BE49-F238E27FC236}">
                <a16:creationId xmlns:a16="http://schemas.microsoft.com/office/drawing/2014/main" id="{4567D29D-22F8-428F-A05C-658EC62E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" t="24983" r="2170" b="23743"/>
          <a:stretch>
            <a:fillRect/>
          </a:stretch>
        </p:blipFill>
        <p:spPr bwMode="auto">
          <a:xfrm>
            <a:off x="436563" y="4243388"/>
            <a:ext cx="6561137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2">
            <a:extLst>
              <a:ext uri="{FF2B5EF4-FFF2-40B4-BE49-F238E27FC236}">
                <a16:creationId xmlns:a16="http://schemas.microsoft.com/office/drawing/2014/main" id="{05F20727-86E3-4576-BAB3-F9FDC40B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271963"/>
            <a:ext cx="101282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3">
            <a:extLst>
              <a:ext uri="{FF2B5EF4-FFF2-40B4-BE49-F238E27FC236}">
                <a16:creationId xmlns:a16="http://schemas.microsoft.com/office/drawing/2014/main" id="{278A5BA3-A767-423A-98F7-82CA051A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4251325"/>
            <a:ext cx="1008063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4">
            <a:extLst>
              <a:ext uri="{FF2B5EF4-FFF2-40B4-BE49-F238E27FC236}">
                <a16:creationId xmlns:a16="http://schemas.microsoft.com/office/drawing/2014/main" id="{34F6EFB1-8EEA-4950-B324-A7DD0E08B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4251325"/>
            <a:ext cx="1027113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ijdelijke aanduiding voor inhoud 4">
            <a:extLst>
              <a:ext uri="{FF2B5EF4-FFF2-40B4-BE49-F238E27FC236}">
                <a16:creationId xmlns:a16="http://schemas.microsoft.com/office/drawing/2014/main" id="{F6F72E3F-EFE5-4C98-90AE-99C0B8A313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251398"/>
              </p:ext>
            </p:extLst>
          </p:nvPr>
        </p:nvGraphicFramePr>
        <p:xfrm>
          <a:off x="7150067" y="3092257"/>
          <a:ext cx="12763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Vergelijking" r:id="rId8" imgW="647419" imgH="393529" progId="Equation.3">
                  <p:embed/>
                </p:oleObj>
              </mc:Choice>
              <mc:Fallback>
                <p:oleObj name="Vergelijking" r:id="rId8" imgW="647419" imgH="393529" progId="Equation.3">
                  <p:embed/>
                  <p:pic>
                    <p:nvPicPr>
                      <p:cNvPr id="16387" name="Tijdelijke aanduiding voor inhoud 4">
                        <a:extLst>
                          <a:ext uri="{FF2B5EF4-FFF2-40B4-BE49-F238E27FC236}">
                            <a16:creationId xmlns:a16="http://schemas.microsoft.com/office/drawing/2014/main" id="{F4364E2E-69B1-487D-8BFD-6A790F98858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067" y="3092257"/>
                        <a:ext cx="12763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FB983C6-D9FA-4600-99DB-D99FC4211CA6}"/>
              </a:ext>
            </a:extLst>
          </p:cNvPr>
          <p:cNvSpPr txBox="1">
            <a:spLocks/>
          </p:cNvSpPr>
          <p:nvPr/>
        </p:nvSpPr>
        <p:spPr>
          <a:xfrm>
            <a:off x="457200" y="15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9pPr>
          </a:lstStyle>
          <a:p>
            <a:pPr>
              <a:defRPr/>
            </a:pPr>
            <a:r>
              <a:rPr lang="nl-BE" kern="0" dirty="0"/>
              <a:t>35.6 Resolutie van telescopen en microscopen; de </a:t>
            </a:r>
            <a:r>
              <a:rPr lang="nl-BE" kern="0" dirty="0">
                <a:latin typeface="Symbol" panose="05050102010706020507" pitchFamily="18" charset="2"/>
              </a:rPr>
              <a:t>l</a:t>
            </a:r>
            <a:r>
              <a:rPr lang="nl-BE" kern="0" dirty="0"/>
              <a:t>-limiet</a:t>
            </a:r>
          </a:p>
        </p:txBody>
      </p:sp>
      <p:graphicFrame>
        <p:nvGraphicFramePr>
          <p:cNvPr id="16387" name="Tijdelijke aanduiding voor inhoud 4">
            <a:extLst>
              <a:ext uri="{FF2B5EF4-FFF2-40B4-BE49-F238E27FC236}">
                <a16:creationId xmlns:a16="http://schemas.microsoft.com/office/drawing/2014/main" id="{F4364E2E-69B1-487D-8BFD-6A790F98858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22325" y="2074863"/>
          <a:ext cx="12763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Vergelijking" r:id="rId3" imgW="647419" imgH="393529" progId="Equation.3">
                  <p:embed/>
                </p:oleObj>
              </mc:Choice>
              <mc:Fallback>
                <p:oleObj name="Vergelijking" r:id="rId3" imgW="647419" imgH="393529" progId="Equation.3">
                  <p:embed/>
                  <p:pic>
                    <p:nvPicPr>
                      <p:cNvPr id="0" name="Tijdelijke aanduiding voor inhoud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2074863"/>
                        <a:ext cx="12763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>
            <a:extLst>
              <a:ext uri="{FF2B5EF4-FFF2-40B4-BE49-F238E27FC236}">
                <a16:creationId xmlns:a16="http://schemas.microsoft.com/office/drawing/2014/main" id="{B2C1B217-B5B5-414C-8C53-208BBDC5F30F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1844675"/>
            <a:ext cx="9072563" cy="4176713"/>
            <a:chOff x="113" y="1434"/>
            <a:chExt cx="5489" cy="2359"/>
          </a:xfrm>
        </p:grpSpPr>
        <p:sp>
          <p:nvSpPr>
            <p:cNvPr id="22532" name="Line 3">
              <a:extLst>
                <a:ext uri="{FF2B5EF4-FFF2-40B4-BE49-F238E27FC236}">
                  <a16:creationId xmlns:a16="http://schemas.microsoft.com/office/drawing/2014/main" id="{6CF97E97-39CE-4EB6-B9C0-32579B440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2137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3" name="Line 4">
              <a:extLst>
                <a:ext uri="{FF2B5EF4-FFF2-40B4-BE49-F238E27FC236}">
                  <a16:creationId xmlns:a16="http://schemas.microsoft.com/office/drawing/2014/main" id="{75C3ACBF-BFD6-4557-A66C-A784F6DFB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" y="3001"/>
              <a:ext cx="12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4" name="AutoShape 5">
              <a:extLst>
                <a:ext uri="{FF2B5EF4-FFF2-40B4-BE49-F238E27FC236}">
                  <a16:creationId xmlns:a16="http://schemas.microsoft.com/office/drawing/2014/main" id="{4FB3719F-FF38-4A78-AE0D-0AF85839F7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928820" flipH="1">
              <a:off x="2561" y="2137"/>
              <a:ext cx="216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00 w 21600"/>
                <a:gd name="T19" fmla="*/ 3200 h 21600"/>
                <a:gd name="T20" fmla="*/ 18400 w 21600"/>
                <a:gd name="T21" fmla="*/ 184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9312" y="5399"/>
                    <a:pt x="7891" y="6013"/>
                    <a:pt x="6871" y="7095"/>
                  </a:cubicBezTo>
                  <a:lnTo>
                    <a:pt x="2942" y="3390"/>
                  </a:lnTo>
                  <a:cubicBezTo>
                    <a:pt x="4983" y="1226"/>
                    <a:pt x="7825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35" name="Text Box 6">
              <a:extLst>
                <a:ext uri="{FF2B5EF4-FFF2-40B4-BE49-F238E27FC236}">
                  <a16:creationId xmlns:a16="http://schemas.microsoft.com/office/drawing/2014/main" id="{677DF122-C584-4B7E-9ED9-48620345E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1" y="2713"/>
              <a:ext cx="43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+d</a:t>
              </a:r>
              <a:endParaRPr lang="nl-NL" altLang="nl-BE"/>
            </a:p>
          </p:txBody>
        </p:sp>
        <p:sp>
          <p:nvSpPr>
            <p:cNvPr id="22536" name="Line 7">
              <a:extLst>
                <a:ext uri="{FF2B5EF4-FFF2-40B4-BE49-F238E27FC236}">
                  <a16:creationId xmlns:a16="http://schemas.microsoft.com/office/drawing/2014/main" id="{253E821C-8B10-4E12-8497-A3DD3A0DC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9" y="2353"/>
              <a:ext cx="0" cy="64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7" name="Line 8">
              <a:extLst>
                <a:ext uri="{FF2B5EF4-FFF2-40B4-BE49-F238E27FC236}">
                  <a16:creationId xmlns:a16="http://schemas.microsoft.com/office/drawing/2014/main" id="{F675EA72-DAFE-4186-8464-8C775522B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" y="2353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8" name="Text Box 9">
              <a:extLst>
                <a:ext uri="{FF2B5EF4-FFF2-40B4-BE49-F238E27FC236}">
                  <a16:creationId xmlns:a16="http://schemas.microsoft.com/office/drawing/2014/main" id="{B5929CFC-2360-4C34-90BA-CA9B72C8E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2353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endParaRPr lang="nl-NL" altLang="nl-BE"/>
            </a:p>
          </p:txBody>
        </p:sp>
        <p:sp>
          <p:nvSpPr>
            <p:cNvPr id="22539" name="Text Box 10">
              <a:extLst>
                <a:ext uri="{FF2B5EF4-FFF2-40B4-BE49-F238E27FC236}">
                  <a16:creationId xmlns:a16="http://schemas.microsoft.com/office/drawing/2014/main" id="{9C3703D0-6824-4433-AA45-60CB84F9E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3217"/>
              <a:ext cx="100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=E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sin(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+d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)</a:t>
              </a:r>
            </a:p>
            <a:p>
              <a:endParaRPr lang="nl-NL" altLang="zh-CN" sz="16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	(b)</a:t>
              </a:r>
              <a:endParaRPr lang="nl-NL" altLang="nl-BE"/>
            </a:p>
          </p:txBody>
        </p:sp>
        <p:sp>
          <p:nvSpPr>
            <p:cNvPr id="22540" name="Line 11">
              <a:extLst>
                <a:ext uri="{FF2B5EF4-FFF2-40B4-BE49-F238E27FC236}">
                  <a16:creationId xmlns:a16="http://schemas.microsoft.com/office/drawing/2014/main" id="{2FCA9986-C1C2-4D7D-860F-1C2F33C4B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" y="2137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1" name="Line 12">
              <a:extLst>
                <a:ext uri="{FF2B5EF4-FFF2-40B4-BE49-F238E27FC236}">
                  <a16:creationId xmlns:a16="http://schemas.microsoft.com/office/drawing/2014/main" id="{D07AE347-FD82-45E9-BE51-D3EE911E6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" y="3001"/>
              <a:ext cx="12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2" name="Line 13">
              <a:extLst>
                <a:ext uri="{FF2B5EF4-FFF2-40B4-BE49-F238E27FC236}">
                  <a16:creationId xmlns:a16="http://schemas.microsoft.com/office/drawing/2014/main" id="{2E306EA6-2DE4-47A6-94BF-D5BF82F26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" y="2497"/>
              <a:ext cx="576" cy="50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3" name="AutoShape 14">
              <a:extLst>
                <a:ext uri="{FF2B5EF4-FFF2-40B4-BE49-F238E27FC236}">
                  <a16:creationId xmlns:a16="http://schemas.microsoft.com/office/drawing/2014/main" id="{5B08000B-C0E5-4229-8CF8-929D417153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928820" flipH="1">
              <a:off x="833" y="2353"/>
              <a:ext cx="215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14 w 21600"/>
                <a:gd name="T19" fmla="*/ 3200 h 21600"/>
                <a:gd name="T20" fmla="*/ 18486 w 21600"/>
                <a:gd name="T21" fmla="*/ 184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9312" y="5399"/>
                    <a:pt x="7891" y="6013"/>
                    <a:pt x="6871" y="7095"/>
                  </a:cubicBezTo>
                  <a:lnTo>
                    <a:pt x="2942" y="3390"/>
                  </a:lnTo>
                  <a:cubicBezTo>
                    <a:pt x="4983" y="1226"/>
                    <a:pt x="7825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44" name="Text Box 15">
              <a:extLst>
                <a:ext uri="{FF2B5EF4-FFF2-40B4-BE49-F238E27FC236}">
                  <a16:creationId xmlns:a16="http://schemas.microsoft.com/office/drawing/2014/main" id="{EE837D57-A71F-4CA6-961F-7D44016D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2713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endParaRPr lang="nl-NL" altLang="nl-BE"/>
            </a:p>
          </p:txBody>
        </p:sp>
        <p:sp>
          <p:nvSpPr>
            <p:cNvPr id="22545" name="Line 16">
              <a:extLst>
                <a:ext uri="{FF2B5EF4-FFF2-40B4-BE49-F238E27FC236}">
                  <a16:creationId xmlns:a16="http://schemas.microsoft.com/office/drawing/2014/main" id="{F95711A7-92B2-4439-AD9D-3499A6F8B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" y="2497"/>
              <a:ext cx="0" cy="50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6" name="Line 17">
              <a:extLst>
                <a:ext uri="{FF2B5EF4-FFF2-40B4-BE49-F238E27FC236}">
                  <a16:creationId xmlns:a16="http://schemas.microsoft.com/office/drawing/2014/main" id="{E1BED281-26A9-40F0-9C81-1F74906C3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" y="2497"/>
              <a:ext cx="6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7" name="Arc 18">
              <a:extLst>
                <a:ext uri="{FF2B5EF4-FFF2-40B4-BE49-F238E27FC236}">
                  <a16:creationId xmlns:a16="http://schemas.microsoft.com/office/drawing/2014/main" id="{71DCF1CB-A368-4C21-8EC7-771008E53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2785"/>
              <a:ext cx="144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8" name="Text Box 19">
              <a:extLst>
                <a:ext uri="{FF2B5EF4-FFF2-40B4-BE49-F238E27FC236}">
                  <a16:creationId xmlns:a16="http://schemas.microsoft.com/office/drawing/2014/main" id="{4290B444-E732-410B-8C8D-7A2808858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" y="256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endParaRPr lang="nl-NL" altLang="nl-BE"/>
            </a:p>
          </p:txBody>
        </p:sp>
        <p:sp>
          <p:nvSpPr>
            <p:cNvPr id="22549" name="Text Box 20">
              <a:extLst>
                <a:ext uri="{FF2B5EF4-FFF2-40B4-BE49-F238E27FC236}">
                  <a16:creationId xmlns:a16="http://schemas.microsoft.com/office/drawing/2014/main" id="{73457886-3074-4FF5-A31D-0D90584E5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" y="3217"/>
              <a:ext cx="100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=E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sin(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t)</a:t>
              </a:r>
            </a:p>
            <a:p>
              <a:endParaRPr lang="nl-NL" altLang="zh-CN" sz="16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	(a)</a:t>
              </a:r>
              <a:endParaRPr lang="nl-NL" altLang="nl-BE"/>
            </a:p>
          </p:txBody>
        </p:sp>
        <p:sp>
          <p:nvSpPr>
            <p:cNvPr id="22550" name="Text Box 21">
              <a:extLst>
                <a:ext uri="{FF2B5EF4-FFF2-40B4-BE49-F238E27FC236}">
                  <a16:creationId xmlns:a16="http://schemas.microsoft.com/office/drawing/2014/main" id="{D736D21A-A6F1-41B1-9B43-730A28145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3" y="2569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endParaRPr lang="nl-NL" altLang="nl-BE"/>
            </a:p>
          </p:txBody>
        </p:sp>
        <p:sp>
          <p:nvSpPr>
            <p:cNvPr id="22551" name="Arc 22">
              <a:extLst>
                <a:ext uri="{FF2B5EF4-FFF2-40B4-BE49-F238E27FC236}">
                  <a16:creationId xmlns:a16="http://schemas.microsoft.com/office/drawing/2014/main" id="{454E3A2D-A791-42D1-9889-78D3144C0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" y="2713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2" name="Text Box 23">
              <a:extLst>
                <a:ext uri="{FF2B5EF4-FFF2-40B4-BE49-F238E27FC236}">
                  <a16:creationId xmlns:a16="http://schemas.microsoft.com/office/drawing/2014/main" id="{1D676967-F662-4B12-BE9C-19CBA214C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640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nl-NL" altLang="nl-BE"/>
            </a:p>
          </p:txBody>
        </p:sp>
        <p:sp>
          <p:nvSpPr>
            <p:cNvPr id="22553" name="Line 24">
              <a:extLst>
                <a:ext uri="{FF2B5EF4-FFF2-40B4-BE49-F238E27FC236}">
                  <a16:creationId xmlns:a16="http://schemas.microsoft.com/office/drawing/2014/main" id="{11DDA91B-C61C-48AE-8D43-78DED33574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037901" flipV="1">
              <a:off x="1985" y="2425"/>
              <a:ext cx="576" cy="50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4" name="Line 25">
              <a:extLst>
                <a:ext uri="{FF2B5EF4-FFF2-40B4-BE49-F238E27FC236}">
                  <a16:creationId xmlns:a16="http://schemas.microsoft.com/office/drawing/2014/main" id="{643A384D-D5DB-4E66-9D06-79275EA61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" y="1434"/>
              <a:ext cx="0" cy="172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5" name="Line 26">
              <a:extLst>
                <a:ext uri="{FF2B5EF4-FFF2-40B4-BE49-F238E27FC236}">
                  <a16:creationId xmlns:a16="http://schemas.microsoft.com/office/drawing/2014/main" id="{2E9CC108-955C-44F5-AAA7-E19B6420D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3018"/>
              <a:ext cx="19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6" name="Line 27">
              <a:extLst>
                <a:ext uri="{FF2B5EF4-FFF2-40B4-BE49-F238E27FC236}">
                  <a16:creationId xmlns:a16="http://schemas.microsoft.com/office/drawing/2014/main" id="{65BB504E-5B66-4D90-B68B-66822797C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2514"/>
              <a:ext cx="576" cy="50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7" name="Text Box 28">
              <a:extLst>
                <a:ext uri="{FF2B5EF4-FFF2-40B4-BE49-F238E27FC236}">
                  <a16:creationId xmlns:a16="http://schemas.microsoft.com/office/drawing/2014/main" id="{838FF1EB-1589-4891-98BB-CCD0EE4CA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2730"/>
              <a:ext cx="43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t+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b</a:t>
              </a:r>
              <a:endParaRPr lang="nl-NL" altLang="nl-BE"/>
            </a:p>
          </p:txBody>
        </p:sp>
        <p:sp>
          <p:nvSpPr>
            <p:cNvPr id="22558" name="Line 29">
              <a:extLst>
                <a:ext uri="{FF2B5EF4-FFF2-40B4-BE49-F238E27FC236}">
                  <a16:creationId xmlns:a16="http://schemas.microsoft.com/office/drawing/2014/main" id="{1C92CDD1-32B4-44B6-8DB0-DEAAC6193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2514"/>
              <a:ext cx="0" cy="50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9" name="Line 30">
              <a:extLst>
                <a:ext uri="{FF2B5EF4-FFF2-40B4-BE49-F238E27FC236}">
                  <a16:creationId xmlns:a16="http://schemas.microsoft.com/office/drawing/2014/main" id="{2B63AA40-3BE7-46A3-A185-55761F856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514"/>
              <a:ext cx="108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0" name="Text Box 31">
              <a:extLst>
                <a:ext uri="{FF2B5EF4-FFF2-40B4-BE49-F238E27FC236}">
                  <a16:creationId xmlns:a16="http://schemas.microsoft.com/office/drawing/2014/main" id="{782D196D-8FD9-4256-A072-3E50662FB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2657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nl-NL" altLang="nl-BE"/>
            </a:p>
          </p:txBody>
        </p:sp>
        <p:sp>
          <p:nvSpPr>
            <p:cNvPr id="22561" name="Line 32">
              <a:extLst>
                <a:ext uri="{FF2B5EF4-FFF2-40B4-BE49-F238E27FC236}">
                  <a16:creationId xmlns:a16="http://schemas.microsoft.com/office/drawing/2014/main" id="{3FB6C993-0DB9-4B36-8C5E-FCC1C2B64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1866"/>
              <a:ext cx="108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2" name="Line 33">
              <a:extLst>
                <a:ext uri="{FF2B5EF4-FFF2-40B4-BE49-F238E27FC236}">
                  <a16:creationId xmlns:a16="http://schemas.microsoft.com/office/drawing/2014/main" id="{34B60FF9-D676-420F-AEB7-F9FCA3C38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6" y="2010"/>
              <a:ext cx="576" cy="504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3" name="Arc 34">
              <a:extLst>
                <a:ext uri="{FF2B5EF4-FFF2-40B4-BE49-F238E27FC236}">
                  <a16:creationId xmlns:a16="http://schemas.microsoft.com/office/drawing/2014/main" id="{F33D01F4-EDB6-4B56-BFD4-5982F74B3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" y="2298"/>
              <a:ext cx="144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4" name="Text Box 35">
              <a:extLst>
                <a:ext uri="{FF2B5EF4-FFF2-40B4-BE49-F238E27FC236}">
                  <a16:creationId xmlns:a16="http://schemas.microsoft.com/office/drawing/2014/main" id="{8D264025-D035-4FCD-81CB-2609C0948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6" y="2226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endParaRPr lang="nl-NL" altLang="nl-BE"/>
            </a:p>
          </p:txBody>
        </p:sp>
        <p:sp>
          <p:nvSpPr>
            <p:cNvPr id="22565" name="Line 36">
              <a:extLst>
                <a:ext uri="{FF2B5EF4-FFF2-40B4-BE49-F238E27FC236}">
                  <a16:creationId xmlns:a16="http://schemas.microsoft.com/office/drawing/2014/main" id="{7379130B-A33B-4502-ACC1-B49C749E8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1866"/>
              <a:ext cx="0" cy="64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6" name="Text Box 37">
              <a:extLst>
                <a:ext uri="{FF2B5EF4-FFF2-40B4-BE49-F238E27FC236}">
                  <a16:creationId xmlns:a16="http://schemas.microsoft.com/office/drawing/2014/main" id="{32C7E0EC-3379-4724-9376-B0D1B7C7F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2082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endParaRPr lang="nl-NL" altLang="nl-BE"/>
            </a:p>
          </p:txBody>
        </p:sp>
        <p:sp>
          <p:nvSpPr>
            <p:cNvPr id="22567" name="Arc 38">
              <a:extLst>
                <a:ext uri="{FF2B5EF4-FFF2-40B4-BE49-F238E27FC236}">
                  <a16:creationId xmlns:a16="http://schemas.microsoft.com/office/drawing/2014/main" id="{AF2E4D91-D390-497E-A776-3D74A5062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" y="1938"/>
              <a:ext cx="144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8" name="Text Box 39">
              <a:extLst>
                <a:ext uri="{FF2B5EF4-FFF2-40B4-BE49-F238E27FC236}">
                  <a16:creationId xmlns:a16="http://schemas.microsoft.com/office/drawing/2014/main" id="{A7D094A9-94BF-4E4E-9244-8DC07CED0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6" y="1866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d</a:t>
              </a:r>
              <a:endParaRPr lang="nl-NL" altLang="nl-BE"/>
            </a:p>
          </p:txBody>
        </p:sp>
        <p:sp>
          <p:nvSpPr>
            <p:cNvPr id="22569" name="Text Box 40">
              <a:extLst>
                <a:ext uri="{FF2B5EF4-FFF2-40B4-BE49-F238E27FC236}">
                  <a16:creationId xmlns:a16="http://schemas.microsoft.com/office/drawing/2014/main" id="{0D6649A1-D8FE-4278-888B-1C28AE6EA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0" y="208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endParaRPr lang="nl-NL" altLang="nl-BE"/>
            </a:p>
          </p:txBody>
        </p:sp>
        <p:sp>
          <p:nvSpPr>
            <p:cNvPr id="22570" name="Text Box 41">
              <a:extLst>
                <a:ext uri="{FF2B5EF4-FFF2-40B4-BE49-F238E27FC236}">
                  <a16:creationId xmlns:a16="http://schemas.microsoft.com/office/drawing/2014/main" id="{E1419340-7A65-4FD4-92A0-B0750886B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201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R</a:t>
              </a:r>
              <a:endParaRPr lang="nl-NL" altLang="nl-BE"/>
            </a:p>
          </p:txBody>
        </p:sp>
        <p:sp>
          <p:nvSpPr>
            <p:cNvPr id="22571" name="Line 42">
              <a:extLst>
                <a:ext uri="{FF2B5EF4-FFF2-40B4-BE49-F238E27FC236}">
                  <a16:creationId xmlns:a16="http://schemas.microsoft.com/office/drawing/2014/main" id="{2117EDB0-8280-4B6F-8A86-4257442D08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037901" flipV="1">
              <a:off x="4162" y="1938"/>
              <a:ext cx="576" cy="50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2" name="Line 43">
              <a:extLst>
                <a:ext uri="{FF2B5EF4-FFF2-40B4-BE49-F238E27FC236}">
                  <a16:creationId xmlns:a16="http://schemas.microsoft.com/office/drawing/2014/main" id="{2F1BA6C2-367A-409D-8EF2-93F4C094F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1866"/>
              <a:ext cx="864" cy="115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3" name="Text Box 44">
              <a:extLst>
                <a:ext uri="{FF2B5EF4-FFF2-40B4-BE49-F238E27FC236}">
                  <a16:creationId xmlns:a16="http://schemas.microsoft.com/office/drawing/2014/main" id="{93C542EF-2570-4AEC-9F77-81F4DE28A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58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endParaRPr lang="nl-NL" altLang="zh-CN" sz="16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endParaRPr lang="nl-NL" altLang="nl-BE"/>
            </a:p>
          </p:txBody>
        </p:sp>
        <p:sp>
          <p:nvSpPr>
            <p:cNvPr id="22574" name="Line 45">
              <a:extLst>
                <a:ext uri="{FF2B5EF4-FFF2-40B4-BE49-F238E27FC236}">
                  <a16:creationId xmlns:a16="http://schemas.microsoft.com/office/drawing/2014/main" id="{6C91427E-00A1-4DF1-AF5D-24AEF7A5CB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4174" y="2411"/>
              <a:ext cx="113" cy="151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5" name="Arc 46">
              <a:extLst>
                <a:ext uri="{FF2B5EF4-FFF2-40B4-BE49-F238E27FC236}">
                  <a16:creationId xmlns:a16="http://schemas.microsoft.com/office/drawing/2014/main" id="{E2CD1981-2FF6-4E01-BE51-C72278D7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" y="2730"/>
              <a:ext cx="21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6" name="Text Box 47">
              <a:extLst>
                <a:ext uri="{FF2B5EF4-FFF2-40B4-BE49-F238E27FC236}">
                  <a16:creationId xmlns:a16="http://schemas.microsoft.com/office/drawing/2014/main" id="{16E043DB-C892-4C7E-82A7-3920352D8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217"/>
              <a:ext cx="1587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E=E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+E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=E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R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sin(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+b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)</a:t>
              </a:r>
            </a:p>
            <a:p>
              <a:endParaRPr lang="nl-NL" altLang="zh-CN" sz="16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	(c)</a:t>
              </a:r>
              <a:endParaRPr lang="nl-NL" altLang="nl-BE"/>
            </a:p>
          </p:txBody>
        </p:sp>
      </p:grpSp>
      <p:sp>
        <p:nvSpPr>
          <p:cNvPr id="22531" name="Rectangle 48">
            <a:extLst>
              <a:ext uri="{FF2B5EF4-FFF2-40B4-BE49-F238E27FC236}">
                <a16:creationId xmlns:a16="http://schemas.microsoft.com/office/drawing/2014/main" id="{6AD00932-66E1-46B5-ADA0-574BD5853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74638"/>
            <a:ext cx="9072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nl-BE"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Intermezzo: vectormodel voor het samenstellen van harmonische golven – 2 golven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15C4E7EC-CE2C-4883-B56B-03E4380739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113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Inhoud H35</a:t>
            </a:r>
            <a:r>
              <a:rPr lang="nl-BE" altLang="nl-BE"/>
              <a:t>: Buiging</a:t>
            </a:r>
            <a:endParaRPr lang="nl-BE" altLang="nl-BE" dirty="0"/>
          </a:p>
        </p:txBody>
      </p:sp>
      <p:sp>
        <p:nvSpPr>
          <p:cNvPr id="2051" name="Tijdelijke aanduiding voor inhoud 2">
            <a:extLst>
              <a:ext uri="{FF2B5EF4-FFF2-40B4-BE49-F238E27FC236}">
                <a16:creationId xmlns:a16="http://schemas.microsoft.com/office/drawing/2014/main" id="{275F596A-AF0F-4F56-9359-EC629ABAAAE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0" y="941388"/>
            <a:ext cx="9144000" cy="52387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Times" pitchFamily="48" charset="0"/>
              <a:buAutoNum type="arabicPeriod"/>
              <a:defRPr/>
            </a:pPr>
            <a:r>
              <a:rPr lang="nl-BE" altLang="nl-BE" sz="2600" dirty="0">
                <a:solidFill>
                  <a:srgbClr val="FF0000"/>
                </a:solidFill>
                <a:latin typeface="Arial" charset="0"/>
                <a:cs typeface="Arial" charset="0"/>
              </a:rPr>
              <a:t>Buiging door een enkele spleet of schijf</a:t>
            </a:r>
          </a:p>
          <a:p>
            <a:pPr marL="514350" indent="-514350">
              <a:buFont typeface="Times" pitchFamily="48" charset="0"/>
              <a:buAutoNum type="arabicPeriod"/>
              <a:defRPr/>
            </a:pPr>
            <a:r>
              <a:rPr lang="nl-BE" altLang="nl-BE" sz="2600" dirty="0">
                <a:solidFill>
                  <a:srgbClr val="FF0000"/>
                </a:solidFill>
                <a:latin typeface="Arial" charset="0"/>
                <a:cs typeface="Arial" charset="0"/>
              </a:rPr>
              <a:t>Intensiteit in het buigingspatroon van een enkele spleet</a:t>
            </a:r>
          </a:p>
          <a:p>
            <a:pPr marL="514350" indent="-514350">
              <a:buFont typeface="Times" pitchFamily="48" charset="0"/>
              <a:buAutoNum type="arabicPeriod"/>
              <a:defRPr/>
            </a:pPr>
            <a:r>
              <a:rPr lang="nl-BE" altLang="nl-BE" sz="2600" dirty="0">
                <a:solidFill>
                  <a:srgbClr val="FF0000"/>
                </a:solidFill>
                <a:latin typeface="Arial" charset="0"/>
                <a:cs typeface="Arial" charset="0"/>
              </a:rPr>
              <a:t>Buiging bij het dubbele-spleetexperiment</a:t>
            </a:r>
          </a:p>
          <a:p>
            <a:pPr marL="514350" indent="-514350">
              <a:buFont typeface="Times" pitchFamily="48" charset="0"/>
              <a:buAutoNum type="arabicPeriod"/>
              <a:defRPr/>
            </a:pPr>
            <a:r>
              <a:rPr lang="nl-BE" altLang="nl-BE" sz="2600" dirty="0">
                <a:solidFill>
                  <a:srgbClr val="FF0000"/>
                </a:solidFill>
                <a:latin typeface="Arial" charset="0"/>
                <a:cs typeface="Arial" charset="0"/>
              </a:rPr>
              <a:t>Interferentie versus buiging</a:t>
            </a:r>
          </a:p>
          <a:p>
            <a:pPr marL="514350" indent="-514350">
              <a:buFont typeface="Times" pitchFamily="48" charset="0"/>
              <a:buAutoNum type="arabicPeriod"/>
              <a:defRPr/>
            </a:pPr>
            <a:r>
              <a:rPr lang="nl-BE" altLang="nl-BE" sz="2600" dirty="0">
                <a:solidFill>
                  <a:srgbClr val="FF0000"/>
                </a:solidFill>
                <a:latin typeface="Arial" charset="0"/>
                <a:cs typeface="Arial" charset="0"/>
              </a:rPr>
              <a:t>Grenzen aan de resolutie; cirkelvormige openingen</a:t>
            </a:r>
          </a:p>
          <a:p>
            <a:pPr marL="514350" indent="-514350">
              <a:buFont typeface="Times" pitchFamily="48" charset="0"/>
              <a:buAutoNum type="arabicPeriod"/>
              <a:defRPr/>
            </a:pPr>
            <a:r>
              <a:rPr lang="nl-BE" altLang="nl-BE" sz="2600" dirty="0">
                <a:solidFill>
                  <a:srgbClr val="FF0000"/>
                </a:solidFill>
                <a:latin typeface="Arial" charset="0"/>
                <a:cs typeface="Arial" charset="0"/>
              </a:rPr>
              <a:t>Resolutie van telescopen en microscopen; de </a:t>
            </a:r>
            <a:r>
              <a:rPr lang="nl-BE" altLang="nl-BE" sz="2600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l</a:t>
            </a:r>
            <a:r>
              <a:rPr lang="nl-BE" altLang="nl-BE" sz="2600" dirty="0">
                <a:solidFill>
                  <a:srgbClr val="FF0000"/>
                </a:solidFill>
                <a:latin typeface="Arial" charset="0"/>
                <a:cs typeface="Arial" charset="0"/>
              </a:rPr>
              <a:t>-limiet</a:t>
            </a:r>
          </a:p>
          <a:p>
            <a:pPr marL="514350" indent="-514350">
              <a:buFont typeface="Times" pitchFamily="48" charset="0"/>
              <a:buAutoNum type="arabicPeriod"/>
              <a:defRPr/>
            </a:pPr>
            <a:r>
              <a:rPr lang="nl-BE" altLang="nl-BE" sz="1400" dirty="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rPr>
              <a:t>Resolutie van het menselijk oog en nuttig vermogen</a:t>
            </a:r>
          </a:p>
          <a:p>
            <a:pPr marL="514350" indent="-514350">
              <a:buFont typeface="Times" pitchFamily="48" charset="0"/>
              <a:buAutoNum type="arabicPeriod"/>
              <a:defRPr/>
            </a:pPr>
            <a:r>
              <a:rPr lang="nl-BE" altLang="nl-BE" sz="2600" dirty="0">
                <a:solidFill>
                  <a:srgbClr val="FF0000"/>
                </a:solidFill>
                <a:latin typeface="Arial" charset="0"/>
                <a:cs typeface="Arial" charset="0"/>
              </a:rPr>
              <a:t>Buigingsroosters</a:t>
            </a:r>
          </a:p>
          <a:p>
            <a:pPr marL="514350" indent="-514350">
              <a:buFont typeface="Times" pitchFamily="48" charset="0"/>
              <a:buAutoNum type="arabicPeriod"/>
              <a:defRPr/>
            </a:pPr>
            <a:r>
              <a:rPr lang="nl-BE" altLang="nl-BE" sz="2600" dirty="0">
                <a:solidFill>
                  <a:srgbClr val="FF0000"/>
                </a:solidFill>
                <a:latin typeface="Arial" charset="0"/>
                <a:cs typeface="Arial" charset="0"/>
              </a:rPr>
              <a:t>De spectrometer en spectroscopie</a:t>
            </a:r>
          </a:p>
          <a:p>
            <a:pPr marL="514350" indent="-514350">
              <a:buFont typeface="Times" pitchFamily="48" charset="0"/>
              <a:buAutoNum type="arabicPeriod"/>
              <a:defRPr/>
            </a:pPr>
            <a:r>
              <a:rPr lang="nl-BE" altLang="nl-BE" sz="1400" dirty="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rPr>
              <a:t>Piekbreedtes en oplossend vermogen voor een buigingsrooster</a:t>
            </a:r>
          </a:p>
          <a:p>
            <a:pPr marL="514350" indent="-514350">
              <a:buFont typeface="Times" pitchFamily="48" charset="0"/>
              <a:buAutoNum type="arabicPeriod"/>
              <a:defRPr/>
            </a:pPr>
            <a:r>
              <a:rPr lang="nl-BE" altLang="nl-BE" sz="1400" dirty="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rPr>
              <a:t>Röntgenstralen en röntgendiffractie</a:t>
            </a:r>
          </a:p>
          <a:p>
            <a:pPr marL="514350" indent="-514350">
              <a:buFont typeface="Times" pitchFamily="48" charset="0"/>
              <a:buAutoNum type="arabicPeriod"/>
              <a:defRPr/>
            </a:pPr>
            <a:r>
              <a:rPr lang="nl-BE" altLang="nl-BE" sz="1400" dirty="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rPr>
              <a:t>Röntgenfoto’s en computertomografie (CT-scan)</a:t>
            </a:r>
          </a:p>
          <a:p>
            <a:pPr marL="514350" indent="-514350">
              <a:buFont typeface="Times" pitchFamily="48" charset="0"/>
              <a:buAutoNum type="arabicPeriod"/>
              <a:defRPr/>
            </a:pPr>
            <a:r>
              <a:rPr lang="nl-BE" altLang="nl-BE" sz="1400" dirty="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rPr>
              <a:t>Gespecialiseerde microscopen en contrast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SE37_09">
            <a:extLst>
              <a:ext uri="{FF2B5EF4-FFF2-40B4-BE49-F238E27FC236}">
                <a16:creationId xmlns:a16="http://schemas.microsoft.com/office/drawing/2014/main" id="{D588E3A4-B9BA-4044-A5AB-91C8A1EA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1" t="10001" r="20923" b="5000"/>
          <a:stretch>
            <a:fillRect/>
          </a:stretch>
        </p:blipFill>
        <p:spPr bwMode="auto">
          <a:xfrm>
            <a:off x="2903538" y="2420938"/>
            <a:ext cx="33353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48">
            <a:extLst>
              <a:ext uri="{FF2B5EF4-FFF2-40B4-BE49-F238E27FC236}">
                <a16:creationId xmlns:a16="http://schemas.microsoft.com/office/drawing/2014/main" id="{E2E52CCC-B71F-4BB2-BB24-D314AF43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74638"/>
            <a:ext cx="9072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nl-BE"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Intermezzo: vectormodel voor het samenstellen van harmonische golven – 4 golven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>
            <a:extLst>
              <a:ext uri="{FF2B5EF4-FFF2-40B4-BE49-F238E27FC236}">
                <a16:creationId xmlns:a16="http://schemas.microsoft.com/office/drawing/2014/main" id="{C56568D1-00BB-4E7C-80AD-0FFC63A38EE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5650" y="2311400"/>
            <a:ext cx="1077913" cy="158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3" name="Line 3">
            <a:extLst>
              <a:ext uri="{FF2B5EF4-FFF2-40B4-BE49-F238E27FC236}">
                <a16:creationId xmlns:a16="http://schemas.microsoft.com/office/drawing/2014/main" id="{EA74B8F8-BAD9-447F-9C24-CCF0BC08820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836738" y="2311400"/>
            <a:ext cx="1077912" cy="158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7B28AA8B-0DAF-44B9-A628-8686207BF43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914650" y="2311400"/>
            <a:ext cx="1077913" cy="158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923A4A66-624F-4CDC-BEA9-2134A3FB327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650" y="3392488"/>
            <a:ext cx="3236913" cy="158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5606" name="Group 6">
            <a:extLst>
              <a:ext uri="{FF2B5EF4-FFF2-40B4-BE49-F238E27FC236}">
                <a16:creationId xmlns:a16="http://schemas.microsoft.com/office/drawing/2014/main" id="{D842E962-DAE0-4D55-A432-E9118B1053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5150" y="4437063"/>
            <a:ext cx="1079500" cy="1187450"/>
            <a:chOff x="1066" y="2614"/>
            <a:chExt cx="453" cy="498"/>
          </a:xfrm>
        </p:grpSpPr>
        <p:sp>
          <p:nvSpPr>
            <p:cNvPr id="25640" name="Line 7">
              <a:extLst>
                <a:ext uri="{FF2B5EF4-FFF2-40B4-BE49-F238E27FC236}">
                  <a16:creationId xmlns:a16="http://schemas.microsoft.com/office/drawing/2014/main" id="{AB1511E8-A8AC-481F-B8CA-22EBFCDF38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66" y="3067"/>
              <a:ext cx="453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41" name="Line 8">
              <a:extLst>
                <a:ext uri="{FF2B5EF4-FFF2-40B4-BE49-F238E27FC236}">
                  <a16:creationId xmlns:a16="http://schemas.microsoft.com/office/drawing/2014/main" id="{18AC4D95-46FF-460A-A6B1-1427AE4EEE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7200000">
              <a:off x="1156" y="2841"/>
              <a:ext cx="453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42" name="Line 9">
              <a:extLst>
                <a:ext uri="{FF2B5EF4-FFF2-40B4-BE49-F238E27FC236}">
                  <a16:creationId xmlns:a16="http://schemas.microsoft.com/office/drawing/2014/main" id="{A2F25132-6E76-46F7-B28E-9AF744B7B5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7200000">
              <a:off x="929" y="2886"/>
              <a:ext cx="453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5607" name="Line 10">
            <a:extLst>
              <a:ext uri="{FF2B5EF4-FFF2-40B4-BE49-F238E27FC236}">
                <a16:creationId xmlns:a16="http://schemas.microsoft.com/office/drawing/2014/main" id="{CF384CAD-440E-4D0B-B0AF-A17AF4335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5516563"/>
            <a:ext cx="719137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8" name="Line 11">
            <a:extLst>
              <a:ext uri="{FF2B5EF4-FFF2-40B4-BE49-F238E27FC236}">
                <a16:creationId xmlns:a16="http://schemas.microsoft.com/office/drawing/2014/main" id="{B099A8E2-D267-492D-9F2C-BF47497808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3716338"/>
            <a:ext cx="503238" cy="8636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9" name="Line 12">
            <a:extLst>
              <a:ext uri="{FF2B5EF4-FFF2-40B4-BE49-F238E27FC236}">
                <a16:creationId xmlns:a16="http://schemas.microsoft.com/office/drawing/2014/main" id="{E08FBED4-47E7-4EC8-AD60-BC27D7CAD1B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292725" y="1868488"/>
            <a:ext cx="2447925" cy="156051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0" name="Line 13">
            <a:extLst>
              <a:ext uri="{FF2B5EF4-FFF2-40B4-BE49-F238E27FC236}">
                <a16:creationId xmlns:a16="http://schemas.microsoft.com/office/drawing/2014/main" id="{941C6283-E942-4ECA-832A-E0540BCA628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92725" y="3429000"/>
            <a:ext cx="1077913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1" name="Line 14">
            <a:extLst>
              <a:ext uri="{FF2B5EF4-FFF2-40B4-BE49-F238E27FC236}">
                <a16:creationId xmlns:a16="http://schemas.microsoft.com/office/drawing/2014/main" id="{4AA5A174-A227-4C73-BCDC-F3CED543E547}"/>
              </a:ext>
            </a:extLst>
          </p:cNvPr>
          <p:cNvSpPr>
            <a:spLocks noChangeAspect="1" noChangeShapeType="1"/>
          </p:cNvSpPr>
          <p:nvPr/>
        </p:nvSpPr>
        <p:spPr bwMode="auto">
          <a:xfrm rot="-1800000">
            <a:off x="6264275" y="3105150"/>
            <a:ext cx="1077913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2" name="Line 15">
            <a:extLst>
              <a:ext uri="{FF2B5EF4-FFF2-40B4-BE49-F238E27FC236}">
                <a16:creationId xmlns:a16="http://schemas.microsoft.com/office/drawing/2014/main" id="{949E9ECC-0D22-4417-B007-4F64878C878A}"/>
              </a:ext>
            </a:extLst>
          </p:cNvPr>
          <p:cNvSpPr>
            <a:spLocks noChangeAspect="1" noChangeShapeType="1"/>
          </p:cNvSpPr>
          <p:nvPr/>
        </p:nvSpPr>
        <p:spPr bwMode="auto">
          <a:xfrm rot="-3600000">
            <a:off x="6985793" y="2348707"/>
            <a:ext cx="1077913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3" name="Line 16">
            <a:extLst>
              <a:ext uri="{FF2B5EF4-FFF2-40B4-BE49-F238E27FC236}">
                <a16:creationId xmlns:a16="http://schemas.microsoft.com/office/drawing/2014/main" id="{F2B2C2A4-5C73-499C-AC64-228169EA7F4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264275" y="3429000"/>
            <a:ext cx="140493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4" name="Line 17">
            <a:extLst>
              <a:ext uri="{FF2B5EF4-FFF2-40B4-BE49-F238E27FC236}">
                <a16:creationId xmlns:a16="http://schemas.microsoft.com/office/drawing/2014/main" id="{0C86D0C8-8D8F-4B45-BD4E-A4740EB6190E}"/>
              </a:ext>
            </a:extLst>
          </p:cNvPr>
          <p:cNvSpPr>
            <a:spLocks noChangeAspect="1" noChangeShapeType="1"/>
          </p:cNvSpPr>
          <p:nvPr/>
        </p:nvSpPr>
        <p:spPr bwMode="auto">
          <a:xfrm rot="-1800000">
            <a:off x="7018338" y="2565400"/>
            <a:ext cx="1404937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5" name="Line 18">
            <a:extLst>
              <a:ext uri="{FF2B5EF4-FFF2-40B4-BE49-F238E27FC236}">
                <a16:creationId xmlns:a16="http://schemas.microsoft.com/office/drawing/2014/main" id="{85AD3472-E071-4238-9136-518CAFC5661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011863" y="4724400"/>
            <a:ext cx="1077912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6" name="Line 19">
            <a:extLst>
              <a:ext uri="{FF2B5EF4-FFF2-40B4-BE49-F238E27FC236}">
                <a16:creationId xmlns:a16="http://schemas.microsoft.com/office/drawing/2014/main" id="{BD0E8033-D933-405A-BF09-3293278AA77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015038" y="5013325"/>
            <a:ext cx="1077912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7" name="Line 20">
            <a:extLst>
              <a:ext uri="{FF2B5EF4-FFF2-40B4-BE49-F238E27FC236}">
                <a16:creationId xmlns:a16="http://schemas.microsoft.com/office/drawing/2014/main" id="{748B7F9E-90A8-49D4-AC7A-24C0CB97F15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011863" y="4437063"/>
            <a:ext cx="1077912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8" name="Line 21">
            <a:extLst>
              <a:ext uri="{FF2B5EF4-FFF2-40B4-BE49-F238E27FC236}">
                <a16:creationId xmlns:a16="http://schemas.microsoft.com/office/drawing/2014/main" id="{8CB232AB-3FB1-482D-B05F-67683D80D0C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011863" y="5589588"/>
            <a:ext cx="107791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9" name="Text Box 22">
            <a:extLst>
              <a:ext uri="{FF2B5EF4-FFF2-40B4-BE49-F238E27FC236}">
                <a16:creationId xmlns:a16="http://schemas.microsoft.com/office/drawing/2014/main" id="{23C22F04-2FCC-4F26-AF61-3A267034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2979738"/>
            <a:ext cx="1173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b="1"/>
              <a:t>E</a:t>
            </a:r>
            <a:r>
              <a:rPr lang="nl-BE" altLang="nl-BE" b="1" baseline="-25000"/>
              <a:t>R</a:t>
            </a:r>
            <a:r>
              <a:rPr lang="nl-BE" altLang="nl-BE" b="1"/>
              <a:t>=3E</a:t>
            </a:r>
            <a:r>
              <a:rPr lang="nl-BE" altLang="nl-BE" b="1" baseline="-25000"/>
              <a:t>0</a:t>
            </a:r>
            <a:endParaRPr lang="nl-NL" altLang="nl-BE" b="1" baseline="-25000"/>
          </a:p>
        </p:txBody>
      </p:sp>
      <p:sp>
        <p:nvSpPr>
          <p:cNvPr id="25620" name="Text Box 23">
            <a:extLst>
              <a:ext uri="{FF2B5EF4-FFF2-40B4-BE49-F238E27FC236}">
                <a16:creationId xmlns:a16="http://schemas.microsoft.com/office/drawing/2014/main" id="{3A9EF8BA-F144-4914-B46D-4BEC82EC3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8796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b="1"/>
              <a:t>E</a:t>
            </a:r>
            <a:r>
              <a:rPr lang="nl-BE" altLang="nl-BE" b="1" baseline="-25000"/>
              <a:t>0</a:t>
            </a:r>
            <a:endParaRPr lang="nl-NL" altLang="nl-BE" b="1" baseline="-25000"/>
          </a:p>
        </p:txBody>
      </p:sp>
      <p:sp>
        <p:nvSpPr>
          <p:cNvPr id="25621" name="Text Box 24">
            <a:extLst>
              <a:ext uri="{FF2B5EF4-FFF2-40B4-BE49-F238E27FC236}">
                <a16:creationId xmlns:a16="http://schemas.microsoft.com/office/drawing/2014/main" id="{F0E5EF85-E152-43A0-955A-591FC2FBC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8796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b="1"/>
              <a:t>E</a:t>
            </a:r>
            <a:r>
              <a:rPr lang="nl-BE" altLang="nl-BE" b="1" baseline="-25000"/>
              <a:t>0</a:t>
            </a:r>
            <a:endParaRPr lang="nl-NL" altLang="nl-BE" b="1" baseline="-25000"/>
          </a:p>
        </p:txBody>
      </p:sp>
      <p:sp>
        <p:nvSpPr>
          <p:cNvPr id="25622" name="Text Box 25">
            <a:extLst>
              <a:ext uri="{FF2B5EF4-FFF2-40B4-BE49-F238E27FC236}">
                <a16:creationId xmlns:a16="http://schemas.microsoft.com/office/drawing/2014/main" id="{FC9CB197-A901-4D33-A3D4-1E16A20AC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8796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b="1"/>
              <a:t>E</a:t>
            </a:r>
            <a:r>
              <a:rPr lang="nl-BE" altLang="nl-BE" b="1" baseline="-25000"/>
              <a:t>0</a:t>
            </a:r>
            <a:endParaRPr lang="nl-NL" altLang="nl-BE" b="1" baseline="-25000"/>
          </a:p>
        </p:txBody>
      </p:sp>
      <p:sp>
        <p:nvSpPr>
          <p:cNvPr id="25623" name="Text Box 26">
            <a:extLst>
              <a:ext uri="{FF2B5EF4-FFF2-40B4-BE49-F238E27FC236}">
                <a16:creationId xmlns:a16="http://schemas.microsoft.com/office/drawing/2014/main" id="{C57C1AA4-0700-4C35-A424-CA01F622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799138"/>
            <a:ext cx="909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b="1"/>
              <a:t>E</a:t>
            </a:r>
            <a:r>
              <a:rPr lang="nl-BE" altLang="nl-BE" b="1" baseline="-25000"/>
              <a:t>R</a:t>
            </a:r>
            <a:r>
              <a:rPr lang="nl-BE" altLang="nl-BE" b="1"/>
              <a:t>=E</a:t>
            </a:r>
            <a:r>
              <a:rPr lang="nl-BE" altLang="nl-BE" b="1" baseline="-25000"/>
              <a:t>0</a:t>
            </a:r>
            <a:endParaRPr lang="nl-NL" altLang="nl-BE" b="1" baseline="-25000"/>
          </a:p>
        </p:txBody>
      </p:sp>
      <p:sp>
        <p:nvSpPr>
          <p:cNvPr id="25624" name="Text Box 27">
            <a:extLst>
              <a:ext uri="{FF2B5EF4-FFF2-40B4-BE49-F238E27FC236}">
                <a16:creationId xmlns:a16="http://schemas.microsoft.com/office/drawing/2014/main" id="{733F8EA6-D153-4CEB-B8EC-55B745434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5805488"/>
            <a:ext cx="909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b="1"/>
              <a:t>E</a:t>
            </a:r>
            <a:r>
              <a:rPr lang="nl-BE" altLang="nl-BE" b="1" baseline="-25000"/>
              <a:t>R</a:t>
            </a:r>
            <a:r>
              <a:rPr lang="nl-BE" altLang="nl-BE" b="1"/>
              <a:t>=0</a:t>
            </a:r>
            <a:endParaRPr lang="nl-NL" altLang="nl-BE" b="1" baseline="-25000"/>
          </a:p>
        </p:txBody>
      </p:sp>
      <p:sp>
        <p:nvSpPr>
          <p:cNvPr id="25625" name="Text Box 28">
            <a:extLst>
              <a:ext uri="{FF2B5EF4-FFF2-40B4-BE49-F238E27FC236}">
                <a16:creationId xmlns:a16="http://schemas.microsoft.com/office/drawing/2014/main" id="{07E4DBA1-F26A-41CB-A065-11746DEF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2160588"/>
            <a:ext cx="1054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b="1"/>
              <a:t>E</a:t>
            </a:r>
            <a:r>
              <a:rPr lang="nl-BE" altLang="nl-BE" b="1" baseline="-25000"/>
              <a:t>R</a:t>
            </a:r>
            <a:r>
              <a:rPr lang="nl-BE" altLang="nl-BE" b="1"/>
              <a:t>&lt;3E</a:t>
            </a:r>
            <a:r>
              <a:rPr lang="nl-BE" altLang="nl-BE" b="1" baseline="-25000"/>
              <a:t>0</a:t>
            </a:r>
            <a:endParaRPr lang="nl-NL" altLang="nl-BE" b="1" baseline="-25000"/>
          </a:p>
        </p:txBody>
      </p:sp>
      <p:sp>
        <p:nvSpPr>
          <p:cNvPr id="25626" name="Arc 29">
            <a:extLst>
              <a:ext uri="{FF2B5EF4-FFF2-40B4-BE49-F238E27FC236}">
                <a16:creationId xmlns:a16="http://schemas.microsoft.com/office/drawing/2014/main" id="{D056FE1F-824E-4822-B971-70443E54C6A6}"/>
              </a:ext>
            </a:extLst>
          </p:cNvPr>
          <p:cNvSpPr>
            <a:spLocks/>
          </p:cNvSpPr>
          <p:nvPr/>
        </p:nvSpPr>
        <p:spPr bwMode="auto">
          <a:xfrm>
            <a:off x="6877050" y="3032125"/>
            <a:ext cx="142875" cy="3603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27" name="Arc 30">
            <a:extLst>
              <a:ext uri="{FF2B5EF4-FFF2-40B4-BE49-F238E27FC236}">
                <a16:creationId xmlns:a16="http://schemas.microsoft.com/office/drawing/2014/main" id="{5BD83059-E1D0-47B6-8FA3-811C0F197A4A}"/>
              </a:ext>
            </a:extLst>
          </p:cNvPr>
          <p:cNvSpPr>
            <a:spLocks/>
          </p:cNvSpPr>
          <p:nvPr/>
        </p:nvSpPr>
        <p:spPr bwMode="auto">
          <a:xfrm>
            <a:off x="7597775" y="2168525"/>
            <a:ext cx="142875" cy="3603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28" name="Text Box 31">
            <a:extLst>
              <a:ext uri="{FF2B5EF4-FFF2-40B4-BE49-F238E27FC236}">
                <a16:creationId xmlns:a16="http://schemas.microsoft.com/office/drawing/2014/main" id="{BFA32294-DFEB-486B-B540-0890128E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1897063"/>
            <a:ext cx="500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b="1">
                <a:latin typeface="Symbol" panose="05050102010706020507" pitchFamily="18" charset="2"/>
              </a:rPr>
              <a:t>p</a:t>
            </a:r>
            <a:r>
              <a:rPr lang="nl-BE" altLang="nl-BE" b="1"/>
              <a:t>/6</a:t>
            </a:r>
            <a:endParaRPr lang="nl-NL" altLang="nl-BE" b="1"/>
          </a:p>
        </p:txBody>
      </p:sp>
      <p:sp>
        <p:nvSpPr>
          <p:cNvPr id="25629" name="Text Box 32">
            <a:extLst>
              <a:ext uri="{FF2B5EF4-FFF2-40B4-BE49-F238E27FC236}">
                <a16:creationId xmlns:a16="http://schemas.microsoft.com/office/drawing/2014/main" id="{F52E10F5-2CA2-4C58-B25E-58F5AFE9B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025775"/>
            <a:ext cx="500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b="1">
                <a:latin typeface="Symbol" panose="05050102010706020507" pitchFamily="18" charset="2"/>
              </a:rPr>
              <a:t>p</a:t>
            </a:r>
            <a:r>
              <a:rPr lang="nl-BE" altLang="nl-BE" b="1"/>
              <a:t>/6</a:t>
            </a:r>
            <a:endParaRPr lang="nl-NL" altLang="nl-BE" b="1"/>
          </a:p>
        </p:txBody>
      </p:sp>
      <p:sp>
        <p:nvSpPr>
          <p:cNvPr id="25630" name="Arc 33">
            <a:extLst>
              <a:ext uri="{FF2B5EF4-FFF2-40B4-BE49-F238E27FC236}">
                <a16:creationId xmlns:a16="http://schemas.microsoft.com/office/drawing/2014/main" id="{D747A7B7-6BDD-4DDB-B3FF-405E2514F5A7}"/>
              </a:ext>
            </a:extLst>
          </p:cNvPr>
          <p:cNvSpPr>
            <a:spLocks/>
          </p:cNvSpPr>
          <p:nvPr/>
        </p:nvSpPr>
        <p:spPr bwMode="auto">
          <a:xfrm>
            <a:off x="2700338" y="5157788"/>
            <a:ext cx="431800" cy="35877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31" name="Arc 34">
            <a:extLst>
              <a:ext uri="{FF2B5EF4-FFF2-40B4-BE49-F238E27FC236}">
                <a16:creationId xmlns:a16="http://schemas.microsoft.com/office/drawing/2014/main" id="{11CFE399-D56B-4F16-A267-A1853B2BF6E7}"/>
              </a:ext>
            </a:extLst>
          </p:cNvPr>
          <p:cNvSpPr>
            <a:spLocks/>
          </p:cNvSpPr>
          <p:nvPr/>
        </p:nvSpPr>
        <p:spPr bwMode="auto">
          <a:xfrm rot="-8124166">
            <a:off x="1849438" y="4330700"/>
            <a:ext cx="523875" cy="400050"/>
          </a:xfrm>
          <a:custGeom>
            <a:avLst/>
            <a:gdLst>
              <a:gd name="T0" fmla="*/ 0 w 26224"/>
              <a:gd name="T1" fmla="*/ 2147483646 h 24038"/>
              <a:gd name="T2" fmla="*/ 2147483646 w 26224"/>
              <a:gd name="T3" fmla="*/ 2147483646 h 24038"/>
              <a:gd name="T4" fmla="*/ 2147483646 w 26224"/>
              <a:gd name="T5" fmla="*/ 2147483646 h 240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224" h="24038" fill="none" extrusionOk="0">
                <a:moveTo>
                  <a:pt x="-1" y="500"/>
                </a:moveTo>
                <a:cubicBezTo>
                  <a:pt x="1518" y="167"/>
                  <a:pt x="3069" y="-1"/>
                  <a:pt x="4624" y="0"/>
                </a:cubicBezTo>
                <a:cubicBezTo>
                  <a:pt x="16553" y="0"/>
                  <a:pt x="26224" y="9670"/>
                  <a:pt x="26224" y="21600"/>
                </a:cubicBezTo>
                <a:cubicBezTo>
                  <a:pt x="26224" y="22414"/>
                  <a:pt x="26177" y="23228"/>
                  <a:pt x="26085" y="24037"/>
                </a:cubicBezTo>
              </a:path>
              <a:path w="26224" h="24038" stroke="0" extrusionOk="0">
                <a:moveTo>
                  <a:pt x="-1" y="500"/>
                </a:moveTo>
                <a:cubicBezTo>
                  <a:pt x="1518" y="167"/>
                  <a:pt x="3069" y="-1"/>
                  <a:pt x="4624" y="0"/>
                </a:cubicBezTo>
                <a:cubicBezTo>
                  <a:pt x="16553" y="0"/>
                  <a:pt x="26224" y="9670"/>
                  <a:pt x="26224" y="21600"/>
                </a:cubicBezTo>
                <a:cubicBezTo>
                  <a:pt x="26224" y="22414"/>
                  <a:pt x="26177" y="23228"/>
                  <a:pt x="26085" y="24037"/>
                </a:cubicBezTo>
                <a:lnTo>
                  <a:pt x="4624" y="21600"/>
                </a:lnTo>
                <a:lnTo>
                  <a:pt x="-1" y="5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32" name="Text Box 35">
            <a:extLst>
              <a:ext uri="{FF2B5EF4-FFF2-40B4-BE49-F238E27FC236}">
                <a16:creationId xmlns:a16="http://schemas.microsoft.com/office/drawing/2014/main" id="{43FADCCF-7A80-45AB-B4FB-D3DD91753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797425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b="1">
                <a:latin typeface="Symbol" panose="05050102010706020507" pitchFamily="18" charset="2"/>
              </a:rPr>
              <a:t>2p</a:t>
            </a:r>
            <a:r>
              <a:rPr lang="nl-BE" altLang="nl-BE" b="1"/>
              <a:t>/3</a:t>
            </a:r>
            <a:endParaRPr lang="nl-NL" altLang="nl-BE" b="1"/>
          </a:p>
        </p:txBody>
      </p:sp>
      <p:sp>
        <p:nvSpPr>
          <p:cNvPr id="25633" name="Text Box 36">
            <a:extLst>
              <a:ext uri="{FF2B5EF4-FFF2-40B4-BE49-F238E27FC236}">
                <a16:creationId xmlns:a16="http://schemas.microsoft.com/office/drawing/2014/main" id="{28657D14-4421-4CBC-9974-6CE0786C8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435768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b="1">
                <a:latin typeface="Symbol" panose="05050102010706020507" pitchFamily="18" charset="2"/>
              </a:rPr>
              <a:t>2p</a:t>
            </a:r>
            <a:r>
              <a:rPr lang="nl-BE" altLang="nl-BE" b="1"/>
              <a:t>/3</a:t>
            </a:r>
            <a:endParaRPr lang="nl-NL" altLang="nl-BE" b="1"/>
          </a:p>
        </p:txBody>
      </p:sp>
      <p:sp>
        <p:nvSpPr>
          <p:cNvPr id="25634" name="Line 37">
            <a:extLst>
              <a:ext uri="{FF2B5EF4-FFF2-40B4-BE49-F238E27FC236}">
                <a16:creationId xmlns:a16="http://schemas.microsoft.com/office/drawing/2014/main" id="{45B87188-9DAF-4590-A0CD-3927DCE52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4724400"/>
            <a:ext cx="719138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5635" name="Group 38">
            <a:extLst>
              <a:ext uri="{FF2B5EF4-FFF2-40B4-BE49-F238E27FC236}">
                <a16:creationId xmlns:a16="http://schemas.microsoft.com/office/drawing/2014/main" id="{CDC4FEA5-F39D-4A11-ADF8-2A8392A4E0CE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4508500"/>
            <a:ext cx="503238" cy="215900"/>
            <a:chOff x="2381" y="3339"/>
            <a:chExt cx="453" cy="273"/>
          </a:xfrm>
        </p:grpSpPr>
        <p:sp>
          <p:nvSpPr>
            <p:cNvPr id="25638" name="Arc 39">
              <a:extLst>
                <a:ext uri="{FF2B5EF4-FFF2-40B4-BE49-F238E27FC236}">
                  <a16:creationId xmlns:a16="http://schemas.microsoft.com/office/drawing/2014/main" id="{20F0B773-3724-4351-9D86-A0218807B821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584" y="3363"/>
              <a:ext cx="273" cy="2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39" name="Arc 40">
              <a:extLst>
                <a:ext uri="{FF2B5EF4-FFF2-40B4-BE49-F238E27FC236}">
                  <a16:creationId xmlns:a16="http://schemas.microsoft.com/office/drawing/2014/main" id="{DBA89781-EA00-456F-9DFD-4488C96E0BA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357" y="3363"/>
              <a:ext cx="273" cy="2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5636" name="Text Box 41">
            <a:extLst>
              <a:ext uri="{FF2B5EF4-FFF2-40B4-BE49-F238E27FC236}">
                <a16:creationId xmlns:a16="http://schemas.microsoft.com/office/drawing/2014/main" id="{73A41BAC-AFCC-4C4E-BDAA-41CCF67F3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21481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b="1">
                <a:latin typeface="Symbol" panose="05050102010706020507" pitchFamily="18" charset="2"/>
              </a:rPr>
              <a:t>p</a:t>
            </a:r>
            <a:endParaRPr lang="nl-NL" altLang="nl-BE" b="1"/>
          </a:p>
        </p:txBody>
      </p:sp>
      <p:sp>
        <p:nvSpPr>
          <p:cNvPr id="25637" name="Rectangle 42">
            <a:extLst>
              <a:ext uri="{FF2B5EF4-FFF2-40B4-BE49-F238E27FC236}">
                <a16:creationId xmlns:a16="http://schemas.microsoft.com/office/drawing/2014/main" id="{F7C1937D-7E5E-49FE-BA99-5347D3B8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nl-BE"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Fasediagrammen voor drie coherente bronnen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p197_phasors2">
            <a:extLst>
              <a:ext uri="{FF2B5EF4-FFF2-40B4-BE49-F238E27FC236}">
                <a16:creationId xmlns:a16="http://schemas.microsoft.com/office/drawing/2014/main" id="{FB22F81A-E02F-4409-BFCC-C315B7E41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r="2733"/>
          <a:stretch>
            <a:fillRect/>
          </a:stretch>
        </p:blipFill>
        <p:spPr bwMode="auto">
          <a:xfrm>
            <a:off x="2195513" y="908050"/>
            <a:ext cx="4735512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8385AD6C-71EB-48C2-B602-27BB53A5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nl-BE"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Intensiteitspatroon voor N spleten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4EE0465F-0D10-4D83-AF19-DA4955DFE5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85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35.8 Buigingsroosters</a:t>
            </a:r>
          </a:p>
        </p:txBody>
      </p:sp>
      <p:sp>
        <p:nvSpPr>
          <p:cNvPr id="17411" name="Tijdelijke aanduiding voor inhoud 2">
            <a:extLst>
              <a:ext uri="{FF2B5EF4-FFF2-40B4-BE49-F238E27FC236}">
                <a16:creationId xmlns:a16="http://schemas.microsoft.com/office/drawing/2014/main" id="{32E2F2C4-F42C-4A4C-A886-51156DFCED6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 altLang="nl-BE"/>
          </a:p>
        </p:txBody>
      </p:sp>
      <p:pic>
        <p:nvPicPr>
          <p:cNvPr id="17412" name="Picture 4" descr="Figure_35_19">
            <a:extLst>
              <a:ext uri="{FF2B5EF4-FFF2-40B4-BE49-F238E27FC236}">
                <a16:creationId xmlns:a16="http://schemas.microsoft.com/office/drawing/2014/main" id="{510BE06C-AAA8-4867-BFA9-D35FDCF0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0" y="2647950"/>
            <a:ext cx="5681663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 descr="Figure_35_18">
            <a:extLst>
              <a:ext uri="{FF2B5EF4-FFF2-40B4-BE49-F238E27FC236}">
                <a16:creationId xmlns:a16="http://schemas.microsoft.com/office/drawing/2014/main" id="{08F3F5EB-2EB5-4E3A-936A-39A7FE06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882775"/>
            <a:ext cx="3403600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8D92DC8F-3856-4B6E-976E-ADDEED1FD3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85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35.9 De spectrometer en spectroscopie</a:t>
            </a:r>
          </a:p>
        </p:txBody>
      </p:sp>
      <p:sp>
        <p:nvSpPr>
          <p:cNvPr id="18435" name="Tijdelijke aanduiding voor inhoud 2">
            <a:extLst>
              <a:ext uri="{FF2B5EF4-FFF2-40B4-BE49-F238E27FC236}">
                <a16:creationId xmlns:a16="http://schemas.microsoft.com/office/drawing/2014/main" id="{EAECBF0F-EA75-4D1E-958C-5971EDBC8D8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 altLang="nl-BE"/>
          </a:p>
        </p:txBody>
      </p:sp>
      <p:pic>
        <p:nvPicPr>
          <p:cNvPr id="18436" name="Picture 4" descr="Figure_35_22">
            <a:extLst>
              <a:ext uri="{FF2B5EF4-FFF2-40B4-BE49-F238E27FC236}">
                <a16:creationId xmlns:a16="http://schemas.microsoft.com/office/drawing/2014/main" id="{F023F6CA-DB26-4CDC-8F8D-5FEEC5FA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2224088"/>
            <a:ext cx="89947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15C2163D-9993-4084-A834-97B5C55B6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nl-BE"/>
              <a:t>Buigingspatroon</a:t>
            </a:r>
          </a:p>
        </p:txBody>
      </p:sp>
      <p:sp>
        <p:nvSpPr>
          <p:cNvPr id="4099" name="Tijdelijke aanduiding voor inhoud 2">
            <a:extLst>
              <a:ext uri="{FF2B5EF4-FFF2-40B4-BE49-F238E27FC236}">
                <a16:creationId xmlns:a16="http://schemas.microsoft.com/office/drawing/2014/main" id="{7E972F00-4FFA-47B0-8432-0ECB9EF7D6E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255713"/>
            <a:ext cx="8229600" cy="487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nl-BE" altLang="nl-BE" sz="2400"/>
              <a:t>Buigingspatronen door een coherente puntbron van monochromatisch licht. (schijf, scheermes en spleet)</a:t>
            </a:r>
          </a:p>
        </p:txBody>
      </p:sp>
      <p:pic>
        <p:nvPicPr>
          <p:cNvPr id="4100" name="Picture 4" descr="Figure_35_02">
            <a:extLst>
              <a:ext uri="{FF2B5EF4-FFF2-40B4-BE49-F238E27FC236}">
                <a16:creationId xmlns:a16="http://schemas.microsoft.com/office/drawing/2014/main" id="{5FE81653-997F-4548-8899-5BC721A0E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262188"/>
            <a:ext cx="7716837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CC85B25B-7D8D-49D0-98D7-6E07DDDB35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588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000"/>
              <a:t>35.1 Buiging door een enkele </a:t>
            </a:r>
            <a:br>
              <a:rPr lang="nl-BE" altLang="nl-BE" sz="4000"/>
            </a:br>
            <a:r>
              <a:rPr lang="nl-BE" altLang="nl-BE" sz="4000"/>
              <a:t>spleet of schijf</a:t>
            </a:r>
          </a:p>
        </p:txBody>
      </p:sp>
      <p:sp>
        <p:nvSpPr>
          <p:cNvPr id="5123" name="Tijdelijke aanduiding voor inhoud 2">
            <a:extLst>
              <a:ext uri="{FF2B5EF4-FFF2-40B4-BE49-F238E27FC236}">
                <a16:creationId xmlns:a16="http://schemas.microsoft.com/office/drawing/2014/main" id="{C13A106F-CC5F-4E1B-B09B-0A80A1C65FA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2400"/>
              <a:t>Spleetbreedte D ~ </a:t>
            </a:r>
            <a:r>
              <a:rPr lang="nl-BE" altLang="nl-BE" sz="2400">
                <a:latin typeface="Symbol" panose="05050102010706020507" pitchFamily="18" charset="2"/>
              </a:rPr>
              <a:t>l</a:t>
            </a:r>
            <a:r>
              <a:rPr lang="nl-BE" altLang="nl-BE" sz="2400"/>
              <a:t> </a:t>
            </a:r>
          </a:p>
          <a:p>
            <a:r>
              <a:rPr lang="nl-BE" altLang="nl-BE" sz="2400"/>
              <a:t>Lengte spleet &gt;&gt; </a:t>
            </a:r>
            <a:r>
              <a:rPr lang="nl-BE" altLang="nl-BE" sz="2400">
                <a:latin typeface="Symbol" panose="05050102010706020507" pitchFamily="18" charset="2"/>
              </a:rPr>
              <a:t>l</a:t>
            </a:r>
            <a:endParaRPr lang="nl-BE" altLang="nl-BE" sz="2400"/>
          </a:p>
          <a:p>
            <a:r>
              <a:rPr lang="nl-BE" altLang="nl-BE" sz="2400"/>
              <a:t>Fraunhoferbenadering L&gt;&gt;D (of convergerende lens)  </a:t>
            </a:r>
            <a:br>
              <a:rPr lang="nl-BE" altLang="nl-BE" sz="2400"/>
            </a:br>
            <a:r>
              <a:rPr lang="nl-BE" altLang="nl-BE" sz="2400">
                <a:sym typeface="Wingdings" panose="05000000000000000000" pitchFamily="2" charset="2"/>
              </a:rPr>
              <a:t> evenwijdige stralen</a:t>
            </a:r>
            <a:endParaRPr lang="nl-BE" altLang="nl-BE" sz="2400"/>
          </a:p>
        </p:txBody>
      </p:sp>
      <p:grpSp>
        <p:nvGrpSpPr>
          <p:cNvPr id="5124" name="Groep 6">
            <a:extLst>
              <a:ext uri="{FF2B5EF4-FFF2-40B4-BE49-F238E27FC236}">
                <a16:creationId xmlns:a16="http://schemas.microsoft.com/office/drawing/2014/main" id="{4474CA7F-E78A-459A-952D-673AA78E78FA}"/>
              </a:ext>
            </a:extLst>
          </p:cNvPr>
          <p:cNvGrpSpPr>
            <a:grpSpLocks/>
          </p:cNvGrpSpPr>
          <p:nvPr/>
        </p:nvGrpSpPr>
        <p:grpSpPr bwMode="auto">
          <a:xfrm>
            <a:off x="1146175" y="3819525"/>
            <a:ext cx="2906713" cy="2813050"/>
            <a:chOff x="5991374" y="3819453"/>
            <a:chExt cx="2906967" cy="2813359"/>
          </a:xfrm>
        </p:grpSpPr>
        <p:pic>
          <p:nvPicPr>
            <p:cNvPr id="5126" name="Picture 2" descr="SE38_06">
              <a:extLst>
                <a:ext uri="{FF2B5EF4-FFF2-40B4-BE49-F238E27FC236}">
                  <a16:creationId xmlns:a16="http://schemas.microsoft.com/office/drawing/2014/main" id="{F6A80AF0-675E-4833-90FE-01921C5AD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7" t="12521" r="40337" b="16490"/>
            <a:stretch>
              <a:fillRect/>
            </a:stretch>
          </p:blipFill>
          <p:spPr bwMode="auto">
            <a:xfrm>
              <a:off x="6059609" y="3819453"/>
              <a:ext cx="2838732" cy="281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7" name="Tekstvak 4">
              <a:extLst>
                <a:ext uri="{FF2B5EF4-FFF2-40B4-BE49-F238E27FC236}">
                  <a16:creationId xmlns:a16="http://schemas.microsoft.com/office/drawing/2014/main" id="{54C32EE7-940E-4A23-9CBE-8BB5CBF73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1374" y="5089652"/>
              <a:ext cx="30025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nl-BE" sz="1600"/>
                <a:t>D</a:t>
              </a:r>
            </a:p>
          </p:txBody>
        </p:sp>
      </p:grpSp>
      <p:pic>
        <p:nvPicPr>
          <p:cNvPr id="5125" name="Picture 3" descr="SE38_04A">
            <a:extLst>
              <a:ext uri="{FF2B5EF4-FFF2-40B4-BE49-F238E27FC236}">
                <a16:creationId xmlns:a16="http://schemas.microsoft.com/office/drawing/2014/main" id="{1E1B08B7-F8B2-4D5C-A172-6C3CF0F0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5" t="10001" r="27486" b="11250"/>
          <a:stretch>
            <a:fillRect/>
          </a:stretch>
        </p:blipFill>
        <p:spPr bwMode="auto">
          <a:xfrm>
            <a:off x="5386388" y="3444875"/>
            <a:ext cx="250507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2642AD51-4A45-40EF-BEBC-D6FDF35CC2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588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000"/>
              <a:t>35.1 Buiging door een enkele </a:t>
            </a:r>
            <a:br>
              <a:rPr lang="nl-BE" altLang="nl-BE" sz="4000"/>
            </a:br>
            <a:r>
              <a:rPr lang="nl-BE" altLang="nl-BE" sz="4000"/>
              <a:t>spleet of schijf</a:t>
            </a:r>
          </a:p>
        </p:txBody>
      </p:sp>
      <p:grpSp>
        <p:nvGrpSpPr>
          <p:cNvPr id="6147" name="Groep 99">
            <a:extLst>
              <a:ext uri="{FF2B5EF4-FFF2-40B4-BE49-F238E27FC236}">
                <a16:creationId xmlns:a16="http://schemas.microsoft.com/office/drawing/2014/main" id="{B7589AB0-C09F-4AC9-BD83-8F6AEC400E44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1389063"/>
            <a:ext cx="7416800" cy="5351462"/>
            <a:chOff x="468313" y="260350"/>
            <a:chExt cx="7848600" cy="6333828"/>
          </a:xfrm>
        </p:grpSpPr>
        <p:sp>
          <p:nvSpPr>
            <p:cNvPr id="6148" name="Rectangle 2">
              <a:extLst>
                <a:ext uri="{FF2B5EF4-FFF2-40B4-BE49-F238E27FC236}">
                  <a16:creationId xmlns:a16="http://schemas.microsoft.com/office/drawing/2014/main" id="{BF1C8D46-B1A7-4249-8AF3-C0885CD8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260350"/>
              <a:ext cx="142875" cy="9366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sp>
          <p:nvSpPr>
            <p:cNvPr id="6149" name="Rectangle 3">
              <a:extLst>
                <a:ext uri="{FF2B5EF4-FFF2-40B4-BE49-F238E27FC236}">
                  <a16:creationId xmlns:a16="http://schemas.microsoft.com/office/drawing/2014/main" id="{595577E4-82E1-4C45-AEF0-5A478EF09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213100"/>
              <a:ext cx="142875" cy="10080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sp>
          <p:nvSpPr>
            <p:cNvPr id="6150" name="Line 4">
              <a:extLst>
                <a:ext uri="{FF2B5EF4-FFF2-40B4-BE49-F238E27FC236}">
                  <a16:creationId xmlns:a16="http://schemas.microsoft.com/office/drawing/2014/main" id="{5921A74B-969F-4F0C-86DA-A46B761D8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188" y="1196975"/>
              <a:ext cx="1657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1" name="Line 5">
              <a:extLst>
                <a:ext uri="{FF2B5EF4-FFF2-40B4-BE49-F238E27FC236}">
                  <a16:creationId xmlns:a16="http://schemas.microsoft.com/office/drawing/2014/main" id="{DDFD0843-39C3-4403-9953-55CD108C5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188" y="3213100"/>
              <a:ext cx="1657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2" name="Line 6">
              <a:extLst>
                <a:ext uri="{FF2B5EF4-FFF2-40B4-BE49-F238E27FC236}">
                  <a16:creationId xmlns:a16="http://schemas.microsoft.com/office/drawing/2014/main" id="{DBE483E8-8AEE-4038-82A7-A8226DB7D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0113" y="1196975"/>
              <a:ext cx="0" cy="2016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3" name="Text Box 7">
              <a:extLst>
                <a:ext uri="{FF2B5EF4-FFF2-40B4-BE49-F238E27FC236}">
                  <a16:creationId xmlns:a16="http://schemas.microsoft.com/office/drawing/2014/main" id="{53768C65-1318-48BA-8DBA-232B59E6F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3" y="1773238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nl-BE" b="1"/>
                <a:t>D</a:t>
              </a:r>
              <a:endParaRPr lang="nl-NL" altLang="nl-BE" b="1"/>
            </a:p>
          </p:txBody>
        </p:sp>
        <p:sp>
          <p:nvSpPr>
            <p:cNvPr id="6154" name="Oval 8">
              <a:extLst>
                <a:ext uri="{FF2B5EF4-FFF2-40B4-BE49-F238E27FC236}">
                  <a16:creationId xmlns:a16="http://schemas.microsoft.com/office/drawing/2014/main" id="{B6EAC038-BFB9-4599-8D0D-106E57473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555750"/>
              <a:ext cx="142875" cy="144463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sp>
          <p:nvSpPr>
            <p:cNvPr id="6155" name="Oval 9">
              <a:extLst>
                <a:ext uri="{FF2B5EF4-FFF2-40B4-BE49-F238E27FC236}">
                  <a16:creationId xmlns:a16="http://schemas.microsoft.com/office/drawing/2014/main" id="{26F19B03-A9BE-4506-A493-D7A537402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844675"/>
              <a:ext cx="142875" cy="144463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sp>
          <p:nvSpPr>
            <p:cNvPr id="6156" name="Oval 10">
              <a:extLst>
                <a:ext uri="{FF2B5EF4-FFF2-40B4-BE49-F238E27FC236}">
                  <a16:creationId xmlns:a16="http://schemas.microsoft.com/office/drawing/2014/main" id="{C6E0BEE9-683E-47CA-A6E1-62CB5609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2132013"/>
              <a:ext cx="142875" cy="14446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sp>
          <p:nvSpPr>
            <p:cNvPr id="6157" name="Oval 11">
              <a:extLst>
                <a:ext uri="{FF2B5EF4-FFF2-40B4-BE49-F238E27FC236}">
                  <a16:creationId xmlns:a16="http://schemas.microsoft.com/office/drawing/2014/main" id="{49CBDD9C-5228-4E58-AB91-0C7997FCA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2420938"/>
              <a:ext cx="142875" cy="14446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sp>
          <p:nvSpPr>
            <p:cNvPr id="6158" name="Oval 12">
              <a:extLst>
                <a:ext uri="{FF2B5EF4-FFF2-40B4-BE49-F238E27FC236}">
                  <a16:creationId xmlns:a16="http://schemas.microsoft.com/office/drawing/2014/main" id="{4FA3ACC1-AE86-425E-A033-3D0FC270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2708275"/>
              <a:ext cx="142875" cy="144463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sp>
          <p:nvSpPr>
            <p:cNvPr id="6159" name="Oval 13">
              <a:extLst>
                <a:ext uri="{FF2B5EF4-FFF2-40B4-BE49-F238E27FC236}">
                  <a16:creationId xmlns:a16="http://schemas.microsoft.com/office/drawing/2014/main" id="{3D1523BE-F00C-4F42-BA41-54A65CE1F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268413"/>
              <a:ext cx="142875" cy="14446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sp>
          <p:nvSpPr>
            <p:cNvPr id="6160" name="Oval 14">
              <a:extLst>
                <a:ext uri="{FF2B5EF4-FFF2-40B4-BE49-F238E27FC236}">
                  <a16:creationId xmlns:a16="http://schemas.microsoft.com/office/drawing/2014/main" id="{A481306B-3CA4-4F3C-82C4-CF70261A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2995613"/>
              <a:ext cx="142875" cy="14446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sp>
          <p:nvSpPr>
            <p:cNvPr id="6161" name="Line 15">
              <a:extLst>
                <a:ext uri="{FF2B5EF4-FFF2-40B4-BE49-F238E27FC236}">
                  <a16:creationId xmlns:a16="http://schemas.microsoft.com/office/drawing/2014/main" id="{5DD1A956-EC3B-4505-9FA6-64348FA96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800" y="1339850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2" name="Line 16">
              <a:extLst>
                <a:ext uri="{FF2B5EF4-FFF2-40B4-BE49-F238E27FC236}">
                  <a16:creationId xmlns:a16="http://schemas.microsoft.com/office/drawing/2014/main" id="{D4D80C5F-1B15-4861-B901-8AC4F81D7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800" y="1628775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3" name="Line 17">
              <a:extLst>
                <a:ext uri="{FF2B5EF4-FFF2-40B4-BE49-F238E27FC236}">
                  <a16:creationId xmlns:a16="http://schemas.microsoft.com/office/drawing/2014/main" id="{09D1534E-77DD-4DC9-AEE9-9BB212DC7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138" y="1339850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4" name="Text Box 18">
              <a:extLst>
                <a:ext uri="{FF2B5EF4-FFF2-40B4-BE49-F238E27FC236}">
                  <a16:creationId xmlns:a16="http://schemas.microsoft.com/office/drawing/2014/main" id="{64901D08-43A8-4B66-AB3B-AA00D1E3D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813" y="1243013"/>
              <a:ext cx="5453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nl-BE" b="1">
                  <a:latin typeface="Symbol" panose="05050102010706020507" pitchFamily="18" charset="2"/>
                </a:rPr>
                <a:t>D</a:t>
              </a:r>
              <a:r>
                <a:rPr lang="nl-BE" altLang="nl-BE" b="1"/>
                <a:t>y</a:t>
              </a:r>
              <a:endParaRPr lang="nl-NL" altLang="nl-BE" b="1"/>
            </a:p>
          </p:txBody>
        </p:sp>
        <p:sp>
          <p:nvSpPr>
            <p:cNvPr id="6165" name="Line 19">
              <a:extLst>
                <a:ext uri="{FF2B5EF4-FFF2-40B4-BE49-F238E27FC236}">
                  <a16:creationId xmlns:a16="http://schemas.microsoft.com/office/drawing/2014/main" id="{724DBE71-DA27-45CA-86AE-650DBCA64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9975" y="547688"/>
              <a:ext cx="1439863" cy="792162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6" name="Line 20">
              <a:extLst>
                <a:ext uri="{FF2B5EF4-FFF2-40B4-BE49-F238E27FC236}">
                  <a16:creationId xmlns:a16="http://schemas.microsoft.com/office/drawing/2014/main" id="{B11C4555-1AAC-44E7-892C-B54939779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9975" y="836613"/>
              <a:ext cx="1439863" cy="792162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7" name="Line 21">
              <a:extLst>
                <a:ext uri="{FF2B5EF4-FFF2-40B4-BE49-F238E27FC236}">
                  <a16:creationId xmlns:a16="http://schemas.microsoft.com/office/drawing/2014/main" id="{636F6A48-FE3A-473C-AF36-86CF27EC5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9975" y="1123950"/>
              <a:ext cx="1439863" cy="792163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8" name="Line 22">
              <a:extLst>
                <a:ext uri="{FF2B5EF4-FFF2-40B4-BE49-F238E27FC236}">
                  <a16:creationId xmlns:a16="http://schemas.microsoft.com/office/drawing/2014/main" id="{1C549010-1AC7-49F3-9FD9-5D58AACDF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9975" y="1412875"/>
              <a:ext cx="1439863" cy="792163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9" name="Line 23">
              <a:extLst>
                <a:ext uri="{FF2B5EF4-FFF2-40B4-BE49-F238E27FC236}">
                  <a16:creationId xmlns:a16="http://schemas.microsoft.com/office/drawing/2014/main" id="{529EA149-B9F3-4017-BFC4-77E26000D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9975" y="1700213"/>
              <a:ext cx="1439863" cy="792162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0" name="Line 24">
              <a:extLst>
                <a:ext uri="{FF2B5EF4-FFF2-40B4-BE49-F238E27FC236}">
                  <a16:creationId xmlns:a16="http://schemas.microsoft.com/office/drawing/2014/main" id="{336CB62A-2FB3-469C-9704-9CC562E57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9975" y="1989138"/>
              <a:ext cx="1439863" cy="792162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1" name="Line 25">
              <a:extLst>
                <a:ext uri="{FF2B5EF4-FFF2-40B4-BE49-F238E27FC236}">
                  <a16:creationId xmlns:a16="http://schemas.microsoft.com/office/drawing/2014/main" id="{E99E060E-674A-4DC0-B2C4-35653E77C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9975" y="2276475"/>
              <a:ext cx="1439863" cy="792163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2" name="Line 26">
              <a:extLst>
                <a:ext uri="{FF2B5EF4-FFF2-40B4-BE49-F238E27FC236}">
                  <a16:creationId xmlns:a16="http://schemas.microsoft.com/office/drawing/2014/main" id="{06AC576F-791D-49E8-9CC5-E2160C10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975" y="1123950"/>
              <a:ext cx="792163" cy="1512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3" name="Line 27">
              <a:extLst>
                <a:ext uri="{FF2B5EF4-FFF2-40B4-BE49-F238E27FC236}">
                  <a16:creationId xmlns:a16="http://schemas.microsoft.com/office/drawing/2014/main" id="{8E3291DF-DA91-4022-B98D-E2D772759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2636838"/>
              <a:ext cx="360362" cy="7191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4" name="Line 28">
              <a:extLst>
                <a:ext uri="{FF2B5EF4-FFF2-40B4-BE49-F238E27FC236}">
                  <a16:creationId xmlns:a16="http://schemas.microsoft.com/office/drawing/2014/main" id="{AAA20269-975D-4D95-8A86-91C8130D6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975" y="3068638"/>
              <a:ext cx="360363" cy="7191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5" name="Line 29">
              <a:extLst>
                <a:ext uri="{FF2B5EF4-FFF2-40B4-BE49-F238E27FC236}">
                  <a16:creationId xmlns:a16="http://schemas.microsoft.com/office/drawing/2014/main" id="{9796A179-8322-4BC4-8223-1DA0B45F4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388" y="5229225"/>
              <a:ext cx="0" cy="8556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6" name="Text Box 30">
              <a:extLst>
                <a:ext uri="{FF2B5EF4-FFF2-40B4-BE49-F238E27FC236}">
                  <a16:creationId xmlns:a16="http://schemas.microsoft.com/office/drawing/2014/main" id="{9B814A7A-50CF-488F-BCCB-B95AB026B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846" y="5421313"/>
              <a:ext cx="52610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nl-BE">
                  <a:latin typeface="Symbol" panose="05050102010706020507" pitchFamily="18" charset="2"/>
                </a:rPr>
                <a:t>D</a:t>
              </a:r>
              <a:r>
                <a:rPr lang="nl-BE" altLang="nl-BE">
                  <a:latin typeface="Times New Roman" panose="02020603050405020304" pitchFamily="18" charset="0"/>
                </a:rPr>
                <a:t>y</a:t>
              </a:r>
              <a:endParaRPr lang="nl-NL" altLang="nl-BE">
                <a:latin typeface="Times New Roman" panose="02020603050405020304" pitchFamily="18" charset="0"/>
              </a:endParaRPr>
            </a:p>
          </p:txBody>
        </p:sp>
        <p:sp>
          <p:nvSpPr>
            <p:cNvPr id="6177" name="Line 31">
              <a:extLst>
                <a:ext uri="{FF2B5EF4-FFF2-40B4-BE49-F238E27FC236}">
                  <a16:creationId xmlns:a16="http://schemas.microsoft.com/office/drawing/2014/main" id="{B0FA6F17-54F8-4EEA-9DB7-6F0B9983B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2363" y="4797425"/>
              <a:ext cx="3384550" cy="11525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8" name="Line 32">
              <a:extLst>
                <a:ext uri="{FF2B5EF4-FFF2-40B4-BE49-F238E27FC236}">
                  <a16:creationId xmlns:a16="http://schemas.microsoft.com/office/drawing/2014/main" id="{B6383B37-9740-43D9-8E38-BE51C1101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5230813"/>
              <a:ext cx="360363" cy="71913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9" name="Line 33">
              <a:extLst>
                <a:ext uri="{FF2B5EF4-FFF2-40B4-BE49-F238E27FC236}">
                  <a16:creationId xmlns:a16="http://schemas.microsoft.com/office/drawing/2014/main" id="{D702355E-6188-47D4-9E5D-516AA3962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5949950"/>
              <a:ext cx="360363" cy="1444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0" name="Line 34">
              <a:extLst>
                <a:ext uri="{FF2B5EF4-FFF2-40B4-BE49-F238E27FC236}">
                  <a16:creationId xmlns:a16="http://schemas.microsoft.com/office/drawing/2014/main" id="{F60064F4-92FD-485E-8D9C-327E4C512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6094413"/>
              <a:ext cx="36734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1" name="Text Box 35">
              <a:extLst>
                <a:ext uri="{FF2B5EF4-FFF2-40B4-BE49-F238E27FC236}">
                  <a16:creationId xmlns:a16="http://schemas.microsoft.com/office/drawing/2014/main" id="{56427BFB-35DC-49D1-A7F1-461B9E26768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542213" y="5349875"/>
              <a:ext cx="3429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nl-BE">
                  <a:latin typeface="Symbol" panose="05050102010706020507" pitchFamily="18" charset="2"/>
                </a:rPr>
                <a:t>q</a:t>
              </a:r>
              <a:endParaRPr lang="nl-NL" altLang="nl-BE">
                <a:latin typeface="Symbol" panose="05050102010706020507" pitchFamily="18" charset="2"/>
              </a:endParaRPr>
            </a:p>
          </p:txBody>
        </p:sp>
        <p:sp>
          <p:nvSpPr>
            <p:cNvPr id="6182" name="Freeform 36">
              <a:extLst>
                <a:ext uri="{FF2B5EF4-FFF2-40B4-BE49-F238E27FC236}">
                  <a16:creationId xmlns:a16="http://schemas.microsoft.com/office/drawing/2014/main" id="{CA3A6393-8087-4DDE-891A-0A114A0722BF}"/>
                </a:ext>
              </a:extLst>
            </p:cNvPr>
            <p:cNvSpPr>
              <a:spLocks noChangeAspect="1"/>
            </p:cNvSpPr>
            <p:nvPr/>
          </p:nvSpPr>
          <p:spPr bwMode="auto">
            <a:xfrm rot="725685">
              <a:off x="7213600" y="5170488"/>
              <a:ext cx="433388" cy="865187"/>
            </a:xfrm>
            <a:custGeom>
              <a:avLst/>
              <a:gdLst>
                <a:gd name="T0" fmla="*/ 0 w 272"/>
                <a:gd name="T1" fmla="*/ 0 h 544"/>
                <a:gd name="T2" fmla="*/ 2147483646 w 272"/>
                <a:gd name="T3" fmla="*/ 2147483646 h 544"/>
                <a:gd name="T4" fmla="*/ 2147483646 w 272"/>
                <a:gd name="T5" fmla="*/ 2147483646 h 5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544">
                  <a:moveTo>
                    <a:pt x="0" y="0"/>
                  </a:moveTo>
                  <a:cubicBezTo>
                    <a:pt x="91" y="90"/>
                    <a:pt x="182" y="181"/>
                    <a:pt x="227" y="272"/>
                  </a:cubicBezTo>
                  <a:cubicBezTo>
                    <a:pt x="272" y="363"/>
                    <a:pt x="272" y="453"/>
                    <a:pt x="272" y="5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3" name="Freeform 37">
              <a:extLst>
                <a:ext uri="{FF2B5EF4-FFF2-40B4-BE49-F238E27FC236}">
                  <a16:creationId xmlns:a16="http://schemas.microsoft.com/office/drawing/2014/main" id="{1B2429B3-C515-4A8D-B0F3-D460D6B58830}"/>
                </a:ext>
              </a:extLst>
            </p:cNvPr>
            <p:cNvSpPr>
              <a:spLocks noChangeAspect="1"/>
            </p:cNvSpPr>
            <p:nvPr/>
          </p:nvSpPr>
          <p:spPr bwMode="auto">
            <a:xfrm rot="6264608">
              <a:off x="4594225" y="5559425"/>
              <a:ext cx="109538" cy="217488"/>
            </a:xfrm>
            <a:custGeom>
              <a:avLst/>
              <a:gdLst>
                <a:gd name="T0" fmla="*/ 0 w 272"/>
                <a:gd name="T1" fmla="*/ 0 h 544"/>
                <a:gd name="T2" fmla="*/ 2147483646 w 272"/>
                <a:gd name="T3" fmla="*/ 2147483646 h 544"/>
                <a:gd name="T4" fmla="*/ 2147483646 w 272"/>
                <a:gd name="T5" fmla="*/ 2147483646 h 5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544">
                  <a:moveTo>
                    <a:pt x="0" y="0"/>
                  </a:moveTo>
                  <a:cubicBezTo>
                    <a:pt x="91" y="90"/>
                    <a:pt x="182" y="181"/>
                    <a:pt x="227" y="272"/>
                  </a:cubicBezTo>
                  <a:cubicBezTo>
                    <a:pt x="272" y="363"/>
                    <a:pt x="272" y="453"/>
                    <a:pt x="272" y="5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4" name="Text Box 38">
              <a:extLst>
                <a:ext uri="{FF2B5EF4-FFF2-40B4-BE49-F238E27FC236}">
                  <a16:creationId xmlns:a16="http://schemas.microsoft.com/office/drawing/2014/main" id="{431B460E-0B25-4AAB-ADC9-E8FE7A65566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18025" y="5637213"/>
              <a:ext cx="3429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nl-BE">
                  <a:latin typeface="Symbol" panose="05050102010706020507" pitchFamily="18" charset="2"/>
                </a:rPr>
                <a:t>q</a:t>
              </a:r>
              <a:endParaRPr lang="nl-NL" altLang="nl-BE">
                <a:latin typeface="Symbol" panose="05050102010706020507" pitchFamily="18" charset="2"/>
              </a:endParaRPr>
            </a:p>
          </p:txBody>
        </p:sp>
        <p:sp>
          <p:nvSpPr>
            <p:cNvPr id="6185" name="Text Box 39">
              <a:extLst>
                <a:ext uri="{FF2B5EF4-FFF2-40B4-BE49-F238E27FC236}">
                  <a16:creationId xmlns:a16="http://schemas.microsoft.com/office/drawing/2014/main" id="{2FF28DA7-12E0-47B4-BBED-6C08B60EB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338" y="6132513"/>
              <a:ext cx="1250663" cy="4616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nl-BE">
                  <a:latin typeface="Symbol" panose="05050102010706020507" pitchFamily="18" charset="2"/>
                </a:rPr>
                <a:t>D</a:t>
              </a:r>
              <a:r>
                <a:rPr lang="nl-BE" altLang="nl-BE">
                  <a:latin typeface="Times New Roman" panose="02020603050405020304" pitchFamily="18" charset="0"/>
                </a:rPr>
                <a:t>ysin(</a:t>
              </a:r>
              <a:r>
                <a:rPr lang="nl-BE" altLang="nl-BE">
                  <a:latin typeface="Symbol" panose="05050102010706020507" pitchFamily="18" charset="2"/>
                </a:rPr>
                <a:t>q)</a:t>
              </a:r>
              <a:endParaRPr lang="nl-NL" altLang="nl-BE">
                <a:latin typeface="Symbol" panose="05050102010706020507" pitchFamily="18" charset="2"/>
              </a:endParaRPr>
            </a:p>
          </p:txBody>
        </p:sp>
        <p:sp>
          <p:nvSpPr>
            <p:cNvPr id="6186" name="Oval 40">
              <a:extLst>
                <a:ext uri="{FF2B5EF4-FFF2-40B4-BE49-F238E27FC236}">
                  <a16:creationId xmlns:a16="http://schemas.microsoft.com/office/drawing/2014/main" id="{CA4AEC7B-361F-477D-95D3-1BA87A254B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30713" y="5157788"/>
              <a:ext cx="214312" cy="2159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sp>
          <p:nvSpPr>
            <p:cNvPr id="6187" name="Oval 41">
              <a:extLst>
                <a:ext uri="{FF2B5EF4-FFF2-40B4-BE49-F238E27FC236}">
                  <a16:creationId xmlns:a16="http://schemas.microsoft.com/office/drawing/2014/main" id="{A9A33E54-115D-499E-8CB0-7B0163D4C3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29125" y="5949950"/>
              <a:ext cx="214313" cy="2159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sp>
          <p:nvSpPr>
            <p:cNvPr id="6188" name="Text Box 42">
              <a:extLst>
                <a:ext uri="{FF2B5EF4-FFF2-40B4-BE49-F238E27FC236}">
                  <a16:creationId xmlns:a16="http://schemas.microsoft.com/office/drawing/2014/main" id="{4653E6BD-6950-48F0-BB5F-4051EB78E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213" y="3609975"/>
              <a:ext cx="1132041" cy="4616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BE" altLang="nl-BE">
                  <a:latin typeface="Times New Roman" panose="02020603050405020304" pitchFamily="18" charset="0"/>
                </a:rPr>
                <a:t>Dsin(</a:t>
              </a:r>
              <a:r>
                <a:rPr lang="nl-BE" altLang="nl-BE">
                  <a:latin typeface="Symbol" panose="05050102010706020507" pitchFamily="18" charset="2"/>
                </a:rPr>
                <a:t>q)</a:t>
              </a:r>
              <a:endParaRPr lang="nl-NL" altLang="nl-BE">
                <a:latin typeface="Symbol" panose="05050102010706020507" pitchFamily="18" charset="2"/>
              </a:endParaRPr>
            </a:p>
          </p:txBody>
        </p:sp>
        <p:sp>
          <p:nvSpPr>
            <p:cNvPr id="6189" name="Oval 43">
              <a:extLst>
                <a:ext uri="{FF2B5EF4-FFF2-40B4-BE49-F238E27FC236}">
                  <a16:creationId xmlns:a16="http://schemas.microsoft.com/office/drawing/2014/main" id="{2CD17260-BF84-41C0-AC57-A86D08788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276475"/>
              <a:ext cx="647700" cy="6477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nl-BE" altLang="nl-BE"/>
            </a:p>
          </p:txBody>
        </p:sp>
        <p:sp>
          <p:nvSpPr>
            <p:cNvPr id="6190" name="Line 44">
              <a:extLst>
                <a:ext uri="{FF2B5EF4-FFF2-40B4-BE49-F238E27FC236}">
                  <a16:creationId xmlns:a16="http://schemas.microsoft.com/office/drawing/2014/main" id="{F2DDD4B7-1070-4D5C-B78E-8656536BE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4005263"/>
              <a:ext cx="3673475" cy="122396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91" name="Line 45">
              <a:extLst>
                <a:ext uri="{FF2B5EF4-FFF2-40B4-BE49-F238E27FC236}">
                  <a16:creationId xmlns:a16="http://schemas.microsoft.com/office/drawing/2014/main" id="{697B5911-DE32-4352-993C-93BBE4823C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7313" y="3141663"/>
              <a:ext cx="719137" cy="431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6192" name="AutoShape 46">
              <a:extLst>
                <a:ext uri="{FF2B5EF4-FFF2-40B4-BE49-F238E27FC236}">
                  <a16:creationId xmlns:a16="http://schemas.microsoft.com/office/drawing/2014/main" id="{154BC9AE-6C0B-4776-8882-422CB6E2F9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00982" y="3370262"/>
              <a:ext cx="2808288" cy="1631950"/>
            </a:xfrm>
            <a:prstGeom prst="curvedConnector2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9F57010A-BDE7-4415-9C75-F519217659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588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000"/>
              <a:t>35.1 Buiging door een enkele </a:t>
            </a:r>
            <a:br>
              <a:rPr lang="nl-BE" altLang="nl-BE" sz="4000"/>
            </a:br>
            <a:r>
              <a:rPr lang="nl-BE" altLang="nl-BE" sz="4000"/>
              <a:t>spleet of schijf</a:t>
            </a:r>
          </a:p>
        </p:txBody>
      </p:sp>
      <p:sp>
        <p:nvSpPr>
          <p:cNvPr id="7171" name="Tijdelijke aanduiding voor inhoud 2">
            <a:extLst>
              <a:ext uri="{FF2B5EF4-FFF2-40B4-BE49-F238E27FC236}">
                <a16:creationId xmlns:a16="http://schemas.microsoft.com/office/drawing/2014/main" id="{FAAC2136-EE10-4C2C-A32C-D15E09E66D0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nl-BE" altLang="nl-BE" sz="2400"/>
              <a:t>Positie (neven)maxima en minima</a:t>
            </a:r>
          </a:p>
        </p:txBody>
      </p:sp>
      <p:pic>
        <p:nvPicPr>
          <p:cNvPr id="7172" name="Picture 4" descr="Figure_35_03">
            <a:extLst>
              <a:ext uri="{FF2B5EF4-FFF2-40B4-BE49-F238E27FC236}">
                <a16:creationId xmlns:a16="http://schemas.microsoft.com/office/drawing/2014/main" id="{7971AA68-CDCA-403B-8143-36026F339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2579688"/>
            <a:ext cx="899477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kstvak 8">
            <a:extLst>
              <a:ext uri="{FF2B5EF4-FFF2-40B4-BE49-F238E27FC236}">
                <a16:creationId xmlns:a16="http://schemas.microsoft.com/office/drawing/2014/main" id="{CADD0678-FB25-457F-AE9E-923E95B1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3" y="5554663"/>
            <a:ext cx="6802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Minima als Dsin</a:t>
            </a:r>
            <a:r>
              <a:rPr lang="nl-BE" altLang="nl-BE"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=m</a:t>
            </a:r>
            <a:r>
              <a:rPr lang="nl-BE" altLang="nl-BE"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 met m=±1, ±2, ±3, …</a:t>
            </a:r>
          </a:p>
          <a:p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Maximum als </a:t>
            </a:r>
            <a:r>
              <a:rPr lang="nl-BE" altLang="nl-BE">
                <a:latin typeface="Symbol" panose="05050102010706020507" pitchFamily="18" charset="2"/>
                <a:cs typeface="Arial" panose="020B0604020202020204" pitchFamily="34" charset="0"/>
              </a:rPr>
              <a:t>q=0</a:t>
            </a:r>
          </a:p>
          <a:p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Kleinere maxima Dsin</a:t>
            </a:r>
            <a:r>
              <a:rPr lang="nl-BE" altLang="nl-BE"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=m</a:t>
            </a:r>
            <a:r>
              <a:rPr lang="nl-BE" altLang="nl-BE">
                <a:latin typeface="Symbol" panose="05050102010706020507" pitchFamily="18" charset="2"/>
                <a:cs typeface="Arial" panose="020B0604020202020204" pitchFamily="34" charset="0"/>
              </a:rPr>
              <a:t>l </a:t>
            </a:r>
            <a:r>
              <a:rPr lang="nl-BE" altLang="nl-BE">
                <a:latin typeface="Arial" panose="020B0604020202020204" pitchFamily="34" charset="0"/>
                <a:cs typeface="Arial" panose="020B0604020202020204" pitchFamily="34" charset="0"/>
              </a:rPr>
              <a:t>met m≈±3/2, ±5/2,…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51460FB8-BCCD-4C66-9A0A-23F1BF82B4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588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000"/>
              <a:t>35.1 Buiging door een enkele </a:t>
            </a:r>
            <a:br>
              <a:rPr lang="nl-BE" altLang="nl-BE" sz="4000"/>
            </a:br>
            <a:r>
              <a:rPr lang="nl-BE" altLang="nl-BE" sz="4000"/>
              <a:t>spleet of schijf</a:t>
            </a:r>
          </a:p>
        </p:txBody>
      </p:sp>
      <p:sp>
        <p:nvSpPr>
          <p:cNvPr id="8195" name="Tijdelijke aanduiding voor inhoud 2">
            <a:extLst>
              <a:ext uri="{FF2B5EF4-FFF2-40B4-BE49-F238E27FC236}">
                <a16:creationId xmlns:a16="http://schemas.microsoft.com/office/drawing/2014/main" id="{BEDEC4CF-F166-49CD-8EA5-4EE8B892262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nl-BE" altLang="nl-BE" sz="2400" b="1"/>
              <a:t>Voorbeeld 35.1</a:t>
            </a:r>
          </a:p>
          <a:p>
            <a:pPr marL="0" indent="0">
              <a:buFontTx/>
              <a:buNone/>
            </a:pPr>
            <a:r>
              <a:rPr lang="nl-BE" altLang="nl-BE" sz="2400" u="sng"/>
              <a:t>Geg.</a:t>
            </a:r>
            <a:r>
              <a:rPr lang="nl-BE" altLang="nl-BE" sz="2400"/>
              <a:t>	</a:t>
            </a:r>
            <a:r>
              <a:rPr lang="nl-BE" altLang="nl-BE" sz="2400">
                <a:latin typeface="Symbol" panose="05050102010706020507" pitchFamily="18" charset="2"/>
              </a:rPr>
              <a:t>l</a:t>
            </a:r>
            <a:r>
              <a:rPr lang="nl-BE" altLang="nl-BE" sz="2400"/>
              <a:t> = 750 nm</a:t>
            </a:r>
          </a:p>
          <a:p>
            <a:pPr marL="0" indent="0">
              <a:buFontTx/>
              <a:buNone/>
            </a:pPr>
            <a:r>
              <a:rPr lang="nl-BE" altLang="nl-BE" sz="2400"/>
              <a:t>	D = 1,0 x 10</a:t>
            </a:r>
            <a:r>
              <a:rPr lang="nl-BE" altLang="nl-BE" sz="2400" baseline="30000"/>
              <a:t>-3</a:t>
            </a:r>
            <a:r>
              <a:rPr lang="nl-BE" altLang="nl-BE" sz="2400"/>
              <a:t> mm</a:t>
            </a:r>
          </a:p>
          <a:p>
            <a:pPr marL="0" indent="0">
              <a:buFontTx/>
              <a:buNone/>
            </a:pPr>
            <a:r>
              <a:rPr lang="nl-BE" altLang="nl-BE" sz="2400"/>
              <a:t>	L = 20 cm</a:t>
            </a:r>
          </a:p>
          <a:p>
            <a:pPr marL="0" indent="0">
              <a:buFontTx/>
              <a:buNone/>
            </a:pPr>
            <a:r>
              <a:rPr lang="nl-BE" altLang="nl-BE" sz="2400" u="sng"/>
              <a:t>Gevr</a:t>
            </a:r>
            <a:r>
              <a:rPr lang="nl-BE" altLang="nl-BE" sz="2400"/>
              <a:t>. </a:t>
            </a:r>
            <a:br>
              <a:rPr lang="nl-BE" altLang="nl-BE" sz="2400"/>
            </a:br>
            <a:r>
              <a:rPr lang="nl-BE" altLang="nl-BE" sz="2400"/>
              <a:t>Breedte centrale maximum </a:t>
            </a:r>
            <a:br>
              <a:rPr lang="nl-BE" altLang="nl-BE" sz="2400"/>
            </a:br>
            <a:r>
              <a:rPr lang="nl-BE" altLang="nl-BE" sz="2400"/>
              <a:t>	in °</a:t>
            </a:r>
          </a:p>
          <a:p>
            <a:pPr marL="0" indent="0">
              <a:buFontTx/>
              <a:buNone/>
            </a:pPr>
            <a:r>
              <a:rPr lang="nl-BE" altLang="nl-BE" sz="2400"/>
              <a:t>	in cm</a:t>
            </a:r>
          </a:p>
          <a:p>
            <a:pPr marL="0" indent="0">
              <a:buFontTx/>
              <a:buNone/>
            </a:pPr>
            <a:r>
              <a:rPr lang="nl-BE" altLang="nl-BE" sz="2400" u="sng"/>
              <a:t>Oplossing</a:t>
            </a:r>
            <a:br>
              <a:rPr lang="nl-BE" altLang="nl-BE" sz="2400" u="sng"/>
            </a:br>
            <a:r>
              <a:rPr lang="nl-BE" altLang="nl-BE" sz="2400"/>
              <a:t>sin</a:t>
            </a:r>
            <a:r>
              <a:rPr lang="nl-BE" altLang="nl-BE" sz="2400">
                <a:latin typeface="Symbol" panose="05050102010706020507" pitchFamily="18" charset="2"/>
              </a:rPr>
              <a:t>q</a:t>
            </a:r>
            <a:r>
              <a:rPr lang="nl-BE" altLang="nl-BE" sz="2400"/>
              <a:t>= </a:t>
            </a:r>
            <a:r>
              <a:rPr lang="nl-BE" altLang="nl-BE" sz="2400">
                <a:latin typeface="Symbol" panose="05050102010706020507" pitchFamily="18" charset="2"/>
              </a:rPr>
              <a:t>l</a:t>
            </a:r>
            <a:r>
              <a:rPr lang="nl-BE" altLang="nl-BE" sz="2400"/>
              <a:t>/D = 0,75 </a:t>
            </a:r>
            <a:r>
              <a:rPr lang="nl-BE" altLang="nl-BE" sz="2400">
                <a:sym typeface="Wingdings" panose="05000000000000000000" pitchFamily="2" charset="2"/>
              </a:rPr>
              <a:t> 2</a:t>
            </a:r>
            <a:r>
              <a:rPr lang="nl-BE" altLang="nl-BE" sz="2400">
                <a:latin typeface="Symbol" panose="05050102010706020507" pitchFamily="18" charset="2"/>
                <a:sym typeface="Wingdings" panose="05000000000000000000" pitchFamily="2" charset="2"/>
              </a:rPr>
              <a:t>q</a:t>
            </a:r>
            <a:r>
              <a:rPr lang="nl-BE" altLang="nl-BE" sz="2400">
                <a:sym typeface="Wingdings" panose="05000000000000000000" pitchFamily="2" charset="2"/>
              </a:rPr>
              <a:t> = 98°</a:t>
            </a:r>
          </a:p>
          <a:p>
            <a:pPr marL="0" indent="0">
              <a:buFontTx/>
              <a:buNone/>
            </a:pPr>
            <a:r>
              <a:rPr lang="nl-BE" altLang="nl-BE" sz="2400">
                <a:sym typeface="Wingdings" panose="05000000000000000000" pitchFamily="2" charset="2"/>
              </a:rPr>
              <a:t>tan</a:t>
            </a:r>
            <a:r>
              <a:rPr lang="nl-BE" altLang="nl-BE" sz="2400">
                <a:latin typeface="Symbol" panose="05050102010706020507" pitchFamily="18" charset="2"/>
              </a:rPr>
              <a:t>q</a:t>
            </a:r>
            <a:r>
              <a:rPr lang="nl-BE" altLang="nl-BE" sz="2400"/>
              <a:t>=x/L </a:t>
            </a:r>
            <a:r>
              <a:rPr lang="nl-BE" altLang="nl-BE" sz="2400">
                <a:sym typeface="Wingdings" panose="05000000000000000000" pitchFamily="2" charset="2"/>
              </a:rPr>
              <a:t> 2x = 46 cm</a:t>
            </a:r>
            <a:endParaRPr lang="nl-BE" altLang="nl-BE" sz="2400"/>
          </a:p>
        </p:txBody>
      </p:sp>
      <p:pic>
        <p:nvPicPr>
          <p:cNvPr id="8196" name="Picture 4" descr="Figure_35_05">
            <a:extLst>
              <a:ext uri="{FF2B5EF4-FFF2-40B4-BE49-F238E27FC236}">
                <a16:creationId xmlns:a16="http://schemas.microsoft.com/office/drawing/2014/main" id="{20D9FEC6-352B-4A72-AA65-56E29F499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828800"/>
            <a:ext cx="3348037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inhoud 2">
            <a:extLst>
              <a:ext uri="{FF2B5EF4-FFF2-40B4-BE49-F238E27FC236}">
                <a16:creationId xmlns:a16="http://schemas.microsoft.com/office/drawing/2014/main" id="{ABCE5D5B-C8D7-4AC0-B912-8F834944790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BE" altLang="nl-BE" dirty="0">
                <a:latin typeface="Arial" charset="0"/>
                <a:cs typeface="Arial" charset="0"/>
              </a:rPr>
              <a:t>Conceptvoorbeeld buigingsspreiding</a:t>
            </a:r>
            <a:br>
              <a:rPr lang="nl-BE" altLang="nl-BE" dirty="0">
                <a:latin typeface="Arial" charset="0"/>
                <a:cs typeface="Arial" charset="0"/>
              </a:rPr>
            </a:br>
            <a:br>
              <a:rPr lang="nl-BE" altLang="nl-BE" dirty="0">
                <a:latin typeface="Arial" charset="0"/>
                <a:cs typeface="Arial" charset="0"/>
              </a:rPr>
            </a:br>
            <a:br>
              <a:rPr lang="nl-BE" altLang="nl-BE" dirty="0">
                <a:latin typeface="Arial" charset="0"/>
                <a:cs typeface="Arial" charset="0"/>
              </a:rPr>
            </a:br>
            <a:br>
              <a:rPr lang="nl-BE" altLang="nl-BE" dirty="0">
                <a:latin typeface="Arial" charset="0"/>
                <a:cs typeface="Arial" charset="0"/>
              </a:rPr>
            </a:br>
            <a:br>
              <a:rPr lang="nl-BE" altLang="nl-BE" dirty="0">
                <a:latin typeface="Arial" charset="0"/>
                <a:cs typeface="Arial" charset="0"/>
              </a:rPr>
            </a:br>
            <a:br>
              <a:rPr lang="nl-BE" altLang="nl-BE" dirty="0">
                <a:latin typeface="Arial" charset="0"/>
                <a:cs typeface="Arial" charset="0"/>
              </a:rPr>
            </a:br>
            <a:endParaRPr lang="nl-BE" altLang="nl-BE" dirty="0">
              <a:latin typeface="Arial" charset="0"/>
              <a:cs typeface="Arial" charset="0"/>
            </a:endParaRPr>
          </a:p>
          <a:p>
            <a:pPr>
              <a:defRPr/>
            </a:pPr>
            <a:endParaRPr lang="nl-BE" altLang="nl-BE" dirty="0">
              <a:latin typeface="Arial" charset="0"/>
              <a:cs typeface="Arial" charset="0"/>
              <a:sym typeface="Wingdings" pitchFamily="2" charset="2"/>
            </a:endParaRPr>
          </a:p>
          <a:p>
            <a:pPr marL="0" indent="0">
              <a:buFontTx/>
              <a:buNone/>
              <a:defRPr/>
            </a:pPr>
            <a:r>
              <a:rPr lang="nl-BE" altLang="nl-BE" dirty="0">
                <a:latin typeface="Arial" charset="0"/>
                <a:cs typeface="Arial" charset="0"/>
                <a:sym typeface="Wingdings" pitchFamily="2" charset="2"/>
              </a:rPr>
              <a:t>	 stadionspeaker (lang en smal)</a:t>
            </a:r>
            <a:endParaRPr lang="nl-BE" altLang="nl-BE" dirty="0">
              <a:latin typeface="Arial" charset="0"/>
              <a:cs typeface="Arial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3666FB4-B8E9-4824-A07D-6474796C516D}"/>
              </a:ext>
            </a:extLst>
          </p:cNvPr>
          <p:cNvSpPr txBox="1">
            <a:spLocks/>
          </p:cNvSpPr>
          <p:nvPr/>
        </p:nvSpPr>
        <p:spPr>
          <a:xfrm>
            <a:off x="0" y="1588"/>
            <a:ext cx="9144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9pPr>
          </a:lstStyle>
          <a:p>
            <a:pPr>
              <a:defRPr/>
            </a:pPr>
            <a:r>
              <a:rPr lang="nl-BE" sz="4000" kern="0"/>
              <a:t>35.1 Buiging door een enkele </a:t>
            </a:r>
            <a:br>
              <a:rPr lang="nl-BE" sz="4000" kern="0"/>
            </a:br>
            <a:r>
              <a:rPr lang="nl-BE" sz="4000" kern="0"/>
              <a:t>spleet of schijf</a:t>
            </a:r>
            <a:endParaRPr lang="nl-BE" sz="4000" kern="0" dirty="0"/>
          </a:p>
        </p:txBody>
      </p:sp>
      <p:pic>
        <p:nvPicPr>
          <p:cNvPr id="9220" name="Picture 4" descr="Figure_35_06">
            <a:extLst>
              <a:ext uri="{FF2B5EF4-FFF2-40B4-BE49-F238E27FC236}">
                <a16:creationId xmlns:a16="http://schemas.microsoft.com/office/drawing/2014/main" id="{807AC72B-5590-4178-B92B-6A43332DB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2760663"/>
            <a:ext cx="2811462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 descr="Figure_35_06">
            <a:extLst>
              <a:ext uri="{FF2B5EF4-FFF2-40B4-BE49-F238E27FC236}">
                <a16:creationId xmlns:a16="http://schemas.microsoft.com/office/drawing/2014/main" id="{75282B2C-E9D0-4CFC-9BB0-CFFE9D468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155825"/>
            <a:ext cx="1701800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>
            <a:extLst>
              <a:ext uri="{FF2B5EF4-FFF2-40B4-BE49-F238E27FC236}">
                <a16:creationId xmlns:a16="http://schemas.microsoft.com/office/drawing/2014/main" id="{B2C1B217-B5B5-414C-8C53-208BBDC5F30F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1844675"/>
            <a:ext cx="9072563" cy="4176713"/>
            <a:chOff x="113" y="1434"/>
            <a:chExt cx="5489" cy="2359"/>
          </a:xfrm>
        </p:grpSpPr>
        <p:sp>
          <p:nvSpPr>
            <p:cNvPr id="22532" name="Line 3">
              <a:extLst>
                <a:ext uri="{FF2B5EF4-FFF2-40B4-BE49-F238E27FC236}">
                  <a16:creationId xmlns:a16="http://schemas.microsoft.com/office/drawing/2014/main" id="{6CF97E97-39CE-4EB6-B9C0-32579B440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2137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3" name="Line 4">
              <a:extLst>
                <a:ext uri="{FF2B5EF4-FFF2-40B4-BE49-F238E27FC236}">
                  <a16:creationId xmlns:a16="http://schemas.microsoft.com/office/drawing/2014/main" id="{75C3ACBF-BFD6-4557-A66C-A784F6DFB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" y="3001"/>
              <a:ext cx="12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4" name="AutoShape 5">
              <a:extLst>
                <a:ext uri="{FF2B5EF4-FFF2-40B4-BE49-F238E27FC236}">
                  <a16:creationId xmlns:a16="http://schemas.microsoft.com/office/drawing/2014/main" id="{4FB3719F-FF38-4A78-AE0D-0AF85839F7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928820" flipH="1">
              <a:off x="2561" y="2137"/>
              <a:ext cx="216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00 w 21600"/>
                <a:gd name="T19" fmla="*/ 3200 h 21600"/>
                <a:gd name="T20" fmla="*/ 18400 w 21600"/>
                <a:gd name="T21" fmla="*/ 184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9312" y="5399"/>
                    <a:pt x="7891" y="6013"/>
                    <a:pt x="6871" y="7095"/>
                  </a:cubicBezTo>
                  <a:lnTo>
                    <a:pt x="2942" y="3390"/>
                  </a:lnTo>
                  <a:cubicBezTo>
                    <a:pt x="4983" y="1226"/>
                    <a:pt x="7825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35" name="Text Box 6">
              <a:extLst>
                <a:ext uri="{FF2B5EF4-FFF2-40B4-BE49-F238E27FC236}">
                  <a16:creationId xmlns:a16="http://schemas.microsoft.com/office/drawing/2014/main" id="{677DF122-C584-4B7E-9ED9-48620345E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1" y="2713"/>
              <a:ext cx="43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+d</a:t>
              </a:r>
              <a:endParaRPr lang="nl-NL" altLang="nl-BE"/>
            </a:p>
          </p:txBody>
        </p:sp>
        <p:sp>
          <p:nvSpPr>
            <p:cNvPr id="22536" name="Line 7">
              <a:extLst>
                <a:ext uri="{FF2B5EF4-FFF2-40B4-BE49-F238E27FC236}">
                  <a16:creationId xmlns:a16="http://schemas.microsoft.com/office/drawing/2014/main" id="{253E821C-8B10-4E12-8497-A3DD3A0DC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9" y="2353"/>
              <a:ext cx="0" cy="64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7" name="Line 8">
              <a:extLst>
                <a:ext uri="{FF2B5EF4-FFF2-40B4-BE49-F238E27FC236}">
                  <a16:creationId xmlns:a16="http://schemas.microsoft.com/office/drawing/2014/main" id="{F675EA72-DAFE-4186-8464-8C775522B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" y="2353"/>
              <a:ext cx="3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8" name="Text Box 9">
              <a:extLst>
                <a:ext uri="{FF2B5EF4-FFF2-40B4-BE49-F238E27FC236}">
                  <a16:creationId xmlns:a16="http://schemas.microsoft.com/office/drawing/2014/main" id="{B5929CFC-2360-4C34-90BA-CA9B72C8E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2353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endParaRPr lang="nl-NL" altLang="nl-BE"/>
            </a:p>
          </p:txBody>
        </p:sp>
        <p:sp>
          <p:nvSpPr>
            <p:cNvPr id="22539" name="Text Box 10">
              <a:extLst>
                <a:ext uri="{FF2B5EF4-FFF2-40B4-BE49-F238E27FC236}">
                  <a16:creationId xmlns:a16="http://schemas.microsoft.com/office/drawing/2014/main" id="{9C3703D0-6824-4433-AA45-60CB84F9E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3217"/>
              <a:ext cx="100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=E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sin(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+d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)</a:t>
              </a:r>
            </a:p>
            <a:p>
              <a:endParaRPr lang="nl-NL" altLang="zh-CN" sz="16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	(b)</a:t>
              </a:r>
              <a:endParaRPr lang="nl-NL" altLang="nl-BE"/>
            </a:p>
          </p:txBody>
        </p:sp>
        <p:sp>
          <p:nvSpPr>
            <p:cNvPr id="22540" name="Line 11">
              <a:extLst>
                <a:ext uri="{FF2B5EF4-FFF2-40B4-BE49-F238E27FC236}">
                  <a16:creationId xmlns:a16="http://schemas.microsoft.com/office/drawing/2014/main" id="{2FCA9986-C1C2-4D7D-860F-1C2F33C4B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" y="2137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1" name="Line 12">
              <a:extLst>
                <a:ext uri="{FF2B5EF4-FFF2-40B4-BE49-F238E27FC236}">
                  <a16:creationId xmlns:a16="http://schemas.microsoft.com/office/drawing/2014/main" id="{D07AE347-FD82-45E9-BE51-D3EE911E6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" y="3001"/>
              <a:ext cx="12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2" name="Line 13">
              <a:extLst>
                <a:ext uri="{FF2B5EF4-FFF2-40B4-BE49-F238E27FC236}">
                  <a16:creationId xmlns:a16="http://schemas.microsoft.com/office/drawing/2014/main" id="{2E306EA6-2DE4-47A6-94BF-D5BF82F26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" y="2497"/>
              <a:ext cx="576" cy="50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3" name="AutoShape 14">
              <a:extLst>
                <a:ext uri="{FF2B5EF4-FFF2-40B4-BE49-F238E27FC236}">
                  <a16:creationId xmlns:a16="http://schemas.microsoft.com/office/drawing/2014/main" id="{5B08000B-C0E5-4229-8CF8-929D417153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928820" flipH="1">
              <a:off x="833" y="2353"/>
              <a:ext cx="215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14 w 21600"/>
                <a:gd name="T19" fmla="*/ 3200 h 21600"/>
                <a:gd name="T20" fmla="*/ 18486 w 21600"/>
                <a:gd name="T21" fmla="*/ 184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9312" y="5399"/>
                    <a:pt x="7891" y="6013"/>
                    <a:pt x="6871" y="7095"/>
                  </a:cubicBezTo>
                  <a:lnTo>
                    <a:pt x="2942" y="3390"/>
                  </a:lnTo>
                  <a:cubicBezTo>
                    <a:pt x="4983" y="1226"/>
                    <a:pt x="7825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44" name="Text Box 15">
              <a:extLst>
                <a:ext uri="{FF2B5EF4-FFF2-40B4-BE49-F238E27FC236}">
                  <a16:creationId xmlns:a16="http://schemas.microsoft.com/office/drawing/2014/main" id="{EE837D57-A71F-4CA6-961F-7D44016D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2713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endParaRPr lang="nl-NL" altLang="nl-BE"/>
            </a:p>
          </p:txBody>
        </p:sp>
        <p:sp>
          <p:nvSpPr>
            <p:cNvPr id="22545" name="Line 16">
              <a:extLst>
                <a:ext uri="{FF2B5EF4-FFF2-40B4-BE49-F238E27FC236}">
                  <a16:creationId xmlns:a16="http://schemas.microsoft.com/office/drawing/2014/main" id="{F95711A7-92B2-4439-AD9D-3499A6F8B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" y="2497"/>
              <a:ext cx="0" cy="50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6" name="Line 17">
              <a:extLst>
                <a:ext uri="{FF2B5EF4-FFF2-40B4-BE49-F238E27FC236}">
                  <a16:creationId xmlns:a16="http://schemas.microsoft.com/office/drawing/2014/main" id="{E1BED281-26A9-40F0-9C81-1F74906C3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" y="2497"/>
              <a:ext cx="64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7" name="Arc 18">
              <a:extLst>
                <a:ext uri="{FF2B5EF4-FFF2-40B4-BE49-F238E27FC236}">
                  <a16:creationId xmlns:a16="http://schemas.microsoft.com/office/drawing/2014/main" id="{71DCF1CB-A368-4C21-8EC7-771008E53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2785"/>
              <a:ext cx="144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8" name="Text Box 19">
              <a:extLst>
                <a:ext uri="{FF2B5EF4-FFF2-40B4-BE49-F238E27FC236}">
                  <a16:creationId xmlns:a16="http://schemas.microsoft.com/office/drawing/2014/main" id="{4290B444-E732-410B-8C8D-7A2808858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" y="256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endParaRPr lang="nl-NL" altLang="nl-BE"/>
            </a:p>
          </p:txBody>
        </p:sp>
        <p:sp>
          <p:nvSpPr>
            <p:cNvPr id="22549" name="Text Box 20">
              <a:extLst>
                <a:ext uri="{FF2B5EF4-FFF2-40B4-BE49-F238E27FC236}">
                  <a16:creationId xmlns:a16="http://schemas.microsoft.com/office/drawing/2014/main" id="{73457886-3074-4FF5-A31D-0D90584E5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" y="3217"/>
              <a:ext cx="100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=E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sin(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t)</a:t>
              </a:r>
            </a:p>
            <a:p>
              <a:endParaRPr lang="nl-NL" altLang="zh-CN" sz="16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	(a)</a:t>
              </a:r>
              <a:endParaRPr lang="nl-NL" altLang="nl-BE"/>
            </a:p>
          </p:txBody>
        </p:sp>
        <p:sp>
          <p:nvSpPr>
            <p:cNvPr id="22550" name="Text Box 21">
              <a:extLst>
                <a:ext uri="{FF2B5EF4-FFF2-40B4-BE49-F238E27FC236}">
                  <a16:creationId xmlns:a16="http://schemas.microsoft.com/office/drawing/2014/main" id="{D736D21A-A6F1-41B1-9B43-730A28145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3" y="2569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endParaRPr lang="nl-NL" altLang="nl-BE"/>
            </a:p>
          </p:txBody>
        </p:sp>
        <p:sp>
          <p:nvSpPr>
            <p:cNvPr id="22551" name="Arc 22">
              <a:extLst>
                <a:ext uri="{FF2B5EF4-FFF2-40B4-BE49-F238E27FC236}">
                  <a16:creationId xmlns:a16="http://schemas.microsoft.com/office/drawing/2014/main" id="{454E3A2D-A791-42D1-9889-78D3144C0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" y="2713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2" name="Text Box 23">
              <a:extLst>
                <a:ext uri="{FF2B5EF4-FFF2-40B4-BE49-F238E27FC236}">
                  <a16:creationId xmlns:a16="http://schemas.microsoft.com/office/drawing/2014/main" id="{1D676967-F662-4B12-BE9C-19CBA214C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640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nl-NL" altLang="nl-BE"/>
            </a:p>
          </p:txBody>
        </p:sp>
        <p:sp>
          <p:nvSpPr>
            <p:cNvPr id="22553" name="Line 24">
              <a:extLst>
                <a:ext uri="{FF2B5EF4-FFF2-40B4-BE49-F238E27FC236}">
                  <a16:creationId xmlns:a16="http://schemas.microsoft.com/office/drawing/2014/main" id="{11DDA91B-C61C-48AE-8D43-78DED33574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037901" flipV="1">
              <a:off x="1985" y="2425"/>
              <a:ext cx="576" cy="50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4" name="Line 25">
              <a:extLst>
                <a:ext uri="{FF2B5EF4-FFF2-40B4-BE49-F238E27FC236}">
                  <a16:creationId xmlns:a16="http://schemas.microsoft.com/office/drawing/2014/main" id="{643A384D-D5DB-4E66-9D06-79275EA61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" y="1434"/>
              <a:ext cx="0" cy="172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5" name="Line 26">
              <a:extLst>
                <a:ext uri="{FF2B5EF4-FFF2-40B4-BE49-F238E27FC236}">
                  <a16:creationId xmlns:a16="http://schemas.microsoft.com/office/drawing/2014/main" id="{2E9CC108-955C-44F5-AAA7-E19B6420D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3018"/>
              <a:ext cx="19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6" name="Line 27">
              <a:extLst>
                <a:ext uri="{FF2B5EF4-FFF2-40B4-BE49-F238E27FC236}">
                  <a16:creationId xmlns:a16="http://schemas.microsoft.com/office/drawing/2014/main" id="{65BB504E-5B66-4D90-B68B-66822797C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2514"/>
              <a:ext cx="576" cy="50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7" name="Text Box 28">
              <a:extLst>
                <a:ext uri="{FF2B5EF4-FFF2-40B4-BE49-F238E27FC236}">
                  <a16:creationId xmlns:a16="http://schemas.microsoft.com/office/drawing/2014/main" id="{838FF1EB-1589-4891-98BB-CCD0EE4CA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2730"/>
              <a:ext cx="43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t+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b</a:t>
              </a:r>
              <a:endParaRPr lang="nl-NL" altLang="nl-BE"/>
            </a:p>
          </p:txBody>
        </p:sp>
        <p:sp>
          <p:nvSpPr>
            <p:cNvPr id="22558" name="Line 29">
              <a:extLst>
                <a:ext uri="{FF2B5EF4-FFF2-40B4-BE49-F238E27FC236}">
                  <a16:creationId xmlns:a16="http://schemas.microsoft.com/office/drawing/2014/main" id="{1C92CDD1-32B4-44B6-8DB0-DEAAC6193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2514"/>
              <a:ext cx="0" cy="50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9" name="Line 30">
              <a:extLst>
                <a:ext uri="{FF2B5EF4-FFF2-40B4-BE49-F238E27FC236}">
                  <a16:creationId xmlns:a16="http://schemas.microsoft.com/office/drawing/2014/main" id="{2B63AA40-3BE7-46A3-A185-55761F856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514"/>
              <a:ext cx="108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0" name="Text Box 31">
              <a:extLst>
                <a:ext uri="{FF2B5EF4-FFF2-40B4-BE49-F238E27FC236}">
                  <a16:creationId xmlns:a16="http://schemas.microsoft.com/office/drawing/2014/main" id="{782D196D-8FD9-4256-A072-3E50662FB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2657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endParaRPr lang="nl-NL" altLang="nl-BE"/>
            </a:p>
          </p:txBody>
        </p:sp>
        <p:sp>
          <p:nvSpPr>
            <p:cNvPr id="22561" name="Line 32">
              <a:extLst>
                <a:ext uri="{FF2B5EF4-FFF2-40B4-BE49-F238E27FC236}">
                  <a16:creationId xmlns:a16="http://schemas.microsoft.com/office/drawing/2014/main" id="{3FB6C993-0DB9-4B36-8C5E-FCC1C2B64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1866"/>
              <a:ext cx="108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2" name="Line 33">
              <a:extLst>
                <a:ext uri="{FF2B5EF4-FFF2-40B4-BE49-F238E27FC236}">
                  <a16:creationId xmlns:a16="http://schemas.microsoft.com/office/drawing/2014/main" id="{34B60FF9-D676-420F-AEB7-F9FCA3C38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6" y="2010"/>
              <a:ext cx="576" cy="504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3" name="Arc 34">
              <a:extLst>
                <a:ext uri="{FF2B5EF4-FFF2-40B4-BE49-F238E27FC236}">
                  <a16:creationId xmlns:a16="http://schemas.microsoft.com/office/drawing/2014/main" id="{F33D01F4-EDB6-4B56-BFD4-5982F74B3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" y="2298"/>
              <a:ext cx="144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4" name="Text Box 35">
              <a:extLst>
                <a:ext uri="{FF2B5EF4-FFF2-40B4-BE49-F238E27FC236}">
                  <a16:creationId xmlns:a16="http://schemas.microsoft.com/office/drawing/2014/main" id="{8D264025-D035-4FCD-81CB-2609C0948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6" y="2226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endParaRPr lang="nl-NL" altLang="nl-BE"/>
            </a:p>
          </p:txBody>
        </p:sp>
        <p:sp>
          <p:nvSpPr>
            <p:cNvPr id="22565" name="Line 36">
              <a:extLst>
                <a:ext uri="{FF2B5EF4-FFF2-40B4-BE49-F238E27FC236}">
                  <a16:creationId xmlns:a16="http://schemas.microsoft.com/office/drawing/2014/main" id="{7379130B-A33B-4502-ACC1-B49C749E8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1866"/>
              <a:ext cx="0" cy="64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6" name="Text Box 37">
              <a:extLst>
                <a:ext uri="{FF2B5EF4-FFF2-40B4-BE49-F238E27FC236}">
                  <a16:creationId xmlns:a16="http://schemas.microsoft.com/office/drawing/2014/main" id="{32C7E0EC-3379-4724-9376-B0D1B7C7F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2082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endParaRPr lang="nl-NL" altLang="nl-BE"/>
            </a:p>
          </p:txBody>
        </p:sp>
        <p:sp>
          <p:nvSpPr>
            <p:cNvPr id="22567" name="Arc 38">
              <a:extLst>
                <a:ext uri="{FF2B5EF4-FFF2-40B4-BE49-F238E27FC236}">
                  <a16:creationId xmlns:a16="http://schemas.microsoft.com/office/drawing/2014/main" id="{AF2E4D91-D390-497E-A776-3D74A5062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" y="1938"/>
              <a:ext cx="144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8" name="Text Box 39">
              <a:extLst>
                <a:ext uri="{FF2B5EF4-FFF2-40B4-BE49-F238E27FC236}">
                  <a16:creationId xmlns:a16="http://schemas.microsoft.com/office/drawing/2014/main" id="{A7D094A9-94BF-4E4E-9244-8DC07CED0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6" y="1866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d</a:t>
              </a:r>
              <a:endParaRPr lang="nl-NL" altLang="nl-BE"/>
            </a:p>
          </p:txBody>
        </p:sp>
        <p:sp>
          <p:nvSpPr>
            <p:cNvPr id="22569" name="Text Box 40">
              <a:extLst>
                <a:ext uri="{FF2B5EF4-FFF2-40B4-BE49-F238E27FC236}">
                  <a16:creationId xmlns:a16="http://schemas.microsoft.com/office/drawing/2014/main" id="{0D6649A1-D8FE-4278-888B-1C28AE6EA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0" y="208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endParaRPr lang="nl-NL" altLang="nl-BE"/>
            </a:p>
          </p:txBody>
        </p:sp>
        <p:sp>
          <p:nvSpPr>
            <p:cNvPr id="22570" name="Text Box 41">
              <a:extLst>
                <a:ext uri="{FF2B5EF4-FFF2-40B4-BE49-F238E27FC236}">
                  <a16:creationId xmlns:a16="http://schemas.microsoft.com/office/drawing/2014/main" id="{E1419340-7A65-4FD4-92A0-B0750886B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201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R</a:t>
              </a:r>
              <a:endParaRPr lang="nl-NL" altLang="nl-BE"/>
            </a:p>
          </p:txBody>
        </p:sp>
        <p:sp>
          <p:nvSpPr>
            <p:cNvPr id="22571" name="Line 42">
              <a:extLst>
                <a:ext uri="{FF2B5EF4-FFF2-40B4-BE49-F238E27FC236}">
                  <a16:creationId xmlns:a16="http://schemas.microsoft.com/office/drawing/2014/main" id="{2117EDB0-8280-4B6F-8A86-4257442D08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037901" flipV="1">
              <a:off x="4162" y="1938"/>
              <a:ext cx="576" cy="50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2" name="Line 43">
              <a:extLst>
                <a:ext uri="{FF2B5EF4-FFF2-40B4-BE49-F238E27FC236}">
                  <a16:creationId xmlns:a16="http://schemas.microsoft.com/office/drawing/2014/main" id="{2F1BA6C2-367A-409D-8EF2-93F4C094F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1866"/>
              <a:ext cx="864" cy="115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3" name="Text Box 44">
              <a:extLst>
                <a:ext uri="{FF2B5EF4-FFF2-40B4-BE49-F238E27FC236}">
                  <a16:creationId xmlns:a16="http://schemas.microsoft.com/office/drawing/2014/main" id="{93C542EF-2570-4AEC-9F77-81F4DE28A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58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  <a:endParaRPr lang="nl-NL" altLang="zh-CN" sz="16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endParaRPr lang="nl-NL" altLang="nl-BE"/>
            </a:p>
          </p:txBody>
        </p:sp>
        <p:sp>
          <p:nvSpPr>
            <p:cNvPr id="22574" name="Line 45">
              <a:extLst>
                <a:ext uri="{FF2B5EF4-FFF2-40B4-BE49-F238E27FC236}">
                  <a16:creationId xmlns:a16="http://schemas.microsoft.com/office/drawing/2014/main" id="{6C91427E-00A1-4DF1-AF5D-24AEF7A5CB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4174" y="2411"/>
              <a:ext cx="113" cy="151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5" name="Arc 46">
              <a:extLst>
                <a:ext uri="{FF2B5EF4-FFF2-40B4-BE49-F238E27FC236}">
                  <a16:creationId xmlns:a16="http://schemas.microsoft.com/office/drawing/2014/main" id="{E2CD1981-2FF6-4E01-BE51-C72278D7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" y="2730"/>
              <a:ext cx="21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6" name="Text Box 47">
              <a:extLst>
                <a:ext uri="{FF2B5EF4-FFF2-40B4-BE49-F238E27FC236}">
                  <a16:creationId xmlns:a16="http://schemas.microsoft.com/office/drawing/2014/main" id="{16E043DB-C892-4C7E-82A7-3920352D8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217"/>
              <a:ext cx="1587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E=E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+E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=E</a:t>
              </a:r>
              <a:r>
                <a:rPr lang="nl-NL" altLang="zh-CN" sz="16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R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sin(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w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nl-NL" altLang="zh-CN" sz="1600">
                  <a:latin typeface="Symbol" panose="05050102010706020507" pitchFamily="18" charset="2"/>
                  <a:ea typeface="SimSun" panose="02010600030101010101" pitchFamily="2" charset="-122"/>
                </a:rPr>
                <a:t>+b</a:t>
              </a:r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)</a:t>
              </a:r>
            </a:p>
            <a:p>
              <a:endParaRPr lang="nl-NL" altLang="zh-CN" sz="16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r>
                <a:rPr lang="nl-NL" altLang="zh-CN" sz="1600">
                  <a:latin typeface="Times New Roman" panose="02020603050405020304" pitchFamily="18" charset="0"/>
                  <a:ea typeface="SimSun" panose="02010600030101010101" pitchFamily="2" charset="-122"/>
                </a:rPr>
                <a:t>	(c)</a:t>
              </a:r>
              <a:endParaRPr lang="nl-NL" altLang="nl-BE"/>
            </a:p>
          </p:txBody>
        </p:sp>
      </p:grpSp>
      <p:sp>
        <p:nvSpPr>
          <p:cNvPr id="22531" name="Rectangle 48">
            <a:extLst>
              <a:ext uri="{FF2B5EF4-FFF2-40B4-BE49-F238E27FC236}">
                <a16:creationId xmlns:a16="http://schemas.microsoft.com/office/drawing/2014/main" id="{6AD00932-66E1-46B5-ADA0-574BD5853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74638"/>
            <a:ext cx="9072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nl-BE"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Intermezzo: vectormodel voor het samenstellen van harmonische golven – 2 golven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624</Words>
  <Application>Microsoft Office PowerPoint</Application>
  <PresentationFormat>Diavoorstelling (4:3)</PresentationFormat>
  <Paragraphs>127</Paragraphs>
  <Slides>24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Symbol</vt:lpstr>
      <vt:lpstr>Times</vt:lpstr>
      <vt:lpstr>Times New Roman</vt:lpstr>
      <vt:lpstr>Blank</vt:lpstr>
      <vt:lpstr>Vergelijking</vt:lpstr>
      <vt:lpstr>PowerPoint-presentatie</vt:lpstr>
      <vt:lpstr>Inhoud H35: Buiging</vt:lpstr>
      <vt:lpstr>Buigingspatroon</vt:lpstr>
      <vt:lpstr>35.1 Buiging door een enkele  spleet of schijf</vt:lpstr>
      <vt:lpstr>35.1 Buiging door een enkele  spleet of schijf</vt:lpstr>
      <vt:lpstr>35.1 Buiging door een enkele  spleet of schijf</vt:lpstr>
      <vt:lpstr>35.1 Buiging door een enkele  spleet of schijf</vt:lpstr>
      <vt:lpstr>PowerPoint-presentatie</vt:lpstr>
      <vt:lpstr>PowerPoint-presentatie</vt:lpstr>
      <vt:lpstr>PowerPoint-presentatie</vt:lpstr>
      <vt:lpstr>35.2 Intensiteit in het buigings-patroon van een enkele spleet</vt:lpstr>
      <vt:lpstr>PowerPoint-presentatie</vt:lpstr>
      <vt:lpstr>PowerPoint-presentatie</vt:lpstr>
      <vt:lpstr>35.3 Buiging bij het dubbelspleet-experiment</vt:lpstr>
      <vt:lpstr>35.4 Interferentie versus buiging</vt:lpstr>
      <vt:lpstr>35.5 Grenzen aan de resolutie; cirkelvormige openingen</vt:lpstr>
      <vt:lpstr>35.5 Grenzen aan de resolutie; cirkelvormige openingen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35.8 Buigingsroosters</vt:lpstr>
      <vt:lpstr>35.9 De spectrometer en spectroscopie</vt:lpstr>
    </vt:vector>
  </TitlesOfParts>
  <Company>PIT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01-10b</dc:title>
  <dc:creator>System_70</dc:creator>
  <cp:lastModifiedBy>WIEERS Els</cp:lastModifiedBy>
  <cp:revision>230</cp:revision>
  <cp:lastPrinted>2005-12-13T16:18:07Z</cp:lastPrinted>
  <dcterms:created xsi:type="dcterms:W3CDTF">2005-12-12T21:42:59Z</dcterms:created>
  <dcterms:modified xsi:type="dcterms:W3CDTF">2023-12-12T10:11:23Z</dcterms:modified>
</cp:coreProperties>
</file>