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en-GB"/>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GB"/>
          </a:p>
        </p:txBody>
      </p:sp>
      <p:sp>
        <p:nvSpPr>
          <p:cNvPr id="4" name="Tijdelijke aanduiding voor datum 3"/>
          <p:cNvSpPr>
            <a:spLocks noGrp="1"/>
          </p:cNvSpPr>
          <p:nvPr>
            <p:ph type="dt" sz="half" idx="10"/>
          </p:nvPr>
        </p:nvSpPr>
        <p:spPr/>
        <p:txBody>
          <a:bodyPr/>
          <a:lstStyle/>
          <a:p>
            <a:fld id="{62CAF162-387B-4D6B-A6ED-EB7969F17AF9}" type="datetimeFigureOut">
              <a:rPr lang="en-GB" smtClean="0"/>
              <a:t>08/02/2021</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54B0D20A-E0D8-494B-9FA3-5D201515431A}" type="slidenum">
              <a:rPr lang="en-GB" smtClean="0"/>
              <a:t>‹nr.›</a:t>
            </a:fld>
            <a:endParaRPr lang="en-GB"/>
          </a:p>
        </p:txBody>
      </p:sp>
    </p:spTree>
    <p:extLst>
      <p:ext uri="{BB962C8B-B14F-4D97-AF65-F5344CB8AC3E}">
        <p14:creationId xmlns:p14="http://schemas.microsoft.com/office/powerpoint/2010/main" val="41269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datum 3"/>
          <p:cNvSpPr>
            <a:spLocks noGrp="1"/>
          </p:cNvSpPr>
          <p:nvPr>
            <p:ph type="dt" sz="half" idx="10"/>
          </p:nvPr>
        </p:nvSpPr>
        <p:spPr/>
        <p:txBody>
          <a:bodyPr/>
          <a:lstStyle/>
          <a:p>
            <a:fld id="{62CAF162-387B-4D6B-A6ED-EB7969F17AF9}" type="datetimeFigureOut">
              <a:rPr lang="en-GB" smtClean="0"/>
              <a:t>08/02/2021</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54B0D20A-E0D8-494B-9FA3-5D201515431A}" type="slidenum">
              <a:rPr lang="en-GB" smtClean="0"/>
              <a:t>‹nr.›</a:t>
            </a:fld>
            <a:endParaRPr lang="en-GB"/>
          </a:p>
        </p:txBody>
      </p:sp>
    </p:spTree>
    <p:extLst>
      <p:ext uri="{BB962C8B-B14F-4D97-AF65-F5344CB8AC3E}">
        <p14:creationId xmlns:p14="http://schemas.microsoft.com/office/powerpoint/2010/main" val="3009705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en-GB"/>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datum 3"/>
          <p:cNvSpPr>
            <a:spLocks noGrp="1"/>
          </p:cNvSpPr>
          <p:nvPr>
            <p:ph type="dt" sz="half" idx="10"/>
          </p:nvPr>
        </p:nvSpPr>
        <p:spPr/>
        <p:txBody>
          <a:bodyPr/>
          <a:lstStyle/>
          <a:p>
            <a:fld id="{62CAF162-387B-4D6B-A6ED-EB7969F17AF9}" type="datetimeFigureOut">
              <a:rPr lang="en-GB" smtClean="0"/>
              <a:t>08/02/2021</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54B0D20A-E0D8-494B-9FA3-5D201515431A}" type="slidenum">
              <a:rPr lang="en-GB" smtClean="0"/>
              <a:t>‹nr.›</a:t>
            </a:fld>
            <a:endParaRPr lang="en-GB"/>
          </a:p>
        </p:txBody>
      </p:sp>
    </p:spTree>
    <p:extLst>
      <p:ext uri="{BB962C8B-B14F-4D97-AF65-F5344CB8AC3E}">
        <p14:creationId xmlns:p14="http://schemas.microsoft.com/office/powerpoint/2010/main" val="130873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inhoud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datum 3"/>
          <p:cNvSpPr>
            <a:spLocks noGrp="1"/>
          </p:cNvSpPr>
          <p:nvPr>
            <p:ph type="dt" sz="half" idx="10"/>
          </p:nvPr>
        </p:nvSpPr>
        <p:spPr/>
        <p:txBody>
          <a:bodyPr/>
          <a:lstStyle/>
          <a:p>
            <a:fld id="{62CAF162-387B-4D6B-A6ED-EB7969F17AF9}" type="datetimeFigureOut">
              <a:rPr lang="en-GB" smtClean="0"/>
              <a:t>08/02/2021</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54B0D20A-E0D8-494B-9FA3-5D201515431A}" type="slidenum">
              <a:rPr lang="en-GB" smtClean="0"/>
              <a:t>‹nr.›</a:t>
            </a:fld>
            <a:endParaRPr lang="en-GB"/>
          </a:p>
        </p:txBody>
      </p:sp>
    </p:spTree>
    <p:extLst>
      <p:ext uri="{BB962C8B-B14F-4D97-AF65-F5344CB8AC3E}">
        <p14:creationId xmlns:p14="http://schemas.microsoft.com/office/powerpoint/2010/main" val="54246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en-GB"/>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p:txBody>
          <a:bodyPr/>
          <a:lstStyle/>
          <a:p>
            <a:fld id="{62CAF162-387B-4D6B-A6ED-EB7969F17AF9}" type="datetimeFigureOut">
              <a:rPr lang="en-GB" smtClean="0"/>
              <a:t>08/02/2021</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54B0D20A-E0D8-494B-9FA3-5D201515431A}" type="slidenum">
              <a:rPr lang="en-GB" smtClean="0"/>
              <a:t>‹nr.›</a:t>
            </a:fld>
            <a:endParaRPr lang="en-GB"/>
          </a:p>
        </p:txBody>
      </p:sp>
    </p:spTree>
    <p:extLst>
      <p:ext uri="{BB962C8B-B14F-4D97-AF65-F5344CB8AC3E}">
        <p14:creationId xmlns:p14="http://schemas.microsoft.com/office/powerpoint/2010/main" val="403286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Tijdelijke aanduiding voor datum 4"/>
          <p:cNvSpPr>
            <a:spLocks noGrp="1"/>
          </p:cNvSpPr>
          <p:nvPr>
            <p:ph type="dt" sz="half" idx="10"/>
          </p:nvPr>
        </p:nvSpPr>
        <p:spPr/>
        <p:txBody>
          <a:bodyPr/>
          <a:lstStyle/>
          <a:p>
            <a:fld id="{62CAF162-387B-4D6B-A6ED-EB7969F17AF9}" type="datetimeFigureOut">
              <a:rPr lang="en-GB" smtClean="0"/>
              <a:t>08/02/2021</a:t>
            </a:fld>
            <a:endParaRPr lang="en-GB"/>
          </a:p>
        </p:txBody>
      </p:sp>
      <p:sp>
        <p:nvSpPr>
          <p:cNvPr id="6" name="Tijdelijke aanduiding voor voettekst 5"/>
          <p:cNvSpPr>
            <a:spLocks noGrp="1"/>
          </p:cNvSpPr>
          <p:nvPr>
            <p:ph type="ftr" sz="quarter" idx="11"/>
          </p:nvPr>
        </p:nvSpPr>
        <p:spPr/>
        <p:txBody>
          <a:bodyPr/>
          <a:lstStyle/>
          <a:p>
            <a:endParaRPr lang="en-GB"/>
          </a:p>
        </p:txBody>
      </p:sp>
      <p:sp>
        <p:nvSpPr>
          <p:cNvPr id="7" name="Tijdelijke aanduiding voor dianummer 6"/>
          <p:cNvSpPr>
            <a:spLocks noGrp="1"/>
          </p:cNvSpPr>
          <p:nvPr>
            <p:ph type="sldNum" sz="quarter" idx="12"/>
          </p:nvPr>
        </p:nvSpPr>
        <p:spPr/>
        <p:txBody>
          <a:bodyPr/>
          <a:lstStyle/>
          <a:p>
            <a:fld id="{54B0D20A-E0D8-494B-9FA3-5D201515431A}" type="slidenum">
              <a:rPr lang="en-GB" smtClean="0"/>
              <a:t>‹nr.›</a:t>
            </a:fld>
            <a:endParaRPr lang="en-GB"/>
          </a:p>
        </p:txBody>
      </p:sp>
    </p:spTree>
    <p:extLst>
      <p:ext uri="{BB962C8B-B14F-4D97-AF65-F5344CB8AC3E}">
        <p14:creationId xmlns:p14="http://schemas.microsoft.com/office/powerpoint/2010/main" val="2980156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en-GB"/>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7" name="Tijdelijke aanduiding voor datum 6"/>
          <p:cNvSpPr>
            <a:spLocks noGrp="1"/>
          </p:cNvSpPr>
          <p:nvPr>
            <p:ph type="dt" sz="half" idx="10"/>
          </p:nvPr>
        </p:nvSpPr>
        <p:spPr/>
        <p:txBody>
          <a:bodyPr/>
          <a:lstStyle/>
          <a:p>
            <a:fld id="{62CAF162-387B-4D6B-A6ED-EB7969F17AF9}" type="datetimeFigureOut">
              <a:rPr lang="en-GB" smtClean="0"/>
              <a:t>08/02/2021</a:t>
            </a:fld>
            <a:endParaRPr lang="en-GB"/>
          </a:p>
        </p:txBody>
      </p:sp>
      <p:sp>
        <p:nvSpPr>
          <p:cNvPr id="8" name="Tijdelijke aanduiding voor voettekst 7"/>
          <p:cNvSpPr>
            <a:spLocks noGrp="1"/>
          </p:cNvSpPr>
          <p:nvPr>
            <p:ph type="ftr" sz="quarter" idx="11"/>
          </p:nvPr>
        </p:nvSpPr>
        <p:spPr/>
        <p:txBody>
          <a:bodyPr/>
          <a:lstStyle/>
          <a:p>
            <a:endParaRPr lang="en-GB"/>
          </a:p>
        </p:txBody>
      </p:sp>
      <p:sp>
        <p:nvSpPr>
          <p:cNvPr id="9" name="Tijdelijke aanduiding voor dianummer 8"/>
          <p:cNvSpPr>
            <a:spLocks noGrp="1"/>
          </p:cNvSpPr>
          <p:nvPr>
            <p:ph type="sldNum" sz="quarter" idx="12"/>
          </p:nvPr>
        </p:nvSpPr>
        <p:spPr/>
        <p:txBody>
          <a:bodyPr/>
          <a:lstStyle/>
          <a:p>
            <a:fld id="{54B0D20A-E0D8-494B-9FA3-5D201515431A}" type="slidenum">
              <a:rPr lang="en-GB" smtClean="0"/>
              <a:t>‹nr.›</a:t>
            </a:fld>
            <a:endParaRPr lang="en-GB"/>
          </a:p>
        </p:txBody>
      </p:sp>
    </p:spTree>
    <p:extLst>
      <p:ext uri="{BB962C8B-B14F-4D97-AF65-F5344CB8AC3E}">
        <p14:creationId xmlns:p14="http://schemas.microsoft.com/office/powerpoint/2010/main" val="69024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datum 2"/>
          <p:cNvSpPr>
            <a:spLocks noGrp="1"/>
          </p:cNvSpPr>
          <p:nvPr>
            <p:ph type="dt" sz="half" idx="10"/>
          </p:nvPr>
        </p:nvSpPr>
        <p:spPr/>
        <p:txBody>
          <a:bodyPr/>
          <a:lstStyle/>
          <a:p>
            <a:fld id="{62CAF162-387B-4D6B-A6ED-EB7969F17AF9}" type="datetimeFigureOut">
              <a:rPr lang="en-GB" smtClean="0"/>
              <a:t>08/02/2021</a:t>
            </a:fld>
            <a:endParaRPr lang="en-GB"/>
          </a:p>
        </p:txBody>
      </p:sp>
      <p:sp>
        <p:nvSpPr>
          <p:cNvPr id="4" name="Tijdelijke aanduiding voor voettekst 3"/>
          <p:cNvSpPr>
            <a:spLocks noGrp="1"/>
          </p:cNvSpPr>
          <p:nvPr>
            <p:ph type="ftr" sz="quarter" idx="11"/>
          </p:nvPr>
        </p:nvSpPr>
        <p:spPr/>
        <p:txBody>
          <a:bodyPr/>
          <a:lstStyle/>
          <a:p>
            <a:endParaRPr lang="en-GB"/>
          </a:p>
        </p:txBody>
      </p:sp>
      <p:sp>
        <p:nvSpPr>
          <p:cNvPr id="5" name="Tijdelijke aanduiding voor dianummer 4"/>
          <p:cNvSpPr>
            <a:spLocks noGrp="1"/>
          </p:cNvSpPr>
          <p:nvPr>
            <p:ph type="sldNum" sz="quarter" idx="12"/>
          </p:nvPr>
        </p:nvSpPr>
        <p:spPr/>
        <p:txBody>
          <a:bodyPr/>
          <a:lstStyle/>
          <a:p>
            <a:fld id="{54B0D20A-E0D8-494B-9FA3-5D201515431A}" type="slidenum">
              <a:rPr lang="en-GB" smtClean="0"/>
              <a:t>‹nr.›</a:t>
            </a:fld>
            <a:endParaRPr lang="en-GB"/>
          </a:p>
        </p:txBody>
      </p:sp>
    </p:spTree>
    <p:extLst>
      <p:ext uri="{BB962C8B-B14F-4D97-AF65-F5344CB8AC3E}">
        <p14:creationId xmlns:p14="http://schemas.microsoft.com/office/powerpoint/2010/main" val="236988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2CAF162-387B-4D6B-A6ED-EB7969F17AF9}" type="datetimeFigureOut">
              <a:rPr lang="en-GB" smtClean="0"/>
              <a:t>08/02/2021</a:t>
            </a:fld>
            <a:endParaRPr lang="en-GB"/>
          </a:p>
        </p:txBody>
      </p:sp>
      <p:sp>
        <p:nvSpPr>
          <p:cNvPr id="3" name="Tijdelijke aanduiding voor voettekst 2"/>
          <p:cNvSpPr>
            <a:spLocks noGrp="1"/>
          </p:cNvSpPr>
          <p:nvPr>
            <p:ph type="ftr" sz="quarter" idx="11"/>
          </p:nvPr>
        </p:nvSpPr>
        <p:spPr/>
        <p:txBody>
          <a:bodyPr/>
          <a:lstStyle/>
          <a:p>
            <a:endParaRPr lang="en-GB"/>
          </a:p>
        </p:txBody>
      </p:sp>
      <p:sp>
        <p:nvSpPr>
          <p:cNvPr id="4" name="Tijdelijke aanduiding voor dianummer 3"/>
          <p:cNvSpPr>
            <a:spLocks noGrp="1"/>
          </p:cNvSpPr>
          <p:nvPr>
            <p:ph type="sldNum" sz="quarter" idx="12"/>
          </p:nvPr>
        </p:nvSpPr>
        <p:spPr/>
        <p:txBody>
          <a:bodyPr/>
          <a:lstStyle/>
          <a:p>
            <a:fld id="{54B0D20A-E0D8-494B-9FA3-5D201515431A}" type="slidenum">
              <a:rPr lang="en-GB" smtClean="0"/>
              <a:t>‹nr.›</a:t>
            </a:fld>
            <a:endParaRPr lang="en-GB"/>
          </a:p>
        </p:txBody>
      </p:sp>
    </p:spTree>
    <p:extLst>
      <p:ext uri="{BB962C8B-B14F-4D97-AF65-F5344CB8AC3E}">
        <p14:creationId xmlns:p14="http://schemas.microsoft.com/office/powerpoint/2010/main" val="1007562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en-GB"/>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62CAF162-387B-4D6B-A6ED-EB7969F17AF9}" type="datetimeFigureOut">
              <a:rPr lang="en-GB" smtClean="0"/>
              <a:t>08/02/2021</a:t>
            </a:fld>
            <a:endParaRPr lang="en-GB"/>
          </a:p>
        </p:txBody>
      </p:sp>
      <p:sp>
        <p:nvSpPr>
          <p:cNvPr id="6" name="Tijdelijke aanduiding voor voettekst 5"/>
          <p:cNvSpPr>
            <a:spLocks noGrp="1"/>
          </p:cNvSpPr>
          <p:nvPr>
            <p:ph type="ftr" sz="quarter" idx="11"/>
          </p:nvPr>
        </p:nvSpPr>
        <p:spPr/>
        <p:txBody>
          <a:bodyPr/>
          <a:lstStyle/>
          <a:p>
            <a:endParaRPr lang="en-GB"/>
          </a:p>
        </p:txBody>
      </p:sp>
      <p:sp>
        <p:nvSpPr>
          <p:cNvPr id="7" name="Tijdelijke aanduiding voor dianummer 6"/>
          <p:cNvSpPr>
            <a:spLocks noGrp="1"/>
          </p:cNvSpPr>
          <p:nvPr>
            <p:ph type="sldNum" sz="quarter" idx="12"/>
          </p:nvPr>
        </p:nvSpPr>
        <p:spPr/>
        <p:txBody>
          <a:bodyPr/>
          <a:lstStyle/>
          <a:p>
            <a:fld id="{54B0D20A-E0D8-494B-9FA3-5D201515431A}" type="slidenum">
              <a:rPr lang="en-GB" smtClean="0"/>
              <a:t>‹nr.›</a:t>
            </a:fld>
            <a:endParaRPr lang="en-GB"/>
          </a:p>
        </p:txBody>
      </p:sp>
    </p:spTree>
    <p:extLst>
      <p:ext uri="{BB962C8B-B14F-4D97-AF65-F5344CB8AC3E}">
        <p14:creationId xmlns:p14="http://schemas.microsoft.com/office/powerpoint/2010/main" val="1786655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en-GB"/>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62CAF162-387B-4D6B-A6ED-EB7969F17AF9}" type="datetimeFigureOut">
              <a:rPr lang="en-GB" smtClean="0"/>
              <a:t>08/02/2021</a:t>
            </a:fld>
            <a:endParaRPr lang="en-GB"/>
          </a:p>
        </p:txBody>
      </p:sp>
      <p:sp>
        <p:nvSpPr>
          <p:cNvPr id="6" name="Tijdelijke aanduiding voor voettekst 5"/>
          <p:cNvSpPr>
            <a:spLocks noGrp="1"/>
          </p:cNvSpPr>
          <p:nvPr>
            <p:ph type="ftr" sz="quarter" idx="11"/>
          </p:nvPr>
        </p:nvSpPr>
        <p:spPr/>
        <p:txBody>
          <a:bodyPr/>
          <a:lstStyle/>
          <a:p>
            <a:endParaRPr lang="en-GB"/>
          </a:p>
        </p:txBody>
      </p:sp>
      <p:sp>
        <p:nvSpPr>
          <p:cNvPr id="7" name="Tijdelijke aanduiding voor dianummer 6"/>
          <p:cNvSpPr>
            <a:spLocks noGrp="1"/>
          </p:cNvSpPr>
          <p:nvPr>
            <p:ph type="sldNum" sz="quarter" idx="12"/>
          </p:nvPr>
        </p:nvSpPr>
        <p:spPr/>
        <p:txBody>
          <a:bodyPr/>
          <a:lstStyle/>
          <a:p>
            <a:fld id="{54B0D20A-E0D8-494B-9FA3-5D201515431A}" type="slidenum">
              <a:rPr lang="en-GB" smtClean="0"/>
              <a:t>‹nr.›</a:t>
            </a:fld>
            <a:endParaRPr lang="en-GB"/>
          </a:p>
        </p:txBody>
      </p:sp>
    </p:spTree>
    <p:extLst>
      <p:ext uri="{BB962C8B-B14F-4D97-AF65-F5344CB8AC3E}">
        <p14:creationId xmlns:p14="http://schemas.microsoft.com/office/powerpoint/2010/main" val="355446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en-GB"/>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AF162-387B-4D6B-A6ED-EB7969F17AF9}" type="datetimeFigureOut">
              <a:rPr lang="en-GB" smtClean="0"/>
              <a:t>08/02/2021</a:t>
            </a:fld>
            <a:endParaRPr lang="en-GB"/>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0D20A-E0D8-494B-9FA3-5D201515431A}" type="slidenum">
              <a:rPr lang="en-GB" smtClean="0"/>
              <a:t>‹nr.›</a:t>
            </a:fld>
            <a:endParaRPr lang="en-GB"/>
          </a:p>
        </p:txBody>
      </p:sp>
    </p:spTree>
    <p:extLst>
      <p:ext uri="{BB962C8B-B14F-4D97-AF65-F5344CB8AC3E}">
        <p14:creationId xmlns:p14="http://schemas.microsoft.com/office/powerpoint/2010/main" val="35919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a:t>
            </a:fld>
            <a:endParaRPr lang="en-GB"/>
          </a:p>
        </p:txBody>
      </p:sp>
      <p:sp>
        <p:nvSpPr>
          <p:cNvPr id="7" name="Tekstvak 6"/>
          <p:cNvSpPr txBox="1"/>
          <p:nvPr/>
        </p:nvSpPr>
        <p:spPr>
          <a:xfrm flipH="1">
            <a:off x="2000202" y="1140823"/>
            <a:ext cx="8032071" cy="830997"/>
          </a:xfrm>
          <a:prstGeom prst="rect">
            <a:avLst/>
          </a:prstGeom>
          <a:noFill/>
          <a:ln>
            <a:solidFill>
              <a:schemeClr val="tx1"/>
            </a:solidFill>
          </a:ln>
        </p:spPr>
        <p:txBody>
          <a:bodyPr wrap="square" rtlCol="0">
            <a:spAutoFit/>
          </a:bodyPr>
          <a:lstStyle/>
          <a:p>
            <a:pPr algn="ctr"/>
            <a:r>
              <a:rPr lang="nl-BE" sz="2400" b="1" dirty="0" smtClean="0"/>
              <a:t>Toepassingen bij Hoofdstuk </a:t>
            </a:r>
            <a:r>
              <a:rPr lang="nl-BE" sz="2400" b="1" dirty="0" smtClean="0"/>
              <a:t>2, Deel 1:</a:t>
            </a:r>
          </a:p>
          <a:p>
            <a:pPr algn="ctr"/>
            <a:r>
              <a:rPr lang="nl-BE" sz="2400" b="1" dirty="0" smtClean="0"/>
              <a:t>Lineaire </a:t>
            </a:r>
            <a:r>
              <a:rPr lang="nl-BE" sz="2400" b="1" dirty="0" smtClean="0"/>
              <a:t>algebra met vectoren</a:t>
            </a:r>
          </a:p>
        </p:txBody>
      </p:sp>
    </p:spTree>
    <p:extLst>
      <p:ext uri="{BB962C8B-B14F-4D97-AF65-F5344CB8AC3E}">
        <p14:creationId xmlns:p14="http://schemas.microsoft.com/office/powerpoint/2010/main" val="209229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10</a:t>
            </a:fld>
            <a:endParaRPr lang="en-GB"/>
          </a:p>
        </p:txBody>
      </p:sp>
      <p:pic>
        <p:nvPicPr>
          <p:cNvPr id="2" name="Afbeelding 1"/>
          <p:cNvPicPr>
            <a:picLocks noChangeAspect="1"/>
          </p:cNvPicPr>
          <p:nvPr/>
        </p:nvPicPr>
        <p:blipFill>
          <a:blip r:embed="rId4"/>
          <a:stretch>
            <a:fillRect/>
          </a:stretch>
        </p:blipFill>
        <p:spPr>
          <a:xfrm rot="10800000">
            <a:off x="1262062" y="847725"/>
            <a:ext cx="5514975" cy="3086100"/>
          </a:xfrm>
          <a:prstGeom prst="rect">
            <a:avLst/>
          </a:prstGeom>
        </p:spPr>
      </p:pic>
      <p:pic>
        <p:nvPicPr>
          <p:cNvPr id="3" name="Afbeelding 2"/>
          <p:cNvPicPr>
            <a:picLocks noChangeAspect="1"/>
          </p:cNvPicPr>
          <p:nvPr/>
        </p:nvPicPr>
        <p:blipFill>
          <a:blip r:embed="rId5"/>
          <a:stretch>
            <a:fillRect/>
          </a:stretch>
        </p:blipFill>
        <p:spPr>
          <a:xfrm>
            <a:off x="1104899" y="3933826"/>
            <a:ext cx="5672138" cy="2720717"/>
          </a:xfrm>
          <a:prstGeom prst="rect">
            <a:avLst/>
          </a:prstGeom>
        </p:spPr>
      </p:pic>
    </p:spTree>
    <p:extLst>
      <p:ext uri="{BB962C8B-B14F-4D97-AF65-F5344CB8AC3E}">
        <p14:creationId xmlns:p14="http://schemas.microsoft.com/office/powerpoint/2010/main" val="300562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11</a:t>
            </a:fld>
            <a:endParaRPr lang="en-GB"/>
          </a:p>
        </p:txBody>
      </p:sp>
      <p:pic>
        <p:nvPicPr>
          <p:cNvPr id="2" name="Afbeelding 1"/>
          <p:cNvPicPr>
            <a:picLocks noChangeAspect="1"/>
          </p:cNvPicPr>
          <p:nvPr/>
        </p:nvPicPr>
        <p:blipFill>
          <a:blip r:embed="rId4"/>
          <a:stretch>
            <a:fillRect/>
          </a:stretch>
        </p:blipFill>
        <p:spPr>
          <a:xfrm>
            <a:off x="1366837" y="976312"/>
            <a:ext cx="6905625" cy="4181475"/>
          </a:xfrm>
          <a:prstGeom prst="rect">
            <a:avLst/>
          </a:prstGeom>
        </p:spPr>
      </p:pic>
    </p:spTree>
    <p:extLst>
      <p:ext uri="{BB962C8B-B14F-4D97-AF65-F5344CB8AC3E}">
        <p14:creationId xmlns:p14="http://schemas.microsoft.com/office/powerpoint/2010/main" val="288834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12</a:t>
            </a:fld>
            <a:endParaRPr lang="en-GB"/>
          </a:p>
        </p:txBody>
      </p:sp>
      <p:sp>
        <p:nvSpPr>
          <p:cNvPr id="7" name="Tekstvak 6"/>
          <p:cNvSpPr txBox="1"/>
          <p:nvPr/>
        </p:nvSpPr>
        <p:spPr>
          <a:xfrm flipH="1">
            <a:off x="853167" y="962119"/>
            <a:ext cx="4452258" cy="276131"/>
          </a:xfrm>
          <a:prstGeom prst="rect">
            <a:avLst/>
          </a:prstGeom>
          <a:noFill/>
          <a:ln>
            <a:solidFill>
              <a:schemeClr val="tx1"/>
            </a:solidFill>
          </a:ln>
        </p:spPr>
        <p:txBody>
          <a:bodyPr wrap="square" rtlCol="0">
            <a:spAutoFit/>
          </a:bodyPr>
          <a:lstStyle/>
          <a:p>
            <a:r>
              <a:rPr lang="nl-BE" sz="1200" dirty="0" smtClean="0"/>
              <a:t>Extra oefening: coördinaat van een vector ten opzichte van een basis</a:t>
            </a:r>
            <a:endParaRPr lang="en-GB" sz="1200" dirty="0"/>
          </a:p>
        </p:txBody>
      </p:sp>
      <p:sp>
        <p:nvSpPr>
          <p:cNvPr id="3" name="Tekstvak 2"/>
          <p:cNvSpPr txBox="1"/>
          <p:nvPr/>
        </p:nvSpPr>
        <p:spPr>
          <a:xfrm flipH="1">
            <a:off x="853167" y="1521550"/>
            <a:ext cx="2168164" cy="276999"/>
          </a:xfrm>
          <a:prstGeom prst="rect">
            <a:avLst/>
          </a:prstGeom>
          <a:noFill/>
          <a:ln>
            <a:solidFill>
              <a:schemeClr val="tx1"/>
            </a:solidFill>
          </a:ln>
        </p:spPr>
        <p:txBody>
          <a:bodyPr wrap="square" rtlCol="0">
            <a:spAutoFit/>
          </a:bodyPr>
          <a:lstStyle/>
          <a:p>
            <a:r>
              <a:rPr lang="nl-BE" sz="1200" dirty="0" smtClean="0"/>
              <a:t>Korte herhaling van de theorie:</a:t>
            </a:r>
            <a:endParaRPr lang="en-GB" sz="1200" dirty="0"/>
          </a:p>
        </p:txBody>
      </p:sp>
      <p:pic>
        <p:nvPicPr>
          <p:cNvPr id="4" name="Afbeelding 3"/>
          <p:cNvPicPr>
            <a:picLocks noChangeAspect="1"/>
          </p:cNvPicPr>
          <p:nvPr/>
        </p:nvPicPr>
        <p:blipFill>
          <a:blip r:embed="rId4"/>
          <a:stretch>
            <a:fillRect/>
          </a:stretch>
        </p:blipFill>
        <p:spPr>
          <a:xfrm>
            <a:off x="853167" y="1895593"/>
            <a:ext cx="6492649" cy="4222586"/>
          </a:xfrm>
          <a:prstGeom prst="rect">
            <a:avLst/>
          </a:prstGeom>
        </p:spPr>
      </p:pic>
    </p:spTree>
    <p:extLst>
      <p:ext uri="{BB962C8B-B14F-4D97-AF65-F5344CB8AC3E}">
        <p14:creationId xmlns:p14="http://schemas.microsoft.com/office/powerpoint/2010/main" val="390910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13</a:t>
            </a:fld>
            <a:endParaRPr lang="en-GB"/>
          </a:p>
        </p:txBody>
      </p:sp>
      <p:sp>
        <p:nvSpPr>
          <p:cNvPr id="2" name="Tekstvak 1"/>
          <p:cNvSpPr txBox="1"/>
          <p:nvPr/>
        </p:nvSpPr>
        <p:spPr>
          <a:xfrm flipH="1">
            <a:off x="1221375" y="1018903"/>
            <a:ext cx="4578534" cy="1015663"/>
          </a:xfrm>
          <a:prstGeom prst="rect">
            <a:avLst/>
          </a:prstGeom>
          <a:noFill/>
          <a:ln>
            <a:solidFill>
              <a:schemeClr val="tx1"/>
            </a:solidFill>
          </a:ln>
        </p:spPr>
        <p:txBody>
          <a:bodyPr wrap="square" rtlCol="0">
            <a:spAutoFit/>
          </a:bodyPr>
          <a:lstStyle/>
          <a:p>
            <a:r>
              <a:rPr lang="nl-BE" sz="1200" dirty="0" smtClean="0"/>
              <a:t>U krijgt nu een basis </a:t>
            </a:r>
            <a:r>
              <a:rPr lang="el-GR" sz="1200" dirty="0" smtClean="0"/>
              <a:t>β</a:t>
            </a:r>
            <a:r>
              <a:rPr lang="nl-BE" sz="1200" dirty="0" smtClean="0"/>
              <a:t> bestaande uit twee vectoren w1 en w2. We weten dus dat we in een tweedimensionale ruimte (een vlak IR²) werken.</a:t>
            </a:r>
          </a:p>
          <a:p>
            <a:r>
              <a:rPr lang="nl-BE" sz="1200" dirty="0" smtClean="0"/>
              <a:t>Ook krijgt u de coördinaat van een vector v ten opzichte van die basis.</a:t>
            </a:r>
          </a:p>
          <a:p>
            <a:r>
              <a:rPr lang="nl-BE" sz="1200" dirty="0" smtClean="0"/>
              <a:t>De vraag is nu om die vector v te bepalen:</a:t>
            </a:r>
            <a:endParaRPr lang="en-GB" sz="1200" dirty="0"/>
          </a:p>
        </p:txBody>
      </p:sp>
      <p:pic>
        <p:nvPicPr>
          <p:cNvPr id="3" name="Afbeelding 2"/>
          <p:cNvPicPr>
            <a:picLocks noChangeAspect="1"/>
          </p:cNvPicPr>
          <p:nvPr/>
        </p:nvPicPr>
        <p:blipFill>
          <a:blip r:embed="rId4"/>
          <a:stretch>
            <a:fillRect/>
          </a:stretch>
        </p:blipFill>
        <p:spPr>
          <a:xfrm>
            <a:off x="1221375" y="2369124"/>
            <a:ext cx="5578384" cy="4104474"/>
          </a:xfrm>
          <a:prstGeom prst="rect">
            <a:avLst/>
          </a:prstGeom>
        </p:spPr>
      </p:pic>
    </p:spTree>
    <p:extLst>
      <p:ext uri="{BB962C8B-B14F-4D97-AF65-F5344CB8AC3E}">
        <p14:creationId xmlns:p14="http://schemas.microsoft.com/office/powerpoint/2010/main" val="3348468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14</a:t>
            </a:fld>
            <a:endParaRPr lang="en-GB"/>
          </a:p>
        </p:txBody>
      </p:sp>
      <p:sp>
        <p:nvSpPr>
          <p:cNvPr id="2" name="Tekstvak 1"/>
          <p:cNvSpPr txBox="1"/>
          <p:nvPr/>
        </p:nvSpPr>
        <p:spPr>
          <a:xfrm flipH="1">
            <a:off x="1177832" y="1071154"/>
            <a:ext cx="4935584" cy="830997"/>
          </a:xfrm>
          <a:prstGeom prst="rect">
            <a:avLst/>
          </a:prstGeom>
          <a:noFill/>
          <a:ln>
            <a:solidFill>
              <a:schemeClr val="tx1"/>
            </a:solidFill>
          </a:ln>
        </p:spPr>
        <p:txBody>
          <a:bodyPr wrap="square" rtlCol="0">
            <a:spAutoFit/>
          </a:bodyPr>
          <a:lstStyle/>
          <a:p>
            <a:r>
              <a:rPr lang="nl-BE" sz="1200" dirty="0" smtClean="0"/>
              <a:t>De volgende extra oefening over de coördinaat van een vector ten opzichte van een basis: u krijgt een basis </a:t>
            </a:r>
            <a:r>
              <a:rPr lang="el-GR" sz="1200" dirty="0" smtClean="0"/>
              <a:t>β</a:t>
            </a:r>
            <a:r>
              <a:rPr lang="nl-BE" sz="1200" dirty="0" smtClean="0"/>
              <a:t> bestaande uit twee vectoren v1 en v2 en u krijgt een vector v in de ruimte waarin die basis geldt.  Het is dan gevraagd om de coördinaat van v ten opzichte van die basis te bepalen:</a:t>
            </a:r>
            <a:endParaRPr lang="en-GB" sz="1200" dirty="0"/>
          </a:p>
        </p:txBody>
      </p:sp>
      <p:pic>
        <p:nvPicPr>
          <p:cNvPr id="3" name="Afbeelding 2"/>
          <p:cNvPicPr>
            <a:picLocks noChangeAspect="1"/>
          </p:cNvPicPr>
          <p:nvPr/>
        </p:nvPicPr>
        <p:blipFill>
          <a:blip r:embed="rId4"/>
          <a:stretch>
            <a:fillRect/>
          </a:stretch>
        </p:blipFill>
        <p:spPr>
          <a:xfrm rot="5400000">
            <a:off x="339764" y="2928958"/>
            <a:ext cx="4376883" cy="2700748"/>
          </a:xfrm>
          <a:prstGeom prst="rect">
            <a:avLst/>
          </a:prstGeom>
        </p:spPr>
      </p:pic>
    </p:spTree>
    <p:extLst>
      <p:ext uri="{BB962C8B-B14F-4D97-AF65-F5344CB8AC3E}">
        <p14:creationId xmlns:p14="http://schemas.microsoft.com/office/powerpoint/2010/main" val="2535542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15</a:t>
            </a:fld>
            <a:endParaRPr lang="en-GB"/>
          </a:p>
        </p:txBody>
      </p:sp>
      <p:sp>
        <p:nvSpPr>
          <p:cNvPr id="2" name="Tekstvak 1"/>
          <p:cNvSpPr txBox="1"/>
          <p:nvPr/>
        </p:nvSpPr>
        <p:spPr>
          <a:xfrm>
            <a:off x="944880" y="1036320"/>
            <a:ext cx="1691640" cy="276999"/>
          </a:xfrm>
          <a:prstGeom prst="rect">
            <a:avLst/>
          </a:prstGeom>
          <a:noFill/>
          <a:ln>
            <a:solidFill>
              <a:schemeClr val="tx1"/>
            </a:solidFill>
          </a:ln>
        </p:spPr>
        <p:txBody>
          <a:bodyPr wrap="square" rtlCol="0">
            <a:spAutoFit/>
          </a:bodyPr>
          <a:lstStyle/>
          <a:p>
            <a:r>
              <a:rPr lang="nl-BE" sz="1200" dirty="0" smtClean="0"/>
              <a:t>Oefening </a:t>
            </a:r>
            <a:r>
              <a:rPr lang="nl-BE" sz="1200" dirty="0" smtClean="0"/>
              <a:t>10, </a:t>
            </a:r>
            <a:r>
              <a:rPr lang="nl-BE" sz="1200" dirty="0" smtClean="0"/>
              <a:t>pagina </a:t>
            </a:r>
            <a:r>
              <a:rPr lang="nl-BE" sz="1200" dirty="0" smtClean="0"/>
              <a:t>16:</a:t>
            </a:r>
            <a:endParaRPr lang="en-GB" sz="1200" dirty="0"/>
          </a:p>
        </p:txBody>
      </p:sp>
      <p:sp>
        <p:nvSpPr>
          <p:cNvPr id="3" name="Tekstvak 2"/>
          <p:cNvSpPr txBox="1"/>
          <p:nvPr/>
        </p:nvSpPr>
        <p:spPr>
          <a:xfrm flipH="1">
            <a:off x="944878" y="1463040"/>
            <a:ext cx="6770371" cy="1015663"/>
          </a:xfrm>
          <a:prstGeom prst="rect">
            <a:avLst/>
          </a:prstGeom>
          <a:noFill/>
          <a:ln>
            <a:solidFill>
              <a:schemeClr val="tx1"/>
            </a:solidFill>
          </a:ln>
        </p:spPr>
        <p:txBody>
          <a:bodyPr wrap="square" rtlCol="0">
            <a:spAutoFit/>
          </a:bodyPr>
          <a:lstStyle/>
          <a:p>
            <a:r>
              <a:rPr lang="nl-BE" sz="1200" dirty="0" smtClean="0"/>
              <a:t>Opgelet!  De gegeven vectoren hebben 4 componenten, we werken dus in de ruimte IR</a:t>
            </a:r>
            <a:r>
              <a:rPr lang="nl-BE" sz="1200" baseline="30000" dirty="0" smtClean="0"/>
              <a:t>4</a:t>
            </a:r>
            <a:r>
              <a:rPr lang="nl-BE" sz="1200" dirty="0" smtClean="0"/>
              <a:t>.</a:t>
            </a:r>
          </a:p>
          <a:p>
            <a:r>
              <a:rPr lang="nl-BE" sz="1200" dirty="0" smtClean="0"/>
              <a:t>Eerst gaan we de drie gegeven vectoren v1, v2, v3 vervangen door gelijkwaardige vectoren (dat wil zeggen dar de nieuwe vectoren dezelfde ruimte voortbrengen) maar die zeker en vast lineair onafhankelijk zijn. Dat wil zeggen dat die nieuwe vectoren bestaan uit zo weinig als mogelijk vectoren om die ruimte voort te brengen.  We gebruiken daartoe het </a:t>
            </a:r>
            <a:r>
              <a:rPr lang="nl-BE" sz="1200" dirty="0" err="1" smtClean="0"/>
              <a:t>rref</a:t>
            </a:r>
            <a:r>
              <a:rPr lang="nl-BE" sz="1200" dirty="0" smtClean="0"/>
              <a:t>-commando.</a:t>
            </a:r>
            <a:endParaRPr lang="en-GB" sz="1200" dirty="0"/>
          </a:p>
        </p:txBody>
      </p:sp>
      <p:pic>
        <p:nvPicPr>
          <p:cNvPr id="4" name="Afbeelding 3"/>
          <p:cNvPicPr>
            <a:picLocks noChangeAspect="1"/>
          </p:cNvPicPr>
          <p:nvPr/>
        </p:nvPicPr>
        <p:blipFill>
          <a:blip r:embed="rId4"/>
          <a:stretch>
            <a:fillRect/>
          </a:stretch>
        </p:blipFill>
        <p:spPr>
          <a:xfrm>
            <a:off x="944880" y="2834712"/>
            <a:ext cx="6207443" cy="1615368"/>
          </a:xfrm>
          <a:prstGeom prst="rect">
            <a:avLst/>
          </a:prstGeom>
        </p:spPr>
      </p:pic>
      <p:sp>
        <p:nvSpPr>
          <p:cNvPr id="5" name="Tekstvak 4"/>
          <p:cNvSpPr txBox="1"/>
          <p:nvPr/>
        </p:nvSpPr>
        <p:spPr>
          <a:xfrm flipH="1">
            <a:off x="944879" y="5006340"/>
            <a:ext cx="5151120" cy="461665"/>
          </a:xfrm>
          <a:prstGeom prst="rect">
            <a:avLst/>
          </a:prstGeom>
          <a:noFill/>
          <a:ln>
            <a:solidFill>
              <a:schemeClr val="tx1"/>
            </a:solidFill>
          </a:ln>
        </p:spPr>
        <p:txBody>
          <a:bodyPr wrap="square" rtlCol="0">
            <a:spAutoFit/>
          </a:bodyPr>
          <a:lstStyle/>
          <a:p>
            <a:r>
              <a:rPr lang="nl-BE" sz="1200" dirty="0" smtClean="0"/>
              <a:t>Wat kunnen we nu allemaal zeggen over de drie gegeven vectoren v1, v2, v3 en de twee nieuwe vectoren u1, u2:</a:t>
            </a:r>
            <a:endParaRPr lang="en-GB" sz="1200" dirty="0"/>
          </a:p>
        </p:txBody>
      </p:sp>
    </p:spTree>
    <p:extLst>
      <p:ext uri="{BB962C8B-B14F-4D97-AF65-F5344CB8AC3E}">
        <p14:creationId xmlns:p14="http://schemas.microsoft.com/office/powerpoint/2010/main" val="2476564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16</a:t>
            </a:fld>
            <a:endParaRPr lang="en-GB"/>
          </a:p>
        </p:txBody>
      </p:sp>
      <p:pic>
        <p:nvPicPr>
          <p:cNvPr id="2" name="Afbeelding 1"/>
          <p:cNvPicPr>
            <a:picLocks noChangeAspect="1"/>
          </p:cNvPicPr>
          <p:nvPr/>
        </p:nvPicPr>
        <p:blipFill>
          <a:blip r:embed="rId4"/>
          <a:stretch>
            <a:fillRect/>
          </a:stretch>
        </p:blipFill>
        <p:spPr>
          <a:xfrm>
            <a:off x="881062" y="854164"/>
            <a:ext cx="8062913" cy="5277109"/>
          </a:xfrm>
          <a:prstGeom prst="rect">
            <a:avLst/>
          </a:prstGeom>
        </p:spPr>
      </p:pic>
    </p:spTree>
    <p:extLst>
      <p:ext uri="{BB962C8B-B14F-4D97-AF65-F5344CB8AC3E}">
        <p14:creationId xmlns:p14="http://schemas.microsoft.com/office/powerpoint/2010/main" val="131931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17</a:t>
            </a:fld>
            <a:endParaRPr lang="en-GB"/>
          </a:p>
        </p:txBody>
      </p:sp>
      <p:sp>
        <p:nvSpPr>
          <p:cNvPr id="2" name="Tekstvak 1"/>
          <p:cNvSpPr txBox="1"/>
          <p:nvPr/>
        </p:nvSpPr>
        <p:spPr>
          <a:xfrm flipH="1">
            <a:off x="998219" y="1114425"/>
            <a:ext cx="4764406" cy="1569660"/>
          </a:xfrm>
          <a:prstGeom prst="rect">
            <a:avLst/>
          </a:prstGeom>
          <a:noFill/>
          <a:ln>
            <a:solidFill>
              <a:schemeClr val="tx1"/>
            </a:solidFill>
          </a:ln>
        </p:spPr>
        <p:txBody>
          <a:bodyPr wrap="square" rtlCol="0">
            <a:spAutoFit/>
          </a:bodyPr>
          <a:lstStyle/>
          <a:p>
            <a:r>
              <a:rPr lang="nl-BE" sz="1200" dirty="0" smtClean="0"/>
              <a:t>Wat weten we tot nu toe:</a:t>
            </a:r>
          </a:p>
          <a:p>
            <a:r>
              <a:rPr lang="nl-BE" sz="1200" dirty="0" smtClean="0"/>
              <a:t>De ruimte voortgebracht door v1, v2, v3 wordt ook voortgebracht door u1, u2 en deze u1, u2 zijn een basis voor die voorgebrachte ruimte. Deze voortgebrachte ruimte is een vlak IR² (want twee basisvectoren), gelegen in de overkoepelende ruimte IR</a:t>
            </a:r>
            <a:r>
              <a:rPr lang="nl-BE" sz="1200" baseline="30000" dirty="0" smtClean="0"/>
              <a:t>4</a:t>
            </a:r>
            <a:r>
              <a:rPr lang="nl-BE" sz="1200" dirty="0" smtClean="0"/>
              <a:t> waarin we werken.</a:t>
            </a:r>
          </a:p>
          <a:p>
            <a:endParaRPr lang="nl-BE" sz="1200" dirty="0"/>
          </a:p>
          <a:p>
            <a:r>
              <a:rPr lang="nl-BE" sz="1200" dirty="0" smtClean="0"/>
              <a:t>Nu bepalen we een parametervergelijking en vervolgens de cartesische vergelijking van de vlak in IR</a:t>
            </a:r>
            <a:r>
              <a:rPr lang="nl-BE" sz="1200" baseline="30000" dirty="0" smtClean="0"/>
              <a:t>4</a:t>
            </a:r>
            <a:r>
              <a:rPr lang="nl-BE" sz="1200" dirty="0"/>
              <a:t>:</a:t>
            </a:r>
            <a:endParaRPr lang="en-GB" sz="1200" dirty="0"/>
          </a:p>
        </p:txBody>
      </p:sp>
      <p:pic>
        <p:nvPicPr>
          <p:cNvPr id="3" name="Afbeelding 2"/>
          <p:cNvPicPr>
            <a:picLocks noChangeAspect="1"/>
          </p:cNvPicPr>
          <p:nvPr/>
        </p:nvPicPr>
        <p:blipFill>
          <a:blip r:embed="rId4"/>
          <a:stretch>
            <a:fillRect/>
          </a:stretch>
        </p:blipFill>
        <p:spPr>
          <a:xfrm rot="5400000">
            <a:off x="2512694" y="1528762"/>
            <a:ext cx="2867025" cy="5895975"/>
          </a:xfrm>
          <a:prstGeom prst="rect">
            <a:avLst/>
          </a:prstGeom>
        </p:spPr>
      </p:pic>
    </p:spTree>
    <p:extLst>
      <p:ext uri="{BB962C8B-B14F-4D97-AF65-F5344CB8AC3E}">
        <p14:creationId xmlns:p14="http://schemas.microsoft.com/office/powerpoint/2010/main" val="2190835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18</a:t>
            </a:fld>
            <a:endParaRPr lang="en-GB"/>
          </a:p>
        </p:txBody>
      </p:sp>
      <p:pic>
        <p:nvPicPr>
          <p:cNvPr id="2" name="Afbeelding 1"/>
          <p:cNvPicPr>
            <a:picLocks noChangeAspect="1"/>
          </p:cNvPicPr>
          <p:nvPr/>
        </p:nvPicPr>
        <p:blipFill>
          <a:blip r:embed="rId4"/>
          <a:stretch>
            <a:fillRect/>
          </a:stretch>
        </p:blipFill>
        <p:spPr>
          <a:xfrm rot="5400000">
            <a:off x="1266825" y="643374"/>
            <a:ext cx="5791200" cy="5762625"/>
          </a:xfrm>
          <a:prstGeom prst="rect">
            <a:avLst/>
          </a:prstGeom>
        </p:spPr>
      </p:pic>
    </p:spTree>
    <p:extLst>
      <p:ext uri="{BB962C8B-B14F-4D97-AF65-F5344CB8AC3E}">
        <p14:creationId xmlns:p14="http://schemas.microsoft.com/office/powerpoint/2010/main" val="689684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19</a:t>
            </a:fld>
            <a:endParaRPr lang="en-GB"/>
          </a:p>
        </p:txBody>
      </p:sp>
      <p:pic>
        <p:nvPicPr>
          <p:cNvPr id="2" name="Afbeelding 1"/>
          <p:cNvPicPr>
            <a:picLocks noChangeAspect="1"/>
          </p:cNvPicPr>
          <p:nvPr/>
        </p:nvPicPr>
        <p:blipFill>
          <a:blip r:embed="rId4"/>
          <a:stretch>
            <a:fillRect/>
          </a:stretch>
        </p:blipFill>
        <p:spPr>
          <a:xfrm>
            <a:off x="1176337" y="766762"/>
            <a:ext cx="4391025" cy="4219575"/>
          </a:xfrm>
          <a:prstGeom prst="rect">
            <a:avLst/>
          </a:prstGeom>
        </p:spPr>
      </p:pic>
      <p:sp>
        <p:nvSpPr>
          <p:cNvPr id="3" name="Tekstvak 2"/>
          <p:cNvSpPr txBox="1"/>
          <p:nvPr/>
        </p:nvSpPr>
        <p:spPr>
          <a:xfrm flipH="1">
            <a:off x="1176337" y="5838825"/>
            <a:ext cx="6815138" cy="338554"/>
          </a:xfrm>
          <a:prstGeom prst="rect">
            <a:avLst/>
          </a:prstGeom>
          <a:noFill/>
          <a:ln>
            <a:solidFill>
              <a:schemeClr val="tx1"/>
            </a:solidFill>
          </a:ln>
        </p:spPr>
        <p:txBody>
          <a:bodyPr wrap="square" rtlCol="0">
            <a:spAutoFit/>
          </a:bodyPr>
          <a:lstStyle/>
          <a:p>
            <a:r>
              <a:rPr lang="nl-BE" sz="1600" b="1" dirty="0" smtClean="0"/>
              <a:t>Einde applicatiecollege van Hoofdstuk </a:t>
            </a:r>
            <a:r>
              <a:rPr lang="nl-BE" sz="1600" b="1" dirty="0" smtClean="0"/>
              <a:t>2, Deel </a:t>
            </a:r>
            <a:r>
              <a:rPr lang="nl-BE" sz="1600" b="1" dirty="0" smtClean="0"/>
              <a:t>1: Lineaire algebra met vectoren</a:t>
            </a:r>
            <a:endParaRPr lang="en-GB" sz="1600" b="1" dirty="0"/>
          </a:p>
        </p:txBody>
      </p:sp>
    </p:spTree>
    <p:extLst>
      <p:ext uri="{BB962C8B-B14F-4D97-AF65-F5344CB8AC3E}">
        <p14:creationId xmlns:p14="http://schemas.microsoft.com/office/powerpoint/2010/main" val="383106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2</a:t>
            </a:fld>
            <a:endParaRPr lang="en-GB"/>
          </a:p>
        </p:txBody>
      </p:sp>
      <p:sp>
        <p:nvSpPr>
          <p:cNvPr id="2" name="Tekstvak 1"/>
          <p:cNvSpPr txBox="1"/>
          <p:nvPr/>
        </p:nvSpPr>
        <p:spPr>
          <a:xfrm flipH="1">
            <a:off x="1473924" y="1907177"/>
            <a:ext cx="9951722" cy="338554"/>
          </a:xfrm>
          <a:prstGeom prst="rect">
            <a:avLst/>
          </a:prstGeom>
          <a:noFill/>
        </p:spPr>
        <p:txBody>
          <a:bodyPr wrap="square" rtlCol="0">
            <a:spAutoFit/>
          </a:bodyPr>
          <a:lstStyle/>
          <a:p>
            <a:r>
              <a:rPr lang="nl-BE" sz="1600" b="1" dirty="0" smtClean="0"/>
              <a:t>Lineaire (on)afhankelijkheid van vectoren, ruimte voortgebracht door vectoren, basis van de voortgebrachte ruimte</a:t>
            </a:r>
            <a:endParaRPr lang="en-GB" sz="1600" b="1" dirty="0"/>
          </a:p>
        </p:txBody>
      </p:sp>
      <mc:AlternateContent xmlns:mc="http://schemas.openxmlformats.org/markup-compatibility/2006" xmlns:a14="http://schemas.microsoft.com/office/drawing/2010/main">
        <mc:Choice Requires="a14">
          <p:sp>
            <p:nvSpPr>
              <p:cNvPr id="3" name="Tekstvak 2"/>
              <p:cNvSpPr txBox="1"/>
              <p:nvPr/>
            </p:nvSpPr>
            <p:spPr>
              <a:xfrm flipH="1">
                <a:off x="1473924" y="2598939"/>
                <a:ext cx="7626533" cy="1134734"/>
              </a:xfrm>
              <a:prstGeom prst="rect">
                <a:avLst/>
              </a:prstGeom>
              <a:noFill/>
              <a:ln>
                <a:solidFill>
                  <a:schemeClr val="tx1"/>
                </a:solidFill>
              </a:ln>
            </p:spPr>
            <p:txBody>
              <a:bodyPr wrap="square" rtlCol="0">
                <a:spAutoFit/>
              </a:bodyPr>
              <a:lstStyle/>
              <a:p>
                <a:r>
                  <a:rPr lang="nl-BE" sz="1200" dirty="0" smtClean="0"/>
                  <a:t>Gegeven drie vectoren </a:t>
                </a:r>
                <a14:m>
                  <m:oMath xmlns:m="http://schemas.openxmlformats.org/officeDocument/2006/math">
                    <m:acc>
                      <m:accPr>
                        <m:chr m:val="⃗"/>
                        <m:ctrlPr>
                          <a:rPr lang="nl-BE" sz="1200" i="1" smtClean="0">
                            <a:latin typeface="Cambria Math" panose="02040503050406030204" pitchFamily="18" charset="0"/>
                          </a:rPr>
                        </m:ctrlPr>
                      </m:accPr>
                      <m:e>
                        <m:sSub>
                          <m:sSubPr>
                            <m:ctrlPr>
                              <a:rPr lang="nl-BE" sz="1200" i="1" smtClean="0">
                                <a:latin typeface="Cambria Math" panose="02040503050406030204" pitchFamily="18" charset="0"/>
                              </a:rPr>
                            </m:ctrlPr>
                          </m:sSubPr>
                          <m:e>
                            <m:r>
                              <a:rPr lang="nl-BE" sz="1200" b="0" i="1" smtClean="0">
                                <a:latin typeface="Cambria Math" panose="02040503050406030204" pitchFamily="18" charset="0"/>
                              </a:rPr>
                              <m:t>𝑣</m:t>
                            </m:r>
                          </m:e>
                          <m:sub>
                            <m:r>
                              <a:rPr lang="nl-BE" sz="1200" b="0" i="1" smtClean="0">
                                <a:latin typeface="Cambria Math" panose="02040503050406030204" pitchFamily="18" charset="0"/>
                              </a:rPr>
                              <m:t>1</m:t>
                            </m:r>
                          </m:sub>
                        </m:sSub>
                      </m:e>
                    </m:acc>
                    <m:d>
                      <m:dPr>
                        <m:ctrlPr>
                          <a:rPr lang="nl-BE" sz="1200" i="1" smtClean="0">
                            <a:latin typeface="Cambria Math" panose="02040503050406030204" pitchFamily="18" charset="0"/>
                          </a:rPr>
                        </m:ctrlPr>
                      </m:dPr>
                      <m:e>
                        <m:m>
                          <m:mPr>
                            <m:mcs>
                              <m:mc>
                                <m:mcPr>
                                  <m:count m:val="1"/>
                                  <m:mcJc m:val="center"/>
                                </m:mcPr>
                              </m:mc>
                            </m:mcs>
                            <m:ctrlPr>
                              <a:rPr lang="nl-BE" sz="1200" i="1" smtClean="0">
                                <a:latin typeface="Cambria Math" panose="02040503050406030204" pitchFamily="18" charset="0"/>
                              </a:rPr>
                            </m:ctrlPr>
                          </m:mPr>
                          <m:mr>
                            <m:e>
                              <m:r>
                                <m:rPr>
                                  <m:brk m:alnAt="7"/>
                                </m:rPr>
                                <a:rPr lang="nl-BE" sz="1200" b="0" i="1" smtClean="0">
                                  <a:latin typeface="Cambria Math" panose="02040503050406030204" pitchFamily="18" charset="0"/>
                                </a:rPr>
                                <m:t>2</m:t>
                              </m:r>
                            </m:e>
                          </m:mr>
                          <m:mr>
                            <m:e>
                              <m:r>
                                <a:rPr lang="nl-BE" sz="1200" b="0" i="1" smtClean="0">
                                  <a:latin typeface="Cambria Math" panose="02040503050406030204" pitchFamily="18" charset="0"/>
                                </a:rPr>
                                <m:t>−2</m:t>
                              </m:r>
                            </m:e>
                          </m:mr>
                          <m:mr>
                            <m:e>
                              <m:r>
                                <a:rPr lang="nl-BE" sz="1200" b="0" i="1" smtClean="0">
                                  <a:latin typeface="Cambria Math" panose="02040503050406030204" pitchFamily="18" charset="0"/>
                                </a:rPr>
                                <m:t>1</m:t>
                              </m:r>
                            </m:e>
                          </m:mr>
                        </m:m>
                      </m:e>
                    </m:d>
                    <m:r>
                      <a:rPr lang="nl-BE" sz="1200" b="0" i="1" smtClean="0">
                        <a:latin typeface="Cambria Math" panose="02040503050406030204" pitchFamily="18" charset="0"/>
                      </a:rPr>
                      <m:t>, </m:t>
                    </m:r>
                    <m:acc>
                      <m:accPr>
                        <m:chr m:val="⃗"/>
                        <m:ctrlPr>
                          <a:rPr lang="nl-BE" sz="1200" b="0" i="1" smtClean="0">
                            <a:latin typeface="Cambria Math" panose="02040503050406030204" pitchFamily="18" charset="0"/>
                          </a:rPr>
                        </m:ctrlPr>
                      </m:accPr>
                      <m:e>
                        <m:sSub>
                          <m:sSubPr>
                            <m:ctrlPr>
                              <a:rPr lang="nl-BE" sz="1200" b="0" i="1" smtClean="0">
                                <a:latin typeface="Cambria Math" panose="02040503050406030204" pitchFamily="18" charset="0"/>
                              </a:rPr>
                            </m:ctrlPr>
                          </m:sSubPr>
                          <m:e>
                            <m:r>
                              <a:rPr lang="nl-BE" sz="1200" b="0" i="1" smtClean="0">
                                <a:latin typeface="Cambria Math" panose="02040503050406030204" pitchFamily="18" charset="0"/>
                              </a:rPr>
                              <m:t>𝑣</m:t>
                            </m:r>
                          </m:e>
                          <m:sub>
                            <m:r>
                              <a:rPr lang="nl-BE" sz="1200" b="0" i="1" smtClean="0">
                                <a:latin typeface="Cambria Math" panose="02040503050406030204" pitchFamily="18" charset="0"/>
                              </a:rPr>
                              <m:t>2</m:t>
                            </m:r>
                          </m:sub>
                        </m:sSub>
                      </m:e>
                    </m:acc>
                    <m:d>
                      <m:dPr>
                        <m:ctrlPr>
                          <a:rPr lang="nl-BE" sz="1200" i="1" smtClean="0">
                            <a:latin typeface="Cambria Math" panose="02040503050406030204" pitchFamily="18" charset="0"/>
                          </a:rPr>
                        </m:ctrlPr>
                      </m:dPr>
                      <m:e>
                        <m:m>
                          <m:mPr>
                            <m:mcs>
                              <m:mc>
                                <m:mcPr>
                                  <m:count m:val="1"/>
                                  <m:mcJc m:val="center"/>
                                </m:mcPr>
                              </m:mc>
                            </m:mcs>
                            <m:ctrlPr>
                              <a:rPr lang="nl-BE" sz="1200" i="1" smtClean="0">
                                <a:latin typeface="Cambria Math" panose="02040503050406030204" pitchFamily="18" charset="0"/>
                              </a:rPr>
                            </m:ctrlPr>
                          </m:mPr>
                          <m:mr>
                            <m:e>
                              <m:r>
                                <m:rPr>
                                  <m:brk m:alnAt="7"/>
                                </m:rPr>
                                <a:rPr lang="nl-BE" sz="1200" b="0" i="1" smtClean="0">
                                  <a:latin typeface="Cambria Math" panose="02040503050406030204" pitchFamily="18" charset="0"/>
                                </a:rPr>
                                <m:t>1</m:t>
                              </m:r>
                            </m:e>
                          </m:mr>
                          <m:mr>
                            <m:e>
                              <m:r>
                                <a:rPr lang="nl-BE" sz="1200" b="0" i="1" smtClean="0">
                                  <a:latin typeface="Cambria Math" panose="02040503050406030204" pitchFamily="18" charset="0"/>
                                </a:rPr>
                                <m:t>1</m:t>
                              </m:r>
                            </m:e>
                          </m:mr>
                          <m:mr>
                            <m:e>
                              <m:r>
                                <a:rPr lang="nl-BE" sz="1200" b="0" i="1" smtClean="0">
                                  <a:latin typeface="Cambria Math" panose="02040503050406030204" pitchFamily="18" charset="0"/>
                                </a:rPr>
                                <m:t>0</m:t>
                              </m:r>
                            </m:e>
                          </m:mr>
                        </m:m>
                      </m:e>
                    </m:d>
                  </m:oMath>
                </a14:m>
                <a:r>
                  <a:rPr lang="en-GB" sz="1200" dirty="0" smtClean="0"/>
                  <a:t>, </a:t>
                </a:r>
                <a14:m>
                  <m:oMath xmlns:m="http://schemas.openxmlformats.org/officeDocument/2006/math">
                    <m:acc>
                      <m:accPr>
                        <m:chr m:val="⃗"/>
                        <m:ctrlPr>
                          <a:rPr lang="en-GB" sz="1200" i="1" smtClean="0">
                            <a:latin typeface="Cambria Math" panose="02040503050406030204" pitchFamily="18" charset="0"/>
                          </a:rPr>
                        </m:ctrlPr>
                      </m:accPr>
                      <m:e>
                        <m:sSub>
                          <m:sSubPr>
                            <m:ctrlPr>
                              <a:rPr lang="en-GB" sz="1200" i="1" smtClean="0">
                                <a:latin typeface="Cambria Math" panose="02040503050406030204" pitchFamily="18" charset="0"/>
                              </a:rPr>
                            </m:ctrlPr>
                          </m:sSubPr>
                          <m:e>
                            <m:r>
                              <a:rPr lang="nl-BE" sz="1200" b="0" i="1" smtClean="0">
                                <a:latin typeface="Cambria Math" panose="02040503050406030204" pitchFamily="18" charset="0"/>
                              </a:rPr>
                              <m:t>𝑣</m:t>
                            </m:r>
                          </m:e>
                          <m:sub>
                            <m:r>
                              <a:rPr lang="nl-BE" sz="1200" b="0" i="1" smtClean="0">
                                <a:latin typeface="Cambria Math" panose="02040503050406030204" pitchFamily="18" charset="0"/>
                              </a:rPr>
                              <m:t>3</m:t>
                            </m:r>
                          </m:sub>
                        </m:sSub>
                      </m:e>
                    </m:acc>
                    <m:d>
                      <m:dPr>
                        <m:ctrlPr>
                          <a:rPr lang="en-GB" sz="1200" i="1" smtClean="0">
                            <a:latin typeface="Cambria Math" panose="02040503050406030204" pitchFamily="18" charset="0"/>
                          </a:rPr>
                        </m:ctrlPr>
                      </m:dPr>
                      <m:e>
                        <m:m>
                          <m:mPr>
                            <m:mcs>
                              <m:mc>
                                <m:mcPr>
                                  <m:count m:val="1"/>
                                  <m:mcJc m:val="center"/>
                                </m:mcPr>
                              </m:mc>
                            </m:mcs>
                            <m:ctrlPr>
                              <a:rPr lang="en-GB" sz="1200" i="1" smtClean="0">
                                <a:latin typeface="Cambria Math" panose="02040503050406030204" pitchFamily="18" charset="0"/>
                              </a:rPr>
                            </m:ctrlPr>
                          </m:mPr>
                          <m:mr>
                            <m:e>
                              <m:r>
                                <m:rPr>
                                  <m:brk m:alnAt="7"/>
                                </m:rPr>
                                <a:rPr lang="nl-BE" sz="1200" b="0" i="1" smtClean="0">
                                  <a:latin typeface="Cambria Math" panose="02040503050406030204" pitchFamily="18" charset="0"/>
                                </a:rPr>
                                <m:t>−</m:t>
                              </m:r>
                              <m:r>
                                <a:rPr lang="nl-BE" sz="1200" b="0" i="1" smtClean="0">
                                  <a:latin typeface="Cambria Math" panose="02040503050406030204" pitchFamily="18" charset="0"/>
                                </a:rPr>
                                <m:t>1</m:t>
                              </m:r>
                            </m:e>
                          </m:mr>
                          <m:mr>
                            <m:e>
                              <m:r>
                                <a:rPr lang="nl-BE" sz="1200" b="0" i="1" smtClean="0">
                                  <a:latin typeface="Cambria Math" panose="02040503050406030204" pitchFamily="18" charset="0"/>
                                </a:rPr>
                                <m:t>−5</m:t>
                              </m:r>
                            </m:e>
                          </m:mr>
                          <m:mr>
                            <m:e>
                              <m:r>
                                <a:rPr lang="nl-BE" sz="1200" b="0" i="1" smtClean="0">
                                  <a:latin typeface="Cambria Math" panose="02040503050406030204" pitchFamily="18" charset="0"/>
                                </a:rPr>
                                <m:t>1</m:t>
                              </m:r>
                            </m:e>
                          </m:mr>
                        </m:m>
                      </m:e>
                    </m:d>
                  </m:oMath>
                </a14:m>
                <a:r>
                  <a:rPr lang="en-GB" sz="1200" dirty="0" smtClean="0"/>
                  <a:t>. </a:t>
                </a:r>
              </a:p>
              <a:p>
                <a:r>
                  <a:rPr lang="nl-BE" sz="1200" dirty="0" smtClean="0"/>
                  <a:t>Zijn deze vectoren lineair (on)afhankelijk? Welke ruimte brengen deze vectoren voort? Bepaal een basis van die voortgebrachte ruimte. Bepaal (indien mogelijk) een parametervergelijking en cartesische vergelijking van die voortgebrachte ruimte.</a:t>
                </a:r>
                <a:endParaRPr lang="en-GB" sz="1200" dirty="0"/>
              </a:p>
            </p:txBody>
          </p:sp>
        </mc:Choice>
        <mc:Fallback xmlns="">
          <p:sp>
            <p:nvSpPr>
              <p:cNvPr id="3" name="Tekstvak 2"/>
              <p:cNvSpPr txBox="1">
                <a:spLocks noRot="1" noChangeAspect="1" noMove="1" noResize="1" noEditPoints="1" noAdjustHandles="1" noChangeArrowheads="1" noChangeShapeType="1" noTextEdit="1"/>
              </p:cNvSpPr>
              <p:nvPr/>
            </p:nvSpPr>
            <p:spPr>
              <a:xfrm flipH="1">
                <a:off x="1473924" y="2598939"/>
                <a:ext cx="7626533" cy="1134734"/>
              </a:xfrm>
              <a:prstGeom prst="rect">
                <a:avLst/>
              </a:prstGeom>
              <a:blipFill>
                <a:blip r:embed="rId4"/>
                <a:stretch>
                  <a:fillRect b="-3191"/>
                </a:stretch>
              </a:blipFill>
              <a:ln>
                <a:solidFill>
                  <a:schemeClr val="tx1"/>
                </a:solidFill>
              </a:ln>
            </p:spPr>
            <p:txBody>
              <a:bodyPr/>
              <a:lstStyle/>
              <a:p>
                <a:r>
                  <a:rPr lang="en-GB">
                    <a:noFill/>
                  </a:rPr>
                  <a:t> </a:t>
                </a:r>
              </a:p>
            </p:txBody>
          </p:sp>
        </mc:Fallback>
      </mc:AlternateContent>
      <p:sp>
        <p:nvSpPr>
          <p:cNvPr id="5" name="Tekstvak 4"/>
          <p:cNvSpPr txBox="1"/>
          <p:nvPr/>
        </p:nvSpPr>
        <p:spPr>
          <a:xfrm flipH="1">
            <a:off x="1473924" y="4086881"/>
            <a:ext cx="7567748" cy="1200329"/>
          </a:xfrm>
          <a:prstGeom prst="rect">
            <a:avLst/>
          </a:prstGeom>
          <a:noFill/>
          <a:ln>
            <a:solidFill>
              <a:schemeClr val="tx1"/>
            </a:solidFill>
          </a:ln>
        </p:spPr>
        <p:txBody>
          <a:bodyPr wrap="square" rtlCol="0">
            <a:spAutoFit/>
          </a:bodyPr>
          <a:lstStyle/>
          <a:p>
            <a:r>
              <a:rPr lang="nl-BE" sz="1200" dirty="0" smtClean="0"/>
              <a:t>Deze vectoren hebben drie componenten, dus we werken in de driedimensionale </a:t>
            </a:r>
            <a:r>
              <a:rPr lang="nl-BE" sz="1200" dirty="0" err="1" smtClean="0"/>
              <a:t>xyz</a:t>
            </a:r>
            <a:r>
              <a:rPr lang="nl-BE" sz="1200" dirty="0" smtClean="0"/>
              <a:t>-ruimte.  De drie gegeven vectoren kunnen daarin ofwel in elkaars verlengde liggen en dan een 1-dimensionale deelruimte (een rechte) voortbrengen, ofwel kunnen die drie gegeven vectoren in een vlak liggen (de voortgebrachte ruimte is dan een 2-dimensionele deelruimte van de </a:t>
            </a:r>
            <a:r>
              <a:rPr lang="nl-BE" sz="1200" dirty="0" err="1" smtClean="0"/>
              <a:t>xyz</a:t>
            </a:r>
            <a:r>
              <a:rPr lang="nl-BE" sz="1200" dirty="0" smtClean="0"/>
              <a:t>-ruimte), ofwel liggen ze in drie verschillende richtingen en dan is de voortgebrachte ruimte de </a:t>
            </a:r>
            <a:r>
              <a:rPr lang="nl-BE" sz="1200" dirty="0" err="1" smtClean="0"/>
              <a:t>xyz</a:t>
            </a:r>
            <a:r>
              <a:rPr lang="nl-BE" sz="1200" dirty="0" smtClean="0"/>
              <a:t>-ruimte zelf (in dat laatste geval is de voortgebrachte ruimte de </a:t>
            </a:r>
            <a:r>
              <a:rPr lang="nl-BE" sz="1200" dirty="0" err="1" smtClean="0"/>
              <a:t>overkoepeldende</a:t>
            </a:r>
            <a:r>
              <a:rPr lang="nl-BE" sz="1200" dirty="0" smtClean="0"/>
              <a:t> </a:t>
            </a:r>
            <a:r>
              <a:rPr lang="nl-BE" sz="1200" dirty="0" err="1" smtClean="0"/>
              <a:t>xyz</a:t>
            </a:r>
            <a:r>
              <a:rPr lang="nl-BE" sz="1200" dirty="0" smtClean="0"/>
              <a:t>-ruimte zelf). </a:t>
            </a:r>
            <a:endParaRPr lang="en-GB" sz="1200" dirty="0"/>
          </a:p>
        </p:txBody>
      </p:sp>
    </p:spTree>
    <p:extLst>
      <p:ext uri="{BB962C8B-B14F-4D97-AF65-F5344CB8AC3E}">
        <p14:creationId xmlns:p14="http://schemas.microsoft.com/office/powerpoint/2010/main" val="40999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3</a:t>
            </a:fld>
            <a:endParaRPr lang="en-GB"/>
          </a:p>
        </p:txBody>
      </p:sp>
      <p:pic>
        <p:nvPicPr>
          <p:cNvPr id="2" name="Afbeelding 1"/>
          <p:cNvPicPr>
            <a:picLocks noChangeAspect="1"/>
          </p:cNvPicPr>
          <p:nvPr/>
        </p:nvPicPr>
        <p:blipFill>
          <a:blip r:embed="rId4"/>
          <a:stretch>
            <a:fillRect/>
          </a:stretch>
        </p:blipFill>
        <p:spPr>
          <a:xfrm>
            <a:off x="1148442" y="2160679"/>
            <a:ext cx="2057400" cy="1333500"/>
          </a:xfrm>
          <a:prstGeom prst="rect">
            <a:avLst/>
          </a:prstGeom>
        </p:spPr>
      </p:pic>
      <p:pic>
        <p:nvPicPr>
          <p:cNvPr id="8" name="Afbeelding 7"/>
          <p:cNvPicPr>
            <a:picLocks noChangeAspect="1"/>
          </p:cNvPicPr>
          <p:nvPr/>
        </p:nvPicPr>
        <p:blipFill>
          <a:blip r:embed="rId5"/>
          <a:stretch>
            <a:fillRect/>
          </a:stretch>
        </p:blipFill>
        <p:spPr>
          <a:xfrm>
            <a:off x="5176701" y="2100672"/>
            <a:ext cx="1428750" cy="2276475"/>
          </a:xfrm>
          <a:prstGeom prst="rect">
            <a:avLst/>
          </a:prstGeom>
        </p:spPr>
      </p:pic>
      <p:sp>
        <p:nvSpPr>
          <p:cNvPr id="10" name="Tekstvak 9"/>
          <p:cNvSpPr txBox="1"/>
          <p:nvPr/>
        </p:nvSpPr>
        <p:spPr>
          <a:xfrm>
            <a:off x="1148442" y="1149532"/>
            <a:ext cx="4216038" cy="646331"/>
          </a:xfrm>
          <a:prstGeom prst="rect">
            <a:avLst/>
          </a:prstGeom>
          <a:noFill/>
          <a:ln>
            <a:solidFill>
              <a:schemeClr val="tx1"/>
            </a:solidFill>
          </a:ln>
        </p:spPr>
        <p:txBody>
          <a:bodyPr wrap="square" rtlCol="0">
            <a:spAutoFit/>
          </a:bodyPr>
          <a:lstStyle/>
          <a:p>
            <a:r>
              <a:rPr lang="nl-BE" sz="1200" dirty="0" smtClean="0"/>
              <a:t>De eerste stap is altijd de gegeven vectoren omzetten in gelijkwaardige vectoren (d.w.z. vectoren die eenzelfde ruimte vormen) met behulp van het </a:t>
            </a:r>
            <a:r>
              <a:rPr lang="nl-BE" sz="1200" dirty="0" err="1" smtClean="0"/>
              <a:t>rref</a:t>
            </a:r>
            <a:r>
              <a:rPr lang="nl-BE" sz="1200" dirty="0" smtClean="0"/>
              <a:t>-commando. </a:t>
            </a:r>
            <a:endParaRPr lang="en-GB" sz="1200" dirty="0"/>
          </a:p>
        </p:txBody>
      </p:sp>
      <p:sp>
        <p:nvSpPr>
          <p:cNvPr id="11" name="Tekstvak 10"/>
          <p:cNvSpPr txBox="1"/>
          <p:nvPr/>
        </p:nvSpPr>
        <p:spPr>
          <a:xfrm flipH="1">
            <a:off x="3393620" y="2688929"/>
            <a:ext cx="1783081" cy="276999"/>
          </a:xfrm>
          <a:prstGeom prst="rect">
            <a:avLst/>
          </a:prstGeom>
          <a:noFill/>
        </p:spPr>
        <p:txBody>
          <a:bodyPr wrap="square" rtlCol="0">
            <a:spAutoFit/>
          </a:bodyPr>
          <a:lstStyle/>
          <a:p>
            <a:r>
              <a:rPr lang="nl-BE" sz="1200" dirty="0" smtClean="0"/>
              <a:t>Geeft als resultaat:</a:t>
            </a:r>
            <a:endParaRPr lang="en-GB" sz="1200" dirty="0"/>
          </a:p>
        </p:txBody>
      </p:sp>
      <p:sp>
        <p:nvSpPr>
          <p:cNvPr id="12" name="Tekstvak 11"/>
          <p:cNvSpPr txBox="1"/>
          <p:nvPr/>
        </p:nvSpPr>
        <p:spPr>
          <a:xfrm flipH="1">
            <a:off x="7308668" y="2560320"/>
            <a:ext cx="2331721" cy="1015663"/>
          </a:xfrm>
          <a:prstGeom prst="rect">
            <a:avLst/>
          </a:prstGeom>
          <a:noFill/>
          <a:ln>
            <a:solidFill>
              <a:schemeClr val="tx1"/>
            </a:solidFill>
          </a:ln>
        </p:spPr>
        <p:txBody>
          <a:bodyPr wrap="square" rtlCol="0">
            <a:spAutoFit/>
          </a:bodyPr>
          <a:lstStyle/>
          <a:p>
            <a:r>
              <a:rPr lang="nl-BE" sz="1200" dirty="0" smtClean="0"/>
              <a:t>Let op dat de vectoren als rijen moeten geschreven worden in het </a:t>
            </a:r>
            <a:r>
              <a:rPr lang="nl-BE" sz="1200" dirty="0" err="1" smtClean="0"/>
              <a:t>rref</a:t>
            </a:r>
            <a:r>
              <a:rPr lang="nl-BE" sz="1200" dirty="0" smtClean="0"/>
              <a:t>-commando. </a:t>
            </a:r>
            <a:r>
              <a:rPr lang="nl-BE" sz="1200" dirty="0" err="1"/>
              <a:t>r</a:t>
            </a:r>
            <a:r>
              <a:rPr lang="nl-BE" sz="1200" dirty="0" err="1" smtClean="0"/>
              <a:t>ref</a:t>
            </a:r>
            <a:r>
              <a:rPr lang="nl-BE" sz="1200" dirty="0" smtClean="0"/>
              <a:t> staat immers voor </a:t>
            </a:r>
            <a:r>
              <a:rPr lang="nl-BE" sz="1200" dirty="0" err="1" smtClean="0"/>
              <a:t>Reduced</a:t>
            </a:r>
            <a:r>
              <a:rPr lang="nl-BE" sz="1200" dirty="0" smtClean="0"/>
              <a:t> </a:t>
            </a:r>
            <a:r>
              <a:rPr lang="nl-BE" sz="1200" dirty="0" err="1" smtClean="0"/>
              <a:t>Row</a:t>
            </a:r>
            <a:r>
              <a:rPr lang="nl-BE" sz="1200" dirty="0" smtClean="0"/>
              <a:t> Echelon Form. Het gaat dus over rijen! </a:t>
            </a:r>
            <a:endParaRPr lang="en-GB" sz="1200" dirty="0"/>
          </a:p>
        </p:txBody>
      </p:sp>
      <p:sp>
        <p:nvSpPr>
          <p:cNvPr id="13" name="Tekstvak 12"/>
          <p:cNvSpPr txBox="1"/>
          <p:nvPr/>
        </p:nvSpPr>
        <p:spPr>
          <a:xfrm flipH="1">
            <a:off x="1148441" y="4544092"/>
            <a:ext cx="7734303" cy="2123658"/>
          </a:xfrm>
          <a:prstGeom prst="rect">
            <a:avLst/>
          </a:prstGeom>
          <a:noFill/>
          <a:ln>
            <a:solidFill>
              <a:schemeClr val="tx1"/>
            </a:solidFill>
          </a:ln>
        </p:spPr>
        <p:txBody>
          <a:bodyPr wrap="square" rtlCol="0">
            <a:spAutoFit/>
          </a:bodyPr>
          <a:lstStyle/>
          <a:p>
            <a:r>
              <a:rPr lang="nl-BE" sz="1200" dirty="0" smtClean="0"/>
              <a:t>De twee vectoren u</a:t>
            </a:r>
            <a:r>
              <a:rPr lang="nl-BE" sz="1200" baseline="-25000" dirty="0" smtClean="0"/>
              <a:t>1</a:t>
            </a:r>
            <a:r>
              <a:rPr lang="nl-BE" sz="1200" dirty="0" smtClean="0"/>
              <a:t>(1, 0 ,1/4) en u</a:t>
            </a:r>
            <a:r>
              <a:rPr lang="nl-BE" sz="1200" baseline="-25000" dirty="0" smtClean="0"/>
              <a:t>2</a:t>
            </a:r>
            <a:r>
              <a:rPr lang="nl-BE" sz="1200" dirty="0" smtClean="0"/>
              <a:t>(0, 1, -1/4) zijn gelijkwaardig met de drie vectoren v</a:t>
            </a:r>
            <a:r>
              <a:rPr lang="nl-BE" sz="1200" baseline="-25000" dirty="0" smtClean="0"/>
              <a:t>1</a:t>
            </a:r>
            <a:r>
              <a:rPr lang="nl-BE" sz="1200" dirty="0" smtClean="0"/>
              <a:t>(2, -2, 1), v</a:t>
            </a:r>
            <a:r>
              <a:rPr lang="nl-BE" sz="1200" baseline="-25000" dirty="0" smtClean="0"/>
              <a:t>2</a:t>
            </a:r>
            <a:r>
              <a:rPr lang="nl-BE" sz="1200" dirty="0" smtClean="0"/>
              <a:t>(1, 1, 0), v</a:t>
            </a:r>
            <a:r>
              <a:rPr lang="nl-BE" sz="1200" baseline="-25000" dirty="0" smtClean="0"/>
              <a:t>3</a:t>
            </a:r>
            <a:r>
              <a:rPr lang="nl-BE" sz="1200" dirty="0" smtClean="0"/>
              <a:t>(-1, -5, 1). Dat wil zeggen dat ze dezelfde ruimte voortbrengen, maar het voordeel is dat u</a:t>
            </a:r>
            <a:r>
              <a:rPr lang="nl-BE" sz="1200" baseline="-25000" dirty="0" smtClean="0"/>
              <a:t>1</a:t>
            </a:r>
            <a:r>
              <a:rPr lang="nl-BE" sz="1200" dirty="0" smtClean="0"/>
              <a:t> en u</a:t>
            </a:r>
            <a:r>
              <a:rPr lang="nl-BE" sz="1200" baseline="-25000" dirty="0" smtClean="0"/>
              <a:t>2</a:t>
            </a:r>
            <a:r>
              <a:rPr lang="nl-BE" sz="1200" dirty="0" smtClean="0"/>
              <a:t> lineair onafhankelijk zijn.</a:t>
            </a:r>
          </a:p>
          <a:p>
            <a:r>
              <a:rPr lang="nl-BE" sz="1200" dirty="0" smtClean="0"/>
              <a:t>De voortgebrachte ruimte is een vlak IR² gelegen in de ruimte IR³ (want na </a:t>
            </a:r>
            <a:r>
              <a:rPr lang="nl-BE" sz="1200" dirty="0" err="1" smtClean="0"/>
              <a:t>rref</a:t>
            </a:r>
            <a:r>
              <a:rPr lang="nl-BE" sz="1200" dirty="0" smtClean="0"/>
              <a:t> hebben we nog slechts twee vectoren over).</a:t>
            </a:r>
          </a:p>
          <a:p>
            <a:r>
              <a:rPr lang="nl-BE" sz="1200" dirty="0" smtClean="0"/>
              <a:t>v</a:t>
            </a:r>
            <a:r>
              <a:rPr lang="nl-BE" sz="1200" baseline="-25000" dirty="0" smtClean="0"/>
              <a:t>1</a:t>
            </a:r>
            <a:r>
              <a:rPr lang="nl-BE" sz="1200" dirty="0" smtClean="0"/>
              <a:t>, v</a:t>
            </a:r>
            <a:r>
              <a:rPr lang="nl-BE" sz="1200" baseline="-25000" dirty="0" smtClean="0"/>
              <a:t>2</a:t>
            </a:r>
            <a:r>
              <a:rPr lang="nl-BE" sz="1200" dirty="0" smtClean="0"/>
              <a:t>, v</a:t>
            </a:r>
            <a:r>
              <a:rPr lang="nl-BE" sz="1200" baseline="-25000" dirty="0" smtClean="0"/>
              <a:t>3</a:t>
            </a:r>
            <a:r>
              <a:rPr lang="nl-BE" sz="1200" dirty="0" smtClean="0"/>
              <a:t> zijn lineair afhankelijk (want het zijn drie vectoren en er zijn slechts twee vectoren nodig om een vlak IR² voort te brengen. Als er te veel vectoren zijn om een ruimte voort te brengen, dan noemen we die vectoren dus lineair afhankelijk.</a:t>
            </a:r>
          </a:p>
          <a:p>
            <a:r>
              <a:rPr lang="nl-BE" sz="1200" dirty="0" smtClean="0"/>
              <a:t>u</a:t>
            </a:r>
            <a:r>
              <a:rPr lang="nl-BE" sz="1200" baseline="-25000" dirty="0" smtClean="0"/>
              <a:t>1</a:t>
            </a:r>
            <a:r>
              <a:rPr lang="nl-BE" sz="1200" dirty="0" smtClean="0"/>
              <a:t> en u</a:t>
            </a:r>
            <a:r>
              <a:rPr lang="nl-BE" sz="1200" baseline="-25000" dirty="0" smtClean="0"/>
              <a:t>2</a:t>
            </a:r>
            <a:r>
              <a:rPr lang="nl-BE" sz="1200" dirty="0" smtClean="0"/>
              <a:t> zijn lineair onafhankelijk (want het zijn net genoeg vectoren om dat vlak IR² voort te brengen).</a:t>
            </a:r>
          </a:p>
          <a:p>
            <a:r>
              <a:rPr lang="nl-BE" sz="1200" dirty="0" smtClean="0"/>
              <a:t>v</a:t>
            </a:r>
            <a:r>
              <a:rPr lang="nl-BE" sz="1200" baseline="-25000" dirty="0" smtClean="0"/>
              <a:t>1</a:t>
            </a:r>
            <a:r>
              <a:rPr lang="nl-BE" sz="1200" dirty="0" smtClean="0"/>
              <a:t>, v</a:t>
            </a:r>
            <a:r>
              <a:rPr lang="nl-BE" sz="1200" baseline="-25000" dirty="0" smtClean="0"/>
              <a:t>2</a:t>
            </a:r>
            <a:r>
              <a:rPr lang="nl-BE" sz="1200" dirty="0" smtClean="0"/>
              <a:t>, v</a:t>
            </a:r>
            <a:r>
              <a:rPr lang="nl-BE" sz="1200" baseline="-25000" dirty="0" smtClean="0"/>
              <a:t>3</a:t>
            </a:r>
            <a:r>
              <a:rPr lang="nl-BE" sz="1200" dirty="0" smtClean="0"/>
              <a:t> zijn geen basis voor dat voortgebracht vlak IR². u</a:t>
            </a:r>
            <a:r>
              <a:rPr lang="nl-BE" sz="1200" baseline="-25000" dirty="0" smtClean="0"/>
              <a:t>1</a:t>
            </a:r>
            <a:r>
              <a:rPr lang="nl-BE" sz="1200" dirty="0"/>
              <a:t>,</a:t>
            </a:r>
            <a:r>
              <a:rPr lang="nl-BE" sz="1200" dirty="0" smtClean="0"/>
              <a:t> u</a:t>
            </a:r>
            <a:r>
              <a:rPr lang="nl-BE" sz="1200" baseline="-25000" dirty="0" smtClean="0"/>
              <a:t>2</a:t>
            </a:r>
            <a:r>
              <a:rPr lang="nl-BE" sz="1200" dirty="0" smtClean="0"/>
              <a:t> zijn wel een basis voor dat voortgebracht vlak IR².</a:t>
            </a:r>
          </a:p>
          <a:p>
            <a:r>
              <a:rPr lang="nl-BE" sz="1200" b="1" dirty="0" smtClean="0"/>
              <a:t>(basis = de vectoren brengen een ruimte voort EN zijn lineair onafhankelijk)</a:t>
            </a:r>
          </a:p>
          <a:p>
            <a:r>
              <a:rPr lang="nl-BE" sz="1200" b="1" dirty="0" smtClean="0"/>
              <a:t>(het resultaat van het </a:t>
            </a:r>
            <a:r>
              <a:rPr lang="nl-BE" sz="1200" b="1" dirty="0" err="1" smtClean="0"/>
              <a:t>rref</a:t>
            </a:r>
            <a:r>
              <a:rPr lang="nl-BE" sz="1200" b="1" dirty="0" smtClean="0"/>
              <a:t>-commando geeft ALTIJD een basis voor de voortgebrachte ruimte)</a:t>
            </a:r>
          </a:p>
          <a:p>
            <a:r>
              <a:rPr lang="nl-BE" sz="1200" baseline="-25000" dirty="0" smtClean="0"/>
              <a:t>  </a:t>
            </a:r>
            <a:endParaRPr lang="en-GB" sz="1200" dirty="0"/>
          </a:p>
        </p:txBody>
      </p:sp>
    </p:spTree>
    <p:extLst>
      <p:ext uri="{BB962C8B-B14F-4D97-AF65-F5344CB8AC3E}">
        <p14:creationId xmlns:p14="http://schemas.microsoft.com/office/powerpoint/2010/main" val="3590378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4</a:t>
            </a:fld>
            <a:endParaRPr lang="en-GB"/>
          </a:p>
        </p:txBody>
      </p:sp>
      <p:sp>
        <p:nvSpPr>
          <p:cNvPr id="2" name="Tekstvak 1"/>
          <p:cNvSpPr txBox="1"/>
          <p:nvPr/>
        </p:nvSpPr>
        <p:spPr>
          <a:xfrm>
            <a:off x="1210490" y="1393372"/>
            <a:ext cx="3518264" cy="276999"/>
          </a:xfrm>
          <a:prstGeom prst="rect">
            <a:avLst/>
          </a:prstGeom>
          <a:noFill/>
          <a:ln>
            <a:solidFill>
              <a:schemeClr val="tx1"/>
            </a:solidFill>
          </a:ln>
        </p:spPr>
        <p:txBody>
          <a:bodyPr wrap="square" rtlCol="0">
            <a:spAutoFit/>
          </a:bodyPr>
          <a:lstStyle/>
          <a:p>
            <a:r>
              <a:rPr lang="nl-BE" sz="1200" dirty="0" smtClean="0"/>
              <a:t>Parametervergelijking van de voortgebrachte ruimte:</a:t>
            </a:r>
            <a:endParaRPr lang="en-GB" sz="1200" dirty="0"/>
          </a:p>
        </p:txBody>
      </p:sp>
      <mc:AlternateContent xmlns:mc="http://schemas.openxmlformats.org/markup-compatibility/2006" xmlns:a14="http://schemas.microsoft.com/office/drawing/2010/main">
        <mc:Choice Requires="a14">
          <p:sp>
            <p:nvSpPr>
              <p:cNvPr id="3" name="Tekstvak 2"/>
              <p:cNvSpPr txBox="1"/>
              <p:nvPr/>
            </p:nvSpPr>
            <p:spPr>
              <a:xfrm>
                <a:off x="1210490" y="1959429"/>
                <a:ext cx="6792685" cy="3181255"/>
              </a:xfrm>
              <a:prstGeom prst="rect">
                <a:avLst/>
              </a:prstGeom>
              <a:noFill/>
            </p:spPr>
            <p:txBody>
              <a:bodyPr wrap="square" rtlCol="0">
                <a:spAutoFit/>
              </a:bodyPr>
              <a:lstStyle/>
              <a:p>
                <a:r>
                  <a:rPr lang="nl-BE" sz="1200" dirty="0" smtClean="0"/>
                  <a:t>Stel v een willekeurige vector van de voortgebrachte ruimte IR². </a:t>
                </a:r>
              </a:p>
              <a:p>
                <a:r>
                  <a:rPr lang="nl-BE" sz="1200" dirty="0" smtClean="0"/>
                  <a:t>Opgelet: v is een vector van het vlak IR², maar alles speelt zich af in de overkoepelende ruimte IR³, dus heeft v drie componenten, x, y en z.</a:t>
                </a:r>
              </a:p>
              <a:p>
                <a:r>
                  <a:rPr lang="nl-BE" sz="1200" dirty="0" smtClean="0"/>
                  <a:t>Dan is v te schrijven als een lineaire combinatie van de voortbrengende vectoren u</a:t>
                </a:r>
                <a:r>
                  <a:rPr lang="nl-BE" sz="1200" baseline="-25000" dirty="0" smtClean="0"/>
                  <a:t>1</a:t>
                </a:r>
                <a:r>
                  <a:rPr lang="nl-BE" sz="1200" dirty="0" smtClean="0"/>
                  <a:t>, u</a:t>
                </a:r>
                <a:r>
                  <a:rPr lang="nl-BE" sz="1200" baseline="-25000" dirty="0" smtClean="0"/>
                  <a:t>2</a:t>
                </a:r>
                <a:r>
                  <a:rPr lang="nl-BE" sz="1200" dirty="0" smtClean="0"/>
                  <a:t>:</a:t>
                </a:r>
              </a:p>
              <a:p>
                <a:r>
                  <a:rPr lang="nl-BE" sz="1200" dirty="0"/>
                  <a:t>v</a:t>
                </a:r>
                <a:r>
                  <a:rPr lang="nl-BE" sz="1200" dirty="0" smtClean="0"/>
                  <a:t> = k.u</a:t>
                </a:r>
                <a:r>
                  <a:rPr lang="nl-BE" sz="1200" baseline="-25000" dirty="0" smtClean="0"/>
                  <a:t>1</a:t>
                </a:r>
                <a:r>
                  <a:rPr lang="nl-BE" sz="1200" dirty="0" smtClean="0"/>
                  <a:t> + l.u</a:t>
                </a:r>
                <a:r>
                  <a:rPr lang="nl-BE" sz="1200" baseline="-25000" dirty="0" smtClean="0"/>
                  <a:t>2</a:t>
                </a:r>
                <a:r>
                  <a:rPr lang="nl-BE" sz="1200" dirty="0" smtClean="0"/>
                  <a:t> met k en l reële getallen.</a:t>
                </a:r>
              </a:p>
              <a:p>
                <a:endParaRPr lang="nl-BE" sz="1200" dirty="0"/>
              </a:p>
              <a:p>
                <a:pPr/>
                <a14:m>
                  <m:oMathPara xmlns:m="http://schemas.openxmlformats.org/officeDocument/2006/math">
                    <m:oMathParaPr>
                      <m:jc m:val="centerGroup"/>
                    </m:oMathParaPr>
                    <m:oMath xmlns:m="http://schemas.openxmlformats.org/officeDocument/2006/math">
                      <m:d>
                        <m:dPr>
                          <m:ctrlPr>
                            <a:rPr lang="en-GB" sz="1200" i="1" smtClean="0">
                              <a:latin typeface="Cambria Math" panose="02040503050406030204" pitchFamily="18" charset="0"/>
                            </a:rPr>
                          </m:ctrlPr>
                        </m:dPr>
                        <m:e>
                          <m:m>
                            <m:mPr>
                              <m:mcs>
                                <m:mc>
                                  <m:mcPr>
                                    <m:count m:val="1"/>
                                    <m:mcJc m:val="center"/>
                                  </m:mcPr>
                                </m:mc>
                              </m:mcs>
                              <m:ctrlPr>
                                <a:rPr lang="en-GB" sz="1200" i="1" smtClean="0">
                                  <a:latin typeface="Cambria Math" panose="02040503050406030204" pitchFamily="18" charset="0"/>
                                </a:rPr>
                              </m:ctrlPr>
                            </m:mPr>
                            <m:mr>
                              <m:e>
                                <m:r>
                                  <m:rPr>
                                    <m:brk m:alnAt="7"/>
                                  </m:rPr>
                                  <a:rPr lang="nl-BE" sz="1200" b="0" i="1" smtClean="0">
                                    <a:latin typeface="Cambria Math" panose="02040503050406030204" pitchFamily="18" charset="0"/>
                                  </a:rPr>
                                  <m:t>𝑥</m:t>
                                </m:r>
                              </m:e>
                            </m:mr>
                            <m:mr>
                              <m:e>
                                <m:r>
                                  <a:rPr lang="nl-BE" sz="1200" b="0" i="1" smtClean="0">
                                    <a:latin typeface="Cambria Math" panose="02040503050406030204" pitchFamily="18" charset="0"/>
                                  </a:rPr>
                                  <m:t>𝑦</m:t>
                                </m:r>
                              </m:e>
                            </m:mr>
                            <m:mr>
                              <m:e>
                                <m:r>
                                  <a:rPr lang="nl-BE" sz="1200" b="0" i="1" smtClean="0">
                                    <a:latin typeface="Cambria Math" panose="02040503050406030204" pitchFamily="18" charset="0"/>
                                  </a:rPr>
                                  <m:t>𝑧</m:t>
                                </m:r>
                              </m:e>
                            </m:mr>
                          </m:m>
                        </m:e>
                      </m:d>
                      <m:r>
                        <a:rPr lang="nl-BE" sz="1200" b="0" i="1" smtClean="0">
                          <a:latin typeface="Cambria Math" panose="02040503050406030204" pitchFamily="18" charset="0"/>
                        </a:rPr>
                        <m:t>=</m:t>
                      </m:r>
                      <m:r>
                        <a:rPr lang="nl-BE" sz="1200" b="0" i="1" smtClean="0">
                          <a:latin typeface="Cambria Math" panose="02040503050406030204" pitchFamily="18" charset="0"/>
                        </a:rPr>
                        <m:t>𝑘</m:t>
                      </m:r>
                      <m:r>
                        <a:rPr lang="nl-BE" sz="1200" b="0" i="1" smtClean="0">
                          <a:latin typeface="Cambria Math" panose="02040503050406030204" pitchFamily="18" charset="0"/>
                        </a:rPr>
                        <m:t>.</m:t>
                      </m:r>
                      <m:d>
                        <m:dPr>
                          <m:ctrlPr>
                            <a:rPr lang="nl-BE" sz="1200" b="0" i="1" smtClean="0">
                              <a:latin typeface="Cambria Math" panose="02040503050406030204" pitchFamily="18" charset="0"/>
                            </a:rPr>
                          </m:ctrlPr>
                        </m:dPr>
                        <m:e>
                          <m:m>
                            <m:mPr>
                              <m:mcs>
                                <m:mc>
                                  <m:mcPr>
                                    <m:count m:val="1"/>
                                    <m:mcJc m:val="center"/>
                                  </m:mcPr>
                                </m:mc>
                              </m:mcs>
                              <m:ctrlPr>
                                <a:rPr lang="nl-BE" sz="1200" b="0" i="1" smtClean="0">
                                  <a:latin typeface="Cambria Math" panose="02040503050406030204" pitchFamily="18" charset="0"/>
                                </a:rPr>
                              </m:ctrlPr>
                            </m:mPr>
                            <m:mr>
                              <m:e>
                                <m:r>
                                  <m:rPr>
                                    <m:brk m:alnAt="7"/>
                                  </m:rPr>
                                  <a:rPr lang="nl-BE" sz="1200" b="0" i="1" smtClean="0">
                                    <a:latin typeface="Cambria Math" panose="02040503050406030204" pitchFamily="18" charset="0"/>
                                  </a:rPr>
                                  <m:t>1</m:t>
                                </m:r>
                              </m:e>
                            </m:mr>
                            <m:mr>
                              <m:e>
                                <m:r>
                                  <a:rPr lang="nl-BE" sz="1200" b="0" i="1" smtClean="0">
                                    <a:latin typeface="Cambria Math" panose="02040503050406030204" pitchFamily="18" charset="0"/>
                                  </a:rPr>
                                  <m:t>0</m:t>
                                </m:r>
                              </m:e>
                            </m:mr>
                            <m:mr>
                              <m:e>
                                <m:r>
                                  <a:rPr lang="nl-BE" sz="1200" b="0" i="1" smtClean="0">
                                    <a:latin typeface="Cambria Math" panose="02040503050406030204" pitchFamily="18" charset="0"/>
                                  </a:rPr>
                                  <m:t>1/4</m:t>
                                </m:r>
                              </m:e>
                            </m:mr>
                          </m:m>
                        </m:e>
                      </m:d>
                      <m:r>
                        <a:rPr lang="nl-BE" sz="1200" b="0" i="1" smtClean="0">
                          <a:latin typeface="Cambria Math" panose="02040503050406030204" pitchFamily="18" charset="0"/>
                        </a:rPr>
                        <m:t>+</m:t>
                      </m:r>
                      <m:r>
                        <a:rPr lang="nl-BE" sz="1200" b="0" i="1" smtClean="0">
                          <a:latin typeface="Cambria Math" panose="02040503050406030204" pitchFamily="18" charset="0"/>
                        </a:rPr>
                        <m:t>𝑙</m:t>
                      </m:r>
                      <m:r>
                        <a:rPr lang="nl-BE" sz="1200" b="0" i="1" smtClean="0">
                          <a:latin typeface="Cambria Math" panose="02040503050406030204" pitchFamily="18" charset="0"/>
                        </a:rPr>
                        <m:t>.</m:t>
                      </m:r>
                      <m:d>
                        <m:dPr>
                          <m:ctrlPr>
                            <a:rPr lang="nl-BE" sz="1200" b="0" i="1" smtClean="0">
                              <a:latin typeface="Cambria Math" panose="02040503050406030204" pitchFamily="18" charset="0"/>
                            </a:rPr>
                          </m:ctrlPr>
                        </m:dPr>
                        <m:e>
                          <m:m>
                            <m:mPr>
                              <m:mcs>
                                <m:mc>
                                  <m:mcPr>
                                    <m:count m:val="1"/>
                                    <m:mcJc m:val="center"/>
                                  </m:mcPr>
                                </m:mc>
                              </m:mcs>
                              <m:ctrlPr>
                                <a:rPr lang="nl-BE" sz="1200" b="0" i="1" smtClean="0">
                                  <a:latin typeface="Cambria Math" panose="02040503050406030204" pitchFamily="18" charset="0"/>
                                </a:rPr>
                              </m:ctrlPr>
                            </m:mPr>
                            <m:mr>
                              <m:e>
                                <m:r>
                                  <m:rPr>
                                    <m:brk m:alnAt="7"/>
                                  </m:rPr>
                                  <a:rPr lang="nl-BE" sz="1200" b="0" i="1" smtClean="0">
                                    <a:latin typeface="Cambria Math" panose="02040503050406030204" pitchFamily="18" charset="0"/>
                                  </a:rPr>
                                  <m:t>0</m:t>
                                </m:r>
                              </m:e>
                            </m:mr>
                            <m:mr>
                              <m:e>
                                <m:r>
                                  <a:rPr lang="nl-BE" sz="1200" b="0" i="1" smtClean="0">
                                    <a:latin typeface="Cambria Math" panose="02040503050406030204" pitchFamily="18" charset="0"/>
                                  </a:rPr>
                                  <m:t>1</m:t>
                                </m:r>
                              </m:e>
                            </m:mr>
                            <m:mr>
                              <m:e>
                                <m:r>
                                  <a:rPr lang="nl-BE" sz="1200" b="0" i="1" smtClean="0">
                                    <a:latin typeface="Cambria Math" panose="02040503050406030204" pitchFamily="18" charset="0"/>
                                  </a:rPr>
                                  <m:t>−1/4</m:t>
                                </m:r>
                              </m:e>
                            </m:mr>
                          </m:m>
                        </m:e>
                      </m:d>
                    </m:oMath>
                  </m:oMathPara>
                </a14:m>
                <a:endParaRPr lang="en-GB" sz="1200" dirty="0" smtClean="0"/>
              </a:p>
              <a:p>
                <a:endParaRPr lang="en-GB" sz="1200" dirty="0" smtClean="0"/>
              </a:p>
              <a:p>
                <a:pPr/>
                <a14:m>
                  <m:oMathPara xmlns:m="http://schemas.openxmlformats.org/officeDocument/2006/math">
                    <m:oMathParaPr>
                      <m:jc m:val="centerGroup"/>
                    </m:oMathParaPr>
                    <m:oMath xmlns:m="http://schemas.openxmlformats.org/officeDocument/2006/math">
                      <m:d>
                        <m:dPr>
                          <m:begChr m:val="{"/>
                          <m:endChr m:val=""/>
                          <m:ctrlPr>
                            <a:rPr lang="en-GB" sz="1200" i="1" smtClean="0">
                              <a:latin typeface="Cambria Math" panose="02040503050406030204" pitchFamily="18" charset="0"/>
                            </a:rPr>
                          </m:ctrlPr>
                        </m:dPr>
                        <m:e>
                          <m:m>
                            <m:mPr>
                              <m:mcs>
                                <m:mc>
                                  <m:mcPr>
                                    <m:count m:val="1"/>
                                    <m:mcJc m:val="center"/>
                                  </m:mcPr>
                                </m:mc>
                              </m:mcs>
                              <m:ctrlPr>
                                <a:rPr lang="en-GB" sz="1200" i="1" smtClean="0">
                                  <a:latin typeface="Cambria Math" panose="02040503050406030204" pitchFamily="18" charset="0"/>
                                </a:rPr>
                              </m:ctrlPr>
                            </m:mPr>
                            <m:mr>
                              <m:e>
                                <m:r>
                                  <m:rPr>
                                    <m:brk m:alnAt="7"/>
                                  </m:rPr>
                                  <a:rPr lang="nl-BE" sz="1200" b="0" i="1" smtClean="0">
                                    <a:latin typeface="Cambria Math" panose="02040503050406030204" pitchFamily="18" charset="0"/>
                                  </a:rPr>
                                  <m:t>𝑥</m:t>
                                </m:r>
                                <m:r>
                                  <a:rPr lang="nl-BE" sz="1200" b="0" i="1" smtClean="0">
                                    <a:latin typeface="Cambria Math" panose="02040503050406030204" pitchFamily="18" charset="0"/>
                                  </a:rPr>
                                  <m:t>=</m:t>
                                </m:r>
                                <m:r>
                                  <a:rPr lang="nl-BE" sz="1200" b="0" i="1" smtClean="0">
                                    <a:latin typeface="Cambria Math" panose="02040503050406030204" pitchFamily="18" charset="0"/>
                                  </a:rPr>
                                  <m:t>𝑘</m:t>
                                </m:r>
                              </m:e>
                            </m:mr>
                            <m:mr>
                              <m:e>
                                <m:r>
                                  <a:rPr lang="nl-BE" sz="1200" b="0" i="1" smtClean="0">
                                    <a:latin typeface="Cambria Math" panose="02040503050406030204" pitchFamily="18" charset="0"/>
                                  </a:rPr>
                                  <m:t>𝑦</m:t>
                                </m:r>
                                <m:r>
                                  <a:rPr lang="nl-BE" sz="1200" b="0" i="1" smtClean="0">
                                    <a:latin typeface="Cambria Math" panose="02040503050406030204" pitchFamily="18" charset="0"/>
                                  </a:rPr>
                                  <m:t>=</m:t>
                                </m:r>
                                <m:r>
                                  <a:rPr lang="nl-BE" sz="1200" b="0" i="1" smtClean="0">
                                    <a:latin typeface="Cambria Math" panose="02040503050406030204" pitchFamily="18" charset="0"/>
                                  </a:rPr>
                                  <m:t>𝑙</m:t>
                                </m:r>
                              </m:e>
                            </m:mr>
                            <m:mr>
                              <m:e>
                                <m:r>
                                  <a:rPr lang="nl-BE" sz="1200" b="0" i="1" smtClean="0">
                                    <a:latin typeface="Cambria Math" panose="02040503050406030204" pitchFamily="18" charset="0"/>
                                  </a:rPr>
                                  <m:t>𝑧</m:t>
                                </m:r>
                                <m:r>
                                  <a:rPr lang="nl-BE" sz="1200" b="0" i="1" smtClean="0">
                                    <a:latin typeface="Cambria Math" panose="02040503050406030204" pitchFamily="18" charset="0"/>
                                  </a:rPr>
                                  <m:t>= </m:t>
                                </m:r>
                                <m:f>
                                  <m:fPr>
                                    <m:ctrlPr>
                                      <a:rPr lang="nl-BE" sz="1200" b="0" i="1" smtClean="0">
                                        <a:latin typeface="Cambria Math" panose="02040503050406030204" pitchFamily="18" charset="0"/>
                                      </a:rPr>
                                    </m:ctrlPr>
                                  </m:fPr>
                                  <m:num>
                                    <m:r>
                                      <a:rPr lang="nl-BE" sz="1200" b="0" i="1" smtClean="0">
                                        <a:latin typeface="Cambria Math" panose="02040503050406030204" pitchFamily="18" charset="0"/>
                                      </a:rPr>
                                      <m:t>1</m:t>
                                    </m:r>
                                  </m:num>
                                  <m:den>
                                    <m:r>
                                      <a:rPr lang="nl-BE" sz="1200" b="0" i="1" smtClean="0">
                                        <a:latin typeface="Cambria Math" panose="02040503050406030204" pitchFamily="18" charset="0"/>
                                      </a:rPr>
                                      <m:t>4</m:t>
                                    </m:r>
                                  </m:den>
                                </m:f>
                                <m:r>
                                  <a:rPr lang="nl-BE" sz="1200" b="0" i="1" smtClean="0">
                                    <a:latin typeface="Cambria Math" panose="02040503050406030204" pitchFamily="18" charset="0"/>
                                  </a:rPr>
                                  <m:t>𝑘</m:t>
                                </m:r>
                                <m:r>
                                  <a:rPr lang="nl-BE" sz="1200" b="0" i="1" smtClean="0">
                                    <a:latin typeface="Cambria Math" panose="02040503050406030204" pitchFamily="18" charset="0"/>
                                  </a:rPr>
                                  <m:t> − </m:t>
                                </m:r>
                                <m:f>
                                  <m:fPr>
                                    <m:ctrlPr>
                                      <a:rPr lang="nl-BE" sz="1200" b="0" i="1" smtClean="0">
                                        <a:latin typeface="Cambria Math" panose="02040503050406030204" pitchFamily="18" charset="0"/>
                                      </a:rPr>
                                    </m:ctrlPr>
                                  </m:fPr>
                                  <m:num>
                                    <m:r>
                                      <a:rPr lang="nl-BE" sz="1200" b="0" i="1" smtClean="0">
                                        <a:latin typeface="Cambria Math" panose="02040503050406030204" pitchFamily="18" charset="0"/>
                                      </a:rPr>
                                      <m:t>1</m:t>
                                    </m:r>
                                  </m:num>
                                  <m:den>
                                    <m:r>
                                      <a:rPr lang="nl-BE" sz="1200" b="0" i="1" smtClean="0">
                                        <a:latin typeface="Cambria Math" panose="02040503050406030204" pitchFamily="18" charset="0"/>
                                      </a:rPr>
                                      <m:t>4</m:t>
                                    </m:r>
                                  </m:den>
                                </m:f>
                                <m:r>
                                  <a:rPr lang="nl-BE" sz="1200" b="0" i="1" smtClean="0">
                                    <a:latin typeface="Cambria Math" panose="02040503050406030204" pitchFamily="18" charset="0"/>
                                  </a:rPr>
                                  <m:t>𝑙</m:t>
                                </m:r>
                              </m:e>
                            </m:mr>
                          </m:m>
                        </m:e>
                      </m:d>
                    </m:oMath>
                  </m:oMathPara>
                </a14:m>
                <a:endParaRPr lang="en-GB" sz="1200" dirty="0" smtClean="0"/>
              </a:p>
              <a:p>
                <a:endParaRPr lang="nl-BE" sz="1200" dirty="0" smtClean="0"/>
              </a:p>
              <a:p>
                <a:endParaRPr lang="en-GB" sz="1200" dirty="0" smtClean="0"/>
              </a:p>
            </p:txBody>
          </p:sp>
        </mc:Choice>
        <mc:Fallback xmlns="">
          <p:sp>
            <p:nvSpPr>
              <p:cNvPr id="3" name="Tekstvak 2"/>
              <p:cNvSpPr txBox="1">
                <a:spLocks noRot="1" noChangeAspect="1" noMove="1" noResize="1" noEditPoints="1" noAdjustHandles="1" noChangeArrowheads="1" noChangeShapeType="1" noTextEdit="1"/>
              </p:cNvSpPr>
              <p:nvPr/>
            </p:nvSpPr>
            <p:spPr>
              <a:xfrm>
                <a:off x="1210490" y="1959429"/>
                <a:ext cx="6792685" cy="3181255"/>
              </a:xfrm>
              <a:prstGeom prst="rect">
                <a:avLst/>
              </a:prstGeom>
              <a:blipFill>
                <a:blip r:embed="rId4"/>
                <a:stretch>
                  <a:fillRect l="-90"/>
                </a:stretch>
              </a:blipFill>
            </p:spPr>
            <p:txBody>
              <a:bodyPr/>
              <a:lstStyle/>
              <a:p>
                <a:r>
                  <a:rPr lang="en-GB">
                    <a:noFill/>
                  </a:rPr>
                  <a:t> </a:t>
                </a:r>
              </a:p>
            </p:txBody>
          </p:sp>
        </mc:Fallback>
      </mc:AlternateContent>
    </p:spTree>
    <p:extLst>
      <p:ext uri="{BB962C8B-B14F-4D97-AF65-F5344CB8AC3E}">
        <p14:creationId xmlns:p14="http://schemas.microsoft.com/office/powerpoint/2010/main" val="379661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5</a:t>
            </a:fld>
            <a:endParaRPr lang="en-GB"/>
          </a:p>
        </p:txBody>
      </p:sp>
      <p:sp>
        <p:nvSpPr>
          <p:cNvPr id="5" name="Tekstvak 4"/>
          <p:cNvSpPr txBox="1"/>
          <p:nvPr/>
        </p:nvSpPr>
        <p:spPr>
          <a:xfrm>
            <a:off x="1210489" y="1393372"/>
            <a:ext cx="3927567" cy="276999"/>
          </a:xfrm>
          <a:prstGeom prst="rect">
            <a:avLst/>
          </a:prstGeom>
          <a:noFill/>
          <a:ln>
            <a:solidFill>
              <a:schemeClr val="tx1"/>
            </a:solidFill>
          </a:ln>
        </p:spPr>
        <p:txBody>
          <a:bodyPr wrap="square" rtlCol="0">
            <a:spAutoFit/>
          </a:bodyPr>
          <a:lstStyle/>
          <a:p>
            <a:r>
              <a:rPr lang="nl-BE" sz="1200" dirty="0" smtClean="0"/>
              <a:t>Cartesische vergelijking van de voortgebrachte ruimte:</a:t>
            </a:r>
            <a:endParaRPr lang="en-GB" sz="1200" dirty="0"/>
          </a:p>
        </p:txBody>
      </p:sp>
      <p:sp>
        <p:nvSpPr>
          <p:cNvPr id="2" name="Tekstvak 1"/>
          <p:cNvSpPr txBox="1"/>
          <p:nvPr/>
        </p:nvSpPr>
        <p:spPr>
          <a:xfrm flipH="1">
            <a:off x="1210489" y="2481943"/>
            <a:ext cx="6076407" cy="1754326"/>
          </a:xfrm>
          <a:prstGeom prst="rect">
            <a:avLst/>
          </a:prstGeom>
          <a:noFill/>
        </p:spPr>
        <p:txBody>
          <a:bodyPr wrap="square" rtlCol="0">
            <a:spAutoFit/>
          </a:bodyPr>
          <a:lstStyle/>
          <a:p>
            <a:r>
              <a:rPr lang="nl-BE" sz="1200" dirty="0" smtClean="0"/>
              <a:t>Na het wegwerken van de parameters k en l verkrijgen we de cartesische vergelijking van het voortgebracht vlak IR², gelegen binnen de ruimte IR³:</a:t>
            </a:r>
          </a:p>
          <a:p>
            <a:endParaRPr lang="nl-BE" sz="1200" dirty="0"/>
          </a:p>
          <a:p>
            <a:r>
              <a:rPr lang="nl-BE" sz="1200" dirty="0" err="1"/>
              <a:t>z</a:t>
            </a:r>
            <a:r>
              <a:rPr lang="nl-BE" sz="1200" dirty="0" smtClean="0"/>
              <a:t> = (1/4).x – (1/4).y</a:t>
            </a:r>
          </a:p>
          <a:p>
            <a:r>
              <a:rPr lang="nl-BE" sz="1200" dirty="0" smtClean="0"/>
              <a:t>dus</a:t>
            </a:r>
            <a:endParaRPr lang="nl-BE" sz="1200" dirty="0"/>
          </a:p>
          <a:p>
            <a:r>
              <a:rPr lang="nl-BE" sz="1200" dirty="0" smtClean="0"/>
              <a:t>4z = x – y</a:t>
            </a:r>
          </a:p>
          <a:p>
            <a:r>
              <a:rPr lang="nl-BE" sz="1200" dirty="0" smtClean="0"/>
              <a:t>dus</a:t>
            </a:r>
            <a:endParaRPr lang="nl-BE" sz="1200" dirty="0"/>
          </a:p>
          <a:p>
            <a:r>
              <a:rPr lang="nl-BE" sz="1200" dirty="0"/>
              <a:t>x</a:t>
            </a:r>
            <a:r>
              <a:rPr lang="nl-BE" sz="1200" dirty="0" smtClean="0"/>
              <a:t> – y + 4z = 0</a:t>
            </a:r>
          </a:p>
          <a:p>
            <a:endParaRPr lang="en-GB" sz="1200" dirty="0"/>
          </a:p>
        </p:txBody>
      </p:sp>
    </p:spTree>
    <p:extLst>
      <p:ext uri="{BB962C8B-B14F-4D97-AF65-F5344CB8AC3E}">
        <p14:creationId xmlns:p14="http://schemas.microsoft.com/office/powerpoint/2010/main" val="268292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16230"/>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6</a:t>
            </a:fld>
            <a:endParaRPr lang="en-GB"/>
          </a:p>
        </p:txBody>
      </p:sp>
      <p:sp>
        <p:nvSpPr>
          <p:cNvPr id="2" name="Tekstvak 1"/>
          <p:cNvSpPr txBox="1"/>
          <p:nvPr/>
        </p:nvSpPr>
        <p:spPr>
          <a:xfrm flipH="1">
            <a:off x="1186542" y="866869"/>
            <a:ext cx="7424058" cy="1384995"/>
          </a:xfrm>
          <a:prstGeom prst="rect">
            <a:avLst/>
          </a:prstGeom>
          <a:noFill/>
          <a:ln>
            <a:solidFill>
              <a:schemeClr val="tx1"/>
            </a:solidFill>
          </a:ln>
        </p:spPr>
        <p:txBody>
          <a:bodyPr wrap="square" rtlCol="0">
            <a:spAutoFit/>
          </a:bodyPr>
          <a:lstStyle/>
          <a:p>
            <a:r>
              <a:rPr lang="nl-BE" sz="1200" dirty="0" smtClean="0"/>
              <a:t>Maak nu zelf oefening pagina </a:t>
            </a:r>
            <a:r>
              <a:rPr lang="nl-BE" sz="1200" dirty="0" smtClean="0"/>
              <a:t>15, </a:t>
            </a:r>
            <a:r>
              <a:rPr lang="nl-BE" sz="1200" dirty="0" smtClean="0"/>
              <a:t>1 e</a:t>
            </a:r>
          </a:p>
          <a:p>
            <a:endParaRPr lang="nl-BE" sz="1200" dirty="0"/>
          </a:p>
          <a:p>
            <a:r>
              <a:rPr lang="nl-BE" sz="1200" dirty="0" smtClean="0"/>
              <a:t>We zullen de opgave echter wat uitgebreider maken door meerdere zaken te berekenen: </a:t>
            </a:r>
          </a:p>
          <a:p>
            <a:pPr marL="171450" indent="-171450">
              <a:buFontTx/>
              <a:buChar char="-"/>
            </a:pPr>
            <a:r>
              <a:rPr lang="nl-BE" sz="1200" dirty="0" smtClean="0"/>
              <a:t>Bepaal de ruimte voortgebracht door de gegeven vectoren v1, v2, v3.</a:t>
            </a:r>
          </a:p>
          <a:p>
            <a:pPr marL="171450" indent="-171450">
              <a:buFontTx/>
              <a:buChar char="-"/>
            </a:pPr>
            <a:r>
              <a:rPr lang="nl-BE" sz="1200" dirty="0" smtClean="0"/>
              <a:t>Bepaal een basis voor die voortgebrachte ruimte.</a:t>
            </a:r>
          </a:p>
          <a:p>
            <a:pPr marL="171450" indent="-171450">
              <a:buFontTx/>
              <a:buChar char="-"/>
            </a:pPr>
            <a:r>
              <a:rPr lang="nl-BE" sz="1200" dirty="0" smtClean="0"/>
              <a:t>Bepaal, indien mogelijk, een vergelijking (parameter- en cartesische vergelijking) voor die voortgebrachte ruimte.</a:t>
            </a:r>
          </a:p>
          <a:p>
            <a:pPr marL="171450" indent="-171450">
              <a:buFontTx/>
              <a:buChar char="-"/>
            </a:pPr>
            <a:endParaRPr lang="en-GB" sz="1200" dirty="0"/>
          </a:p>
        </p:txBody>
      </p:sp>
      <p:sp>
        <p:nvSpPr>
          <p:cNvPr id="4" name="Tekstvak 3"/>
          <p:cNvSpPr txBox="1"/>
          <p:nvPr/>
        </p:nvSpPr>
        <p:spPr>
          <a:xfrm>
            <a:off x="1186542" y="2375579"/>
            <a:ext cx="5658396" cy="646331"/>
          </a:xfrm>
          <a:prstGeom prst="rect">
            <a:avLst/>
          </a:prstGeom>
          <a:noFill/>
          <a:ln>
            <a:solidFill>
              <a:schemeClr val="tx1"/>
            </a:solidFill>
          </a:ln>
        </p:spPr>
        <p:txBody>
          <a:bodyPr wrap="square" rtlCol="0">
            <a:spAutoFit/>
          </a:bodyPr>
          <a:lstStyle/>
          <a:p>
            <a:r>
              <a:rPr lang="nl-BE" sz="1200" dirty="0" smtClean="0"/>
              <a:t>Eerst gaan we de gegeven vectoren v1, v2, v3 vervangen door gelijkwaardige vectoren. Dat zijn vectoren die dezelfde ruimte voortbrengen als v1, v2, v3, maar die zeker wel lineair onafhankelijk zijn. Daartoe gebruiken we het </a:t>
            </a:r>
            <a:r>
              <a:rPr lang="nl-BE" sz="1200" dirty="0" err="1" smtClean="0"/>
              <a:t>rref</a:t>
            </a:r>
            <a:r>
              <a:rPr lang="nl-BE" sz="1200" dirty="0" smtClean="0"/>
              <a:t>-commando: </a:t>
            </a:r>
          </a:p>
        </p:txBody>
      </p:sp>
      <p:pic>
        <p:nvPicPr>
          <p:cNvPr id="5" name="Afbeelding 4"/>
          <p:cNvPicPr>
            <a:picLocks noChangeAspect="1"/>
          </p:cNvPicPr>
          <p:nvPr/>
        </p:nvPicPr>
        <p:blipFill>
          <a:blip r:embed="rId4"/>
          <a:stretch>
            <a:fillRect/>
          </a:stretch>
        </p:blipFill>
        <p:spPr>
          <a:xfrm rot="5400000">
            <a:off x="2342686" y="2141438"/>
            <a:ext cx="3346108" cy="5658396"/>
          </a:xfrm>
          <a:prstGeom prst="rect">
            <a:avLst/>
          </a:prstGeom>
        </p:spPr>
      </p:pic>
    </p:spTree>
    <p:extLst>
      <p:ext uri="{BB962C8B-B14F-4D97-AF65-F5344CB8AC3E}">
        <p14:creationId xmlns:p14="http://schemas.microsoft.com/office/powerpoint/2010/main" val="64908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7</a:t>
            </a:fld>
            <a:endParaRPr lang="en-GB"/>
          </a:p>
        </p:txBody>
      </p:sp>
      <p:sp>
        <p:nvSpPr>
          <p:cNvPr id="3" name="Tekstvak 2"/>
          <p:cNvSpPr txBox="1"/>
          <p:nvPr/>
        </p:nvSpPr>
        <p:spPr>
          <a:xfrm>
            <a:off x="1306285" y="1123405"/>
            <a:ext cx="5625737" cy="276999"/>
          </a:xfrm>
          <a:prstGeom prst="rect">
            <a:avLst/>
          </a:prstGeom>
          <a:noFill/>
          <a:ln>
            <a:solidFill>
              <a:schemeClr val="tx1"/>
            </a:solidFill>
          </a:ln>
        </p:spPr>
        <p:txBody>
          <a:bodyPr wrap="square" rtlCol="0">
            <a:spAutoFit/>
          </a:bodyPr>
          <a:lstStyle/>
          <a:p>
            <a:r>
              <a:rPr lang="nl-BE" sz="1200" dirty="0" smtClean="0"/>
              <a:t>Wat kunnen we nu zeggen over de gegeven v1, v2, v3 en de nieuw verkregen u1, u2: </a:t>
            </a:r>
            <a:endParaRPr lang="en-GB" sz="1200" dirty="0"/>
          </a:p>
        </p:txBody>
      </p:sp>
      <p:pic>
        <p:nvPicPr>
          <p:cNvPr id="7" name="Afbeelding 6"/>
          <p:cNvPicPr>
            <a:picLocks noChangeAspect="1"/>
          </p:cNvPicPr>
          <p:nvPr/>
        </p:nvPicPr>
        <p:blipFill>
          <a:blip r:embed="rId4"/>
          <a:stretch>
            <a:fillRect/>
          </a:stretch>
        </p:blipFill>
        <p:spPr>
          <a:xfrm rot="5400000">
            <a:off x="3039387" y="615186"/>
            <a:ext cx="2438026" cy="5904230"/>
          </a:xfrm>
          <a:prstGeom prst="rect">
            <a:avLst/>
          </a:prstGeom>
        </p:spPr>
      </p:pic>
    </p:spTree>
    <p:extLst>
      <p:ext uri="{BB962C8B-B14F-4D97-AF65-F5344CB8AC3E}">
        <p14:creationId xmlns:p14="http://schemas.microsoft.com/office/powerpoint/2010/main" val="117713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8</a:t>
            </a:fld>
            <a:endParaRPr lang="en-GB"/>
          </a:p>
        </p:txBody>
      </p:sp>
      <p:pic>
        <p:nvPicPr>
          <p:cNvPr id="2" name="Afbeelding 1"/>
          <p:cNvPicPr>
            <a:picLocks noChangeAspect="1"/>
          </p:cNvPicPr>
          <p:nvPr/>
        </p:nvPicPr>
        <p:blipFill>
          <a:blip r:embed="rId4"/>
          <a:stretch>
            <a:fillRect/>
          </a:stretch>
        </p:blipFill>
        <p:spPr>
          <a:xfrm rot="16200000">
            <a:off x="391808" y="908250"/>
            <a:ext cx="6670466" cy="5137969"/>
          </a:xfrm>
          <a:prstGeom prst="rect">
            <a:avLst/>
          </a:prstGeom>
        </p:spPr>
      </p:pic>
    </p:spTree>
    <p:extLst>
      <p:ext uri="{BB962C8B-B14F-4D97-AF65-F5344CB8AC3E}">
        <p14:creationId xmlns:p14="http://schemas.microsoft.com/office/powerpoint/2010/main" val="4186087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uhasselt.be/images/DCM/huisstijl/2017/logo/download/UHasselt-ligg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095" y="133647"/>
            <a:ext cx="2117362" cy="501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U Leuve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133647"/>
            <a:ext cx="1385842" cy="495439"/>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C4F0B99B-156F-4404-B390-EF47CCB184BC}" type="slidenum">
              <a:rPr lang="en-GB" smtClean="0"/>
              <a:t>9</a:t>
            </a:fld>
            <a:endParaRPr lang="en-GB"/>
          </a:p>
        </p:txBody>
      </p:sp>
      <p:sp>
        <p:nvSpPr>
          <p:cNvPr id="2" name="Tekstvak 1"/>
          <p:cNvSpPr txBox="1"/>
          <p:nvPr/>
        </p:nvSpPr>
        <p:spPr>
          <a:xfrm>
            <a:off x="1123949" y="990600"/>
            <a:ext cx="6867526" cy="1200329"/>
          </a:xfrm>
          <a:prstGeom prst="rect">
            <a:avLst/>
          </a:prstGeom>
          <a:noFill/>
          <a:ln>
            <a:solidFill>
              <a:schemeClr val="tx1"/>
            </a:solidFill>
          </a:ln>
        </p:spPr>
        <p:txBody>
          <a:bodyPr wrap="square" rtlCol="0">
            <a:spAutoFit/>
          </a:bodyPr>
          <a:lstStyle/>
          <a:p>
            <a:r>
              <a:rPr lang="nl-BE" sz="1200" dirty="0" smtClean="0"/>
              <a:t>We weten nu dat de voortgebrachte ruimte een vlak IR² is, gelegen in de overkoepelende ruimte IR³ waarin we werken. Ook weten we dat u1, u2 een basis is voor dat vlak.</a:t>
            </a:r>
          </a:p>
          <a:p>
            <a:r>
              <a:rPr lang="nl-BE" sz="1200" dirty="0" smtClean="0"/>
              <a:t>Nu willen we een parametervergelijking en de cartesische vergelijking van dat vlak bepalen.</a:t>
            </a:r>
          </a:p>
          <a:p>
            <a:r>
              <a:rPr lang="nl-BE" sz="1200" dirty="0" smtClean="0"/>
              <a:t>Denk hierbij aan de belangrijke eigenschap uit de theorie: de ruimte voorgebracht door een verzameling vectoren is de verzameling van alle lineaire combinaties van die vectoren!</a:t>
            </a:r>
          </a:p>
          <a:p>
            <a:endParaRPr lang="en-GB" sz="1200" dirty="0"/>
          </a:p>
        </p:txBody>
      </p:sp>
      <p:pic>
        <p:nvPicPr>
          <p:cNvPr id="3" name="Afbeelding 2"/>
          <p:cNvPicPr>
            <a:picLocks noChangeAspect="1"/>
          </p:cNvPicPr>
          <p:nvPr/>
        </p:nvPicPr>
        <p:blipFill>
          <a:blip r:embed="rId4"/>
          <a:stretch>
            <a:fillRect/>
          </a:stretch>
        </p:blipFill>
        <p:spPr>
          <a:xfrm rot="10800000">
            <a:off x="1123948" y="2333624"/>
            <a:ext cx="4686301" cy="4486737"/>
          </a:xfrm>
          <a:prstGeom prst="rect">
            <a:avLst/>
          </a:prstGeom>
        </p:spPr>
      </p:pic>
    </p:spTree>
    <p:extLst>
      <p:ext uri="{BB962C8B-B14F-4D97-AF65-F5344CB8AC3E}">
        <p14:creationId xmlns:p14="http://schemas.microsoft.com/office/powerpoint/2010/main" val="3584151645"/>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1094</Words>
  <Application>Microsoft Office PowerPoint</Application>
  <PresentationFormat>Breedbeeld</PresentationFormat>
  <Paragraphs>79</Paragraphs>
  <Slides>19</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19</vt:i4>
      </vt:variant>
    </vt:vector>
  </HeadingPairs>
  <TitlesOfParts>
    <vt:vector size="24" baseType="lpstr">
      <vt:lpstr>Arial</vt:lpstr>
      <vt:lpstr>Calibri</vt:lpstr>
      <vt:lpstr>Calibri Light</vt:lpstr>
      <vt:lpstr>Cambria Math</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UHasselt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SNOECX Andy</dc:creator>
  <cp:lastModifiedBy>SNOECX Andy</cp:lastModifiedBy>
  <cp:revision>26</cp:revision>
  <dcterms:created xsi:type="dcterms:W3CDTF">2020-09-04T06:52:58Z</dcterms:created>
  <dcterms:modified xsi:type="dcterms:W3CDTF">2021-02-08T13:25:34Z</dcterms:modified>
</cp:coreProperties>
</file>