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en-GB"/>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GB"/>
          </a:p>
        </p:txBody>
      </p:sp>
      <p:sp>
        <p:nvSpPr>
          <p:cNvPr id="4" name="Tijdelijke aanduiding voor datum 3"/>
          <p:cNvSpPr>
            <a:spLocks noGrp="1"/>
          </p:cNvSpPr>
          <p:nvPr>
            <p:ph type="dt" sz="half" idx="10"/>
          </p:nvPr>
        </p:nvSpPr>
        <p:spPr/>
        <p:txBody>
          <a:bodyPr/>
          <a:lstStyle/>
          <a:p>
            <a:fld id="{3D00BCDF-9F99-4B7F-9B58-CEBC792B5568}" type="datetimeFigureOut">
              <a:rPr lang="en-GB" smtClean="0"/>
              <a:t>16/09/2020</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401777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3D00BCDF-9F99-4B7F-9B58-CEBC792B5568}" type="datetimeFigureOut">
              <a:rPr lang="en-GB" smtClean="0"/>
              <a:t>16/09/2020</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339001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en-GB"/>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3D00BCDF-9F99-4B7F-9B58-CEBC792B5568}" type="datetimeFigureOut">
              <a:rPr lang="en-GB" smtClean="0"/>
              <a:t>16/09/2020</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33029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3D00BCDF-9F99-4B7F-9B58-CEBC792B5568}" type="datetimeFigureOut">
              <a:rPr lang="en-GB" smtClean="0"/>
              <a:t>16/09/2020</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346530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en-GB"/>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3D00BCDF-9F99-4B7F-9B58-CEBC792B5568}" type="datetimeFigureOut">
              <a:rPr lang="en-GB" smtClean="0"/>
              <a:t>16/09/2020</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247807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datum 4"/>
          <p:cNvSpPr>
            <a:spLocks noGrp="1"/>
          </p:cNvSpPr>
          <p:nvPr>
            <p:ph type="dt" sz="half" idx="10"/>
          </p:nvPr>
        </p:nvSpPr>
        <p:spPr/>
        <p:txBody>
          <a:bodyPr/>
          <a:lstStyle/>
          <a:p>
            <a:fld id="{3D00BCDF-9F99-4B7F-9B58-CEBC792B5568}" type="datetimeFigureOut">
              <a:rPr lang="en-GB" smtClean="0"/>
              <a:t>16/09/2020</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314027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en-GB"/>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datum 6"/>
          <p:cNvSpPr>
            <a:spLocks noGrp="1"/>
          </p:cNvSpPr>
          <p:nvPr>
            <p:ph type="dt" sz="half" idx="10"/>
          </p:nvPr>
        </p:nvSpPr>
        <p:spPr/>
        <p:txBody>
          <a:bodyPr/>
          <a:lstStyle/>
          <a:p>
            <a:fld id="{3D00BCDF-9F99-4B7F-9B58-CEBC792B5568}" type="datetimeFigureOut">
              <a:rPr lang="en-GB" smtClean="0"/>
              <a:t>16/09/2020</a:t>
            </a:fld>
            <a:endParaRPr lang="en-GB"/>
          </a:p>
        </p:txBody>
      </p:sp>
      <p:sp>
        <p:nvSpPr>
          <p:cNvPr id="8" name="Tijdelijke aanduiding voor voettekst 7"/>
          <p:cNvSpPr>
            <a:spLocks noGrp="1"/>
          </p:cNvSpPr>
          <p:nvPr>
            <p:ph type="ftr" sz="quarter" idx="11"/>
          </p:nvPr>
        </p:nvSpPr>
        <p:spPr/>
        <p:txBody>
          <a:bodyPr/>
          <a:lstStyle/>
          <a:p>
            <a:endParaRPr lang="en-GB"/>
          </a:p>
        </p:txBody>
      </p:sp>
      <p:sp>
        <p:nvSpPr>
          <p:cNvPr id="9" name="Tijdelijke aanduiding voor dianummer 8"/>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77934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datum 2"/>
          <p:cNvSpPr>
            <a:spLocks noGrp="1"/>
          </p:cNvSpPr>
          <p:nvPr>
            <p:ph type="dt" sz="half" idx="10"/>
          </p:nvPr>
        </p:nvSpPr>
        <p:spPr/>
        <p:txBody>
          <a:bodyPr/>
          <a:lstStyle/>
          <a:p>
            <a:fld id="{3D00BCDF-9F99-4B7F-9B58-CEBC792B5568}" type="datetimeFigureOut">
              <a:rPr lang="en-GB" smtClean="0"/>
              <a:t>16/09/2020</a:t>
            </a:fld>
            <a:endParaRPr lang="en-GB"/>
          </a:p>
        </p:txBody>
      </p:sp>
      <p:sp>
        <p:nvSpPr>
          <p:cNvPr id="4" name="Tijdelijke aanduiding voor voettekst 3"/>
          <p:cNvSpPr>
            <a:spLocks noGrp="1"/>
          </p:cNvSpPr>
          <p:nvPr>
            <p:ph type="ftr" sz="quarter" idx="11"/>
          </p:nvPr>
        </p:nvSpPr>
        <p:spPr/>
        <p:txBody>
          <a:bodyPr/>
          <a:lstStyle/>
          <a:p>
            <a:endParaRPr lang="en-GB"/>
          </a:p>
        </p:txBody>
      </p:sp>
      <p:sp>
        <p:nvSpPr>
          <p:cNvPr id="5" name="Tijdelijke aanduiding voor dianummer 4"/>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17557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3D00BCDF-9F99-4B7F-9B58-CEBC792B5568}" type="datetimeFigureOut">
              <a:rPr lang="en-GB" smtClean="0"/>
              <a:t>16/09/2020</a:t>
            </a:fld>
            <a:endParaRPr lang="en-GB"/>
          </a:p>
        </p:txBody>
      </p:sp>
      <p:sp>
        <p:nvSpPr>
          <p:cNvPr id="3" name="Tijdelijke aanduiding voor voettekst 2"/>
          <p:cNvSpPr>
            <a:spLocks noGrp="1"/>
          </p:cNvSpPr>
          <p:nvPr>
            <p:ph type="ftr" sz="quarter" idx="11"/>
          </p:nvPr>
        </p:nvSpPr>
        <p:spPr/>
        <p:txBody>
          <a:bodyPr/>
          <a:lstStyle/>
          <a:p>
            <a:endParaRPr lang="en-GB"/>
          </a:p>
        </p:txBody>
      </p:sp>
      <p:sp>
        <p:nvSpPr>
          <p:cNvPr id="4" name="Tijdelijke aanduiding voor dianummer 3"/>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41895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en-GB"/>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3D00BCDF-9F99-4B7F-9B58-CEBC792B5568}" type="datetimeFigureOut">
              <a:rPr lang="en-GB" smtClean="0"/>
              <a:t>16/09/2020</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424467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en-GB"/>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3D00BCDF-9F99-4B7F-9B58-CEBC792B5568}" type="datetimeFigureOut">
              <a:rPr lang="en-GB" smtClean="0"/>
              <a:t>16/09/2020</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0E96924D-7E5F-4817-B3B8-1A2748B3E8AE}" type="slidenum">
              <a:rPr lang="en-GB" smtClean="0"/>
              <a:t>‹nr.›</a:t>
            </a:fld>
            <a:endParaRPr lang="en-GB"/>
          </a:p>
        </p:txBody>
      </p:sp>
    </p:spTree>
    <p:extLst>
      <p:ext uri="{BB962C8B-B14F-4D97-AF65-F5344CB8AC3E}">
        <p14:creationId xmlns:p14="http://schemas.microsoft.com/office/powerpoint/2010/main" val="39233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en-GB"/>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0BCDF-9F99-4B7F-9B58-CEBC792B5568}" type="datetimeFigureOut">
              <a:rPr lang="en-GB" smtClean="0"/>
              <a:t>16/09/2020</a:t>
            </a:fld>
            <a:endParaRPr lang="en-GB"/>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6924D-7E5F-4817-B3B8-1A2748B3E8AE}" type="slidenum">
              <a:rPr lang="en-GB" smtClean="0"/>
              <a:t>‹nr.›</a:t>
            </a:fld>
            <a:endParaRPr lang="en-GB"/>
          </a:p>
        </p:txBody>
      </p:sp>
    </p:spTree>
    <p:extLst>
      <p:ext uri="{BB962C8B-B14F-4D97-AF65-F5344CB8AC3E}">
        <p14:creationId xmlns:p14="http://schemas.microsoft.com/office/powerpoint/2010/main" val="48023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a:t>
            </a:fld>
            <a:endParaRPr lang="en-GB"/>
          </a:p>
        </p:txBody>
      </p:sp>
      <p:sp>
        <p:nvSpPr>
          <p:cNvPr id="7" name="Tekstvak 6"/>
          <p:cNvSpPr txBox="1"/>
          <p:nvPr/>
        </p:nvSpPr>
        <p:spPr>
          <a:xfrm flipH="1">
            <a:off x="2000203" y="1140823"/>
            <a:ext cx="7565573" cy="830997"/>
          </a:xfrm>
          <a:prstGeom prst="rect">
            <a:avLst/>
          </a:prstGeom>
          <a:noFill/>
        </p:spPr>
        <p:txBody>
          <a:bodyPr wrap="square" rtlCol="0">
            <a:spAutoFit/>
          </a:bodyPr>
          <a:lstStyle/>
          <a:p>
            <a:pPr algn="ctr"/>
            <a:r>
              <a:rPr lang="nl-BE" sz="2400" b="1" dirty="0" smtClean="0"/>
              <a:t>Hoofdstuk 3: Lineaire algebra en meetkunde met vectoren</a:t>
            </a:r>
          </a:p>
          <a:p>
            <a:r>
              <a:rPr lang="nl-BE" sz="2400" b="1" dirty="0" smtClean="0"/>
              <a:t>Deel 3.2 Meetkunde met vectoren</a:t>
            </a:r>
            <a:endParaRPr lang="en-GB" sz="2400" b="1" dirty="0"/>
          </a:p>
        </p:txBody>
      </p:sp>
      <p:sp>
        <p:nvSpPr>
          <p:cNvPr id="2" name="Tekstvak 1"/>
          <p:cNvSpPr txBox="1"/>
          <p:nvPr/>
        </p:nvSpPr>
        <p:spPr>
          <a:xfrm flipH="1">
            <a:off x="2000203" y="2973555"/>
            <a:ext cx="6844937" cy="369332"/>
          </a:xfrm>
          <a:prstGeom prst="rect">
            <a:avLst/>
          </a:prstGeom>
          <a:noFill/>
          <a:ln>
            <a:solidFill>
              <a:schemeClr val="tx1"/>
            </a:solidFill>
          </a:ln>
        </p:spPr>
        <p:txBody>
          <a:bodyPr wrap="square" rtlCol="0">
            <a:spAutoFit/>
          </a:bodyPr>
          <a:lstStyle/>
          <a:p>
            <a:r>
              <a:rPr lang="nl-BE" b="1" dirty="0" smtClean="0"/>
              <a:t>Applicatiecollege bij deel 3.2: Meetkunde met vectoren </a:t>
            </a:r>
            <a:endParaRPr lang="en-GB" b="1" dirty="0"/>
          </a:p>
        </p:txBody>
      </p:sp>
    </p:spTree>
    <p:extLst>
      <p:ext uri="{BB962C8B-B14F-4D97-AF65-F5344CB8AC3E}">
        <p14:creationId xmlns:p14="http://schemas.microsoft.com/office/powerpoint/2010/main" val="90937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10</a:t>
            </a:fld>
            <a:endParaRPr lang="en-GB"/>
          </a:p>
        </p:txBody>
      </p:sp>
      <p:pic>
        <p:nvPicPr>
          <p:cNvPr id="2" name="Afbeelding 1"/>
          <p:cNvPicPr>
            <a:picLocks noChangeAspect="1"/>
          </p:cNvPicPr>
          <p:nvPr/>
        </p:nvPicPr>
        <p:blipFill>
          <a:blip r:embed="rId4"/>
          <a:stretch>
            <a:fillRect/>
          </a:stretch>
        </p:blipFill>
        <p:spPr>
          <a:xfrm>
            <a:off x="1216342" y="485231"/>
            <a:ext cx="5857875" cy="6305550"/>
          </a:xfrm>
          <a:prstGeom prst="rect">
            <a:avLst/>
          </a:prstGeom>
        </p:spPr>
      </p:pic>
      <p:sp>
        <p:nvSpPr>
          <p:cNvPr id="3" name="Tekstvak 2"/>
          <p:cNvSpPr txBox="1"/>
          <p:nvPr/>
        </p:nvSpPr>
        <p:spPr>
          <a:xfrm flipH="1">
            <a:off x="8129949" y="2697480"/>
            <a:ext cx="2871653" cy="2492990"/>
          </a:xfrm>
          <a:prstGeom prst="rect">
            <a:avLst/>
          </a:prstGeom>
          <a:noFill/>
          <a:ln>
            <a:solidFill>
              <a:schemeClr val="tx1"/>
            </a:solidFill>
          </a:ln>
        </p:spPr>
        <p:txBody>
          <a:bodyPr wrap="square" rtlCol="0">
            <a:spAutoFit/>
          </a:bodyPr>
          <a:lstStyle/>
          <a:p>
            <a:r>
              <a:rPr lang="nl-BE" sz="1200" dirty="0" smtClean="0"/>
              <a:t>Uiteraard mag je punten of vectoren zomaar niet veranderen! Punt K(1,2,3) is niet hetzelfde als punt L(2,4,6)! Of vector v(10,20,30) is niet dezelfde vector als vector w(1,2,3)! MAAR… als we een richtingsvector hebben, dan dient die uitsluitend op de richting van een rechte of vlak aan te geven, en als die vector dus langer of korter gemaakt wordt, dan geeft die nog steeds dezelfde richting aan. DUS: een richtingsvector mag je vereenvoudigen door elke component maal een getal te doen.</a:t>
            </a:r>
            <a:endParaRPr lang="en-GB" sz="1200" dirty="0"/>
          </a:p>
        </p:txBody>
      </p:sp>
    </p:spTree>
    <p:extLst>
      <p:ext uri="{BB962C8B-B14F-4D97-AF65-F5344CB8AC3E}">
        <p14:creationId xmlns:p14="http://schemas.microsoft.com/office/powerpoint/2010/main" val="93190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11</a:t>
            </a:fld>
            <a:endParaRPr lang="en-GB"/>
          </a:p>
        </p:txBody>
      </p:sp>
      <p:sp>
        <p:nvSpPr>
          <p:cNvPr id="2" name="Tekstvak 1"/>
          <p:cNvSpPr txBox="1"/>
          <p:nvPr/>
        </p:nvSpPr>
        <p:spPr>
          <a:xfrm>
            <a:off x="1036321" y="1001486"/>
            <a:ext cx="4145280" cy="461665"/>
          </a:xfrm>
          <a:prstGeom prst="rect">
            <a:avLst/>
          </a:prstGeom>
          <a:noFill/>
          <a:ln>
            <a:solidFill>
              <a:schemeClr val="tx1"/>
            </a:solidFill>
          </a:ln>
        </p:spPr>
        <p:txBody>
          <a:bodyPr wrap="square" rtlCol="0">
            <a:spAutoFit/>
          </a:bodyPr>
          <a:lstStyle/>
          <a:p>
            <a:r>
              <a:rPr lang="nl-BE" sz="1200" dirty="0" smtClean="0"/>
              <a:t>Nu kunnen we een parametervergelijking van rechte r opstellen als punt +k keer een richtingsvector:</a:t>
            </a:r>
            <a:endParaRPr lang="en-GB" sz="1200" dirty="0"/>
          </a:p>
        </p:txBody>
      </p:sp>
      <p:pic>
        <p:nvPicPr>
          <p:cNvPr id="3" name="Afbeelding 2"/>
          <p:cNvPicPr>
            <a:picLocks noChangeAspect="1"/>
          </p:cNvPicPr>
          <p:nvPr/>
        </p:nvPicPr>
        <p:blipFill>
          <a:blip r:embed="rId4"/>
          <a:stretch>
            <a:fillRect/>
          </a:stretch>
        </p:blipFill>
        <p:spPr>
          <a:xfrm rot="10800000">
            <a:off x="1036321" y="2019801"/>
            <a:ext cx="4660719" cy="4122326"/>
          </a:xfrm>
          <a:prstGeom prst="rect">
            <a:avLst/>
          </a:prstGeom>
        </p:spPr>
      </p:pic>
    </p:spTree>
    <p:extLst>
      <p:ext uri="{BB962C8B-B14F-4D97-AF65-F5344CB8AC3E}">
        <p14:creationId xmlns:p14="http://schemas.microsoft.com/office/powerpoint/2010/main" val="276369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12</a:t>
            </a:fld>
            <a:endParaRPr lang="en-GB"/>
          </a:p>
        </p:txBody>
      </p:sp>
      <p:sp>
        <p:nvSpPr>
          <p:cNvPr id="5" name="Tekstvak 4"/>
          <p:cNvSpPr txBox="1"/>
          <p:nvPr/>
        </p:nvSpPr>
        <p:spPr>
          <a:xfrm flipH="1">
            <a:off x="1186541" y="1053737"/>
            <a:ext cx="1783081" cy="276999"/>
          </a:xfrm>
          <a:prstGeom prst="rect">
            <a:avLst/>
          </a:prstGeom>
          <a:solidFill>
            <a:schemeClr val="bg1">
              <a:lumMod val="85000"/>
            </a:schemeClr>
          </a:solidFill>
          <a:ln>
            <a:solidFill>
              <a:schemeClr val="tx1"/>
            </a:solidFill>
          </a:ln>
        </p:spPr>
        <p:txBody>
          <a:bodyPr wrap="square" rtlCol="0">
            <a:spAutoFit/>
          </a:bodyPr>
          <a:lstStyle/>
          <a:p>
            <a:r>
              <a:rPr lang="nl-BE" sz="1200" b="1" dirty="0" smtClean="0"/>
              <a:t>Pagina 20, oefening 13 d</a:t>
            </a:r>
            <a:endParaRPr lang="en-GB" sz="1200" b="1" dirty="0"/>
          </a:p>
        </p:txBody>
      </p:sp>
      <p:sp>
        <p:nvSpPr>
          <p:cNvPr id="7" name="Tekstvak 6"/>
          <p:cNvSpPr txBox="1"/>
          <p:nvPr/>
        </p:nvSpPr>
        <p:spPr>
          <a:xfrm>
            <a:off x="1186541" y="1680755"/>
            <a:ext cx="1783081" cy="276999"/>
          </a:xfrm>
          <a:prstGeom prst="rect">
            <a:avLst/>
          </a:prstGeom>
          <a:noFill/>
          <a:ln>
            <a:solidFill>
              <a:schemeClr val="tx1"/>
            </a:solidFill>
          </a:ln>
        </p:spPr>
        <p:txBody>
          <a:bodyPr wrap="square" rtlCol="0">
            <a:spAutoFit/>
          </a:bodyPr>
          <a:lstStyle/>
          <a:p>
            <a:r>
              <a:rPr lang="nl-BE" sz="1200" dirty="0" smtClean="0"/>
              <a:t>Een situatieschets:</a:t>
            </a:r>
            <a:endParaRPr lang="en-GB" sz="1200" dirty="0"/>
          </a:p>
        </p:txBody>
      </p:sp>
      <p:pic>
        <p:nvPicPr>
          <p:cNvPr id="2" name="Afbeelding 1"/>
          <p:cNvPicPr>
            <a:picLocks noChangeAspect="1"/>
          </p:cNvPicPr>
          <p:nvPr/>
        </p:nvPicPr>
        <p:blipFill>
          <a:blip r:embed="rId4"/>
          <a:stretch>
            <a:fillRect/>
          </a:stretch>
        </p:blipFill>
        <p:spPr>
          <a:xfrm rot="16200000">
            <a:off x="1436762" y="1981353"/>
            <a:ext cx="2284943" cy="2937784"/>
          </a:xfrm>
          <a:prstGeom prst="rect">
            <a:avLst/>
          </a:prstGeom>
        </p:spPr>
      </p:pic>
      <p:sp>
        <p:nvSpPr>
          <p:cNvPr id="3" name="Tekstvak 2"/>
          <p:cNvSpPr txBox="1"/>
          <p:nvPr/>
        </p:nvSpPr>
        <p:spPr>
          <a:xfrm flipH="1">
            <a:off x="1186539" y="4868908"/>
            <a:ext cx="4935586" cy="1200329"/>
          </a:xfrm>
          <a:prstGeom prst="rect">
            <a:avLst/>
          </a:prstGeom>
          <a:noFill/>
          <a:ln>
            <a:solidFill>
              <a:schemeClr val="tx1"/>
            </a:solidFill>
          </a:ln>
        </p:spPr>
        <p:txBody>
          <a:bodyPr wrap="square" rtlCol="0">
            <a:spAutoFit/>
          </a:bodyPr>
          <a:lstStyle/>
          <a:p>
            <a:r>
              <a:rPr lang="nl-BE" sz="1200" dirty="0" smtClean="0"/>
              <a:t>Om een parametervergelijking van vlak </a:t>
            </a:r>
            <a:r>
              <a:rPr lang="el-GR" sz="1200" dirty="0" smtClean="0"/>
              <a:t>α</a:t>
            </a:r>
            <a:r>
              <a:rPr lang="nl-BE" sz="1200" dirty="0" smtClean="0"/>
              <a:t> te bepalen hebben we een punt en twee richtingsvectoren van </a:t>
            </a:r>
            <a:r>
              <a:rPr lang="el-GR" sz="1200" dirty="0" smtClean="0"/>
              <a:t>α</a:t>
            </a:r>
            <a:r>
              <a:rPr lang="nl-BE" sz="1200" dirty="0" smtClean="0"/>
              <a:t> nodig. Een richtingsvector is gewoon een vector die evenwijdig is met vlak </a:t>
            </a:r>
            <a:r>
              <a:rPr lang="el-GR" sz="1200" dirty="0" smtClean="0"/>
              <a:t>α</a:t>
            </a:r>
            <a:r>
              <a:rPr lang="nl-BE" sz="1200" dirty="0" smtClean="0"/>
              <a:t>. Een vector waarvan het beginpunt en het eindpunt in vlak </a:t>
            </a:r>
            <a:r>
              <a:rPr lang="el-GR" sz="1200" dirty="0" smtClean="0"/>
              <a:t>α</a:t>
            </a:r>
            <a:r>
              <a:rPr lang="nl-BE" sz="1200" dirty="0" smtClean="0"/>
              <a:t> liggen voldoet daar zeker aan.</a:t>
            </a:r>
          </a:p>
          <a:p>
            <a:r>
              <a:rPr lang="nl-BE" sz="1200" dirty="0" smtClean="0"/>
              <a:t>Omdat rechte l in het vlak </a:t>
            </a:r>
            <a:r>
              <a:rPr lang="el-GR" sz="1200" dirty="0" smtClean="0"/>
              <a:t>α</a:t>
            </a:r>
            <a:r>
              <a:rPr lang="nl-BE" sz="1200" dirty="0" smtClean="0"/>
              <a:t> moet liggen, zal punt P in </a:t>
            </a:r>
            <a:r>
              <a:rPr lang="el-GR" sz="1200" dirty="0" smtClean="0"/>
              <a:t>α</a:t>
            </a:r>
            <a:r>
              <a:rPr lang="nl-BE" sz="1200" dirty="0" smtClean="0"/>
              <a:t> liggen en zal de richtingsvector v van rechte l ook een richtingsvector van vlak </a:t>
            </a:r>
            <a:r>
              <a:rPr lang="el-GR" sz="1200" dirty="0" smtClean="0"/>
              <a:t>α</a:t>
            </a:r>
            <a:r>
              <a:rPr lang="nl-BE" sz="1200" dirty="0" smtClean="0"/>
              <a:t> zijn. </a:t>
            </a:r>
            <a:endParaRPr lang="en-GB" sz="1200" dirty="0"/>
          </a:p>
        </p:txBody>
      </p:sp>
      <p:pic>
        <p:nvPicPr>
          <p:cNvPr id="4" name="Afbeelding 3"/>
          <p:cNvPicPr>
            <a:picLocks noChangeAspect="1"/>
          </p:cNvPicPr>
          <p:nvPr/>
        </p:nvPicPr>
        <p:blipFill>
          <a:blip r:embed="rId5"/>
          <a:stretch>
            <a:fillRect/>
          </a:stretch>
        </p:blipFill>
        <p:spPr>
          <a:xfrm rot="16200000">
            <a:off x="6183729" y="1381164"/>
            <a:ext cx="1754991" cy="3608209"/>
          </a:xfrm>
          <a:prstGeom prst="rect">
            <a:avLst/>
          </a:prstGeom>
        </p:spPr>
      </p:pic>
    </p:spTree>
    <p:extLst>
      <p:ext uri="{BB962C8B-B14F-4D97-AF65-F5344CB8AC3E}">
        <p14:creationId xmlns:p14="http://schemas.microsoft.com/office/powerpoint/2010/main" val="290484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13</a:t>
            </a:fld>
            <a:endParaRPr lang="en-GB"/>
          </a:p>
        </p:txBody>
      </p:sp>
      <mc:AlternateContent xmlns:mc="http://schemas.openxmlformats.org/markup-compatibility/2006">
        <mc:Choice xmlns:a14="http://schemas.microsoft.com/office/drawing/2010/main" Requires="a14">
          <p:sp>
            <p:nvSpPr>
              <p:cNvPr id="2" name="Tekstvak 1"/>
              <p:cNvSpPr txBox="1"/>
              <p:nvPr/>
            </p:nvSpPr>
            <p:spPr>
              <a:xfrm>
                <a:off x="1524000" y="1314994"/>
                <a:ext cx="4963886" cy="1223925"/>
              </a:xfrm>
              <a:prstGeom prst="rect">
                <a:avLst/>
              </a:prstGeom>
              <a:noFill/>
            </p:spPr>
            <p:txBody>
              <a:bodyPr wrap="square" rtlCol="0">
                <a:spAutoFit/>
              </a:bodyPr>
              <a:lstStyle/>
              <a:p>
                <a:r>
                  <a:rPr lang="nl-BE" sz="1200" dirty="0" smtClean="0"/>
                  <a:t>We hebben dus al een punt P(2,3,2) en één richtingsvector v(-1,1,-2) van vlak </a:t>
                </a:r>
                <a:r>
                  <a:rPr lang="el-GR" sz="1200" dirty="0" smtClean="0"/>
                  <a:t>α</a:t>
                </a:r>
                <a:r>
                  <a:rPr lang="nl-BE" sz="1200" dirty="0" smtClean="0"/>
                  <a:t>.</a:t>
                </a:r>
              </a:p>
              <a:p>
                <a:r>
                  <a:rPr lang="nl-BE" sz="1200" dirty="0" smtClean="0"/>
                  <a:t>We hebben nog één richtingsvector nodig. Daartoe kunnen we vector </a:t>
                </a:r>
                <a14:m>
                  <m:oMath xmlns:m="http://schemas.openxmlformats.org/officeDocument/2006/math">
                    <m:acc>
                      <m:accPr>
                        <m:chr m:val="⃗"/>
                        <m:ctrlPr>
                          <a:rPr lang="nl-BE" sz="1200" smtClean="0">
                            <a:latin typeface="Cambria Math" panose="02040503050406030204" pitchFamily="18" charset="0"/>
                          </a:rPr>
                        </m:ctrlPr>
                      </m:accPr>
                      <m:e>
                        <m:r>
                          <m:rPr>
                            <m:sty m:val="p"/>
                          </m:rPr>
                          <a:rPr lang="nl-BE" sz="1200" b="0" i="0" smtClean="0">
                            <a:latin typeface="Cambria Math" panose="02040503050406030204" pitchFamily="18" charset="0"/>
                          </a:rPr>
                          <m:t>AP</m:t>
                        </m:r>
                      </m:e>
                    </m:acc>
                    <m:r>
                      <a:rPr lang="nl-BE" sz="1200" b="0" i="0" smtClean="0">
                        <a:latin typeface="Cambria Math" panose="02040503050406030204" pitchFamily="18" charset="0"/>
                      </a:rPr>
                      <m:t>=</m:t>
                    </m:r>
                    <m:r>
                      <m:rPr>
                        <m:sty m:val="p"/>
                      </m:rPr>
                      <a:rPr lang="nl-BE" sz="1200" b="0" i="0" smtClean="0">
                        <a:latin typeface="Cambria Math" panose="02040503050406030204" pitchFamily="18" charset="0"/>
                      </a:rPr>
                      <m:t>P</m:t>
                    </m:r>
                    <m:r>
                      <a:rPr lang="nl-BE" sz="1200" b="0" i="0" smtClean="0">
                        <a:latin typeface="Cambria Math" panose="02040503050406030204" pitchFamily="18" charset="0"/>
                      </a:rPr>
                      <m:t>−</m:t>
                    </m:r>
                    <m:r>
                      <m:rPr>
                        <m:sty m:val="p"/>
                      </m:rPr>
                      <a:rPr lang="nl-BE" sz="1200" b="0" i="0" smtClean="0">
                        <a:latin typeface="Cambria Math" panose="02040503050406030204" pitchFamily="18" charset="0"/>
                      </a:rPr>
                      <m:t>A</m:t>
                    </m:r>
                    <m:r>
                      <a:rPr lang="nl-BE" sz="1200" b="0" i="0" smtClean="0">
                        <a:latin typeface="Cambria Math" panose="02040503050406030204" pitchFamily="18" charset="0"/>
                      </a:rPr>
                      <m:t>=(3,0,2)</m:t>
                    </m:r>
                  </m:oMath>
                </a14:m>
                <a:r>
                  <a:rPr lang="en-GB" sz="1200" dirty="0" smtClean="0"/>
                  <a:t> </a:t>
                </a:r>
                <a:r>
                  <a:rPr lang="en-GB" sz="1200" dirty="0" err="1" smtClean="0"/>
                  <a:t>nemen</a:t>
                </a:r>
                <a:r>
                  <a:rPr lang="en-GB" sz="1200" dirty="0" smtClean="0"/>
                  <a:t>.</a:t>
                </a:r>
              </a:p>
              <a:p>
                <a:endParaRPr lang="nl-BE" sz="1200" dirty="0"/>
              </a:p>
              <a:p>
                <a:r>
                  <a:rPr lang="nl-BE" sz="1200" dirty="0" smtClean="0"/>
                  <a:t>Dan is </a:t>
                </a:r>
                <a:r>
                  <a:rPr lang="el-GR" sz="1200" dirty="0" smtClean="0"/>
                  <a:t>α</a:t>
                </a:r>
                <a:r>
                  <a:rPr lang="nl-BE" sz="1200" dirty="0" smtClean="0"/>
                  <a:t>: punt + k keer eerste richtingsvector + l keer tweede richtingsvector</a:t>
                </a:r>
                <a:endParaRPr lang="en-GB" sz="1200" dirty="0"/>
              </a:p>
            </p:txBody>
          </p:sp>
        </mc:Choice>
        <mc:Fallback>
          <p:sp>
            <p:nvSpPr>
              <p:cNvPr id="2" name="Tekstvak 1"/>
              <p:cNvSpPr txBox="1">
                <a:spLocks noRot="1" noChangeAspect="1" noMove="1" noResize="1" noEditPoints="1" noAdjustHandles="1" noChangeArrowheads="1" noChangeShapeType="1" noTextEdit="1"/>
              </p:cNvSpPr>
              <p:nvPr/>
            </p:nvSpPr>
            <p:spPr>
              <a:xfrm>
                <a:off x="1524000" y="1314994"/>
                <a:ext cx="4963886" cy="1223925"/>
              </a:xfrm>
              <a:prstGeom prst="rect">
                <a:avLst/>
              </a:prstGeom>
              <a:blipFill>
                <a:blip r:embed="rId4"/>
                <a:stretch>
                  <a:fillRect t="-500" r="-123" b="-3500"/>
                </a:stretch>
              </a:blipFill>
            </p:spPr>
            <p:txBody>
              <a:bodyPr/>
              <a:lstStyle/>
              <a:p>
                <a:r>
                  <a:rPr lang="en-GB">
                    <a:noFill/>
                  </a:rPr>
                  <a:t> </a:t>
                </a:r>
              </a:p>
            </p:txBody>
          </p:sp>
        </mc:Fallback>
      </mc:AlternateContent>
      <p:pic>
        <p:nvPicPr>
          <p:cNvPr id="3" name="Afbeelding 2"/>
          <p:cNvPicPr>
            <a:picLocks noChangeAspect="1"/>
          </p:cNvPicPr>
          <p:nvPr/>
        </p:nvPicPr>
        <p:blipFill>
          <a:blip r:embed="rId5"/>
          <a:stretch>
            <a:fillRect/>
          </a:stretch>
        </p:blipFill>
        <p:spPr>
          <a:xfrm rot="16200000">
            <a:off x="3243262" y="1288596"/>
            <a:ext cx="3019425" cy="6457950"/>
          </a:xfrm>
          <a:prstGeom prst="rect">
            <a:avLst/>
          </a:prstGeom>
        </p:spPr>
      </p:pic>
    </p:spTree>
    <p:extLst>
      <p:ext uri="{BB962C8B-B14F-4D97-AF65-F5344CB8AC3E}">
        <p14:creationId xmlns:p14="http://schemas.microsoft.com/office/powerpoint/2010/main" val="332465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14</a:t>
            </a:fld>
            <a:endParaRPr lang="en-GB"/>
          </a:p>
        </p:txBody>
      </p:sp>
      <p:pic>
        <p:nvPicPr>
          <p:cNvPr id="2" name="Afbeelding 1"/>
          <p:cNvPicPr>
            <a:picLocks noChangeAspect="1"/>
          </p:cNvPicPr>
          <p:nvPr/>
        </p:nvPicPr>
        <p:blipFill>
          <a:blip r:embed="rId4"/>
          <a:stretch>
            <a:fillRect/>
          </a:stretch>
        </p:blipFill>
        <p:spPr>
          <a:xfrm rot="10800000">
            <a:off x="1346199" y="635505"/>
            <a:ext cx="4884737" cy="5813366"/>
          </a:xfrm>
          <a:prstGeom prst="rect">
            <a:avLst/>
          </a:prstGeom>
        </p:spPr>
      </p:pic>
    </p:spTree>
    <p:extLst>
      <p:ext uri="{BB962C8B-B14F-4D97-AF65-F5344CB8AC3E}">
        <p14:creationId xmlns:p14="http://schemas.microsoft.com/office/powerpoint/2010/main" val="380592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15</a:t>
            </a:fld>
            <a:endParaRPr lang="en-GB"/>
          </a:p>
        </p:txBody>
      </p:sp>
      <p:sp>
        <p:nvSpPr>
          <p:cNvPr id="5" name="Tekstvak 4"/>
          <p:cNvSpPr txBox="1"/>
          <p:nvPr/>
        </p:nvSpPr>
        <p:spPr>
          <a:xfrm flipH="1">
            <a:off x="1186541" y="1053737"/>
            <a:ext cx="1783081" cy="276999"/>
          </a:xfrm>
          <a:prstGeom prst="rect">
            <a:avLst/>
          </a:prstGeom>
          <a:solidFill>
            <a:schemeClr val="bg1">
              <a:lumMod val="85000"/>
            </a:schemeClr>
          </a:solidFill>
          <a:ln>
            <a:solidFill>
              <a:schemeClr val="tx1"/>
            </a:solidFill>
          </a:ln>
        </p:spPr>
        <p:txBody>
          <a:bodyPr wrap="square" rtlCol="0">
            <a:spAutoFit/>
          </a:bodyPr>
          <a:lstStyle/>
          <a:p>
            <a:r>
              <a:rPr lang="nl-BE" sz="1200" b="1" dirty="0" smtClean="0"/>
              <a:t>Pagina 20, oefening 13 f</a:t>
            </a:r>
            <a:endParaRPr lang="en-GB" sz="1200" b="1" dirty="0"/>
          </a:p>
        </p:txBody>
      </p:sp>
      <p:sp>
        <p:nvSpPr>
          <p:cNvPr id="8" name="Tekstvak 7"/>
          <p:cNvSpPr txBox="1"/>
          <p:nvPr/>
        </p:nvSpPr>
        <p:spPr>
          <a:xfrm>
            <a:off x="1186541" y="1680755"/>
            <a:ext cx="1783081" cy="276999"/>
          </a:xfrm>
          <a:prstGeom prst="rect">
            <a:avLst/>
          </a:prstGeom>
          <a:noFill/>
          <a:ln>
            <a:solidFill>
              <a:schemeClr val="tx1"/>
            </a:solidFill>
          </a:ln>
        </p:spPr>
        <p:txBody>
          <a:bodyPr wrap="square" rtlCol="0">
            <a:spAutoFit/>
          </a:bodyPr>
          <a:lstStyle/>
          <a:p>
            <a:r>
              <a:rPr lang="nl-BE" sz="1200" dirty="0" smtClean="0"/>
              <a:t>Een situatieschets:</a:t>
            </a:r>
            <a:endParaRPr lang="en-GB" sz="1200" dirty="0"/>
          </a:p>
        </p:txBody>
      </p:sp>
      <p:pic>
        <p:nvPicPr>
          <p:cNvPr id="2" name="Afbeelding 1"/>
          <p:cNvPicPr>
            <a:picLocks noChangeAspect="1"/>
          </p:cNvPicPr>
          <p:nvPr/>
        </p:nvPicPr>
        <p:blipFill>
          <a:blip r:embed="rId4"/>
          <a:stretch>
            <a:fillRect/>
          </a:stretch>
        </p:blipFill>
        <p:spPr>
          <a:xfrm>
            <a:off x="1186541" y="2024702"/>
            <a:ext cx="3914775" cy="4152900"/>
          </a:xfrm>
          <a:prstGeom prst="rect">
            <a:avLst/>
          </a:prstGeom>
        </p:spPr>
      </p:pic>
      <p:pic>
        <p:nvPicPr>
          <p:cNvPr id="3" name="Afbeelding 2"/>
          <p:cNvPicPr>
            <a:picLocks noChangeAspect="1"/>
          </p:cNvPicPr>
          <p:nvPr/>
        </p:nvPicPr>
        <p:blipFill>
          <a:blip r:embed="rId5"/>
          <a:stretch>
            <a:fillRect/>
          </a:stretch>
        </p:blipFill>
        <p:spPr>
          <a:xfrm>
            <a:off x="4929187" y="4362409"/>
            <a:ext cx="5053013" cy="1326898"/>
          </a:xfrm>
          <a:prstGeom prst="rect">
            <a:avLst/>
          </a:prstGeom>
        </p:spPr>
      </p:pic>
      <mc:AlternateContent xmlns:mc="http://schemas.openxmlformats.org/markup-compatibility/2006">
        <mc:Choice xmlns:a14="http://schemas.microsoft.com/office/drawing/2010/main" Requires="a14">
          <p:sp>
            <p:nvSpPr>
              <p:cNvPr id="4" name="Tekstvak 3"/>
              <p:cNvSpPr txBox="1"/>
              <p:nvPr/>
            </p:nvSpPr>
            <p:spPr>
              <a:xfrm flipH="1">
                <a:off x="4929187" y="3551975"/>
                <a:ext cx="4110721" cy="646331"/>
              </a:xfrm>
              <a:prstGeom prst="rect">
                <a:avLst/>
              </a:prstGeom>
              <a:noFill/>
              <a:ln>
                <a:solidFill>
                  <a:schemeClr val="tx1"/>
                </a:solidFill>
              </a:ln>
            </p:spPr>
            <p:txBody>
              <a:bodyPr wrap="square" rtlCol="0">
                <a:spAutoFit/>
              </a:bodyPr>
              <a:lstStyle/>
              <a:p>
                <a:r>
                  <a:rPr lang="nl-BE" sz="1200" dirty="0" smtClean="0"/>
                  <a:t>Uit de gegeven cartesische vergelijking van vlak </a:t>
                </a:r>
                <a:r>
                  <a:rPr lang="el-GR" sz="1200" dirty="0" smtClean="0"/>
                  <a:t>α</a:t>
                </a:r>
                <a:r>
                  <a:rPr lang="nl-BE" sz="1200" dirty="0" smtClean="0"/>
                  <a:t> halen we de normaalvector </a:t>
                </a:r>
                <a14:m>
                  <m:oMath xmlns:m="http://schemas.openxmlformats.org/officeDocument/2006/math">
                    <m:acc>
                      <m:accPr>
                        <m:chr m:val="⃗"/>
                        <m:ctrlPr>
                          <a:rPr lang="nl-BE" sz="1200" i="1" smtClean="0">
                            <a:latin typeface="Cambria Math" panose="02040503050406030204" pitchFamily="18" charset="0"/>
                          </a:rPr>
                        </m:ctrlPr>
                      </m:accPr>
                      <m:e>
                        <m:sSub>
                          <m:sSubPr>
                            <m:ctrlPr>
                              <a:rPr lang="nl-BE" sz="1200" i="1" smtClean="0">
                                <a:latin typeface="Cambria Math" panose="02040503050406030204" pitchFamily="18" charset="0"/>
                              </a:rPr>
                            </m:ctrlPr>
                          </m:sSubPr>
                          <m:e>
                            <m:r>
                              <a:rPr lang="nl-BE" sz="1200" b="0" i="1" smtClean="0">
                                <a:latin typeface="Cambria Math" panose="02040503050406030204" pitchFamily="18" charset="0"/>
                              </a:rPr>
                              <m:t>𝑛</m:t>
                            </m:r>
                          </m:e>
                          <m:sub>
                            <m:r>
                              <a:rPr lang="nl-BE" sz="1200" i="1" smtClean="0">
                                <a:latin typeface="Cambria Math" panose="02040503050406030204" pitchFamily="18" charset="0"/>
                                <a:ea typeface="Cambria Math" panose="02040503050406030204" pitchFamily="18" charset="0"/>
                              </a:rPr>
                              <m:t>𝛼</m:t>
                            </m:r>
                          </m:sub>
                        </m:sSub>
                      </m:e>
                    </m:acc>
                    <m:r>
                      <a:rPr lang="nl-BE" sz="1200" b="0" i="1" smtClean="0">
                        <a:latin typeface="Cambria Math" panose="02040503050406030204" pitchFamily="18" charset="0"/>
                      </a:rPr>
                      <m:t>.</m:t>
                    </m:r>
                  </m:oMath>
                </a14:m>
                <a:endParaRPr lang="nl-BE" sz="1200" b="0" dirty="0" smtClean="0"/>
              </a:p>
              <a:p>
                <a:r>
                  <a:rPr lang="nl-BE" sz="1200" dirty="0" smtClean="0"/>
                  <a:t>Deze vector is dus een richtingsvector van het gevraagde vlak </a:t>
                </a:r>
                <a:r>
                  <a:rPr lang="el-GR" sz="1200" dirty="0" smtClean="0"/>
                  <a:t>β</a:t>
                </a:r>
                <a:r>
                  <a:rPr lang="nl-BE" sz="1200" dirty="0" smtClean="0"/>
                  <a:t>.</a:t>
                </a:r>
                <a:endParaRPr lang="en-GB" sz="1200" dirty="0"/>
              </a:p>
            </p:txBody>
          </p:sp>
        </mc:Choice>
        <mc:Fallback>
          <p:sp>
            <p:nvSpPr>
              <p:cNvPr id="4" name="Tekstvak 3"/>
              <p:cNvSpPr txBox="1">
                <a:spLocks noRot="1" noChangeAspect="1" noMove="1" noResize="1" noEditPoints="1" noAdjustHandles="1" noChangeArrowheads="1" noChangeShapeType="1" noTextEdit="1"/>
              </p:cNvSpPr>
              <p:nvPr/>
            </p:nvSpPr>
            <p:spPr>
              <a:xfrm flipH="1">
                <a:off x="4929187" y="3551975"/>
                <a:ext cx="4110721" cy="646331"/>
              </a:xfrm>
              <a:prstGeom prst="rect">
                <a:avLst/>
              </a:prstGeom>
              <a:blipFill>
                <a:blip r:embed="rId6"/>
                <a:stretch>
                  <a:fillRect b="-5556"/>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345466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16</a:t>
            </a:fld>
            <a:endParaRPr lang="en-GB"/>
          </a:p>
        </p:txBody>
      </p:sp>
      <p:sp>
        <p:nvSpPr>
          <p:cNvPr id="2" name="Tekstvak 1"/>
          <p:cNvSpPr txBox="1"/>
          <p:nvPr/>
        </p:nvSpPr>
        <p:spPr>
          <a:xfrm flipH="1">
            <a:off x="1134290" y="1541417"/>
            <a:ext cx="3620590" cy="276999"/>
          </a:xfrm>
          <a:prstGeom prst="rect">
            <a:avLst/>
          </a:prstGeom>
          <a:noFill/>
          <a:ln>
            <a:solidFill>
              <a:schemeClr val="tx1"/>
            </a:solidFill>
          </a:ln>
        </p:spPr>
        <p:txBody>
          <a:bodyPr wrap="square" rtlCol="0">
            <a:spAutoFit/>
          </a:bodyPr>
          <a:lstStyle/>
          <a:p>
            <a:r>
              <a:rPr lang="nl-BE" sz="1200" dirty="0" smtClean="0"/>
              <a:t>Van rechte l is een parametervergelijking gegeven:</a:t>
            </a:r>
            <a:endParaRPr lang="en-GB" sz="1200" dirty="0"/>
          </a:p>
        </p:txBody>
      </p:sp>
      <p:pic>
        <p:nvPicPr>
          <p:cNvPr id="3" name="Afbeelding 2"/>
          <p:cNvPicPr>
            <a:picLocks noChangeAspect="1"/>
          </p:cNvPicPr>
          <p:nvPr/>
        </p:nvPicPr>
        <p:blipFill>
          <a:blip r:embed="rId4"/>
          <a:stretch>
            <a:fillRect/>
          </a:stretch>
        </p:blipFill>
        <p:spPr>
          <a:xfrm>
            <a:off x="1134290" y="1926363"/>
            <a:ext cx="5019675" cy="1838325"/>
          </a:xfrm>
          <a:prstGeom prst="rect">
            <a:avLst/>
          </a:prstGeom>
        </p:spPr>
      </p:pic>
      <mc:AlternateContent xmlns:mc="http://schemas.openxmlformats.org/markup-compatibility/2006">
        <mc:Choice xmlns:a14="http://schemas.microsoft.com/office/drawing/2010/main" Requires="a14">
          <p:sp>
            <p:nvSpPr>
              <p:cNvPr id="4" name="Tekstvak 3"/>
              <p:cNvSpPr txBox="1"/>
              <p:nvPr/>
            </p:nvSpPr>
            <p:spPr>
              <a:xfrm>
                <a:off x="1134290" y="3971109"/>
                <a:ext cx="4572000" cy="1754326"/>
              </a:xfrm>
              <a:prstGeom prst="rect">
                <a:avLst/>
              </a:prstGeom>
              <a:noFill/>
              <a:ln>
                <a:solidFill>
                  <a:schemeClr val="tx1"/>
                </a:solidFill>
              </a:ln>
            </p:spPr>
            <p:txBody>
              <a:bodyPr wrap="square" rtlCol="0">
                <a:spAutoFit/>
              </a:bodyPr>
              <a:lstStyle/>
              <a:p>
                <a:r>
                  <a:rPr lang="nl-BE" sz="1200" dirty="0" smtClean="0"/>
                  <a:t>We kunnen dus meteen van rechte l een punt (we noemen dat hier P) en een richtingsvector (we noemen die hier v) aflezen.</a:t>
                </a:r>
              </a:p>
              <a:p>
                <a:r>
                  <a:rPr lang="nl-BE" sz="1200" dirty="0" smtClean="0"/>
                  <a:t>Omdat rechte l in het gezochte vlak </a:t>
                </a:r>
                <a:r>
                  <a:rPr lang="el-GR" sz="1200" dirty="0" smtClean="0"/>
                  <a:t>β</a:t>
                </a:r>
                <a:r>
                  <a:rPr lang="nl-BE" sz="1200" dirty="0" smtClean="0"/>
                  <a:t> ligt, hebben we dus een punt P en een richtingsvector </a:t>
                </a:r>
                <a14:m>
                  <m:oMath xmlns:m="http://schemas.openxmlformats.org/officeDocument/2006/math">
                    <m:acc>
                      <m:accPr>
                        <m:chr m:val="⃗"/>
                        <m:ctrlPr>
                          <a:rPr lang="nl-BE" sz="1200" i="1" smtClean="0">
                            <a:latin typeface="Cambria Math" panose="02040503050406030204" pitchFamily="18" charset="0"/>
                          </a:rPr>
                        </m:ctrlPr>
                      </m:accPr>
                      <m:e>
                        <m:r>
                          <a:rPr lang="nl-BE" sz="1200" b="0" i="1" smtClean="0">
                            <a:latin typeface="Cambria Math" panose="02040503050406030204" pitchFamily="18" charset="0"/>
                          </a:rPr>
                          <m:t>𝑣</m:t>
                        </m:r>
                      </m:e>
                    </m:acc>
                  </m:oMath>
                </a14:m>
                <a:r>
                  <a:rPr lang="nl-BE" sz="1200" dirty="0" smtClean="0"/>
                  <a:t> van </a:t>
                </a:r>
                <a:r>
                  <a:rPr lang="el-GR" sz="1200" dirty="0" smtClean="0"/>
                  <a:t>β</a:t>
                </a:r>
                <a:r>
                  <a:rPr lang="nl-BE" sz="1200" dirty="0" smtClean="0"/>
                  <a:t>. We wisten al dat </a:t>
                </a:r>
                <a14:m>
                  <m:oMath xmlns:m="http://schemas.openxmlformats.org/officeDocument/2006/math">
                    <m:acc>
                      <m:accPr>
                        <m:chr m:val="⃗"/>
                        <m:ctrlPr>
                          <a:rPr lang="nl-BE" sz="1200" i="1">
                            <a:latin typeface="Cambria Math" panose="02040503050406030204" pitchFamily="18" charset="0"/>
                          </a:rPr>
                        </m:ctrlPr>
                      </m:accPr>
                      <m:e>
                        <m:sSub>
                          <m:sSubPr>
                            <m:ctrlPr>
                              <a:rPr lang="nl-BE" sz="1200" i="1">
                                <a:latin typeface="Cambria Math" panose="02040503050406030204" pitchFamily="18" charset="0"/>
                              </a:rPr>
                            </m:ctrlPr>
                          </m:sSubPr>
                          <m:e>
                            <m:r>
                              <a:rPr lang="nl-BE" sz="1200" i="1">
                                <a:latin typeface="Cambria Math" panose="02040503050406030204" pitchFamily="18" charset="0"/>
                              </a:rPr>
                              <m:t>𝑛</m:t>
                            </m:r>
                          </m:e>
                          <m:sub>
                            <m:r>
                              <a:rPr lang="nl-BE" sz="1200" i="1">
                                <a:latin typeface="Cambria Math" panose="02040503050406030204" pitchFamily="18" charset="0"/>
                                <a:ea typeface="Cambria Math" panose="02040503050406030204" pitchFamily="18" charset="0"/>
                              </a:rPr>
                              <m:t>𝛼</m:t>
                            </m:r>
                          </m:sub>
                        </m:sSub>
                      </m:e>
                    </m:acc>
                  </m:oMath>
                </a14:m>
                <a:r>
                  <a:rPr lang="en-GB" sz="1200" dirty="0" smtClean="0"/>
                  <a:t>  </a:t>
                </a:r>
                <a:r>
                  <a:rPr lang="en-GB" sz="1200" dirty="0" err="1" smtClean="0"/>
                  <a:t>een</a:t>
                </a:r>
                <a:r>
                  <a:rPr lang="en-GB" sz="1200" dirty="0" smtClean="0"/>
                  <a:t> </a:t>
                </a:r>
                <a:r>
                  <a:rPr lang="en-GB" sz="1200" dirty="0" err="1" smtClean="0"/>
                  <a:t>richtingsvector</a:t>
                </a:r>
                <a:r>
                  <a:rPr lang="en-GB" sz="1200" dirty="0" smtClean="0"/>
                  <a:t> van </a:t>
                </a:r>
                <a:r>
                  <a:rPr lang="el-GR" sz="1200" dirty="0" smtClean="0"/>
                  <a:t>β</a:t>
                </a:r>
                <a:r>
                  <a:rPr lang="nl-BE" sz="1200" dirty="0" smtClean="0"/>
                  <a:t> is.</a:t>
                </a:r>
              </a:p>
              <a:p>
                <a:endParaRPr lang="nl-BE" sz="1200" dirty="0"/>
              </a:p>
              <a:p>
                <a:r>
                  <a:rPr lang="nl-BE" sz="1200" dirty="0" smtClean="0"/>
                  <a:t>We gebruiken nu de schrijfwijze van een parametervergelijking van een vlak:</a:t>
                </a:r>
              </a:p>
              <a:p>
                <a:r>
                  <a:rPr lang="el-GR" sz="1200" dirty="0" smtClean="0"/>
                  <a:t>Β</a:t>
                </a:r>
                <a:r>
                  <a:rPr lang="nl-BE" sz="1200" dirty="0" smtClean="0"/>
                  <a:t>: punt + k keer eerste richtingsvector + l keer tweede richtingsvector</a:t>
                </a:r>
                <a:endParaRPr lang="en-GB" sz="1200" dirty="0"/>
              </a:p>
            </p:txBody>
          </p:sp>
        </mc:Choice>
        <mc:Fallback>
          <p:sp>
            <p:nvSpPr>
              <p:cNvPr id="4" name="Tekstvak 3"/>
              <p:cNvSpPr txBox="1">
                <a:spLocks noRot="1" noChangeAspect="1" noMove="1" noResize="1" noEditPoints="1" noAdjustHandles="1" noChangeArrowheads="1" noChangeShapeType="1" noTextEdit="1"/>
              </p:cNvSpPr>
              <p:nvPr/>
            </p:nvSpPr>
            <p:spPr>
              <a:xfrm>
                <a:off x="1134290" y="3971109"/>
                <a:ext cx="4572000" cy="1754326"/>
              </a:xfrm>
              <a:prstGeom prst="rect">
                <a:avLst/>
              </a:prstGeom>
              <a:blipFill>
                <a:blip r:embed="rId5"/>
                <a:stretch>
                  <a:fillRect b="-1379"/>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426833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17</a:t>
            </a:fld>
            <a:endParaRPr lang="en-GB"/>
          </a:p>
        </p:txBody>
      </p:sp>
      <p:pic>
        <p:nvPicPr>
          <p:cNvPr id="2" name="Afbeelding 1"/>
          <p:cNvPicPr>
            <a:picLocks noChangeAspect="1"/>
          </p:cNvPicPr>
          <p:nvPr/>
        </p:nvPicPr>
        <p:blipFill>
          <a:blip r:embed="rId4"/>
          <a:stretch>
            <a:fillRect/>
          </a:stretch>
        </p:blipFill>
        <p:spPr>
          <a:xfrm>
            <a:off x="1192802" y="780097"/>
            <a:ext cx="5373461" cy="1501647"/>
          </a:xfrm>
          <a:prstGeom prst="rect">
            <a:avLst/>
          </a:prstGeom>
        </p:spPr>
      </p:pic>
      <p:pic>
        <p:nvPicPr>
          <p:cNvPr id="3" name="Afbeelding 2"/>
          <p:cNvPicPr>
            <a:picLocks noChangeAspect="1"/>
          </p:cNvPicPr>
          <p:nvPr/>
        </p:nvPicPr>
        <p:blipFill>
          <a:blip r:embed="rId5"/>
          <a:stretch>
            <a:fillRect/>
          </a:stretch>
        </p:blipFill>
        <p:spPr>
          <a:xfrm rot="10800000">
            <a:off x="1192802" y="2385332"/>
            <a:ext cx="5173164" cy="1156634"/>
          </a:xfrm>
          <a:prstGeom prst="rect">
            <a:avLst/>
          </a:prstGeom>
        </p:spPr>
      </p:pic>
      <p:pic>
        <p:nvPicPr>
          <p:cNvPr id="4" name="Afbeelding 3"/>
          <p:cNvPicPr>
            <a:picLocks noChangeAspect="1"/>
          </p:cNvPicPr>
          <p:nvPr/>
        </p:nvPicPr>
        <p:blipFill>
          <a:blip r:embed="rId6"/>
          <a:stretch>
            <a:fillRect/>
          </a:stretch>
        </p:blipFill>
        <p:spPr>
          <a:xfrm rot="10800000">
            <a:off x="1192802" y="3645553"/>
            <a:ext cx="4938032" cy="2200033"/>
          </a:xfrm>
          <a:prstGeom prst="rect">
            <a:avLst/>
          </a:prstGeom>
        </p:spPr>
      </p:pic>
    </p:spTree>
    <p:extLst>
      <p:ext uri="{BB962C8B-B14F-4D97-AF65-F5344CB8AC3E}">
        <p14:creationId xmlns:p14="http://schemas.microsoft.com/office/powerpoint/2010/main" val="1945775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18</a:t>
            </a:fld>
            <a:endParaRPr lang="en-GB"/>
          </a:p>
        </p:txBody>
      </p:sp>
      <p:sp>
        <p:nvSpPr>
          <p:cNvPr id="2" name="Tekstvak 1"/>
          <p:cNvSpPr txBox="1"/>
          <p:nvPr/>
        </p:nvSpPr>
        <p:spPr>
          <a:xfrm>
            <a:off x="1079862" y="1410789"/>
            <a:ext cx="5068389" cy="276999"/>
          </a:xfrm>
          <a:prstGeom prst="rect">
            <a:avLst/>
          </a:prstGeom>
          <a:noFill/>
          <a:ln>
            <a:solidFill>
              <a:schemeClr val="tx1"/>
            </a:solidFill>
          </a:ln>
        </p:spPr>
        <p:txBody>
          <a:bodyPr wrap="square" rtlCol="0">
            <a:spAutoFit/>
          </a:bodyPr>
          <a:lstStyle/>
          <a:p>
            <a:r>
              <a:rPr lang="nl-BE" sz="1200" dirty="0" smtClean="0"/>
              <a:t>De parameters k en l wegwerken geeft de cartesische vergelijking van vlak </a:t>
            </a:r>
            <a:r>
              <a:rPr lang="el-GR" sz="1200" dirty="0" smtClean="0"/>
              <a:t>β</a:t>
            </a:r>
            <a:r>
              <a:rPr lang="nl-BE" sz="1200" dirty="0" smtClean="0"/>
              <a:t>.</a:t>
            </a:r>
            <a:endParaRPr lang="en-GB" sz="1200" dirty="0"/>
          </a:p>
        </p:txBody>
      </p:sp>
      <p:pic>
        <p:nvPicPr>
          <p:cNvPr id="3" name="Afbeelding 2"/>
          <p:cNvPicPr>
            <a:picLocks noChangeAspect="1"/>
          </p:cNvPicPr>
          <p:nvPr/>
        </p:nvPicPr>
        <p:blipFill>
          <a:blip r:embed="rId4"/>
          <a:stretch>
            <a:fillRect/>
          </a:stretch>
        </p:blipFill>
        <p:spPr>
          <a:xfrm rot="10800000">
            <a:off x="1079862" y="2055222"/>
            <a:ext cx="4964397" cy="3667669"/>
          </a:xfrm>
          <a:prstGeom prst="rect">
            <a:avLst/>
          </a:prstGeom>
        </p:spPr>
      </p:pic>
    </p:spTree>
    <p:extLst>
      <p:ext uri="{BB962C8B-B14F-4D97-AF65-F5344CB8AC3E}">
        <p14:creationId xmlns:p14="http://schemas.microsoft.com/office/powerpoint/2010/main" val="3707102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19</a:t>
            </a:fld>
            <a:endParaRPr lang="en-GB"/>
          </a:p>
        </p:txBody>
      </p:sp>
      <p:sp>
        <p:nvSpPr>
          <p:cNvPr id="5" name="Tekstvak 4"/>
          <p:cNvSpPr txBox="1"/>
          <p:nvPr/>
        </p:nvSpPr>
        <p:spPr>
          <a:xfrm flipH="1">
            <a:off x="1186541" y="1053737"/>
            <a:ext cx="1783081" cy="276999"/>
          </a:xfrm>
          <a:prstGeom prst="rect">
            <a:avLst/>
          </a:prstGeom>
          <a:solidFill>
            <a:schemeClr val="bg1">
              <a:lumMod val="85000"/>
            </a:schemeClr>
          </a:solidFill>
          <a:ln>
            <a:solidFill>
              <a:schemeClr val="tx1"/>
            </a:solidFill>
          </a:ln>
        </p:spPr>
        <p:txBody>
          <a:bodyPr wrap="square" rtlCol="0">
            <a:spAutoFit/>
          </a:bodyPr>
          <a:lstStyle/>
          <a:p>
            <a:r>
              <a:rPr lang="nl-BE" sz="1200" b="1" dirty="0" smtClean="0"/>
              <a:t>Pagina 21, oefening 15 </a:t>
            </a:r>
            <a:r>
              <a:rPr lang="nl-BE" sz="1200" b="1" dirty="0"/>
              <a:t>b</a:t>
            </a:r>
            <a:endParaRPr lang="en-GB" sz="1200" b="1" dirty="0"/>
          </a:p>
        </p:txBody>
      </p:sp>
      <mc:AlternateContent xmlns:mc="http://schemas.openxmlformats.org/markup-compatibility/2006">
        <mc:Choice xmlns:a14="http://schemas.microsoft.com/office/drawing/2010/main" Requires="a14">
          <p:sp>
            <p:nvSpPr>
              <p:cNvPr id="2" name="Tekstvak 1"/>
              <p:cNvSpPr txBox="1"/>
              <p:nvPr/>
            </p:nvSpPr>
            <p:spPr>
              <a:xfrm flipH="1">
                <a:off x="1186541" y="1689462"/>
                <a:ext cx="5484226" cy="2001958"/>
              </a:xfrm>
              <a:prstGeom prst="rect">
                <a:avLst/>
              </a:prstGeom>
              <a:noFill/>
              <a:ln>
                <a:solidFill>
                  <a:schemeClr val="tx1"/>
                </a:solidFill>
              </a:ln>
            </p:spPr>
            <p:txBody>
              <a:bodyPr wrap="square" rtlCol="0">
                <a:spAutoFit/>
              </a:bodyPr>
              <a:lstStyle/>
              <a:p>
                <a:r>
                  <a:rPr lang="nl-BE" sz="1200" dirty="0" smtClean="0"/>
                  <a:t>Eerst een opmerking.</a:t>
                </a:r>
              </a:p>
              <a:p>
                <a:r>
                  <a:rPr lang="nl-BE" sz="1200" dirty="0" smtClean="0"/>
                  <a:t>Soms staat een parametervergelijking van een rechte in de vorm: </a:t>
                </a:r>
              </a:p>
              <a:p>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rPr>
                          </m:ctrlPr>
                        </m:fPr>
                        <m:num>
                          <m:r>
                            <a:rPr lang="nl-BE" sz="1600" b="0" i="1" smtClean="0">
                              <a:latin typeface="Cambria Math" panose="02040503050406030204" pitchFamily="18" charset="0"/>
                            </a:rPr>
                            <m:t>𝑥</m:t>
                          </m:r>
                          <m:r>
                            <a:rPr lang="nl-BE" sz="1600" b="0" i="1" smtClean="0">
                              <a:latin typeface="Cambria Math" panose="02040503050406030204" pitchFamily="18" charset="0"/>
                            </a:rPr>
                            <m:t>−</m:t>
                          </m:r>
                          <m:r>
                            <a:rPr lang="nl-BE" sz="1600" b="0" i="1" smtClean="0">
                              <a:latin typeface="Cambria Math" panose="02040503050406030204" pitchFamily="18" charset="0"/>
                            </a:rPr>
                            <m:t>𝑎</m:t>
                          </m:r>
                        </m:num>
                        <m:den>
                          <m:r>
                            <a:rPr lang="nl-BE" sz="1600" b="0" i="1" smtClean="0">
                              <a:latin typeface="Cambria Math" panose="02040503050406030204" pitchFamily="18" charset="0"/>
                            </a:rPr>
                            <m:t>𝑝</m:t>
                          </m:r>
                        </m:den>
                      </m:f>
                      <m:r>
                        <a:rPr lang="nl-BE" sz="1600" b="0" i="1" smtClean="0">
                          <a:latin typeface="Cambria Math" panose="02040503050406030204" pitchFamily="18" charset="0"/>
                        </a:rPr>
                        <m:t>=</m:t>
                      </m:r>
                      <m:f>
                        <m:fPr>
                          <m:ctrlPr>
                            <a:rPr lang="nl-BE" sz="1600" b="0" i="1" smtClean="0">
                              <a:latin typeface="Cambria Math" panose="02040503050406030204" pitchFamily="18" charset="0"/>
                            </a:rPr>
                          </m:ctrlPr>
                        </m:fPr>
                        <m:num>
                          <m:r>
                            <a:rPr lang="nl-BE" sz="1600" b="0" i="1" smtClean="0">
                              <a:latin typeface="Cambria Math" panose="02040503050406030204" pitchFamily="18" charset="0"/>
                            </a:rPr>
                            <m:t>𝑦</m:t>
                          </m:r>
                          <m:r>
                            <a:rPr lang="nl-BE" sz="1600" b="0" i="1" smtClean="0">
                              <a:latin typeface="Cambria Math" panose="02040503050406030204" pitchFamily="18" charset="0"/>
                            </a:rPr>
                            <m:t>−</m:t>
                          </m:r>
                          <m:r>
                            <a:rPr lang="nl-BE" sz="1600" b="0" i="1" smtClean="0">
                              <a:latin typeface="Cambria Math" panose="02040503050406030204" pitchFamily="18" charset="0"/>
                            </a:rPr>
                            <m:t>𝑏</m:t>
                          </m:r>
                        </m:num>
                        <m:den>
                          <m:r>
                            <a:rPr lang="nl-BE" sz="1600" b="0" i="1" smtClean="0">
                              <a:latin typeface="Cambria Math" panose="02040503050406030204" pitchFamily="18" charset="0"/>
                            </a:rPr>
                            <m:t>𝑞</m:t>
                          </m:r>
                        </m:den>
                      </m:f>
                      <m:r>
                        <a:rPr lang="nl-BE" sz="1600" b="0" i="1" smtClean="0">
                          <a:latin typeface="Cambria Math" panose="02040503050406030204" pitchFamily="18" charset="0"/>
                        </a:rPr>
                        <m:t>=</m:t>
                      </m:r>
                      <m:f>
                        <m:fPr>
                          <m:ctrlPr>
                            <a:rPr lang="nl-BE" sz="1600" b="0" i="1" smtClean="0">
                              <a:latin typeface="Cambria Math" panose="02040503050406030204" pitchFamily="18" charset="0"/>
                            </a:rPr>
                          </m:ctrlPr>
                        </m:fPr>
                        <m:num>
                          <m:r>
                            <a:rPr lang="nl-BE" sz="1600" b="0" i="1" smtClean="0">
                              <a:latin typeface="Cambria Math" panose="02040503050406030204" pitchFamily="18" charset="0"/>
                            </a:rPr>
                            <m:t>𝑧</m:t>
                          </m:r>
                          <m:r>
                            <a:rPr lang="nl-BE" sz="1600" b="0" i="1" smtClean="0">
                              <a:latin typeface="Cambria Math" panose="02040503050406030204" pitchFamily="18" charset="0"/>
                            </a:rPr>
                            <m:t>−</m:t>
                          </m:r>
                          <m:r>
                            <a:rPr lang="nl-BE" sz="1600" b="0" i="1" smtClean="0">
                              <a:latin typeface="Cambria Math" panose="02040503050406030204" pitchFamily="18" charset="0"/>
                            </a:rPr>
                            <m:t>𝑐</m:t>
                          </m:r>
                        </m:num>
                        <m:den>
                          <m:r>
                            <a:rPr lang="nl-BE" sz="1600" b="0" i="1" smtClean="0">
                              <a:latin typeface="Cambria Math" panose="02040503050406030204" pitchFamily="18" charset="0"/>
                            </a:rPr>
                            <m:t>𝑟</m:t>
                          </m:r>
                        </m:den>
                      </m:f>
                    </m:oMath>
                  </m:oMathPara>
                </a14:m>
                <a:endParaRPr lang="en-GB" sz="1200" dirty="0" smtClean="0"/>
              </a:p>
              <a:p>
                <a:endParaRPr lang="en-GB" sz="1200" dirty="0" smtClean="0"/>
              </a:p>
              <a:p>
                <a:r>
                  <a:rPr lang="nl-BE" sz="1200" dirty="0" smtClean="0"/>
                  <a:t>Dan is R(</a:t>
                </a:r>
                <a:r>
                  <a:rPr lang="nl-BE" sz="1200" dirty="0" err="1" smtClean="0"/>
                  <a:t>a,b,c</a:t>
                </a:r>
                <a:r>
                  <a:rPr lang="nl-BE" sz="1200" dirty="0" smtClean="0"/>
                  <a:t>) een punt van die rechte en v(</a:t>
                </a:r>
                <a:r>
                  <a:rPr lang="nl-BE" sz="1200" dirty="0" err="1" smtClean="0"/>
                  <a:t>p,q,r</a:t>
                </a:r>
                <a:r>
                  <a:rPr lang="nl-BE" sz="1200" dirty="0" smtClean="0"/>
                  <a:t>) een richtingsvector van die rechte.</a:t>
                </a:r>
              </a:p>
              <a:p>
                <a:r>
                  <a:rPr lang="nl-BE" sz="1200" dirty="0" smtClean="0"/>
                  <a:t>Die parametervergelijking zou dan ook als volgt geschreven kunnen worden:</a:t>
                </a:r>
              </a:p>
              <a:p>
                <a14:m>
                  <m:oMath xmlns:m="http://schemas.openxmlformats.org/officeDocument/2006/math">
                    <m:d>
                      <m:dPr>
                        <m:ctrlPr>
                          <a:rPr lang="en-GB" sz="1200" i="1" smtClean="0">
                            <a:latin typeface="Cambria Math" panose="02040503050406030204" pitchFamily="18" charset="0"/>
                          </a:rPr>
                        </m:ctrlPr>
                      </m:dPr>
                      <m:e>
                        <m:m>
                          <m:mPr>
                            <m:mcs>
                              <m:mc>
                                <m:mcPr>
                                  <m:count m:val="1"/>
                                  <m:mcJc m:val="center"/>
                                </m:mcPr>
                              </m:mc>
                            </m:mcs>
                            <m:ctrlPr>
                              <a:rPr lang="en-GB" sz="1200" i="1" smtClean="0">
                                <a:latin typeface="Cambria Math" panose="02040503050406030204" pitchFamily="18" charset="0"/>
                              </a:rPr>
                            </m:ctrlPr>
                          </m:mPr>
                          <m:mr>
                            <m:e>
                              <m:r>
                                <m:rPr>
                                  <m:brk m:alnAt="7"/>
                                </m:rPr>
                                <a:rPr lang="nl-BE" sz="1200" b="0" i="1" smtClean="0">
                                  <a:latin typeface="Cambria Math" panose="02040503050406030204" pitchFamily="18" charset="0"/>
                                </a:rPr>
                                <m:t>𝑥</m:t>
                              </m:r>
                            </m:e>
                          </m:mr>
                          <m:mr>
                            <m:e>
                              <m:r>
                                <a:rPr lang="nl-BE" sz="1200" b="0" i="1" smtClean="0">
                                  <a:latin typeface="Cambria Math" panose="02040503050406030204" pitchFamily="18" charset="0"/>
                                </a:rPr>
                                <m:t>𝑦</m:t>
                              </m:r>
                            </m:e>
                          </m:mr>
                          <m:mr>
                            <m:e>
                              <m:r>
                                <a:rPr lang="nl-BE" sz="1200" b="0" i="1" smtClean="0">
                                  <a:latin typeface="Cambria Math" panose="02040503050406030204" pitchFamily="18" charset="0"/>
                                </a:rPr>
                                <m:t>𝑧</m:t>
                              </m:r>
                            </m:e>
                          </m:mr>
                        </m:m>
                      </m:e>
                    </m:d>
                  </m:oMath>
                </a14:m>
                <a:r>
                  <a:rPr lang="en-GB" sz="1200" dirty="0" smtClean="0"/>
                  <a:t>=</a:t>
                </a:r>
                <a14:m>
                  <m:oMath xmlns:m="http://schemas.openxmlformats.org/officeDocument/2006/math">
                    <m:d>
                      <m:dPr>
                        <m:ctrlPr>
                          <a:rPr lang="en-GB" sz="1200" i="1" dirty="0" smtClean="0">
                            <a:latin typeface="Cambria Math" panose="02040503050406030204" pitchFamily="18" charset="0"/>
                          </a:rPr>
                        </m:ctrlPr>
                      </m:dPr>
                      <m:e>
                        <m:m>
                          <m:mPr>
                            <m:mcs>
                              <m:mc>
                                <m:mcPr>
                                  <m:count m:val="1"/>
                                  <m:mcJc m:val="center"/>
                                </m:mcPr>
                              </m:mc>
                            </m:mcs>
                            <m:ctrlPr>
                              <a:rPr lang="en-GB" sz="1200" i="1" dirty="0" smtClean="0">
                                <a:latin typeface="Cambria Math" panose="02040503050406030204" pitchFamily="18" charset="0"/>
                              </a:rPr>
                            </m:ctrlPr>
                          </m:mPr>
                          <m:mr>
                            <m:e>
                              <m:r>
                                <m:rPr>
                                  <m:brk m:alnAt="7"/>
                                </m:rPr>
                                <a:rPr lang="nl-BE" sz="1200" b="0" i="1" dirty="0" smtClean="0">
                                  <a:latin typeface="Cambria Math" panose="02040503050406030204" pitchFamily="18" charset="0"/>
                                </a:rPr>
                                <m:t>𝑎</m:t>
                              </m:r>
                            </m:e>
                          </m:mr>
                          <m:mr>
                            <m:e>
                              <m:r>
                                <a:rPr lang="nl-BE" sz="1200" b="0" i="1" dirty="0" smtClean="0">
                                  <a:latin typeface="Cambria Math" panose="02040503050406030204" pitchFamily="18" charset="0"/>
                                </a:rPr>
                                <m:t>𝑏</m:t>
                              </m:r>
                            </m:e>
                          </m:mr>
                          <m:mr>
                            <m:e>
                              <m:r>
                                <a:rPr lang="nl-BE" sz="1200" b="0" i="1" dirty="0" smtClean="0">
                                  <a:latin typeface="Cambria Math" panose="02040503050406030204" pitchFamily="18" charset="0"/>
                                </a:rPr>
                                <m:t>𝑐</m:t>
                              </m:r>
                            </m:e>
                          </m:mr>
                        </m:m>
                      </m:e>
                    </m:d>
                    <m:r>
                      <a:rPr lang="nl-BE" sz="1200" b="0" i="1" dirty="0" smtClean="0">
                        <a:latin typeface="Cambria Math" panose="02040503050406030204" pitchFamily="18" charset="0"/>
                      </a:rPr>
                      <m:t>+</m:t>
                    </m:r>
                    <m:r>
                      <a:rPr lang="nl-BE" sz="1200" b="0" i="1" dirty="0" smtClean="0">
                        <a:latin typeface="Cambria Math" panose="02040503050406030204" pitchFamily="18" charset="0"/>
                      </a:rPr>
                      <m:t>𝑘</m:t>
                    </m:r>
                    <m:r>
                      <a:rPr lang="nl-BE" sz="1200" b="0" i="1" dirty="0" smtClean="0">
                        <a:latin typeface="Cambria Math" panose="02040503050406030204" pitchFamily="18" charset="0"/>
                      </a:rPr>
                      <m:t>.</m:t>
                    </m:r>
                    <m:d>
                      <m:dPr>
                        <m:ctrlPr>
                          <a:rPr lang="nl-BE" sz="1200" b="0" i="1" dirty="0" smtClean="0">
                            <a:latin typeface="Cambria Math" panose="02040503050406030204" pitchFamily="18" charset="0"/>
                          </a:rPr>
                        </m:ctrlPr>
                      </m:dPr>
                      <m:e>
                        <m:m>
                          <m:mPr>
                            <m:mcs>
                              <m:mc>
                                <m:mcPr>
                                  <m:count m:val="1"/>
                                  <m:mcJc m:val="center"/>
                                </m:mcPr>
                              </m:mc>
                            </m:mcs>
                            <m:ctrlPr>
                              <a:rPr lang="nl-BE" sz="1200" b="0" i="1" dirty="0" smtClean="0">
                                <a:latin typeface="Cambria Math" panose="02040503050406030204" pitchFamily="18" charset="0"/>
                              </a:rPr>
                            </m:ctrlPr>
                          </m:mPr>
                          <m:mr>
                            <m:e>
                              <m:r>
                                <m:rPr>
                                  <m:brk m:alnAt="7"/>
                                </m:rPr>
                                <a:rPr lang="nl-BE" sz="1200" b="0" i="1" dirty="0" smtClean="0">
                                  <a:latin typeface="Cambria Math" panose="02040503050406030204" pitchFamily="18" charset="0"/>
                                </a:rPr>
                                <m:t>𝑝</m:t>
                              </m:r>
                            </m:e>
                          </m:mr>
                          <m:mr>
                            <m:e>
                              <m:r>
                                <a:rPr lang="nl-BE" sz="1200" b="0" i="1" dirty="0" smtClean="0">
                                  <a:latin typeface="Cambria Math" panose="02040503050406030204" pitchFamily="18" charset="0"/>
                                </a:rPr>
                                <m:t>𝑞</m:t>
                              </m:r>
                            </m:e>
                          </m:mr>
                          <m:mr>
                            <m:e>
                              <m:r>
                                <a:rPr lang="nl-BE" sz="1200" b="0" i="1" dirty="0" smtClean="0">
                                  <a:latin typeface="Cambria Math" panose="02040503050406030204" pitchFamily="18" charset="0"/>
                                </a:rPr>
                                <m:t>𝑟</m:t>
                              </m:r>
                            </m:e>
                          </m:mr>
                        </m:m>
                      </m:e>
                    </m:d>
                  </m:oMath>
                </a14:m>
                <a:r>
                  <a:rPr lang="en-GB" sz="1200" dirty="0" smtClean="0"/>
                  <a:t> met k </a:t>
                </a:r>
                <a:r>
                  <a:rPr lang="en-GB" sz="1200" dirty="0" err="1" smtClean="0"/>
                  <a:t>een</a:t>
                </a:r>
                <a:r>
                  <a:rPr lang="en-GB" sz="1200" dirty="0" smtClean="0"/>
                  <a:t> </a:t>
                </a:r>
                <a:r>
                  <a:rPr lang="en-GB" sz="1200" dirty="0" err="1" smtClean="0"/>
                  <a:t>reëel</a:t>
                </a:r>
                <a:r>
                  <a:rPr lang="en-GB" sz="1200" dirty="0" smtClean="0"/>
                  <a:t> </a:t>
                </a:r>
                <a:r>
                  <a:rPr lang="en-GB" sz="1200" dirty="0" err="1" smtClean="0"/>
                  <a:t>getal</a:t>
                </a:r>
                <a:endParaRPr lang="en-GB" sz="1200" dirty="0"/>
              </a:p>
            </p:txBody>
          </p:sp>
        </mc:Choice>
        <mc:Fallback>
          <p:sp>
            <p:nvSpPr>
              <p:cNvPr id="2" name="Tekstvak 1"/>
              <p:cNvSpPr txBox="1">
                <a:spLocks noRot="1" noChangeAspect="1" noMove="1" noResize="1" noEditPoints="1" noAdjustHandles="1" noChangeArrowheads="1" noChangeShapeType="1" noTextEdit="1"/>
              </p:cNvSpPr>
              <p:nvPr/>
            </p:nvSpPr>
            <p:spPr>
              <a:xfrm flipH="1">
                <a:off x="1186541" y="1689462"/>
                <a:ext cx="5484226" cy="2001958"/>
              </a:xfrm>
              <a:prstGeom prst="rect">
                <a:avLst/>
              </a:prstGeom>
              <a:blipFill>
                <a:blip r:embed="rId4"/>
                <a:stretch>
                  <a:fillRect/>
                </a:stretch>
              </a:blipFill>
              <a:ln>
                <a:solidFill>
                  <a:schemeClr val="tx1"/>
                </a:solidFill>
              </a:ln>
            </p:spPr>
            <p:txBody>
              <a:bodyPr/>
              <a:lstStyle/>
              <a:p>
                <a:r>
                  <a:rPr lang="en-GB">
                    <a:noFill/>
                  </a:rPr>
                  <a:t> </a:t>
                </a:r>
              </a:p>
            </p:txBody>
          </p:sp>
        </mc:Fallback>
      </mc:AlternateContent>
      <p:pic>
        <p:nvPicPr>
          <p:cNvPr id="3" name="Afbeelding 2"/>
          <p:cNvPicPr>
            <a:picLocks noChangeAspect="1"/>
          </p:cNvPicPr>
          <p:nvPr/>
        </p:nvPicPr>
        <p:blipFill>
          <a:blip r:embed="rId5"/>
          <a:stretch>
            <a:fillRect/>
          </a:stretch>
        </p:blipFill>
        <p:spPr>
          <a:xfrm rot="10800000">
            <a:off x="1186541" y="3880781"/>
            <a:ext cx="4443276" cy="2658131"/>
          </a:xfrm>
          <a:prstGeom prst="rect">
            <a:avLst/>
          </a:prstGeom>
        </p:spPr>
      </p:pic>
    </p:spTree>
    <p:extLst>
      <p:ext uri="{BB962C8B-B14F-4D97-AF65-F5344CB8AC3E}">
        <p14:creationId xmlns:p14="http://schemas.microsoft.com/office/powerpoint/2010/main" val="114203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2</a:t>
            </a:fld>
            <a:endParaRPr lang="en-GB"/>
          </a:p>
        </p:txBody>
      </p:sp>
      <p:sp>
        <p:nvSpPr>
          <p:cNvPr id="2" name="Tekstvak 1"/>
          <p:cNvSpPr txBox="1"/>
          <p:nvPr/>
        </p:nvSpPr>
        <p:spPr>
          <a:xfrm flipH="1">
            <a:off x="1186541" y="1053737"/>
            <a:ext cx="1783081" cy="276999"/>
          </a:xfrm>
          <a:prstGeom prst="rect">
            <a:avLst/>
          </a:prstGeom>
          <a:solidFill>
            <a:schemeClr val="bg1">
              <a:lumMod val="85000"/>
            </a:schemeClr>
          </a:solidFill>
          <a:ln>
            <a:solidFill>
              <a:schemeClr val="tx1"/>
            </a:solidFill>
          </a:ln>
        </p:spPr>
        <p:txBody>
          <a:bodyPr wrap="square" rtlCol="0">
            <a:spAutoFit/>
          </a:bodyPr>
          <a:lstStyle/>
          <a:p>
            <a:r>
              <a:rPr lang="nl-BE" sz="1200" b="1" dirty="0" smtClean="0"/>
              <a:t>Pagina 20, oefening 10 b</a:t>
            </a:r>
            <a:endParaRPr lang="en-GB" sz="1200" b="1" dirty="0"/>
          </a:p>
        </p:txBody>
      </p:sp>
      <p:sp>
        <p:nvSpPr>
          <p:cNvPr id="3" name="Tekstvak 2"/>
          <p:cNvSpPr txBox="1"/>
          <p:nvPr/>
        </p:nvSpPr>
        <p:spPr>
          <a:xfrm>
            <a:off x="1186541" y="1663337"/>
            <a:ext cx="4735288" cy="830997"/>
          </a:xfrm>
          <a:prstGeom prst="rect">
            <a:avLst/>
          </a:prstGeom>
          <a:noFill/>
          <a:ln>
            <a:solidFill>
              <a:schemeClr val="tx1"/>
            </a:solidFill>
          </a:ln>
        </p:spPr>
        <p:txBody>
          <a:bodyPr wrap="square" rtlCol="0">
            <a:spAutoFit/>
          </a:bodyPr>
          <a:lstStyle/>
          <a:p>
            <a:r>
              <a:rPr lang="nl-BE" sz="1200" dirty="0" smtClean="0"/>
              <a:t>We zullen eerste een vlak </a:t>
            </a:r>
            <a:r>
              <a:rPr lang="el-GR" sz="1200" dirty="0" smtClean="0"/>
              <a:t>α</a:t>
            </a:r>
            <a:r>
              <a:rPr lang="nl-BE" sz="1200" dirty="0" smtClean="0"/>
              <a:t> bepalen dat door de oorsprong O(0,0,0) gaat en twee richtingsvectoren v1(1,0,1) en v2(1,1,1) heeft.</a:t>
            </a:r>
          </a:p>
          <a:p>
            <a:endParaRPr lang="nl-BE" sz="1200" dirty="0" smtClean="0"/>
          </a:p>
          <a:p>
            <a:r>
              <a:rPr lang="nl-BE" sz="1200" dirty="0" smtClean="0"/>
              <a:t>Een ruwe schets van deze situatie is:</a:t>
            </a:r>
            <a:endParaRPr lang="en-GB" sz="1200" dirty="0"/>
          </a:p>
        </p:txBody>
      </p:sp>
      <p:pic>
        <p:nvPicPr>
          <p:cNvPr id="4" name="Afbeelding 3"/>
          <p:cNvPicPr>
            <a:picLocks noChangeAspect="1"/>
          </p:cNvPicPr>
          <p:nvPr/>
        </p:nvPicPr>
        <p:blipFill>
          <a:blip r:embed="rId4"/>
          <a:stretch>
            <a:fillRect/>
          </a:stretch>
        </p:blipFill>
        <p:spPr>
          <a:xfrm>
            <a:off x="1186541" y="2892895"/>
            <a:ext cx="2672715" cy="3248008"/>
          </a:xfrm>
          <a:prstGeom prst="rect">
            <a:avLst/>
          </a:prstGeom>
        </p:spPr>
      </p:pic>
    </p:spTree>
    <p:extLst>
      <p:ext uri="{BB962C8B-B14F-4D97-AF65-F5344CB8AC3E}">
        <p14:creationId xmlns:p14="http://schemas.microsoft.com/office/powerpoint/2010/main" val="394631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20</a:t>
            </a:fld>
            <a:endParaRPr lang="en-GB"/>
          </a:p>
        </p:txBody>
      </p:sp>
      <p:pic>
        <p:nvPicPr>
          <p:cNvPr id="2" name="Afbeelding 1"/>
          <p:cNvPicPr>
            <a:picLocks noChangeAspect="1"/>
          </p:cNvPicPr>
          <p:nvPr/>
        </p:nvPicPr>
        <p:blipFill>
          <a:blip r:embed="rId4"/>
          <a:stretch>
            <a:fillRect/>
          </a:stretch>
        </p:blipFill>
        <p:spPr>
          <a:xfrm rot="10800000">
            <a:off x="1070473" y="788994"/>
            <a:ext cx="5025527" cy="1059400"/>
          </a:xfrm>
          <a:prstGeom prst="rect">
            <a:avLst/>
          </a:prstGeom>
        </p:spPr>
      </p:pic>
      <p:sp>
        <p:nvSpPr>
          <p:cNvPr id="3" name="Tekstvak 2"/>
          <p:cNvSpPr txBox="1"/>
          <p:nvPr/>
        </p:nvSpPr>
        <p:spPr>
          <a:xfrm>
            <a:off x="1070473" y="2351314"/>
            <a:ext cx="2830967" cy="276999"/>
          </a:xfrm>
          <a:prstGeom prst="rect">
            <a:avLst/>
          </a:prstGeom>
          <a:noFill/>
          <a:ln>
            <a:solidFill>
              <a:schemeClr val="tx1"/>
            </a:solidFill>
          </a:ln>
        </p:spPr>
        <p:txBody>
          <a:bodyPr wrap="square" rtlCol="0">
            <a:spAutoFit/>
          </a:bodyPr>
          <a:lstStyle/>
          <a:p>
            <a:r>
              <a:rPr lang="nl-BE" sz="1200" dirty="0" smtClean="0"/>
              <a:t>Als we alle gegevens in een figuur zetten:</a:t>
            </a:r>
            <a:endParaRPr lang="en-GB" sz="1200" dirty="0"/>
          </a:p>
        </p:txBody>
      </p:sp>
      <p:pic>
        <p:nvPicPr>
          <p:cNvPr id="4" name="Afbeelding 3"/>
          <p:cNvPicPr>
            <a:picLocks noChangeAspect="1"/>
          </p:cNvPicPr>
          <p:nvPr/>
        </p:nvPicPr>
        <p:blipFill>
          <a:blip r:embed="rId5"/>
          <a:stretch>
            <a:fillRect/>
          </a:stretch>
        </p:blipFill>
        <p:spPr>
          <a:xfrm rot="10800000">
            <a:off x="1070473" y="3113980"/>
            <a:ext cx="4659767" cy="3242370"/>
          </a:xfrm>
          <a:prstGeom prst="rect">
            <a:avLst/>
          </a:prstGeom>
        </p:spPr>
      </p:pic>
    </p:spTree>
    <p:extLst>
      <p:ext uri="{BB962C8B-B14F-4D97-AF65-F5344CB8AC3E}">
        <p14:creationId xmlns:p14="http://schemas.microsoft.com/office/powerpoint/2010/main" val="260190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21</a:t>
            </a:fld>
            <a:endParaRPr lang="en-GB"/>
          </a:p>
        </p:txBody>
      </p:sp>
      <p:sp>
        <p:nvSpPr>
          <p:cNvPr id="2" name="Tekstvak 1"/>
          <p:cNvSpPr txBox="1"/>
          <p:nvPr/>
        </p:nvSpPr>
        <p:spPr>
          <a:xfrm flipH="1">
            <a:off x="1064622" y="1036320"/>
            <a:ext cx="5614853" cy="1569660"/>
          </a:xfrm>
          <a:prstGeom prst="rect">
            <a:avLst/>
          </a:prstGeom>
          <a:noFill/>
          <a:ln>
            <a:solidFill>
              <a:schemeClr val="tx1"/>
            </a:solidFill>
          </a:ln>
        </p:spPr>
        <p:txBody>
          <a:bodyPr wrap="square" rtlCol="0">
            <a:spAutoFit/>
          </a:bodyPr>
          <a:lstStyle/>
          <a:p>
            <a:r>
              <a:rPr lang="nl-BE" sz="1200" dirty="0" smtClean="0"/>
              <a:t>We moeten dus nog de hoek </a:t>
            </a:r>
            <a:r>
              <a:rPr lang="nl-BE" sz="1200" dirty="0" err="1" smtClean="0"/>
              <a:t>tau</a:t>
            </a:r>
            <a:r>
              <a:rPr lang="nl-BE" sz="1200" dirty="0" smtClean="0"/>
              <a:t> (</a:t>
            </a:r>
            <a:r>
              <a:rPr lang="el-GR" sz="1200" dirty="0" smtClean="0"/>
              <a:t>τ</a:t>
            </a:r>
            <a:r>
              <a:rPr lang="nl-BE" sz="1200" dirty="0" smtClean="0"/>
              <a:t>) bepalen. </a:t>
            </a:r>
          </a:p>
          <a:p>
            <a:r>
              <a:rPr lang="nl-BE" sz="1200" dirty="0" smtClean="0"/>
              <a:t>Dat is de hoek tussen de richtingsvector v van rechte r en de normaalvector van vlak </a:t>
            </a:r>
            <a:r>
              <a:rPr lang="el-GR" sz="1200" dirty="0" smtClean="0"/>
              <a:t>α</a:t>
            </a:r>
            <a:r>
              <a:rPr lang="nl-BE" sz="1200" dirty="0" smtClean="0"/>
              <a:t>.</a:t>
            </a:r>
          </a:p>
          <a:p>
            <a:endParaRPr lang="nl-BE" sz="1200" dirty="0"/>
          </a:p>
          <a:p>
            <a:endParaRPr lang="nl-BE" sz="1200" dirty="0" smtClean="0"/>
          </a:p>
          <a:p>
            <a:r>
              <a:rPr lang="nl-BE" sz="1200" dirty="0" smtClean="0"/>
              <a:t>De hoek tussen twee vectoren wordt steeds berekend door gebruik te maken van het scalair product.</a:t>
            </a:r>
          </a:p>
          <a:p>
            <a:r>
              <a:rPr lang="nl-BE" sz="1200" dirty="0" smtClean="0"/>
              <a:t>We berekenen dat scalair product op de twee manieren die we daarvoor kennen en vervolgens stellen we die twee uitkomsten aan elkaar gelijk:</a:t>
            </a:r>
            <a:endParaRPr lang="en-GB" sz="1200" dirty="0"/>
          </a:p>
        </p:txBody>
      </p:sp>
      <p:pic>
        <p:nvPicPr>
          <p:cNvPr id="3" name="Afbeelding 2"/>
          <p:cNvPicPr>
            <a:picLocks noChangeAspect="1"/>
          </p:cNvPicPr>
          <p:nvPr/>
        </p:nvPicPr>
        <p:blipFill>
          <a:blip r:embed="rId4"/>
          <a:stretch>
            <a:fillRect/>
          </a:stretch>
        </p:blipFill>
        <p:spPr>
          <a:xfrm rot="5400000">
            <a:off x="1812334" y="2038350"/>
            <a:ext cx="3752850" cy="5248275"/>
          </a:xfrm>
          <a:prstGeom prst="rect">
            <a:avLst/>
          </a:prstGeom>
        </p:spPr>
      </p:pic>
    </p:spTree>
    <p:extLst>
      <p:ext uri="{BB962C8B-B14F-4D97-AF65-F5344CB8AC3E}">
        <p14:creationId xmlns:p14="http://schemas.microsoft.com/office/powerpoint/2010/main" val="322112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22</a:t>
            </a:fld>
            <a:endParaRPr lang="en-GB"/>
          </a:p>
        </p:txBody>
      </p:sp>
      <p:sp>
        <p:nvSpPr>
          <p:cNvPr id="2" name="Tekstvak 1"/>
          <p:cNvSpPr txBox="1"/>
          <p:nvPr/>
        </p:nvSpPr>
        <p:spPr>
          <a:xfrm flipH="1">
            <a:off x="1291045" y="1175657"/>
            <a:ext cx="3141618" cy="276999"/>
          </a:xfrm>
          <a:prstGeom prst="rect">
            <a:avLst/>
          </a:prstGeom>
          <a:noFill/>
          <a:ln>
            <a:solidFill>
              <a:schemeClr val="tx1"/>
            </a:solidFill>
          </a:ln>
        </p:spPr>
        <p:txBody>
          <a:bodyPr wrap="square" rtlCol="0">
            <a:spAutoFit/>
          </a:bodyPr>
          <a:lstStyle/>
          <a:p>
            <a:r>
              <a:rPr lang="nl-BE" sz="1200" dirty="0" smtClean="0"/>
              <a:t>Beide uitkomsten aan elkaar gelijkstellen:</a:t>
            </a:r>
            <a:endParaRPr lang="en-GB" sz="1200" dirty="0"/>
          </a:p>
        </p:txBody>
      </p:sp>
      <p:pic>
        <p:nvPicPr>
          <p:cNvPr id="3" name="Afbeelding 2"/>
          <p:cNvPicPr>
            <a:picLocks noChangeAspect="1"/>
          </p:cNvPicPr>
          <p:nvPr/>
        </p:nvPicPr>
        <p:blipFill>
          <a:blip r:embed="rId4"/>
          <a:stretch>
            <a:fillRect/>
          </a:stretch>
        </p:blipFill>
        <p:spPr>
          <a:xfrm rot="5400000">
            <a:off x="2770550" y="383722"/>
            <a:ext cx="3324225" cy="6438900"/>
          </a:xfrm>
          <a:prstGeom prst="rect">
            <a:avLst/>
          </a:prstGeom>
        </p:spPr>
      </p:pic>
      <p:sp>
        <p:nvSpPr>
          <p:cNvPr id="7" name="Tekstvak 6"/>
          <p:cNvSpPr txBox="1"/>
          <p:nvPr/>
        </p:nvSpPr>
        <p:spPr>
          <a:xfrm flipH="1">
            <a:off x="1176337" y="5838825"/>
            <a:ext cx="6815138" cy="338554"/>
          </a:xfrm>
          <a:prstGeom prst="rect">
            <a:avLst/>
          </a:prstGeom>
          <a:noFill/>
          <a:ln>
            <a:solidFill>
              <a:schemeClr val="tx1"/>
            </a:solidFill>
          </a:ln>
        </p:spPr>
        <p:txBody>
          <a:bodyPr wrap="square" rtlCol="0">
            <a:spAutoFit/>
          </a:bodyPr>
          <a:lstStyle/>
          <a:p>
            <a:r>
              <a:rPr lang="nl-BE" sz="1600" b="1" dirty="0" smtClean="0"/>
              <a:t>Einde applicatiecollege van Hoofdstuk 3, deel </a:t>
            </a:r>
            <a:r>
              <a:rPr lang="nl-BE" sz="1600" b="1" dirty="0" smtClean="0"/>
              <a:t>2: Meetkunde </a:t>
            </a:r>
            <a:r>
              <a:rPr lang="nl-BE" sz="1600" b="1" dirty="0" smtClean="0"/>
              <a:t>met vectoren</a:t>
            </a:r>
            <a:endParaRPr lang="en-GB" sz="1600" b="1" dirty="0"/>
          </a:p>
        </p:txBody>
      </p:sp>
    </p:spTree>
    <p:extLst>
      <p:ext uri="{BB962C8B-B14F-4D97-AF65-F5344CB8AC3E}">
        <p14:creationId xmlns:p14="http://schemas.microsoft.com/office/powerpoint/2010/main" val="215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3</a:t>
            </a:fld>
            <a:endParaRPr lang="en-GB"/>
          </a:p>
        </p:txBody>
      </p:sp>
      <p:sp>
        <p:nvSpPr>
          <p:cNvPr id="2" name="Tekstvak 1"/>
          <p:cNvSpPr txBox="1"/>
          <p:nvPr/>
        </p:nvSpPr>
        <p:spPr>
          <a:xfrm flipH="1">
            <a:off x="925285" y="1079862"/>
            <a:ext cx="7774578" cy="461665"/>
          </a:xfrm>
          <a:prstGeom prst="rect">
            <a:avLst/>
          </a:prstGeom>
          <a:noFill/>
          <a:ln>
            <a:solidFill>
              <a:schemeClr val="tx1"/>
            </a:solidFill>
          </a:ln>
        </p:spPr>
        <p:txBody>
          <a:bodyPr wrap="square" rtlCol="0">
            <a:spAutoFit/>
          </a:bodyPr>
          <a:lstStyle/>
          <a:p>
            <a:r>
              <a:rPr lang="nl-BE" sz="1200" dirty="0" smtClean="0"/>
              <a:t>Een parametervergelijking van dat vlak </a:t>
            </a:r>
            <a:r>
              <a:rPr lang="el-GR" sz="1200" dirty="0" smtClean="0"/>
              <a:t>α</a:t>
            </a:r>
            <a:r>
              <a:rPr lang="nl-BE" sz="1200" dirty="0" smtClean="0"/>
              <a:t> bepalen we steeds op dezelfde manier:</a:t>
            </a:r>
          </a:p>
          <a:p>
            <a:r>
              <a:rPr lang="nl-BE" sz="1200" dirty="0" smtClean="0"/>
              <a:t>Elke vector van dat vlak is te schrijven als een punt + k keer een eerste richtingsvector + l keer een tweede richtingsvector</a:t>
            </a:r>
            <a:endParaRPr lang="en-GB" sz="1200" dirty="0"/>
          </a:p>
        </p:txBody>
      </p:sp>
      <p:pic>
        <p:nvPicPr>
          <p:cNvPr id="3" name="Afbeelding 2"/>
          <p:cNvPicPr>
            <a:picLocks noChangeAspect="1"/>
          </p:cNvPicPr>
          <p:nvPr/>
        </p:nvPicPr>
        <p:blipFill>
          <a:blip r:embed="rId4"/>
          <a:stretch>
            <a:fillRect/>
          </a:stretch>
        </p:blipFill>
        <p:spPr>
          <a:xfrm>
            <a:off x="925285" y="1865540"/>
            <a:ext cx="6343650" cy="3562350"/>
          </a:xfrm>
          <a:prstGeom prst="rect">
            <a:avLst/>
          </a:prstGeom>
        </p:spPr>
      </p:pic>
    </p:spTree>
    <p:extLst>
      <p:ext uri="{BB962C8B-B14F-4D97-AF65-F5344CB8AC3E}">
        <p14:creationId xmlns:p14="http://schemas.microsoft.com/office/powerpoint/2010/main" val="145861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4</a:t>
            </a:fld>
            <a:endParaRPr lang="en-GB"/>
          </a:p>
        </p:txBody>
      </p:sp>
      <p:pic>
        <p:nvPicPr>
          <p:cNvPr id="2" name="Afbeelding 1"/>
          <p:cNvPicPr>
            <a:picLocks noChangeAspect="1"/>
          </p:cNvPicPr>
          <p:nvPr/>
        </p:nvPicPr>
        <p:blipFill>
          <a:blip r:embed="rId4"/>
          <a:stretch>
            <a:fillRect/>
          </a:stretch>
        </p:blipFill>
        <p:spPr>
          <a:xfrm rot="16200000">
            <a:off x="2566171" y="-556941"/>
            <a:ext cx="2200275" cy="5324475"/>
          </a:xfrm>
          <a:prstGeom prst="rect">
            <a:avLst/>
          </a:prstGeom>
        </p:spPr>
      </p:pic>
      <p:sp>
        <p:nvSpPr>
          <p:cNvPr id="3" name="Tekstvak 2"/>
          <p:cNvSpPr txBox="1"/>
          <p:nvPr/>
        </p:nvSpPr>
        <p:spPr>
          <a:xfrm>
            <a:off x="1004070" y="3579222"/>
            <a:ext cx="4214949" cy="461665"/>
          </a:xfrm>
          <a:prstGeom prst="rect">
            <a:avLst/>
          </a:prstGeom>
          <a:noFill/>
          <a:ln>
            <a:solidFill>
              <a:schemeClr val="tx1"/>
            </a:solidFill>
          </a:ln>
        </p:spPr>
        <p:txBody>
          <a:bodyPr wrap="square" rtlCol="0">
            <a:spAutoFit/>
          </a:bodyPr>
          <a:lstStyle/>
          <a:p>
            <a:r>
              <a:rPr lang="nl-BE" sz="1200" dirty="0" smtClean="0"/>
              <a:t>Het wegwerken van de parameters k en l zal de cartesische vergelijking van vlak </a:t>
            </a:r>
            <a:r>
              <a:rPr lang="el-GR" sz="1200" dirty="0" smtClean="0"/>
              <a:t>α</a:t>
            </a:r>
            <a:r>
              <a:rPr lang="nl-BE" sz="1200" dirty="0" smtClean="0"/>
              <a:t> opleveren:</a:t>
            </a:r>
            <a:endParaRPr lang="en-GB" sz="1200" dirty="0"/>
          </a:p>
        </p:txBody>
      </p:sp>
      <p:pic>
        <p:nvPicPr>
          <p:cNvPr id="4" name="Afbeelding 3"/>
          <p:cNvPicPr>
            <a:picLocks noChangeAspect="1"/>
          </p:cNvPicPr>
          <p:nvPr/>
        </p:nvPicPr>
        <p:blipFill>
          <a:blip r:embed="rId5"/>
          <a:stretch>
            <a:fillRect/>
          </a:stretch>
        </p:blipFill>
        <p:spPr>
          <a:xfrm rot="16200000">
            <a:off x="1527945" y="3722234"/>
            <a:ext cx="2371725" cy="3419475"/>
          </a:xfrm>
          <a:prstGeom prst="rect">
            <a:avLst/>
          </a:prstGeom>
        </p:spPr>
      </p:pic>
    </p:spTree>
    <p:extLst>
      <p:ext uri="{BB962C8B-B14F-4D97-AF65-F5344CB8AC3E}">
        <p14:creationId xmlns:p14="http://schemas.microsoft.com/office/powerpoint/2010/main" val="66219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5</a:t>
            </a:fld>
            <a:endParaRPr lang="en-GB"/>
          </a:p>
        </p:txBody>
      </p:sp>
      <mc:AlternateContent xmlns:mc="http://schemas.openxmlformats.org/markup-compatibility/2006">
        <mc:Choice xmlns:a14="http://schemas.microsoft.com/office/drawing/2010/main" Requires="a14">
          <p:sp>
            <p:nvSpPr>
              <p:cNvPr id="2" name="Tekstvak 1"/>
              <p:cNvSpPr txBox="1"/>
              <p:nvPr/>
            </p:nvSpPr>
            <p:spPr>
              <a:xfrm>
                <a:off x="1097280" y="984069"/>
                <a:ext cx="4850674" cy="2492990"/>
              </a:xfrm>
              <a:prstGeom prst="rect">
                <a:avLst/>
              </a:prstGeom>
              <a:noFill/>
              <a:ln>
                <a:solidFill>
                  <a:schemeClr val="tx1"/>
                </a:solidFill>
              </a:ln>
            </p:spPr>
            <p:txBody>
              <a:bodyPr wrap="square" rtlCol="0">
                <a:spAutoFit/>
              </a:bodyPr>
              <a:lstStyle/>
              <a:p>
                <a:r>
                  <a:rPr lang="nl-BE" sz="1200" dirty="0" smtClean="0"/>
                  <a:t>Waarom is het nu interessant dat we de cartesische vergelijking van vlak </a:t>
                </a:r>
                <a:r>
                  <a:rPr lang="el-GR" sz="1200" dirty="0" smtClean="0"/>
                  <a:t>α</a:t>
                </a:r>
                <a:r>
                  <a:rPr lang="nl-BE" sz="1200" dirty="0" smtClean="0"/>
                  <a:t> hebben?</a:t>
                </a:r>
              </a:p>
              <a:p>
                <a:r>
                  <a:rPr lang="nl-BE" sz="1200" dirty="0" smtClean="0"/>
                  <a:t>De gevraagde rechte moet loodrecht staan op vlak </a:t>
                </a:r>
                <a:r>
                  <a:rPr lang="el-GR" sz="1200" dirty="0" smtClean="0"/>
                  <a:t>α</a:t>
                </a:r>
                <a:r>
                  <a:rPr lang="nl-BE" sz="1200" dirty="0" smtClean="0"/>
                  <a:t> en uit de theorie weten we dat normaalvector </a:t>
                </a:r>
                <a14:m>
                  <m:oMath xmlns:m="http://schemas.openxmlformats.org/officeDocument/2006/math">
                    <m:acc>
                      <m:accPr>
                        <m:chr m:val="⃗"/>
                        <m:ctrlPr>
                          <a:rPr lang="nl-BE" sz="1200" i="1" smtClean="0">
                            <a:latin typeface="Cambria Math" panose="02040503050406030204" pitchFamily="18" charset="0"/>
                          </a:rPr>
                        </m:ctrlPr>
                      </m:accPr>
                      <m:e>
                        <m:sSub>
                          <m:sSubPr>
                            <m:ctrlPr>
                              <a:rPr lang="nl-BE" sz="1200" i="1" smtClean="0">
                                <a:latin typeface="Cambria Math" panose="02040503050406030204" pitchFamily="18" charset="0"/>
                              </a:rPr>
                            </m:ctrlPr>
                          </m:sSubPr>
                          <m:e>
                            <m:r>
                              <a:rPr lang="nl-BE" sz="1200" b="0" i="1" smtClean="0">
                                <a:latin typeface="Cambria Math" panose="02040503050406030204" pitchFamily="18" charset="0"/>
                              </a:rPr>
                              <m:t>𝑛</m:t>
                            </m:r>
                          </m:e>
                          <m:sub>
                            <m:r>
                              <a:rPr lang="nl-BE" sz="1200" i="1" smtClean="0">
                                <a:latin typeface="Cambria Math" panose="02040503050406030204" pitchFamily="18" charset="0"/>
                                <a:ea typeface="Cambria Math" panose="02040503050406030204" pitchFamily="18" charset="0"/>
                              </a:rPr>
                              <m:t>𝛼</m:t>
                            </m:r>
                          </m:sub>
                        </m:sSub>
                      </m:e>
                    </m:acc>
                    <m:r>
                      <a:rPr lang="nl-BE" sz="1200" b="0" i="1" smtClean="0">
                        <a:latin typeface="Cambria Math" panose="02040503050406030204" pitchFamily="18" charset="0"/>
                      </a:rPr>
                      <m:t>(</m:t>
                    </m:r>
                    <m:r>
                      <a:rPr lang="nl-BE" sz="1200" b="0" i="1" smtClean="0">
                        <a:latin typeface="Cambria Math" panose="02040503050406030204" pitchFamily="18" charset="0"/>
                      </a:rPr>
                      <m:t>𝑎</m:t>
                    </m:r>
                    <m:r>
                      <a:rPr lang="nl-BE" sz="1200" b="0" i="1" smtClean="0">
                        <a:latin typeface="Cambria Math" panose="02040503050406030204" pitchFamily="18" charset="0"/>
                      </a:rPr>
                      <m:t>,</m:t>
                    </m:r>
                    <m:r>
                      <a:rPr lang="nl-BE" sz="1200" b="0" i="1" smtClean="0">
                        <a:latin typeface="Cambria Math" panose="02040503050406030204" pitchFamily="18" charset="0"/>
                      </a:rPr>
                      <m:t>𝑏</m:t>
                    </m:r>
                    <m:r>
                      <a:rPr lang="nl-BE" sz="1200" b="0" i="1" smtClean="0">
                        <a:latin typeface="Cambria Math" panose="02040503050406030204" pitchFamily="18" charset="0"/>
                      </a:rPr>
                      <m:t>,</m:t>
                    </m:r>
                    <m:r>
                      <a:rPr lang="nl-BE" sz="1200" b="0" i="1" smtClean="0">
                        <a:latin typeface="Cambria Math" panose="02040503050406030204" pitchFamily="18" charset="0"/>
                      </a:rPr>
                      <m:t>𝑐</m:t>
                    </m:r>
                    <m:r>
                      <a:rPr lang="nl-BE" sz="1200" b="0" i="1" smtClean="0">
                        <a:latin typeface="Cambria Math" panose="02040503050406030204" pitchFamily="18" charset="0"/>
                      </a:rPr>
                      <m:t>)</m:t>
                    </m:r>
                  </m:oMath>
                </a14:m>
                <a:r>
                  <a:rPr lang="en-GB" sz="1200" dirty="0" smtClean="0"/>
                  <a:t> </a:t>
                </a:r>
                <a:r>
                  <a:rPr lang="en-GB" sz="1200" dirty="0" err="1" smtClean="0"/>
                  <a:t>loodrecht</a:t>
                </a:r>
                <a:r>
                  <a:rPr lang="en-GB" sz="1200" dirty="0" smtClean="0"/>
                  <a:t> </a:t>
                </a:r>
                <a:r>
                  <a:rPr lang="en-GB" sz="1200" dirty="0" err="1" smtClean="0"/>
                  <a:t>staat</a:t>
                </a:r>
                <a:r>
                  <a:rPr lang="en-GB" sz="1200" dirty="0" smtClean="0"/>
                  <a:t> op het </a:t>
                </a:r>
                <a:r>
                  <a:rPr lang="en-GB" sz="1200" dirty="0" err="1" smtClean="0"/>
                  <a:t>vlak</a:t>
                </a:r>
                <a:r>
                  <a:rPr lang="en-GB" sz="1200" dirty="0" smtClean="0"/>
                  <a:t> </a:t>
                </a:r>
                <a:r>
                  <a:rPr lang="el-GR" sz="1200" dirty="0" smtClean="0"/>
                  <a:t>α</a:t>
                </a:r>
                <a:r>
                  <a:rPr lang="nl-BE" sz="1200" dirty="0" smtClean="0"/>
                  <a:t> met cartesische vergelijking </a:t>
                </a:r>
                <a:r>
                  <a:rPr lang="nl-BE" sz="1200" dirty="0" err="1" smtClean="0"/>
                  <a:t>a.x+b.y+c.z+d</a:t>
                </a:r>
                <a:r>
                  <a:rPr lang="nl-BE" sz="1200" dirty="0" smtClean="0"/>
                  <a:t>=0.</a:t>
                </a:r>
              </a:p>
              <a:p>
                <a:endParaRPr lang="nl-BE" sz="1200" dirty="0"/>
              </a:p>
              <a:p>
                <a:r>
                  <a:rPr lang="nl-BE" sz="1200" dirty="0" smtClean="0"/>
                  <a:t>Wij hadden </a:t>
                </a:r>
                <a:r>
                  <a:rPr lang="el-GR" sz="1200" dirty="0" smtClean="0"/>
                  <a:t>α</a:t>
                </a:r>
                <a:r>
                  <a:rPr lang="nl-BE" sz="1200" dirty="0" smtClean="0"/>
                  <a:t>: 1.x+0.y-1.z+0=0. Dus </a:t>
                </a:r>
                <a14:m>
                  <m:oMath xmlns:m="http://schemas.openxmlformats.org/officeDocument/2006/math">
                    <m:acc>
                      <m:accPr>
                        <m:chr m:val="⃗"/>
                        <m:ctrlPr>
                          <a:rPr lang="nl-BE" sz="1200" i="1">
                            <a:latin typeface="Cambria Math" panose="02040503050406030204" pitchFamily="18" charset="0"/>
                          </a:rPr>
                        </m:ctrlPr>
                      </m:accPr>
                      <m:e>
                        <m:sSub>
                          <m:sSubPr>
                            <m:ctrlPr>
                              <a:rPr lang="nl-BE" sz="1200" i="1">
                                <a:latin typeface="Cambria Math" panose="02040503050406030204" pitchFamily="18" charset="0"/>
                              </a:rPr>
                            </m:ctrlPr>
                          </m:sSubPr>
                          <m:e>
                            <m:r>
                              <a:rPr lang="nl-BE" sz="1200" i="1">
                                <a:latin typeface="Cambria Math" panose="02040503050406030204" pitchFamily="18" charset="0"/>
                              </a:rPr>
                              <m:t>𝑛</m:t>
                            </m:r>
                          </m:e>
                          <m:sub>
                            <m:r>
                              <a:rPr lang="nl-BE" sz="1200" i="1">
                                <a:latin typeface="Cambria Math" panose="02040503050406030204" pitchFamily="18" charset="0"/>
                                <a:ea typeface="Cambria Math" panose="02040503050406030204" pitchFamily="18" charset="0"/>
                              </a:rPr>
                              <m:t>𝛼</m:t>
                            </m:r>
                          </m:sub>
                        </m:sSub>
                      </m:e>
                    </m:acc>
                  </m:oMath>
                </a14:m>
                <a:r>
                  <a:rPr lang="en-GB" sz="1200" dirty="0" smtClean="0"/>
                  <a:t>(1,0,-1) </a:t>
                </a:r>
                <a:r>
                  <a:rPr lang="en-GB" sz="1200" dirty="0" err="1" smtClean="0"/>
                  <a:t>staat</a:t>
                </a:r>
                <a:r>
                  <a:rPr lang="en-GB" sz="1200" dirty="0" smtClean="0"/>
                  <a:t> </a:t>
                </a:r>
                <a:r>
                  <a:rPr lang="en-GB" sz="1200" dirty="0" err="1" smtClean="0"/>
                  <a:t>loodrecht</a:t>
                </a:r>
                <a:r>
                  <a:rPr lang="en-GB" sz="1200" dirty="0" smtClean="0"/>
                  <a:t> op </a:t>
                </a:r>
                <a:r>
                  <a:rPr lang="en-GB" sz="1200" dirty="0" err="1" smtClean="0"/>
                  <a:t>vlak</a:t>
                </a:r>
                <a:r>
                  <a:rPr lang="en-GB" sz="1200" dirty="0" smtClean="0"/>
                  <a:t> </a:t>
                </a:r>
                <a:r>
                  <a:rPr lang="el-GR" sz="1200" dirty="0" smtClean="0"/>
                  <a:t>α</a:t>
                </a:r>
                <a:r>
                  <a:rPr lang="nl-BE" sz="1200" dirty="0" smtClean="0"/>
                  <a:t> en is dus een richtingsvector van de gevraagde rechte r.</a:t>
                </a:r>
              </a:p>
              <a:p>
                <a:endParaRPr lang="nl-BE" sz="1200" dirty="0"/>
              </a:p>
              <a:p>
                <a:r>
                  <a:rPr lang="nl-BE" sz="1200" dirty="0" smtClean="0"/>
                  <a:t>Van rechte r weten we nu dat die door de oorsprong O(0,0,0) gaat en richtingsvector (1,0,-1) heeft:</a:t>
                </a:r>
              </a:p>
              <a:p>
                <a:endParaRPr lang="nl-BE" sz="1200" dirty="0"/>
              </a:p>
              <a:p>
                <a:r>
                  <a:rPr lang="nl-BE" sz="1200" dirty="0" smtClean="0"/>
                  <a:t>r: punt + k keer richtingsvector:</a:t>
                </a:r>
                <a:endParaRPr lang="en-GB" sz="1200" dirty="0"/>
              </a:p>
            </p:txBody>
          </p:sp>
        </mc:Choice>
        <mc:Fallback>
          <p:sp>
            <p:nvSpPr>
              <p:cNvPr id="2" name="Tekstvak 1"/>
              <p:cNvSpPr txBox="1">
                <a:spLocks noRot="1" noChangeAspect="1" noMove="1" noResize="1" noEditPoints="1" noAdjustHandles="1" noChangeArrowheads="1" noChangeShapeType="1" noTextEdit="1"/>
              </p:cNvSpPr>
              <p:nvPr/>
            </p:nvSpPr>
            <p:spPr>
              <a:xfrm>
                <a:off x="1097280" y="984069"/>
                <a:ext cx="4850674" cy="2492990"/>
              </a:xfrm>
              <a:prstGeom prst="rect">
                <a:avLst/>
              </a:prstGeom>
              <a:blipFill>
                <a:blip r:embed="rId4"/>
                <a:stretch>
                  <a:fillRect b="-730"/>
                </a:stretch>
              </a:blipFill>
              <a:ln>
                <a:solidFill>
                  <a:schemeClr val="tx1"/>
                </a:solidFill>
              </a:ln>
            </p:spPr>
            <p:txBody>
              <a:bodyPr/>
              <a:lstStyle/>
              <a:p>
                <a:r>
                  <a:rPr lang="en-GB">
                    <a:noFill/>
                  </a:rPr>
                  <a:t> </a:t>
                </a:r>
              </a:p>
            </p:txBody>
          </p:sp>
        </mc:Fallback>
      </mc:AlternateContent>
      <p:pic>
        <p:nvPicPr>
          <p:cNvPr id="3" name="Afbeelding 2"/>
          <p:cNvPicPr>
            <a:picLocks noChangeAspect="1"/>
          </p:cNvPicPr>
          <p:nvPr/>
        </p:nvPicPr>
        <p:blipFill>
          <a:blip r:embed="rId5"/>
          <a:stretch>
            <a:fillRect/>
          </a:stretch>
        </p:blipFill>
        <p:spPr>
          <a:xfrm rot="16200000">
            <a:off x="1705811" y="3044208"/>
            <a:ext cx="2964821" cy="4181883"/>
          </a:xfrm>
          <a:prstGeom prst="rect">
            <a:avLst/>
          </a:prstGeom>
        </p:spPr>
      </p:pic>
    </p:spTree>
    <p:extLst>
      <p:ext uri="{BB962C8B-B14F-4D97-AF65-F5344CB8AC3E}">
        <p14:creationId xmlns:p14="http://schemas.microsoft.com/office/powerpoint/2010/main" val="203905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6</a:t>
            </a:fld>
            <a:endParaRPr lang="en-GB"/>
          </a:p>
        </p:txBody>
      </p:sp>
      <p:sp>
        <p:nvSpPr>
          <p:cNvPr id="2" name="Tekstvak 1"/>
          <p:cNvSpPr txBox="1"/>
          <p:nvPr/>
        </p:nvSpPr>
        <p:spPr>
          <a:xfrm>
            <a:off x="1219199" y="1140823"/>
            <a:ext cx="2899954" cy="461665"/>
          </a:xfrm>
          <a:prstGeom prst="rect">
            <a:avLst/>
          </a:prstGeom>
          <a:noFill/>
          <a:ln>
            <a:solidFill>
              <a:schemeClr val="tx1"/>
            </a:solidFill>
          </a:ln>
        </p:spPr>
        <p:txBody>
          <a:bodyPr wrap="square" rtlCol="0">
            <a:spAutoFit/>
          </a:bodyPr>
          <a:lstStyle/>
          <a:p>
            <a:r>
              <a:rPr lang="nl-BE" sz="1200" dirty="0" smtClean="0"/>
              <a:t>We zouden nog kunnen de cartesische vergelijking van rechte r bepalen:</a:t>
            </a:r>
            <a:endParaRPr lang="en-GB" sz="1200" dirty="0"/>
          </a:p>
        </p:txBody>
      </p:sp>
      <p:pic>
        <p:nvPicPr>
          <p:cNvPr id="3" name="Afbeelding 2"/>
          <p:cNvPicPr>
            <a:picLocks noChangeAspect="1"/>
          </p:cNvPicPr>
          <p:nvPr/>
        </p:nvPicPr>
        <p:blipFill>
          <a:blip r:embed="rId4"/>
          <a:stretch>
            <a:fillRect/>
          </a:stretch>
        </p:blipFill>
        <p:spPr>
          <a:xfrm rot="16200000">
            <a:off x="1633536" y="1735455"/>
            <a:ext cx="3533775" cy="4362450"/>
          </a:xfrm>
          <a:prstGeom prst="rect">
            <a:avLst/>
          </a:prstGeom>
        </p:spPr>
      </p:pic>
    </p:spTree>
    <p:extLst>
      <p:ext uri="{BB962C8B-B14F-4D97-AF65-F5344CB8AC3E}">
        <p14:creationId xmlns:p14="http://schemas.microsoft.com/office/powerpoint/2010/main" val="191322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7</a:t>
            </a:fld>
            <a:endParaRPr lang="en-GB"/>
          </a:p>
        </p:txBody>
      </p:sp>
      <p:sp>
        <p:nvSpPr>
          <p:cNvPr id="5" name="Tekstvak 4"/>
          <p:cNvSpPr txBox="1"/>
          <p:nvPr/>
        </p:nvSpPr>
        <p:spPr>
          <a:xfrm flipH="1">
            <a:off x="1186541" y="1053737"/>
            <a:ext cx="1783081" cy="276999"/>
          </a:xfrm>
          <a:prstGeom prst="rect">
            <a:avLst/>
          </a:prstGeom>
          <a:solidFill>
            <a:schemeClr val="bg1">
              <a:lumMod val="85000"/>
            </a:schemeClr>
          </a:solidFill>
          <a:ln>
            <a:solidFill>
              <a:schemeClr val="tx1"/>
            </a:solidFill>
          </a:ln>
        </p:spPr>
        <p:txBody>
          <a:bodyPr wrap="square" rtlCol="0">
            <a:spAutoFit/>
          </a:bodyPr>
          <a:lstStyle/>
          <a:p>
            <a:r>
              <a:rPr lang="nl-BE" sz="1200" b="1" dirty="0" smtClean="0"/>
              <a:t>Pagina 20, oefening 10 c</a:t>
            </a:r>
            <a:endParaRPr lang="en-GB" sz="1200" b="1" dirty="0"/>
          </a:p>
        </p:txBody>
      </p:sp>
      <p:sp>
        <p:nvSpPr>
          <p:cNvPr id="2" name="Tekstvak 1"/>
          <p:cNvSpPr txBox="1"/>
          <p:nvPr/>
        </p:nvSpPr>
        <p:spPr>
          <a:xfrm>
            <a:off x="1186541" y="1680755"/>
            <a:ext cx="1783081" cy="276999"/>
          </a:xfrm>
          <a:prstGeom prst="rect">
            <a:avLst/>
          </a:prstGeom>
          <a:noFill/>
          <a:ln>
            <a:solidFill>
              <a:schemeClr val="tx1"/>
            </a:solidFill>
          </a:ln>
        </p:spPr>
        <p:txBody>
          <a:bodyPr wrap="square" rtlCol="0">
            <a:spAutoFit/>
          </a:bodyPr>
          <a:lstStyle/>
          <a:p>
            <a:r>
              <a:rPr lang="nl-BE" sz="1200" dirty="0" smtClean="0"/>
              <a:t>Een situatieschets:</a:t>
            </a:r>
            <a:endParaRPr lang="en-GB" sz="1200" dirty="0"/>
          </a:p>
        </p:txBody>
      </p:sp>
      <p:pic>
        <p:nvPicPr>
          <p:cNvPr id="3" name="Afbeelding 2"/>
          <p:cNvPicPr>
            <a:picLocks noChangeAspect="1"/>
          </p:cNvPicPr>
          <p:nvPr/>
        </p:nvPicPr>
        <p:blipFill>
          <a:blip r:embed="rId4"/>
          <a:stretch>
            <a:fillRect/>
          </a:stretch>
        </p:blipFill>
        <p:spPr>
          <a:xfrm>
            <a:off x="1186541" y="2407433"/>
            <a:ext cx="4460286" cy="3268786"/>
          </a:xfrm>
          <a:prstGeom prst="rect">
            <a:avLst/>
          </a:prstGeom>
        </p:spPr>
      </p:pic>
    </p:spTree>
    <p:extLst>
      <p:ext uri="{BB962C8B-B14F-4D97-AF65-F5344CB8AC3E}">
        <p14:creationId xmlns:p14="http://schemas.microsoft.com/office/powerpoint/2010/main" val="109966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8</a:t>
            </a:fld>
            <a:endParaRPr lang="en-GB"/>
          </a:p>
        </p:txBody>
      </p:sp>
      <p:pic>
        <p:nvPicPr>
          <p:cNvPr id="2" name="Afbeelding 1"/>
          <p:cNvPicPr>
            <a:picLocks noChangeAspect="1"/>
          </p:cNvPicPr>
          <p:nvPr/>
        </p:nvPicPr>
        <p:blipFill>
          <a:blip r:embed="rId4"/>
          <a:stretch>
            <a:fillRect/>
          </a:stretch>
        </p:blipFill>
        <p:spPr>
          <a:xfrm>
            <a:off x="1262879" y="1062990"/>
            <a:ext cx="5381625" cy="1562100"/>
          </a:xfrm>
          <a:prstGeom prst="rect">
            <a:avLst/>
          </a:prstGeom>
        </p:spPr>
      </p:pic>
      <mc:AlternateContent xmlns:mc="http://schemas.openxmlformats.org/markup-compatibility/2006">
        <mc:Choice xmlns:a14="http://schemas.microsoft.com/office/drawing/2010/main" Requires="a14">
          <p:sp>
            <p:nvSpPr>
              <p:cNvPr id="3" name="Tekstvak 2"/>
              <p:cNvSpPr txBox="1"/>
              <p:nvPr/>
            </p:nvSpPr>
            <p:spPr>
              <a:xfrm flipH="1">
                <a:off x="1262879" y="2873828"/>
                <a:ext cx="6548712" cy="1223925"/>
              </a:xfrm>
              <a:prstGeom prst="rect">
                <a:avLst/>
              </a:prstGeom>
              <a:noFill/>
              <a:ln>
                <a:solidFill>
                  <a:schemeClr val="tx1"/>
                </a:solidFill>
              </a:ln>
            </p:spPr>
            <p:txBody>
              <a:bodyPr wrap="square" rtlCol="0">
                <a:spAutoFit/>
              </a:bodyPr>
              <a:lstStyle/>
              <a:p>
                <a:r>
                  <a:rPr lang="nl-BE" sz="1200" dirty="0" smtClean="0"/>
                  <a:t>De cartesische vergelijking van rechte r was dus snel gevonden. Elke rechte is immers te beschouwen als de snijding van twee vlakken, en op die manier was de opgave opgesteld. De vraag is nu hoe we uit deze cartesische vergelijking een parametervergelijking van rechte r bepalen.</a:t>
                </a:r>
              </a:p>
              <a:p>
                <a:endParaRPr lang="nl-BE" sz="1200" dirty="0"/>
              </a:p>
              <a:p>
                <a:r>
                  <a:rPr lang="nl-BE" sz="1200" dirty="0" smtClean="0"/>
                  <a:t>De standaardtechniek om een parametervergelijking van een rechte te bepalen is twee willekeurige punten A en B van die rechte bepalen en daarmee dan een richtingsvector </a:t>
                </a:r>
                <a14:m>
                  <m:oMath xmlns:m="http://schemas.openxmlformats.org/officeDocument/2006/math">
                    <m:acc>
                      <m:accPr>
                        <m:chr m:val="⃗"/>
                        <m:ctrlPr>
                          <a:rPr lang="nl-BE" sz="1200" smtClean="0">
                            <a:latin typeface="Cambria Math" panose="02040503050406030204" pitchFamily="18" charset="0"/>
                          </a:rPr>
                        </m:ctrlPr>
                      </m:accPr>
                      <m:e>
                        <m:r>
                          <m:rPr>
                            <m:sty m:val="p"/>
                          </m:rPr>
                          <a:rPr lang="nl-BE" sz="1200" b="0" i="0" smtClean="0">
                            <a:latin typeface="Cambria Math" panose="02040503050406030204" pitchFamily="18" charset="0"/>
                          </a:rPr>
                          <m:t>AB</m:t>
                        </m:r>
                      </m:e>
                    </m:acc>
                  </m:oMath>
                </a14:m>
                <a:r>
                  <a:rPr lang="nl-BE" sz="1200" dirty="0" smtClean="0"/>
                  <a:t> = B-A te berekenen.</a:t>
                </a:r>
                <a:endParaRPr lang="en-GB" sz="1200" dirty="0"/>
              </a:p>
            </p:txBody>
          </p:sp>
        </mc:Choice>
        <mc:Fallback>
          <p:sp>
            <p:nvSpPr>
              <p:cNvPr id="3" name="Tekstvak 2"/>
              <p:cNvSpPr txBox="1">
                <a:spLocks noRot="1" noChangeAspect="1" noMove="1" noResize="1" noEditPoints="1" noAdjustHandles="1" noChangeArrowheads="1" noChangeShapeType="1" noTextEdit="1"/>
              </p:cNvSpPr>
              <p:nvPr/>
            </p:nvSpPr>
            <p:spPr>
              <a:xfrm flipH="1">
                <a:off x="1262879" y="2873828"/>
                <a:ext cx="6548712" cy="1223925"/>
              </a:xfrm>
              <a:prstGeom prst="rect">
                <a:avLst/>
              </a:prstGeom>
              <a:blipFill>
                <a:blip r:embed="rId5"/>
                <a:stretch>
                  <a:fillRect b="-2463"/>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97963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9</a:t>
            </a:fld>
            <a:endParaRPr lang="en-GB"/>
          </a:p>
        </p:txBody>
      </p:sp>
      <p:pic>
        <p:nvPicPr>
          <p:cNvPr id="2" name="Afbeelding 1"/>
          <p:cNvPicPr>
            <a:picLocks noChangeAspect="1"/>
          </p:cNvPicPr>
          <p:nvPr/>
        </p:nvPicPr>
        <p:blipFill>
          <a:blip r:embed="rId4"/>
          <a:stretch>
            <a:fillRect/>
          </a:stretch>
        </p:blipFill>
        <p:spPr>
          <a:xfrm>
            <a:off x="1126671" y="504961"/>
            <a:ext cx="6629400" cy="3305175"/>
          </a:xfrm>
          <a:prstGeom prst="rect">
            <a:avLst/>
          </a:prstGeom>
        </p:spPr>
      </p:pic>
      <p:pic>
        <p:nvPicPr>
          <p:cNvPr id="3" name="Afbeelding 2"/>
          <p:cNvPicPr>
            <a:picLocks noChangeAspect="1"/>
          </p:cNvPicPr>
          <p:nvPr/>
        </p:nvPicPr>
        <p:blipFill>
          <a:blip r:embed="rId5"/>
          <a:stretch>
            <a:fillRect/>
          </a:stretch>
        </p:blipFill>
        <p:spPr>
          <a:xfrm>
            <a:off x="1058363" y="3881437"/>
            <a:ext cx="4972050" cy="2657475"/>
          </a:xfrm>
          <a:prstGeom prst="rect">
            <a:avLst/>
          </a:prstGeom>
        </p:spPr>
      </p:pic>
    </p:spTree>
    <p:extLst>
      <p:ext uri="{BB962C8B-B14F-4D97-AF65-F5344CB8AC3E}">
        <p14:creationId xmlns:p14="http://schemas.microsoft.com/office/powerpoint/2010/main" val="2207557648"/>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704</Words>
  <Application>Microsoft Office PowerPoint</Application>
  <PresentationFormat>Breedbeeld</PresentationFormat>
  <Paragraphs>84</Paragraphs>
  <Slides>22</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22</vt:i4>
      </vt:variant>
    </vt:vector>
  </HeadingPairs>
  <TitlesOfParts>
    <vt:vector size="27" baseType="lpstr">
      <vt:lpstr>Arial</vt:lpstr>
      <vt:lpstr>Calibri</vt:lpstr>
      <vt:lpstr>Calibri Light</vt:lpstr>
      <vt:lpstr>Cambria Math</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SNOECX Andy</dc:creator>
  <cp:lastModifiedBy>SNOECX Andy</cp:lastModifiedBy>
  <cp:revision>21</cp:revision>
  <dcterms:created xsi:type="dcterms:W3CDTF">2020-09-16T10:02:37Z</dcterms:created>
  <dcterms:modified xsi:type="dcterms:W3CDTF">2020-09-16T15:28:56Z</dcterms:modified>
</cp:coreProperties>
</file>