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9"/>
  </p:notesMasterIdLst>
  <p:sldIdLst>
    <p:sldId id="256" r:id="rId2"/>
    <p:sldId id="265" r:id="rId3"/>
    <p:sldId id="281" r:id="rId4"/>
    <p:sldId id="268" r:id="rId5"/>
    <p:sldId id="270" r:id="rId6"/>
    <p:sldId id="276" r:id="rId7"/>
    <p:sldId id="277" r:id="rId8"/>
    <p:sldId id="264" r:id="rId9"/>
    <p:sldId id="260" r:id="rId10"/>
    <p:sldId id="282" r:id="rId11"/>
    <p:sldId id="278" r:id="rId12"/>
    <p:sldId id="261" r:id="rId13"/>
    <p:sldId id="262" r:id="rId14"/>
    <p:sldId id="263" r:id="rId15"/>
    <p:sldId id="279" r:id="rId16"/>
    <p:sldId id="283" r:id="rId17"/>
    <p:sldId id="284" r:id="rId18"/>
    <p:sldId id="285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00" r:id="rId28"/>
    <p:sldId id="301" r:id="rId29"/>
    <p:sldId id="302" r:id="rId30"/>
    <p:sldId id="305" r:id="rId31"/>
    <p:sldId id="297" r:id="rId32"/>
    <p:sldId id="307" r:id="rId33"/>
    <p:sldId id="298" r:id="rId34"/>
    <p:sldId id="308" r:id="rId35"/>
    <p:sldId id="304" r:id="rId36"/>
    <p:sldId id="303" r:id="rId37"/>
    <p:sldId id="30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03AF-557D-4F69-ADDD-E87A24FC8CF3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44B74-FEC4-41FF-BA81-A9192858A5F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0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783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79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44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70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92BDC-DD76-4E43-8785-822BA877303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32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3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27" y="6165304"/>
            <a:ext cx="8291859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7E468D30-9329-44CF-A854-DD37C18BAF7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A3A6D617-0E6F-4442-99A0-14ABCC9604E1}" type="slidenum">
              <a:rPr lang="en-GB" smtClean="0"/>
              <a:t>‹nr.›</a:t>
            </a:fld>
            <a:endParaRPr lang="en-GB"/>
          </a:p>
        </p:txBody>
      </p:sp>
      <p:pic>
        <p:nvPicPr>
          <p:cNvPr id="2" name="Afbeelding 1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7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7E468D30-9329-44CF-A854-DD37C18BAF7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A3A6D617-0E6F-4442-99A0-14ABCC9604E1}" type="slidenum">
              <a:rPr lang="en-GB" smtClean="0"/>
              <a:t>‹nr.›</a:t>
            </a:fld>
            <a:endParaRPr lang="en-GB"/>
          </a:p>
        </p:txBody>
      </p:sp>
      <p:pic>
        <p:nvPicPr>
          <p:cNvPr id="15" name="Afbeelding 14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89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E468D30-9329-44CF-A854-DD37C18BAF7B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3A6D617-0E6F-4442-99A0-14ABCC9604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28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Chemie schakelprogramma CHES</a:t>
            </a:r>
            <a:br>
              <a:rPr lang="nl-BE" dirty="0"/>
            </a:br>
            <a:r>
              <a:rPr lang="nl-BE" dirty="0"/>
              <a:t>Hoofdstuk 1: inleiding</a:t>
            </a:r>
            <a:br>
              <a:rPr lang="nl-BE" dirty="0"/>
            </a:br>
            <a:r>
              <a:rPr lang="nl-BE" dirty="0"/>
              <a:t>week 1,2,3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sz="2400" dirty="0"/>
              <a:t>Periodiek systeem </a:t>
            </a:r>
            <a:r>
              <a:rPr lang="nl-BE" sz="2400" dirty="0" err="1"/>
              <a:t>vd</a:t>
            </a:r>
            <a:r>
              <a:rPr lang="nl-BE" sz="2400" dirty="0"/>
              <a:t> elementen</a:t>
            </a:r>
            <a:endParaRPr lang="en-GB" sz="2400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1473994"/>
            <a:ext cx="5886450" cy="40862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143000"/>
            <a:ext cx="9226296" cy="512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Voorbeelden:</a:t>
            </a:r>
          </a:p>
          <a:p>
            <a:endParaRPr lang="nl-BE" sz="2000" dirty="0"/>
          </a:p>
          <a:p>
            <a:r>
              <a:rPr lang="nl-BE" sz="2000" dirty="0"/>
              <a:t>Geef het aantal protonen, neutronen en elektronen voor</a:t>
            </a:r>
          </a:p>
          <a:p>
            <a:pPr lvl="1"/>
            <a:r>
              <a:rPr lang="nl-BE" sz="1800" dirty="0"/>
              <a:t>Al</a:t>
            </a:r>
          </a:p>
          <a:p>
            <a:pPr lvl="1"/>
            <a:r>
              <a:rPr lang="nl-BE" sz="1800" dirty="0"/>
              <a:t>Ni</a:t>
            </a:r>
          </a:p>
          <a:p>
            <a:pPr lvl="1"/>
            <a:r>
              <a:rPr lang="nl-BE" sz="1800" dirty="0"/>
              <a:t>Mg</a:t>
            </a:r>
            <a:r>
              <a:rPr lang="nl-BE" sz="1800" baseline="30000" dirty="0"/>
              <a:t>2+</a:t>
            </a:r>
            <a:endParaRPr lang="en-GB" sz="1800" baseline="30000" dirty="0"/>
          </a:p>
          <a:p>
            <a:pPr lvl="1"/>
            <a:r>
              <a:rPr lang="nl-BE" sz="1800" dirty="0"/>
              <a:t>F</a:t>
            </a:r>
            <a:r>
              <a:rPr lang="nl-BE" sz="1800" baseline="30000" dirty="0"/>
              <a:t>-</a:t>
            </a:r>
          </a:p>
          <a:p>
            <a:pPr lvl="1"/>
            <a:endParaRPr lang="nl-BE" sz="1400" baseline="30000" dirty="0"/>
          </a:p>
          <a:p>
            <a:r>
              <a:rPr lang="nl-BE" sz="2000" dirty="0"/>
              <a:t>Atomen bezitten altijd één of meer neutronen: J/F verklaar.</a:t>
            </a:r>
          </a:p>
          <a:p>
            <a:pPr marL="457200" lvl="1" indent="0">
              <a:buNone/>
            </a:pPr>
            <a:endParaRPr lang="nl-BE" sz="2000" baseline="30000" dirty="0"/>
          </a:p>
          <a:p>
            <a:pPr marL="457200" lvl="1" indent="0">
              <a:buNone/>
            </a:pPr>
            <a:endParaRPr lang="nl-BE" sz="2000" baseline="30000" dirty="0"/>
          </a:p>
          <a:p>
            <a:r>
              <a:rPr lang="nl-BE" sz="2000" dirty="0"/>
              <a:t>Het ranggetal van ijzer is 26. De kern van een ijzeratoom bevat dus 26 neutronen: J/F verklaar.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</a:t>
            </a:r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3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200" b="1" dirty="0"/>
              <a:t>Atoommassa- molecuulmassa- </a:t>
            </a:r>
            <a:r>
              <a:rPr lang="nl-BE" sz="3200" b="1" dirty="0" err="1"/>
              <a:t>molmassa</a:t>
            </a:r>
            <a:br>
              <a:rPr lang="nl-BE" dirty="0"/>
            </a:br>
            <a:br>
              <a:rPr lang="nl-BE" dirty="0"/>
            </a:br>
            <a:r>
              <a:rPr lang="nl-BE" dirty="0"/>
              <a:t>!! </a:t>
            </a:r>
            <a:r>
              <a:rPr lang="nl-BE" sz="2400" dirty="0"/>
              <a:t>1ame= 1,66056.10</a:t>
            </a:r>
            <a:r>
              <a:rPr lang="nl-BE" sz="2400" baseline="30000" dirty="0"/>
              <a:t>-24</a:t>
            </a:r>
            <a:r>
              <a:rPr lang="nl-BE" sz="2400" dirty="0"/>
              <a:t>g= 1/12 van de massa </a:t>
            </a:r>
            <a:r>
              <a:rPr lang="nl-BE" sz="2400" dirty="0" err="1"/>
              <a:t>ve</a:t>
            </a:r>
            <a:r>
              <a:rPr lang="nl-BE" sz="2400" dirty="0"/>
              <a:t> C-atoom</a:t>
            </a:r>
            <a:br>
              <a:rPr lang="nl-BE" sz="2400" dirty="0"/>
            </a:br>
            <a:br>
              <a:rPr lang="nl-BE" sz="2400" dirty="0"/>
            </a:br>
            <a:r>
              <a:rPr lang="nl-BE" sz="2400" dirty="0"/>
              <a:t>Relatieve atoommassa: Ar O= 15,99 </a:t>
            </a:r>
            <a:r>
              <a:rPr lang="nl-BE" sz="2400" dirty="0" err="1"/>
              <a:t>ame</a:t>
            </a:r>
            <a:br>
              <a:rPr lang="nl-BE" sz="2400" dirty="0"/>
            </a:br>
            <a:r>
              <a:rPr lang="nl-BE" sz="2400" dirty="0"/>
              <a:t>Relatieve molecuulmassa: Mr H</a:t>
            </a:r>
            <a:r>
              <a:rPr lang="nl-BE" sz="2400" baseline="-25000" dirty="0"/>
              <a:t>2</a:t>
            </a:r>
            <a:r>
              <a:rPr lang="nl-BE" sz="2400" dirty="0"/>
              <a:t>0= 2.Ar(H) + 1Ar(O)</a:t>
            </a:r>
            <a:br>
              <a:rPr lang="nl-BE" sz="2400" dirty="0"/>
            </a:br>
            <a:br>
              <a:rPr lang="nl-BE" sz="2400" dirty="0"/>
            </a:br>
            <a:r>
              <a:rPr lang="nl-BE" sz="2400" dirty="0"/>
              <a:t>!! Mol = SI-eenheid </a:t>
            </a:r>
            <a:br>
              <a:rPr lang="nl-BE" sz="2400" dirty="0"/>
            </a:br>
            <a:r>
              <a:rPr lang="nl-BE" sz="2400" dirty="0"/>
              <a:t> 1 mol van een stof is een bepaalde hoeveelheid van een stof waarbij de massa van deze hoeveelheid in g numeriek gelijk is aan de molecuulmassa. </a:t>
            </a:r>
            <a:br>
              <a:rPr lang="nl-BE" sz="2400" dirty="0"/>
            </a:b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/>
          <a:p>
            <a:pPr algn="l"/>
            <a:r>
              <a:rPr lang="nl-BE" sz="2400" b="1" dirty="0">
                <a:latin typeface="Verdana"/>
                <a:cs typeface="Verdana"/>
              </a:rPr>
              <a:t>Hoofdstuk 1</a:t>
            </a:r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65468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200" b="1" dirty="0"/>
              <a:t>Verschil tussen molecuulmassa en </a:t>
            </a:r>
            <a:r>
              <a:rPr lang="nl-BE" sz="3200" b="1" dirty="0" err="1"/>
              <a:t>molmassa</a:t>
            </a:r>
            <a:r>
              <a:rPr lang="nl-BE" sz="3200" b="1" dirty="0"/>
              <a:t>:</a:t>
            </a:r>
            <a:br>
              <a:rPr lang="nl-BE" dirty="0"/>
            </a:br>
            <a:br>
              <a:rPr lang="nl-BE" dirty="0"/>
            </a:br>
            <a:r>
              <a:rPr lang="nl-BE" sz="2400" dirty="0"/>
              <a:t>Molecuulmassa: Mr : relatieve massa van één molecule in </a:t>
            </a:r>
            <a:r>
              <a:rPr lang="nl-BE" sz="2400" dirty="0" err="1"/>
              <a:t>ame</a:t>
            </a:r>
            <a:r>
              <a:rPr lang="nl-BE" sz="2400" dirty="0"/>
              <a:t> </a:t>
            </a:r>
          </a:p>
          <a:p>
            <a:pPr marL="400050" lvl="1" indent="0">
              <a:buNone/>
            </a:pPr>
            <a:r>
              <a:rPr lang="nl-BE" sz="1800" dirty="0"/>
              <a:t>vb. </a:t>
            </a:r>
            <a:r>
              <a:rPr lang="nl-BE" sz="1800" dirty="0" err="1"/>
              <a:t>Ar</a:t>
            </a:r>
            <a:r>
              <a:rPr lang="nl-BE" sz="1800" baseline="-25000" dirty="0" err="1"/>
              <a:t>Al</a:t>
            </a:r>
            <a:r>
              <a:rPr lang="nl-BE" sz="1800" dirty="0"/>
              <a:t>= 26,98ame</a:t>
            </a:r>
          </a:p>
          <a:p>
            <a:pPr marL="400050" lvl="1" indent="0">
              <a:buNone/>
            </a:pPr>
            <a:r>
              <a:rPr lang="nl-BE" sz="1800" dirty="0"/>
              <a:t>Vb. Mr H</a:t>
            </a:r>
            <a:r>
              <a:rPr lang="nl-BE" sz="1800" baseline="-25000" dirty="0"/>
              <a:t>2</a:t>
            </a:r>
            <a:r>
              <a:rPr lang="nl-BE" sz="1800" dirty="0"/>
              <a:t>O= 18,02ame</a:t>
            </a:r>
            <a:br>
              <a:rPr lang="nl-BE" sz="1800" dirty="0"/>
            </a:br>
            <a:br>
              <a:rPr lang="nl-BE" dirty="0"/>
            </a:br>
            <a:endParaRPr lang="nl-BE" dirty="0"/>
          </a:p>
          <a:p>
            <a:pPr marL="0" indent="0">
              <a:buNone/>
            </a:pPr>
            <a:r>
              <a:rPr lang="nl-BE" sz="2400" dirty="0" err="1"/>
              <a:t>Molmassa</a:t>
            </a:r>
            <a:r>
              <a:rPr lang="nl-BE" sz="2400" dirty="0"/>
              <a:t>: M: absolute massa van een mol van een stof in g/mol </a:t>
            </a:r>
          </a:p>
          <a:p>
            <a:pPr marL="400050" lvl="1" indent="0">
              <a:buNone/>
            </a:pPr>
            <a:r>
              <a:rPr lang="nl-BE" sz="1800" dirty="0"/>
              <a:t>vb. </a:t>
            </a:r>
            <a:r>
              <a:rPr lang="nl-BE" sz="1800" dirty="0" err="1"/>
              <a:t>M</a:t>
            </a:r>
            <a:r>
              <a:rPr lang="nl-BE" sz="1800" baseline="-25000" dirty="0" err="1"/>
              <a:t>Al</a:t>
            </a:r>
            <a:r>
              <a:rPr lang="nl-BE" sz="1800" dirty="0"/>
              <a:t>= 26,98 g/mol</a:t>
            </a:r>
          </a:p>
          <a:p>
            <a:pPr marL="400050" lvl="1" indent="0">
              <a:buNone/>
            </a:pPr>
            <a:r>
              <a:rPr lang="nl-BE" sz="1800" dirty="0"/>
              <a:t>Vb. M H</a:t>
            </a:r>
            <a:r>
              <a:rPr lang="nl-BE" sz="1800" baseline="-25000" dirty="0"/>
              <a:t>2</a:t>
            </a:r>
            <a:r>
              <a:rPr lang="nl-BE" sz="1800" dirty="0"/>
              <a:t>O= 18,02 g/mol</a:t>
            </a:r>
            <a:br>
              <a:rPr lang="nl-BE" sz="1800" dirty="0"/>
            </a:br>
            <a:br>
              <a:rPr lang="nl-BE" dirty="0"/>
            </a:br>
            <a:r>
              <a:rPr lang="nl-BE" dirty="0"/>
              <a:t>aantal mol n =    </a:t>
            </a:r>
            <a:r>
              <a:rPr lang="nl-BE" u="sng" dirty="0"/>
              <a:t>m(g)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		           M(g/mol)</a:t>
            </a:r>
            <a:br>
              <a:rPr lang="nl-BE" dirty="0"/>
            </a:b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/>
          <a:p>
            <a:pPr algn="l"/>
            <a:r>
              <a:rPr lang="nl-BE" sz="2400" b="1" dirty="0">
                <a:latin typeface="Verdana"/>
                <a:cs typeface="Verdana"/>
              </a:rPr>
              <a:t>Hoofdstuk 1</a:t>
            </a:r>
            <a:endParaRPr lang="en-GB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0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b="1" dirty="0"/>
              <a:t>Het getal van Avogadro = N</a:t>
            </a:r>
            <a:r>
              <a:rPr lang="nl-BE" sz="1200" b="1" dirty="0"/>
              <a:t>A</a:t>
            </a:r>
            <a:r>
              <a:rPr lang="nl-BE" sz="2400" b="1" dirty="0"/>
              <a:t>= </a:t>
            </a:r>
            <a:r>
              <a:rPr lang="nl-BE" sz="2400" dirty="0"/>
              <a:t>6,02 10</a:t>
            </a:r>
            <a:r>
              <a:rPr lang="nl-BE" sz="2400" baseline="30000" dirty="0"/>
              <a:t>23</a:t>
            </a:r>
            <a:r>
              <a:rPr lang="nl-BE" sz="2400" dirty="0"/>
              <a:t> </a:t>
            </a:r>
            <a:br>
              <a:rPr lang="nl-BE" sz="2400" b="1" dirty="0"/>
            </a:br>
            <a:endParaRPr lang="nl-BE" sz="2400" dirty="0"/>
          </a:p>
          <a:p>
            <a:pPr marL="0" indent="0">
              <a:buNone/>
            </a:pPr>
            <a:r>
              <a:rPr lang="nl-BE" sz="2000" dirty="0"/>
              <a:t>N</a:t>
            </a:r>
            <a:r>
              <a:rPr lang="nl-BE" sz="1050" dirty="0"/>
              <a:t>A</a:t>
            </a:r>
            <a:r>
              <a:rPr lang="nl-BE" sz="2000" dirty="0"/>
              <a:t> = aantal moleculen in 1 mol</a:t>
            </a:r>
          </a:p>
          <a:p>
            <a:pPr marL="0" indent="0">
              <a:buNone/>
            </a:pPr>
            <a:r>
              <a:rPr lang="nl-BE" sz="2000" dirty="0"/>
              <a:t>N</a:t>
            </a:r>
            <a:r>
              <a:rPr lang="nl-BE" sz="1100" dirty="0"/>
              <a:t>A</a:t>
            </a:r>
            <a:r>
              <a:rPr lang="nl-BE" sz="2000" dirty="0"/>
              <a:t> = </a:t>
            </a:r>
            <a:r>
              <a:rPr lang="nl-BE" sz="2000" u="sng" dirty="0"/>
              <a:t>1    </a:t>
            </a:r>
            <a:r>
              <a:rPr lang="nl-BE" sz="2000" dirty="0"/>
              <a:t>moleculen/mol = 6,02 10</a:t>
            </a:r>
            <a:r>
              <a:rPr lang="nl-BE" sz="2000" baseline="30000" dirty="0"/>
              <a:t>23</a:t>
            </a:r>
            <a:r>
              <a:rPr lang="nl-BE" sz="2000" dirty="0"/>
              <a:t> moleculen/mol</a:t>
            </a:r>
            <a:br>
              <a:rPr lang="nl-BE" sz="2000" u="sng" dirty="0"/>
            </a:br>
            <a:r>
              <a:rPr lang="nl-BE" sz="2000" dirty="0"/>
              <a:t>      </a:t>
            </a:r>
            <a:r>
              <a:rPr lang="nl-BE" sz="2000" dirty="0" err="1"/>
              <a:t>ame</a:t>
            </a:r>
            <a:endParaRPr lang="nl-BE" sz="2000" dirty="0"/>
          </a:p>
          <a:p>
            <a:pPr marL="0" indent="0">
              <a:buNone/>
            </a:pPr>
            <a:r>
              <a:rPr lang="nl-BE" sz="2000" dirty="0"/>
              <a:t>1mol van om het even welk product bevat evenveel moleculen.</a:t>
            </a:r>
            <a:br>
              <a:rPr lang="nl-BE" sz="2000" dirty="0"/>
            </a:br>
            <a:endParaRPr lang="nl-BE" sz="2000" dirty="0"/>
          </a:p>
          <a:p>
            <a:pPr marL="0" indent="0">
              <a:buNone/>
            </a:pPr>
            <a:r>
              <a:rPr lang="nl-BE" sz="2400" dirty="0"/>
              <a:t> aantal deeltjes= N= N</a:t>
            </a:r>
            <a:r>
              <a:rPr lang="nl-BE" sz="1100" dirty="0"/>
              <a:t>A. </a:t>
            </a:r>
            <a:r>
              <a:rPr lang="nl-BE" dirty="0"/>
              <a:t>N</a:t>
            </a:r>
          </a:p>
          <a:p>
            <a:pPr marL="0" indent="0">
              <a:buNone/>
            </a:pPr>
            <a:br>
              <a:rPr lang="nl-BE" sz="2400" dirty="0"/>
            </a:br>
            <a:r>
              <a:rPr lang="nl-BE" sz="1800" dirty="0"/>
              <a:t>vb. 1 mol Fe bevat evenveel atomen als  1 mol Cu </a:t>
            </a:r>
          </a:p>
          <a:p>
            <a:pPr marL="0" indent="0">
              <a:buNone/>
            </a:pPr>
            <a:r>
              <a:rPr lang="nl-BE" sz="1800" dirty="0"/>
              <a:t>vb. 1 mol MgCl</a:t>
            </a:r>
            <a:r>
              <a:rPr lang="nl-BE" sz="1800" baseline="-25000" dirty="0"/>
              <a:t>2</a:t>
            </a:r>
            <a:r>
              <a:rPr lang="nl-BE" sz="1800" dirty="0"/>
              <a:t> bevat 1 mol Mg en 2 mol Cl atomen.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82880" y="44624"/>
            <a:ext cx="11961792" cy="549844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</a:t>
            </a:r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0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1800" dirty="0"/>
              <a:t>Vb. Het punt op het einde van een zin weeg 1.10</a:t>
            </a:r>
            <a:r>
              <a:rPr lang="nl-BE" sz="1800" baseline="30000" dirty="0"/>
              <a:t>-6</a:t>
            </a:r>
            <a:r>
              <a:rPr lang="nl-BE" sz="1800" dirty="0"/>
              <a:t>g. Als je weet dat dit uit zuivere koolstof bestaat, hoeveel C-atomen zijn er dan in dit punt aanwezig?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Gevraagd= aantal atomen= aantal deeltjes</a:t>
            </a:r>
          </a:p>
          <a:p>
            <a:pPr marL="0" indent="0">
              <a:buNone/>
            </a:pPr>
            <a:r>
              <a:rPr lang="nl-BE" sz="1800" dirty="0"/>
              <a:t>Gegeven: </a:t>
            </a:r>
            <a:r>
              <a:rPr lang="nl-BE" sz="1800" dirty="0" err="1"/>
              <a:t>m</a:t>
            </a:r>
            <a:r>
              <a:rPr lang="nl-BE" sz="1800" baseline="-25000" dirty="0" err="1"/>
              <a:t>C</a:t>
            </a:r>
            <a:r>
              <a:rPr lang="nl-BE" sz="1800" dirty="0"/>
              <a:t>= 1.10</a:t>
            </a:r>
            <a:r>
              <a:rPr lang="nl-BE" sz="1800" baseline="30000" dirty="0"/>
              <a:t>-6</a:t>
            </a:r>
            <a:r>
              <a:rPr lang="nl-BE" sz="1800" dirty="0"/>
              <a:t>g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 err="1"/>
              <a:t>n</a:t>
            </a:r>
            <a:r>
              <a:rPr lang="nl-BE" sz="1800" baseline="-25000" dirty="0" err="1"/>
              <a:t>C</a:t>
            </a:r>
            <a:r>
              <a:rPr lang="nl-BE" sz="1800" dirty="0"/>
              <a:t>= (m/M)</a:t>
            </a:r>
            <a:r>
              <a:rPr lang="nl-BE" sz="1800" baseline="-25000" dirty="0"/>
              <a:t>C</a:t>
            </a:r>
          </a:p>
          <a:p>
            <a:pPr marL="0" indent="0">
              <a:buNone/>
            </a:pPr>
            <a:endParaRPr lang="nl-BE" sz="1800" baseline="-25000" dirty="0"/>
          </a:p>
          <a:p>
            <a:pPr marL="0" indent="0">
              <a:buNone/>
            </a:pPr>
            <a:r>
              <a:rPr lang="nl-BE" sz="1800" dirty="0"/>
              <a:t>1 mol bevat steeds 6,02.10</a:t>
            </a:r>
            <a:r>
              <a:rPr lang="nl-BE" sz="1800" baseline="30000" dirty="0"/>
              <a:t>23</a:t>
            </a:r>
            <a:r>
              <a:rPr lang="nl-BE" sz="1800" dirty="0"/>
              <a:t> deeltjes dus….</a:t>
            </a:r>
            <a:endParaRPr lang="en-GB" sz="1800" baseline="-250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/>
              <a:t>Hoofdstuk 1: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8577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Verschil tussen gas en damp</a:t>
                </a:r>
              </a:p>
              <a:p>
                <a:r>
                  <a:rPr lang="nl-BE" dirty="0"/>
                  <a:t>Gassen: als ideaal beschouwen</a:t>
                </a:r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:r>
                  <a:rPr lang="nl-BE" dirty="0" err="1"/>
                  <a:t>p.V</a:t>
                </a:r>
                <a:r>
                  <a:rPr lang="nl-BE" dirty="0"/>
                  <a:t>=</a:t>
                </a:r>
                <a:r>
                  <a:rPr lang="nl-BE" dirty="0" err="1"/>
                  <a:t>n.R.T</a:t>
                </a: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Druk in Pa (N/m²) ! 1atm=101300 Pa = 1013hPa = 1,013bar= 760mmHg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Volume steeds in m³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n aantal mol (=m/M)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R= algemene gasconstante: 8,314J/</a:t>
                </a:r>
                <a:r>
                  <a:rPr lang="nl-BE" sz="1600" dirty="0" err="1"/>
                  <a:t>molK</a:t>
                </a:r>
                <a:endParaRPr lang="nl-BE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Temperatuur in K (aantal°C+273K)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sz="1600" b="1" dirty="0"/>
                  <a:t>Molair gasvolume</a:t>
                </a:r>
                <a:r>
                  <a:rPr lang="nl-BE" sz="1600" dirty="0"/>
                  <a:t>= 22,4liter = 22,4 dm³= </a:t>
                </a:r>
                <a:r>
                  <a:rPr lang="nl-BE" sz="1600" dirty="0" err="1"/>
                  <a:t>V</a:t>
                </a:r>
                <a:r>
                  <a:rPr lang="nl-BE" sz="1600" baseline="-25000" dirty="0" err="1"/>
                  <a:t>m</a:t>
                </a:r>
                <a:r>
                  <a:rPr lang="nl-BE" sz="1800" dirty="0"/>
                  <a:t> </a:t>
                </a:r>
                <a:r>
                  <a:rPr lang="nl-BE" sz="1600" dirty="0"/>
                  <a:t>= volume van 1 mol van om het eender welk gas bij 0°C en 76cm Hg</a:t>
                </a:r>
              </a:p>
              <a:p>
                <a:r>
                  <a:rPr lang="nl-BE" dirty="0"/>
                  <a:t>Dichtheid van gassen 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sz="3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m:rPr>
                        <m:nor/>
                      </m:rPr>
                      <a:rPr lang="nl-BE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BE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nl-BE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nl-BE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nl-BE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nl-BE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nl-BE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168" r="-7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b="0" dirty="0"/>
              <a:t> 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gassen</a:t>
            </a:r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526472" y="908720"/>
            <a:ext cx="10972800" cy="5217443"/>
          </a:xfrm>
        </p:spPr>
        <p:txBody>
          <a:bodyPr/>
          <a:lstStyle/>
          <a:p>
            <a:pPr marL="0" indent="0">
              <a:buNone/>
            </a:pPr>
            <a:r>
              <a:rPr lang="nl-BE" sz="2400" dirty="0"/>
              <a:t>= homogeen: 1 fase</a:t>
            </a:r>
          </a:p>
          <a:p>
            <a:pPr marL="0" indent="0">
              <a:buNone/>
            </a:pPr>
            <a:r>
              <a:rPr lang="nl-BE" sz="2400" dirty="0"/>
              <a:t>1. Wet van Dalton</a:t>
            </a:r>
          </a:p>
          <a:p>
            <a:pPr marL="449263" indent="0">
              <a:buNone/>
            </a:pPr>
            <a:r>
              <a:rPr lang="nl-BE" sz="2400" dirty="0"/>
              <a:t>In een gasmengsel is de totaaldruk = som van de </a:t>
            </a:r>
            <a:r>
              <a:rPr lang="nl-BE" sz="2400" dirty="0" err="1"/>
              <a:t>partieeldrukken</a:t>
            </a:r>
            <a:r>
              <a:rPr lang="nl-BE" sz="2400" dirty="0"/>
              <a:t> </a:t>
            </a:r>
          </a:p>
          <a:p>
            <a:pPr marL="449263" indent="0">
              <a:buNone/>
            </a:pPr>
            <a:endParaRPr lang="nl-BE" sz="2400" dirty="0"/>
          </a:p>
          <a:p>
            <a:pPr marL="449263" indent="0">
              <a:buNone/>
            </a:pPr>
            <a:r>
              <a:rPr lang="nl-BE" sz="2400" b="1" dirty="0" err="1"/>
              <a:t>Partieeldruk</a:t>
            </a:r>
            <a:r>
              <a:rPr lang="nl-BE" sz="2400" b="1" dirty="0"/>
              <a:t> </a:t>
            </a:r>
            <a:r>
              <a:rPr lang="nl-BE" sz="2400" dirty="0"/>
              <a:t>= druk van elk afzonderlijk gas in gasmengsel</a:t>
            </a:r>
          </a:p>
          <a:p>
            <a:pPr marL="449263" indent="0">
              <a:buNone/>
            </a:pPr>
            <a:endParaRPr lang="nl-BE" sz="2400" dirty="0"/>
          </a:p>
          <a:p>
            <a:pPr marL="449263" indent="0">
              <a:buNone/>
            </a:pPr>
            <a:r>
              <a:rPr lang="nl-BE" sz="2400" dirty="0">
                <a:solidFill>
                  <a:srgbClr val="FF0000"/>
                </a:solidFill>
              </a:rPr>
              <a:t>				In gasmengsel is totaaldruk</a:t>
            </a:r>
          </a:p>
          <a:p>
            <a:pPr marL="449263" indent="0">
              <a:buNone/>
            </a:pPr>
            <a:r>
              <a:rPr lang="nl-BE" sz="2400" dirty="0">
                <a:solidFill>
                  <a:srgbClr val="FF0000"/>
                </a:solidFill>
              </a:rPr>
              <a:t>				= som van </a:t>
            </a:r>
            <a:r>
              <a:rPr lang="nl-BE" sz="2400" dirty="0" err="1">
                <a:solidFill>
                  <a:srgbClr val="FF0000"/>
                </a:solidFill>
              </a:rPr>
              <a:t>partieeldrukken</a:t>
            </a:r>
            <a:endParaRPr lang="nl-BE" sz="2400" dirty="0">
              <a:solidFill>
                <a:srgbClr val="FF0000"/>
              </a:solidFill>
            </a:endParaRPr>
          </a:p>
          <a:p>
            <a:pPr marL="449263" indent="0">
              <a:buNone/>
            </a:pPr>
            <a:endParaRPr lang="nl-BE" sz="2400" dirty="0"/>
          </a:p>
          <a:p>
            <a:pPr marL="449263" indent="0">
              <a:buNone/>
            </a:pPr>
            <a:r>
              <a:rPr lang="nl-BE" sz="2400" dirty="0" err="1"/>
              <a:t>Vb</a:t>
            </a:r>
            <a:r>
              <a:rPr lang="nl-BE" sz="2400" dirty="0"/>
              <a:t> lucht: mengsel van 2 zuivere stoffen N</a:t>
            </a:r>
            <a:r>
              <a:rPr lang="nl-BE" sz="2400" baseline="-25000" dirty="0"/>
              <a:t>2</a:t>
            </a:r>
            <a:r>
              <a:rPr lang="nl-BE" sz="2400" dirty="0"/>
              <a:t> 79vol% en 21vol% O</a:t>
            </a:r>
            <a:r>
              <a:rPr lang="nl-BE" sz="2400" baseline="-25000" dirty="0"/>
              <a:t>2</a:t>
            </a:r>
            <a:endParaRPr lang="en-GB" sz="2400" baseline="-250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gasmengsels</a:t>
            </a:r>
            <a:endParaRPr lang="en-GB" sz="2400" b="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02863" y="3517442"/>
          <a:ext cx="189762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ergelijking" r:id="rId3" imgW="711000" imgH="431640" progId="Equation.3">
                  <p:embed/>
                </p:oleObj>
              </mc:Choice>
              <mc:Fallback>
                <p:oleObj name="Vergelijking" r:id="rId3" imgW="711000" imgH="431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2863" y="3517442"/>
                        <a:ext cx="189762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59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2. </a:t>
            </a:r>
            <a:r>
              <a:rPr lang="nl-BE" dirty="0" err="1"/>
              <a:t>Molfractie</a:t>
            </a:r>
            <a:r>
              <a:rPr lang="nl-BE" dirty="0"/>
              <a:t> van gas in gasmengsel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gasmengsels</a:t>
            </a:r>
            <a:endParaRPr lang="en-GB" sz="2400" b="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69050" y="1372840"/>
          <a:ext cx="2155760" cy="126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Vergelijking" r:id="rId3" imgW="736560" imgH="431640" progId="Equation.3">
                  <p:embed/>
                </p:oleObj>
              </mc:Choice>
              <mc:Fallback>
                <p:oleObj name="Vergelijking" r:id="rId3" imgW="736560" imgH="431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9050" y="1372840"/>
                        <a:ext cx="2155760" cy="1263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kstvak 4"/>
          <p:cNvSpPr txBox="1"/>
          <p:nvPr/>
        </p:nvSpPr>
        <p:spPr bwMode="auto">
          <a:xfrm>
            <a:off x="2321215" y="2833373"/>
            <a:ext cx="16562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nl-BE" sz="2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= </a:t>
            </a:r>
            <a:r>
              <a:rPr kumimoji="0" lang="nl-BE" sz="20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p.V</a:t>
            </a:r>
            <a:r>
              <a:rPr lang="nl-BE" sz="2000" i="1" dirty="0">
                <a:latin typeface="+mn-lt"/>
                <a:cs typeface="+mn-cs"/>
              </a:rPr>
              <a:t>/(R.T)</a:t>
            </a:r>
            <a:endParaRPr kumimoji="0" lang="nl-BE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86268" y="3544843"/>
          <a:ext cx="345638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Vergelijking" r:id="rId5" imgW="1218960" imgH="228600" progId="Equation.3">
                  <p:embed/>
                </p:oleObj>
              </mc:Choice>
              <mc:Fallback>
                <p:oleObj name="Vergelijking" r:id="rId5" imgW="121896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6268" y="3544843"/>
                        <a:ext cx="345638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echte verbindingslijn met pijl 6"/>
          <p:cNvCxnSpPr/>
          <p:nvPr/>
        </p:nvCxnSpPr>
        <p:spPr>
          <a:xfrm>
            <a:off x="2197143" y="2464723"/>
            <a:ext cx="0" cy="108012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 bwMode="auto">
          <a:xfrm>
            <a:off x="1304509" y="4444612"/>
            <a:ext cx="9296839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gasmengsel</a:t>
            </a:r>
            <a:r>
              <a:rPr kumimoji="0" lang="nl-BE" sz="2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nl-BE" sz="2800" b="1" i="0" u="none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partieeldruk</a:t>
            </a:r>
            <a:r>
              <a:rPr kumimoji="0" lang="nl-BE" sz="2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van ieder gas </a:t>
            </a:r>
            <a:endParaRPr lang="nl-BE" sz="2800" b="1" noProof="0" dirty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 van </a:t>
            </a:r>
            <a:r>
              <a:rPr kumimoji="0" lang="nl-BE" sz="2800" b="1" i="0" u="none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molfractie</a:t>
            </a:r>
            <a:r>
              <a:rPr kumimoji="0" lang="nl-BE" sz="2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van gas en totaaldruk van gasmengsel</a:t>
            </a:r>
            <a:endParaRPr kumimoji="0" lang="nl-BE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44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Mengsels in water</a:t>
            </a:r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 bwMode="auto">
          <a:xfrm>
            <a:off x="714348" y="876464"/>
            <a:ext cx="8215370" cy="659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+mn-lt"/>
                <a:cs typeface="+mn-cs"/>
              </a:rPr>
              <a:t>Mengsel =  combinatie van 2 of meer stoffen (fysisch mengen)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+mn-lt"/>
                <a:cs typeface="+mn-cs"/>
              </a:rPr>
              <a:t>!! Elke stof behoudt zijn identiteit (niet chemisch mengen)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b="1" u="sng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Indeling: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nl-BE" sz="2400" b="1" dirty="0">
                <a:latin typeface="+mn-lt"/>
                <a:cs typeface="+mn-cs"/>
              </a:rPr>
              <a:t>Vaste, vloeibare en gasvormige mengsels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nl-BE" sz="2400" b="1" dirty="0">
                <a:latin typeface="+mn-lt"/>
                <a:cs typeface="+mn-cs"/>
              </a:rPr>
              <a:t>Homogene  (1 fase) en heterogene (meerdere fasen) mengsels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nl-BE" sz="2400" b="1" dirty="0">
                <a:latin typeface="+mn-lt"/>
                <a:cs typeface="+mn-cs"/>
              </a:rPr>
              <a:t>Vloeibaar homogeen mengsel = Oplossing 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nl-BE" sz="2400" b="1" dirty="0" err="1">
                <a:latin typeface="+mn-lt"/>
                <a:cs typeface="+mn-cs"/>
              </a:rPr>
              <a:t>Vw</a:t>
            </a:r>
            <a:r>
              <a:rPr lang="nl-BE" sz="2400" b="1" dirty="0">
                <a:latin typeface="+mn-lt"/>
                <a:cs typeface="+mn-cs"/>
              </a:rPr>
              <a:t>:  samenstellende deeltjes &lt; 5nm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nl-BE" sz="2400" b="1" dirty="0" err="1">
                <a:latin typeface="+mn-lt"/>
                <a:cs typeface="+mn-cs"/>
              </a:rPr>
              <a:t>Vw</a:t>
            </a:r>
            <a:r>
              <a:rPr lang="nl-BE" sz="2400" b="1" dirty="0">
                <a:latin typeface="+mn-lt"/>
                <a:cs typeface="+mn-cs"/>
              </a:rPr>
              <a:t>:  samenstellende deeltjes gelijkmatig verdeeld</a:t>
            </a:r>
          </a:p>
          <a:p>
            <a:pPr marL="1257300" lvl="2" indent="-342900" eaLnBrk="0" hangingPunct="0">
              <a:spcBef>
                <a:spcPct val="20000"/>
              </a:spcBef>
            </a:pPr>
            <a:r>
              <a:rPr lang="nl-BE" sz="2400" b="1" dirty="0">
                <a:latin typeface="+mn-lt"/>
                <a:cs typeface="+mn-cs"/>
              </a:rPr>
              <a:t>                      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nl-BE" sz="2400" b="1" dirty="0">
                <a:latin typeface="+mn-lt"/>
                <a:cs typeface="+mn-cs"/>
              </a:rPr>
              <a:t>                suspensie = geen oplossing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nl-BE" sz="2400" b="1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nl-BE" sz="2400" b="1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PIJL-LINKS en -RECHTS 7"/>
          <p:cNvSpPr/>
          <p:nvPr/>
        </p:nvSpPr>
        <p:spPr>
          <a:xfrm>
            <a:off x="1109725" y="5809833"/>
            <a:ext cx="1000132" cy="142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</p:spTree>
    <p:extLst>
      <p:ext uri="{BB962C8B-B14F-4D97-AF65-F5344CB8AC3E}">
        <p14:creationId xmlns:p14="http://schemas.microsoft.com/office/powerpoint/2010/main" val="32682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518159" y="1227617"/>
            <a:ext cx="11079057" cy="5145435"/>
          </a:xfrm>
        </p:spPr>
        <p:txBody>
          <a:bodyPr/>
          <a:lstStyle/>
          <a:p>
            <a:pPr marL="0" indent="0">
              <a:buNone/>
            </a:pPr>
            <a:endParaRPr lang="nl-BE" altLang="nl-NL" b="1" dirty="0"/>
          </a:p>
          <a:p>
            <a:pPr marL="0" indent="0">
              <a:buNone/>
            </a:pPr>
            <a:r>
              <a:rPr lang="nl-BE" altLang="nl-NL" b="1" dirty="0"/>
              <a:t>Verschillende werkvormen:</a:t>
            </a:r>
          </a:p>
          <a:p>
            <a:pPr marL="0" indent="0">
              <a:buNone/>
            </a:pPr>
            <a:endParaRPr lang="nl-BE" altLang="nl-NL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altLang="nl-NL" dirty="0"/>
              <a:t>Zelfstudie in reguliere opleiding- 1u HC/week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altLang="nl-NL" dirty="0"/>
              <a:t>Werkcolleges: 1,5u/week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altLang="nl-NL" dirty="0"/>
              <a:t>Ondersteuning via Toledo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altLang="nl-NL" dirty="0"/>
              <a:t>Labo: 2 practica vanaf week 7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alt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Chemie schakelprogramma’s: 4SP</a:t>
            </a:r>
            <a:endParaRPr lang="nl-BE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5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>
              <a:buNone/>
            </a:pPr>
            <a:r>
              <a:rPr lang="nl-BE" sz="2400" b="1" u="sng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1. Samenstellende componenten</a:t>
            </a:r>
          </a:p>
          <a:p>
            <a:pPr lvl="0" eaLnBrk="0" hangingPunct="0">
              <a:buNone/>
            </a:pP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OPLOSSING =  OPLOSMIDDEL (= solvent) + OPGELOSTE STOF</a:t>
            </a:r>
          </a:p>
          <a:p>
            <a:pPr lvl="0" eaLnBrk="0" hangingPunct="0">
              <a:buNone/>
            </a:pPr>
            <a:endParaRPr lang="nl-BE" sz="2400" b="1" u="sng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Wie is wie?</a:t>
            </a:r>
          </a:p>
          <a:p>
            <a:pPr lvl="0" eaLnBrk="0" hangingPunct="0">
              <a:buFont typeface="Arial" pitchFamily="34" charset="0"/>
              <a:buChar char="•"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Oplosmiddel: verandert  niet van fase tijdens oplossen</a:t>
            </a:r>
          </a:p>
          <a:p>
            <a:pPr lvl="0" eaLnBrk="0" hangingPunct="0">
              <a:buFont typeface="Arial" pitchFamily="34" charset="0"/>
              <a:buChar char="•"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Indien oplosmiddel en opgeloste stof dezelfde fase: oplosmiddel komt in de grootste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hoev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voor.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Kenmerken van oplossingen </a:t>
            </a:r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4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>
              <a:buNone/>
            </a:pPr>
            <a:r>
              <a:rPr lang="nl-BE" sz="2400" b="1" u="sng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2. Verdund – geconcentreerde oplossingen: vage indeling</a:t>
            </a:r>
          </a:p>
          <a:p>
            <a:pPr lvl="0" eaLnBrk="0" hangingPunct="0">
              <a:buNone/>
            </a:pP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400" b="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Verdunde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oplossing: kleine hoeveelheid opgeloste stof</a:t>
            </a:r>
          </a:p>
          <a:p>
            <a:pPr lvl="0" eaLnBrk="0" hangingPunct="0">
              <a:buNone/>
            </a:pPr>
            <a:endParaRPr lang="nl-BE" sz="2400" b="1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endParaRPr lang="nl-BE" sz="2400" b="1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endParaRPr lang="nl-BE" sz="2400" b="1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400" b="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Geconcentreerd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  oplossing: grote  hoeveelheid opgeloste stof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Kenmerken van oplossingen </a:t>
            </a:r>
            <a:endParaRPr lang="en-GB" sz="2400" b="0" dirty="0"/>
          </a:p>
        </p:txBody>
      </p:sp>
      <p:sp>
        <p:nvSpPr>
          <p:cNvPr id="4" name="PIJL-OMHOOG en -OMLAAG 5"/>
          <p:cNvSpPr/>
          <p:nvPr/>
        </p:nvSpPr>
        <p:spPr>
          <a:xfrm>
            <a:off x="1254660" y="2492576"/>
            <a:ext cx="428628" cy="857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32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>
              <a:buNone/>
            </a:pPr>
            <a:r>
              <a:rPr lang="nl-BE" sz="2400" b="1" u="sng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3. Verzadigde, onverzadigde en </a:t>
            </a:r>
            <a:r>
              <a:rPr lang="nl-BE" sz="2400" b="1" u="sng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overzadigde</a:t>
            </a:r>
            <a:r>
              <a:rPr lang="nl-BE" sz="2400" b="1" u="sng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oplossingen</a:t>
            </a:r>
          </a:p>
          <a:p>
            <a:pPr lvl="0" eaLnBrk="0" hangingPunct="0">
              <a:buNone/>
            </a:pPr>
            <a:r>
              <a:rPr lang="nl-BE" sz="2400" b="1" u="sng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pPr lvl="0" eaLnBrk="0" hangingPunct="0">
              <a:buNone/>
            </a:pPr>
            <a:r>
              <a:rPr lang="nl-BE" sz="2400" b="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		OPLOSBAARHEID= de max hoeveelheid </a:t>
            </a:r>
          </a:p>
          <a:p>
            <a:pPr lvl="0" eaLnBrk="0" hangingPunct="0">
              <a:buNone/>
            </a:pPr>
            <a:r>
              <a:rPr lang="nl-BE" sz="2400" b="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		opgeloste stof die men kan oplossen in een 			             		hoeveelheid solvent bij één T.</a:t>
            </a:r>
          </a:p>
          <a:p>
            <a:pPr lvl="0" eaLnBrk="0" hangingPunct="0">
              <a:buNone/>
            </a:pPr>
            <a:endParaRPr lang="nl-BE" sz="2400" b="1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4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Onverzadigde oplos.     Verzadigde  oplossing        Oververzadigde  </a:t>
            </a:r>
            <a:r>
              <a:rPr lang="nl-BE" sz="2400" b="1" dirty="0" err="1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opl</a:t>
            </a:r>
            <a:endParaRPr lang="nl-BE" sz="2400" b="1" dirty="0">
              <a:solidFill>
                <a:srgbClr val="FF0000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400" b="1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Hoev</a:t>
            </a:r>
            <a:r>
              <a:rPr lang="nl-BE" sz="2400" b="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400" b="1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opgel</a:t>
            </a:r>
            <a:r>
              <a:rPr lang="nl-BE" sz="2400" b="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stof &lt;	   	max </a:t>
            </a:r>
            <a:r>
              <a:rPr lang="nl-BE" sz="2400" b="1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hoev</a:t>
            </a:r>
            <a:r>
              <a:rPr lang="nl-BE" sz="2400" b="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is opgelost        </a:t>
            </a:r>
            <a:r>
              <a:rPr lang="nl-BE" sz="2400" b="1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hoev</a:t>
            </a:r>
            <a:r>
              <a:rPr lang="nl-BE" sz="2400" b="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400" b="1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opgel</a:t>
            </a:r>
            <a:r>
              <a:rPr lang="nl-BE" sz="2400" b="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stof  &gt; oplosbaarheid						      oplosbaarheid</a:t>
            </a:r>
          </a:p>
          <a:p>
            <a:pPr lvl="0" eaLnBrk="0" hangingPunct="0">
              <a:buNone/>
            </a:pPr>
            <a:endParaRPr lang="nl-BE" sz="2400" b="1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endParaRPr lang="nl-BE" sz="2400" b="1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400" b="1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							Wet van Henry: c(g) = k. p(g)</a:t>
            </a: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Font typeface="Arial" pitchFamily="34" charset="0"/>
              <a:buChar char="•"/>
            </a:pPr>
            <a:endParaRPr lang="nl-BE" sz="2000" b="1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Kenmerken van oplossingen </a:t>
            </a:r>
            <a:endParaRPr lang="en-GB" sz="2400" b="0" dirty="0"/>
          </a:p>
        </p:txBody>
      </p:sp>
      <p:cxnSp>
        <p:nvCxnSpPr>
          <p:cNvPr id="4" name="Rechte verbindingslijn met pijl 3"/>
          <p:cNvCxnSpPr/>
          <p:nvPr/>
        </p:nvCxnSpPr>
        <p:spPr>
          <a:xfrm rot="10800000" flipV="1">
            <a:off x="3519901" y="3141741"/>
            <a:ext cx="1214446" cy="360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/>
          <p:cNvCxnSpPr/>
          <p:nvPr/>
        </p:nvCxnSpPr>
        <p:spPr>
          <a:xfrm rot="5400000">
            <a:off x="5233619" y="3358865"/>
            <a:ext cx="42942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/>
          <p:nvPr/>
        </p:nvCxnSpPr>
        <p:spPr>
          <a:xfrm>
            <a:off x="6520297" y="3144551"/>
            <a:ext cx="1643074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JL-OMLAAG 17"/>
          <p:cNvSpPr/>
          <p:nvPr/>
        </p:nvSpPr>
        <p:spPr>
          <a:xfrm>
            <a:off x="8877751" y="4899065"/>
            <a:ext cx="214314" cy="5000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9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</a:t>
            </a:r>
            <a:r>
              <a:rPr lang="nl-BE" sz="2400" b="1" dirty="0"/>
              <a:t>concentratie grootheden oplossingen </a:t>
            </a:r>
            <a:endParaRPr lang="en-GB" sz="2400" b="1" dirty="0"/>
          </a:p>
        </p:txBody>
      </p:sp>
      <p:sp>
        <p:nvSpPr>
          <p:cNvPr id="6" name="Tekstvak 5"/>
          <p:cNvSpPr txBox="1"/>
          <p:nvPr/>
        </p:nvSpPr>
        <p:spPr bwMode="auto">
          <a:xfrm>
            <a:off x="797475" y="916467"/>
            <a:ext cx="8215370" cy="740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gramfractie: m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opgeloste stof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 /m 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oplossing		</a:t>
            </a:r>
            <a:r>
              <a:rPr lang="nl-BE" sz="2400" dirty="0">
                <a:solidFill>
                  <a:prstClr val="black"/>
                </a:solidFill>
                <a:latin typeface="Franklin Gothic Book"/>
                <a:cs typeface="Arial" charset="0"/>
              </a:rPr>
              <a:t> ∑ = 1</a:t>
            </a:r>
            <a:endParaRPr lang="nl-BE" sz="24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		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m% = % = (m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opgeloste stof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 /m 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oplossing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.100		</a:t>
            </a:r>
            <a:r>
              <a:rPr lang="nl-BE" sz="2400" dirty="0">
                <a:solidFill>
                  <a:prstClr val="black"/>
                </a:solidFill>
                <a:latin typeface="Franklin Gothic Book"/>
                <a:cs typeface="Arial" charset="0"/>
              </a:rPr>
              <a:t>∑ = 100%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dirty="0">
              <a:solidFill>
                <a:prstClr val="black"/>
              </a:solidFill>
              <a:latin typeface="Franklin Gothic Book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dirty="0">
                <a:solidFill>
                  <a:prstClr val="black"/>
                </a:solidFill>
                <a:latin typeface="Franklin Gothic Book"/>
                <a:cs typeface="Arial" charset="0"/>
              </a:rPr>
              <a:t>m/vol%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 = (m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opgeloste stof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 / V 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oplossing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.100		</a:t>
            </a:r>
            <a:r>
              <a:rPr lang="nl-BE" sz="2400" dirty="0">
                <a:solidFill>
                  <a:prstClr val="black"/>
                </a:solidFill>
                <a:latin typeface="Franklin Gothic Book"/>
                <a:cs typeface="Arial" charset="0"/>
              </a:rPr>
              <a:t>∑ = 100%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dirty="0">
              <a:solidFill>
                <a:prstClr val="black"/>
              </a:solidFill>
              <a:latin typeface="Franklin Gothic Book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dirty="0">
                <a:solidFill>
                  <a:prstClr val="black"/>
                </a:solidFill>
                <a:latin typeface="Franklin Gothic Book"/>
                <a:cs typeface="Arial" charset="0"/>
              </a:rPr>
              <a:t> %</a:t>
            </a:r>
            <a:r>
              <a:rPr lang="nl-BE" sz="2400" baseline="-25000" dirty="0">
                <a:solidFill>
                  <a:prstClr val="black"/>
                </a:solidFill>
                <a:latin typeface="Franklin Gothic Book"/>
                <a:cs typeface="Arial" charset="0"/>
              </a:rPr>
              <a:t>0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 promille = (m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opgeloste stof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 / V 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oplossing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.1000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dirty="0" err="1">
                <a:solidFill>
                  <a:prstClr val="black"/>
                </a:solidFill>
                <a:latin typeface="Arial" charset="0"/>
                <a:cs typeface="Arial" charset="0"/>
              </a:rPr>
              <a:t>ppm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=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(m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opgeloste stof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 /m 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oplossing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.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10</a:t>
            </a:r>
            <a:r>
              <a:rPr lang="nl-BE" sz="2400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	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dirty="0" err="1">
                <a:solidFill>
                  <a:prstClr val="black"/>
                </a:solidFill>
                <a:latin typeface="Arial" charset="0"/>
                <a:cs typeface="Arial" charset="0"/>
              </a:rPr>
              <a:t>ppb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=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(m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opgeloste stof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 /m 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oplossing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.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10</a:t>
            </a:r>
            <a:r>
              <a:rPr lang="nl-BE" sz="2400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9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baseline="30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dirty="0">
                <a:solidFill>
                  <a:prstClr val="black"/>
                </a:solidFill>
                <a:latin typeface="Franklin Gothic Book"/>
                <a:cs typeface="Arial" charset="0"/>
              </a:rPr>
              <a:t>vol%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 =  v%= (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nl-BE" sz="2400" baseline="-25000" dirty="0" err="1">
                <a:solidFill>
                  <a:prstClr val="black"/>
                </a:solidFill>
                <a:latin typeface="Arial" charset="0"/>
                <a:cs typeface="Arial" charset="0"/>
              </a:rPr>
              <a:t>opgeloste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stof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 /V 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oplossing</a:t>
            </a:r>
            <a:r>
              <a:rPr lang="nl-BE" sz="2400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r>
              <a:rPr lang="nl-BE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.100		</a:t>
            </a:r>
            <a:r>
              <a:rPr lang="nl-BE" sz="2400" dirty="0">
                <a:solidFill>
                  <a:prstClr val="black"/>
                </a:solidFill>
                <a:latin typeface="Franklin Gothic Book"/>
                <a:cs typeface="Arial" charset="0"/>
              </a:rPr>
              <a:t>∑ = 100%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baseline="30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b="1" baseline="30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b="1" baseline="30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b="1" baseline="30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b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nl-BE" sz="2400" b="1" u="sng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7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concentratie grootheden</a:t>
            </a:r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 bwMode="auto">
              <a:xfrm>
                <a:off x="797474" y="883221"/>
                <a:ext cx="9206061" cy="8449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 eaLnBrk="0" hangingPunct="0">
                  <a:spcBef>
                    <a:spcPct val="20000"/>
                  </a:spcBef>
                </a:pPr>
                <a:r>
                  <a:rPr lang="nl-BE" sz="2400" dirty="0"/>
                  <a:t>Molfractie =  </a:t>
                </a:r>
                <a:r>
                  <a:rPr lang="el-GR" sz="2400" dirty="0">
                    <a:latin typeface="Franklin Gothic Book"/>
                  </a:rPr>
                  <a:t>γ</a:t>
                </a:r>
                <a:r>
                  <a:rPr lang="nl-BE" sz="2400" dirty="0"/>
                  <a:t> = n</a:t>
                </a:r>
                <a:r>
                  <a:rPr lang="nl-BE" sz="2400" baseline="-25000" dirty="0"/>
                  <a:t>opgeloste stof</a:t>
                </a:r>
                <a:r>
                  <a:rPr lang="nl-BE" sz="2400" dirty="0"/>
                  <a:t> /</a:t>
                </a:r>
                <a:r>
                  <a:rPr lang="nl-BE" sz="2400" dirty="0" err="1"/>
                  <a:t>n</a:t>
                </a:r>
                <a:r>
                  <a:rPr lang="nl-BE" sz="2400" baseline="-25000" dirty="0" err="1"/>
                  <a:t>totaal</a:t>
                </a:r>
                <a:r>
                  <a:rPr lang="nl-BE" sz="2400" baseline="-25000" dirty="0"/>
                  <a:t>		</a:t>
                </a:r>
                <a:r>
                  <a:rPr lang="nl-BE" sz="2400" dirty="0">
                    <a:latin typeface="Franklin Gothic Book"/>
                  </a:rPr>
                  <a:t> ∑ = 1</a:t>
                </a:r>
                <a:endParaRPr lang="nl-BE" sz="2400" baseline="-25000" dirty="0"/>
              </a:p>
              <a:p>
                <a:pPr marL="342900" indent="-342900" eaLnBrk="0" hangingPunct="0">
                  <a:spcBef>
                    <a:spcPct val="20000"/>
                  </a:spcBef>
                </a:pPr>
                <a:endParaRPr lang="nl-BE" sz="2400" dirty="0"/>
              </a:p>
              <a:p>
                <a:pPr marL="342900" indent="-342900" eaLnBrk="0" hangingPunct="0">
                  <a:spcBef>
                    <a:spcPct val="20000"/>
                  </a:spcBef>
                </a:pPr>
                <a:r>
                  <a:rPr lang="nl-BE" sz="2400" dirty="0" err="1"/>
                  <a:t>molaliteit</a:t>
                </a:r>
                <a:r>
                  <a:rPr lang="nl-BE" sz="2400" dirty="0"/>
                  <a:t> = (</a:t>
                </a:r>
                <a:r>
                  <a:rPr lang="nl-BE" sz="2400" dirty="0" err="1"/>
                  <a:t>n</a:t>
                </a:r>
                <a:r>
                  <a:rPr lang="nl-BE" sz="2400" baseline="-25000" dirty="0" err="1"/>
                  <a:t>opgeloste</a:t>
                </a:r>
                <a:r>
                  <a:rPr lang="nl-BE" sz="2400" baseline="-25000" dirty="0"/>
                  <a:t> stof</a:t>
                </a:r>
                <a:r>
                  <a:rPr lang="nl-BE" sz="2400" dirty="0"/>
                  <a:t> /m </a:t>
                </a:r>
                <a:r>
                  <a:rPr lang="nl-BE" sz="2400" baseline="-25000" dirty="0"/>
                  <a:t>OPLOSMIDDEL</a:t>
                </a:r>
                <a:r>
                  <a:rPr lang="nl-BE" sz="2400" dirty="0"/>
                  <a:t>)</a:t>
                </a:r>
                <a:r>
                  <a:rPr lang="nl-BE" sz="2400" baseline="-25000" dirty="0"/>
                  <a:t> .1000		</a:t>
                </a:r>
                <a:endParaRPr lang="nl-BE" sz="2400" dirty="0">
                  <a:latin typeface="Franklin Gothic Book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</a:pPr>
                <a:endParaRPr lang="nl-BE" sz="2400" dirty="0">
                  <a:latin typeface="Franklin Gothic Book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</a:pPr>
                <a:r>
                  <a:rPr lang="nl-BE" sz="2400" dirty="0">
                    <a:latin typeface="Franklin Gothic Book"/>
                  </a:rPr>
                  <a:t>c</a:t>
                </a:r>
                <a:r>
                  <a:rPr lang="nl-BE" sz="2400" dirty="0"/>
                  <a:t> = (n</a:t>
                </a:r>
                <a:r>
                  <a:rPr lang="nl-BE" sz="2400" baseline="-25000" dirty="0"/>
                  <a:t>opgeloste stof</a:t>
                </a:r>
                <a:r>
                  <a:rPr lang="nl-BE" sz="2400" dirty="0"/>
                  <a:t> /V </a:t>
                </a:r>
                <a:r>
                  <a:rPr lang="nl-BE" sz="2400" baseline="-25000" dirty="0"/>
                  <a:t>oplossing</a:t>
                </a:r>
                <a:r>
                  <a:rPr lang="nl-BE" sz="2400" dirty="0"/>
                  <a:t>)</a:t>
                </a:r>
                <a:r>
                  <a:rPr lang="nl-BE" sz="2400" baseline="-25000" dirty="0"/>
                  <a:t> .100</a:t>
                </a:r>
                <a:r>
                  <a:rPr lang="nl-BE" sz="2400" dirty="0"/>
                  <a:t>  </a:t>
                </a:r>
                <a:r>
                  <a:rPr lang="nl-BE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uitgedrukt in mol/liter of Molair (M)</a:t>
                </a:r>
              </a:p>
              <a:p>
                <a:pPr marL="342900" indent="-342900" eaLnBrk="0" hangingPunct="0">
                  <a:spcBef>
                    <a:spcPct val="20000"/>
                  </a:spcBef>
                </a:pPr>
                <a:endParaRPr lang="nl-BE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BE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m:rPr>
                          <m:nor/>
                        </m:rPr>
                        <a:rPr lang="nl-BE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nl-BE" sz="24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𝑜𝑝𝑙𝑜𝑠𝑠𝑖𝑛𝑔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nl-BE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nl-BE" sz="24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𝑜𝑝𝑙𝑜𝑠𝑠𝑖𝑛𝑔</m:t>
                          </m:r>
                        </m:den>
                      </m:f>
                    </m:oMath>
                  </m:oMathPara>
                </a14:m>
                <a:endParaRPr lang="nl-BE" sz="2400" b="1" dirty="0">
                  <a:latin typeface="Franklin Gothic Book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</a:pPr>
                <a:endParaRPr lang="nl-BE" sz="2400" b="1" dirty="0">
                  <a:latin typeface="Franklin Gothic Book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</a:pPr>
                <a:r>
                  <a:rPr lang="nl-BE" sz="2400" b="1" dirty="0">
                    <a:latin typeface="Franklin Gothic Book"/>
                  </a:rPr>
                  <a:t>Verdunnen: er wordt zuiver oplosmiddel toegevoegd</a:t>
                </a:r>
              </a:p>
              <a:p>
                <a:pPr marL="342900" indent="-342900" eaLnBrk="0" hangingPunct="0">
                  <a:spcBef>
                    <a:spcPct val="20000"/>
                  </a:spcBef>
                </a:pPr>
                <a:r>
                  <a:rPr lang="nl-BE" sz="2400" b="1" dirty="0">
                    <a:latin typeface="Franklin Gothic Book"/>
                  </a:rPr>
                  <a:t>Dus: aantal mol opgeloste stof blijft constant</a:t>
                </a:r>
              </a:p>
              <a:p>
                <a:pPr marL="342900" indent="-342900" eaLnBrk="0" hangingPunct="0">
                  <a:spcBef>
                    <a:spcPct val="20000"/>
                  </a:spcBef>
                </a:pPr>
                <a:r>
                  <a:rPr lang="nl-BE" sz="2400" b="1" dirty="0">
                    <a:latin typeface="Franklin Gothic Book"/>
                  </a:rPr>
                  <a:t>		</a:t>
                </a:r>
                <a:r>
                  <a:rPr lang="nl-BE" sz="2400" b="1" dirty="0" err="1">
                    <a:latin typeface="Franklin Gothic Book"/>
                  </a:rPr>
                  <a:t>n</a:t>
                </a:r>
                <a:r>
                  <a:rPr lang="nl-BE" sz="2400" b="1" baseline="-25000" dirty="0" err="1">
                    <a:latin typeface="Franklin Gothic Book"/>
                  </a:rPr>
                  <a:t>voor</a:t>
                </a:r>
                <a:r>
                  <a:rPr lang="nl-BE" sz="2400" b="1" dirty="0">
                    <a:latin typeface="Franklin Gothic Book"/>
                  </a:rPr>
                  <a:t> = </a:t>
                </a:r>
                <a:r>
                  <a:rPr lang="nl-BE" sz="2400" b="1" dirty="0" err="1">
                    <a:latin typeface="Franklin Gothic Book"/>
                  </a:rPr>
                  <a:t>n</a:t>
                </a:r>
                <a:r>
                  <a:rPr lang="nl-BE" sz="2400" b="1" baseline="-25000" dirty="0" err="1">
                    <a:latin typeface="Franklin Gothic Book"/>
                  </a:rPr>
                  <a:t>na</a:t>
                </a:r>
                <a:endParaRPr lang="nl-BE" sz="2400" b="1" baseline="-25000" dirty="0">
                  <a:latin typeface="Franklin Gothic Book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</a:pPr>
                <a:r>
                  <a:rPr lang="nl-BE" sz="2400" b="1" dirty="0">
                    <a:latin typeface="Franklin Gothic Book"/>
                  </a:rPr>
                  <a:t>		</a:t>
                </a:r>
                <a:r>
                  <a:rPr lang="nl-BE" sz="2400" b="1" dirty="0" err="1">
                    <a:latin typeface="Franklin Gothic Book"/>
                  </a:rPr>
                  <a:t>C</a:t>
                </a:r>
                <a:r>
                  <a:rPr lang="nl-BE" sz="2400" b="1" baseline="-25000" dirty="0" err="1">
                    <a:latin typeface="Franklin Gothic Book"/>
                  </a:rPr>
                  <a:t>voor</a:t>
                </a:r>
                <a:r>
                  <a:rPr lang="nl-BE" sz="2400" b="1" dirty="0">
                    <a:latin typeface="Franklin Gothic Book"/>
                  </a:rPr>
                  <a:t> </a:t>
                </a:r>
                <a:r>
                  <a:rPr lang="nl-BE" sz="2400" b="1" dirty="0" err="1">
                    <a:latin typeface="Franklin Gothic Book"/>
                  </a:rPr>
                  <a:t>V</a:t>
                </a:r>
                <a:r>
                  <a:rPr lang="nl-BE" sz="2400" b="1" baseline="-25000" dirty="0" err="1">
                    <a:latin typeface="Franklin Gothic Book"/>
                  </a:rPr>
                  <a:t>voor</a:t>
                </a:r>
                <a:r>
                  <a:rPr lang="nl-BE" sz="2400" b="1" dirty="0">
                    <a:latin typeface="Franklin Gothic Book"/>
                  </a:rPr>
                  <a:t> = </a:t>
                </a:r>
                <a:r>
                  <a:rPr lang="nl-BE" sz="2400" b="1" dirty="0" err="1">
                    <a:latin typeface="Franklin Gothic Book"/>
                  </a:rPr>
                  <a:t>c</a:t>
                </a:r>
                <a:r>
                  <a:rPr lang="nl-BE" sz="2400" b="1" baseline="-25000" dirty="0" err="1">
                    <a:latin typeface="Franklin Gothic Book"/>
                  </a:rPr>
                  <a:t>na</a:t>
                </a:r>
                <a:r>
                  <a:rPr lang="nl-BE" sz="2400" b="1" dirty="0">
                    <a:latin typeface="Franklin Gothic Book"/>
                  </a:rPr>
                  <a:t> </a:t>
                </a:r>
                <a:r>
                  <a:rPr lang="nl-BE" sz="2400" b="1" dirty="0" err="1">
                    <a:latin typeface="Franklin Gothic Book"/>
                  </a:rPr>
                  <a:t>V</a:t>
                </a:r>
                <a:r>
                  <a:rPr lang="nl-BE" sz="2400" b="1" baseline="-25000" dirty="0" err="1">
                    <a:latin typeface="Franklin Gothic Book"/>
                  </a:rPr>
                  <a:t>na</a:t>
                </a:r>
                <a:endParaRPr lang="nl-BE" sz="2400" b="1" baseline="-25000" dirty="0">
                  <a:latin typeface="Franklin Gothic Book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</a:pPr>
                <a:endParaRPr lang="nl-BE" sz="2400" b="1" dirty="0">
                  <a:latin typeface="Franklin Gothic Book"/>
                </a:endParaRPr>
              </a:p>
              <a:p>
                <a:pPr marL="342900" indent="-342900" eaLnBrk="0" hangingPunct="0">
                  <a:spcBef>
                    <a:spcPct val="20000"/>
                  </a:spcBef>
                </a:pPr>
                <a:endParaRPr lang="nl-BE" sz="2400" b="1" baseline="30000" dirty="0"/>
              </a:p>
              <a:p>
                <a:pPr marL="342900" indent="-342900" eaLnBrk="0" hangingPunct="0">
                  <a:spcBef>
                    <a:spcPct val="20000"/>
                  </a:spcBef>
                </a:pPr>
                <a:endParaRPr lang="nl-BE" sz="2400" b="1" baseline="30000" dirty="0"/>
              </a:p>
              <a:p>
                <a:pPr marL="342900" indent="-342900" eaLnBrk="0" hangingPunct="0">
                  <a:spcBef>
                    <a:spcPct val="20000"/>
                  </a:spcBef>
                </a:pPr>
                <a:endParaRPr lang="nl-BE" sz="2400" b="1" baseline="30000" dirty="0"/>
              </a:p>
              <a:p>
                <a:pPr marL="342900" indent="-342900" eaLnBrk="0" hangingPunct="0">
                  <a:spcBef>
                    <a:spcPct val="20000"/>
                  </a:spcBef>
                </a:pPr>
                <a:endParaRPr lang="nl-BE" sz="2400" b="1" baseline="30000" dirty="0"/>
              </a:p>
              <a:p>
                <a:pPr marL="342900" indent="-342900" eaLnBrk="0" hangingPunct="0">
                  <a:spcBef>
                    <a:spcPct val="20000"/>
                  </a:spcBef>
                </a:pPr>
                <a:endParaRPr lang="nl-BE" sz="2400" b="1" dirty="0"/>
              </a:p>
              <a:p>
                <a:pPr marL="342900" marR="0" indent="-342900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nl-BE" sz="24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474" y="883221"/>
                <a:ext cx="9206061" cy="8449364"/>
              </a:xfrm>
              <a:prstGeom prst="rect">
                <a:avLst/>
              </a:prstGeom>
              <a:blipFill>
                <a:blip r:embed="rId2"/>
                <a:stretch>
                  <a:fillRect l="-1060" t="-6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ekromde PIJL-RECHTS 4"/>
          <p:cNvSpPr/>
          <p:nvPr/>
        </p:nvSpPr>
        <p:spPr>
          <a:xfrm>
            <a:off x="797474" y="5927407"/>
            <a:ext cx="428628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7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Hoeveel ml van een 37,0m% </a:t>
            </a:r>
            <a:r>
              <a:rPr lang="nl-BE" sz="2400" dirty="0" err="1"/>
              <a:t>HCl</a:t>
            </a:r>
            <a:r>
              <a:rPr lang="nl-BE" sz="2400" dirty="0"/>
              <a:t>-oplossing (dichtheid= 1,19kg/l) moet met water worden verdund om 500ml van een 5,02m/v% -</a:t>
            </a:r>
            <a:r>
              <a:rPr lang="nl-BE" sz="2400" dirty="0" err="1"/>
              <a:t>HCl</a:t>
            </a:r>
            <a:r>
              <a:rPr lang="nl-BE" sz="2400" dirty="0"/>
              <a:t>-oplossing te bekomen?</a:t>
            </a:r>
          </a:p>
          <a:p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In het waterleidingnet werd een chloroformgehalte (CHCl</a:t>
            </a:r>
            <a:r>
              <a:rPr lang="nl-BE" sz="2000" baseline="-25000" dirty="0"/>
              <a:t>3</a:t>
            </a:r>
            <a:r>
              <a:rPr lang="nl-BE" sz="2400" dirty="0"/>
              <a:t>) gemeten van 1ppb. De dichtheid van water bedraagt bij die temperatuur 1,00g/ml. Hoeveel moleculen zijn aanwezig in een glas (= 250ml) van dit water? </a:t>
            </a:r>
            <a:br>
              <a:rPr lang="nl-BE" sz="2400" dirty="0"/>
            </a:br>
            <a:br>
              <a:rPr lang="nl-BE" dirty="0"/>
            </a:b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concentratie grootheden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100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chemische reacties</a:t>
            </a:r>
            <a:endParaRPr lang="en-GB" sz="2400" dirty="0"/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EAF92B38-47ED-4B77-B37B-712991C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908721"/>
            <a:ext cx="11622024" cy="52174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Wet van </a:t>
            </a:r>
            <a:r>
              <a:rPr lang="en-GB" sz="2000" dirty="0" err="1">
                <a:sym typeface="Wingdings" panose="05000000000000000000" pitchFamily="2" charset="2"/>
              </a:rPr>
              <a:t>behoud</a:t>
            </a:r>
            <a:r>
              <a:rPr lang="en-GB" sz="2000" dirty="0">
                <a:sym typeface="Wingdings" panose="05000000000000000000" pitchFamily="2" charset="2"/>
              </a:rPr>
              <a:t> van </a:t>
            </a:r>
            <a:r>
              <a:rPr lang="en-GB" sz="2000" dirty="0" err="1">
                <a:sym typeface="Wingdings" panose="05000000000000000000" pitchFamily="2" charset="2"/>
              </a:rPr>
              <a:t>massa</a:t>
            </a:r>
            <a:endParaRPr lang="en-GB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nl-BE" sz="2000" dirty="0">
                <a:sym typeface="Wingdings" panose="05000000000000000000" pitchFamily="2" charset="2"/>
              </a:rPr>
              <a:t>Wet van Proust: stoffen reageren steeds in een vaste massaverhouding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BE" sz="2000" dirty="0">
                <a:sym typeface="Wingdings" panose="05000000000000000000" pitchFamily="2" charset="2"/>
              </a:rPr>
              <a:t>Bij een reactie komt er energie vrij (exotherm) of is er energie nodig (endotherm)</a:t>
            </a:r>
          </a:p>
          <a:p>
            <a:pPr marL="0" indent="0">
              <a:buNone/>
            </a:pPr>
            <a:endParaRPr lang="en-GB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1800" dirty="0">
                <a:sym typeface="Wingdings" panose="05000000000000000000" pitchFamily="2" charset="2"/>
              </a:rPr>
              <a:t>!!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sz="1800" dirty="0">
                <a:sym typeface="Wingdings" panose="05000000000000000000" pitchFamily="2" charset="2"/>
              </a:rPr>
              <a:t>Een verbrandingsreactie: steeds een reactie met O</a:t>
            </a:r>
            <a:r>
              <a:rPr lang="nl-BE" sz="1800" baseline="-25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nl-BE" sz="1800" dirty="0">
                <a:sym typeface="Wingdings" panose="05000000000000000000" pitchFamily="2" charset="2"/>
              </a:rPr>
              <a:t>!! Bij de verbranding van een koolwaterstof dus een verbinding die C en H bevat komt er bij de volledige verbranding steeds CO</a:t>
            </a:r>
            <a:r>
              <a:rPr lang="nl-BE" sz="1800" baseline="-25000" dirty="0">
                <a:sym typeface="Wingdings" panose="05000000000000000000" pitchFamily="2" charset="2"/>
              </a:rPr>
              <a:t>2</a:t>
            </a:r>
            <a:r>
              <a:rPr lang="nl-BE" sz="1800" dirty="0">
                <a:sym typeface="Wingdings" panose="05000000000000000000" pitchFamily="2" charset="2"/>
              </a:rPr>
              <a:t> en H</a:t>
            </a:r>
            <a:r>
              <a:rPr lang="nl-BE" sz="1800" baseline="-25000" dirty="0">
                <a:sym typeface="Wingdings" panose="05000000000000000000" pitchFamily="2" charset="2"/>
              </a:rPr>
              <a:t>2</a:t>
            </a:r>
            <a:r>
              <a:rPr lang="nl-BE" sz="1800" dirty="0">
                <a:sym typeface="Wingdings" panose="05000000000000000000" pitchFamily="2" charset="2"/>
              </a:rPr>
              <a:t>O vrij.</a:t>
            </a:r>
          </a:p>
          <a:p>
            <a:pPr marL="0" indent="0">
              <a:buNone/>
            </a:pPr>
            <a:endParaRPr lang="nl-B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1800" dirty="0">
                <a:sym typeface="Wingdings" panose="05000000000000000000" pitchFamily="2" charset="2"/>
              </a:rPr>
              <a:t> vb. </a:t>
            </a:r>
          </a:p>
          <a:p>
            <a:pPr marL="0" indent="0">
              <a:buNone/>
            </a:pPr>
            <a:r>
              <a:rPr lang="nl-BE" sz="1800" dirty="0">
                <a:sym typeface="Wingdings" panose="05000000000000000000" pitchFamily="2" charset="2"/>
              </a:rPr>
              <a:t>CH</a:t>
            </a:r>
            <a:r>
              <a:rPr lang="nl-BE" sz="1800" baseline="-25000" dirty="0">
                <a:sym typeface="Wingdings" panose="05000000000000000000" pitchFamily="2" charset="2"/>
              </a:rPr>
              <a:t>4</a:t>
            </a:r>
            <a:r>
              <a:rPr lang="nl-BE" sz="1800" dirty="0">
                <a:sym typeface="Wingdings" panose="05000000000000000000" pitchFamily="2" charset="2"/>
              </a:rPr>
              <a:t>  + 2 O</a:t>
            </a:r>
            <a:r>
              <a:rPr lang="nl-BE" sz="1800" baseline="-25000" dirty="0">
                <a:sym typeface="Wingdings" panose="05000000000000000000" pitchFamily="2" charset="2"/>
              </a:rPr>
              <a:t>2</a:t>
            </a:r>
            <a:r>
              <a:rPr lang="nl-BE" sz="1800" dirty="0">
                <a:sym typeface="Wingdings" panose="05000000000000000000" pitchFamily="2" charset="2"/>
              </a:rPr>
              <a:t>(g) </a:t>
            </a:r>
            <a:r>
              <a:rPr lang="nl-BE" sz="1800" dirty="0"/>
              <a:t>→ CO</a:t>
            </a:r>
            <a:r>
              <a:rPr lang="nl-BE" sz="1800" baseline="-25000" dirty="0"/>
              <a:t>2</a:t>
            </a:r>
            <a:r>
              <a:rPr lang="nl-BE" sz="1800" dirty="0"/>
              <a:t>(g) + 2 H</a:t>
            </a:r>
            <a:r>
              <a:rPr lang="nl-BE" sz="1800" baseline="-25000" dirty="0"/>
              <a:t>2</a:t>
            </a:r>
            <a:r>
              <a:rPr lang="nl-BE" sz="1800" dirty="0"/>
              <a:t>O(g) </a:t>
            </a:r>
          </a:p>
          <a:p>
            <a:pPr marL="0" indent="0">
              <a:buNone/>
            </a:pPr>
            <a:endParaRPr lang="nl-B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1800" dirty="0">
                <a:sym typeface="Wingdings" panose="05000000000000000000" pitchFamily="2" charset="2"/>
              </a:rPr>
              <a:t>   C</a:t>
            </a:r>
            <a:r>
              <a:rPr lang="nl-BE" sz="1800" baseline="-25000" dirty="0">
                <a:sym typeface="Wingdings" panose="05000000000000000000" pitchFamily="2" charset="2"/>
              </a:rPr>
              <a:t>8</a:t>
            </a:r>
            <a:r>
              <a:rPr lang="nl-BE" sz="1800" dirty="0">
                <a:sym typeface="Wingdings" panose="05000000000000000000" pitchFamily="2" charset="2"/>
              </a:rPr>
              <a:t>H</a:t>
            </a:r>
            <a:r>
              <a:rPr lang="nl-BE" sz="1800" baseline="-25000" dirty="0">
                <a:sym typeface="Wingdings" panose="05000000000000000000" pitchFamily="2" charset="2"/>
              </a:rPr>
              <a:t>18</a:t>
            </a:r>
            <a:r>
              <a:rPr lang="nl-BE" sz="1800" dirty="0">
                <a:sym typeface="Wingdings" panose="05000000000000000000" pitchFamily="2" charset="2"/>
              </a:rPr>
              <a:t>  + 25/2 O</a:t>
            </a:r>
            <a:r>
              <a:rPr lang="nl-BE" sz="1800" baseline="-25000" dirty="0">
                <a:sym typeface="Wingdings" panose="05000000000000000000" pitchFamily="2" charset="2"/>
              </a:rPr>
              <a:t>2</a:t>
            </a:r>
            <a:r>
              <a:rPr lang="nl-BE" sz="1800" dirty="0">
                <a:sym typeface="Wingdings" panose="05000000000000000000" pitchFamily="2" charset="2"/>
              </a:rPr>
              <a:t>(g) </a:t>
            </a:r>
            <a:r>
              <a:rPr lang="nl-BE" sz="1800" dirty="0"/>
              <a:t>→ 8 CO</a:t>
            </a:r>
            <a:r>
              <a:rPr lang="nl-BE" sz="1800" baseline="-25000" dirty="0"/>
              <a:t>2</a:t>
            </a:r>
            <a:r>
              <a:rPr lang="nl-BE" sz="1800" dirty="0"/>
              <a:t>(g) +  9 H</a:t>
            </a:r>
            <a:r>
              <a:rPr lang="nl-BE" sz="1800" baseline="-25000" dirty="0"/>
              <a:t>2</a:t>
            </a:r>
            <a:r>
              <a:rPr lang="nl-BE" sz="1800" dirty="0"/>
              <a:t>O(g) </a:t>
            </a:r>
          </a:p>
          <a:p>
            <a:pPr marL="0" indent="0">
              <a:buNone/>
            </a:pPr>
            <a:r>
              <a:rPr lang="nl-BE" sz="1800" dirty="0"/>
              <a:t>Of 2 </a:t>
            </a:r>
            <a:r>
              <a:rPr lang="nl-BE" sz="1800" dirty="0">
                <a:sym typeface="Wingdings" panose="05000000000000000000" pitchFamily="2" charset="2"/>
              </a:rPr>
              <a:t>C</a:t>
            </a:r>
            <a:r>
              <a:rPr lang="nl-BE" sz="1800" baseline="-25000" dirty="0">
                <a:sym typeface="Wingdings" panose="05000000000000000000" pitchFamily="2" charset="2"/>
              </a:rPr>
              <a:t>8</a:t>
            </a:r>
            <a:r>
              <a:rPr lang="nl-BE" sz="1800" dirty="0">
                <a:sym typeface="Wingdings" panose="05000000000000000000" pitchFamily="2" charset="2"/>
              </a:rPr>
              <a:t>H</a:t>
            </a:r>
            <a:r>
              <a:rPr lang="nl-BE" sz="1800" baseline="-25000" dirty="0">
                <a:sym typeface="Wingdings" panose="05000000000000000000" pitchFamily="2" charset="2"/>
              </a:rPr>
              <a:t>18</a:t>
            </a:r>
            <a:r>
              <a:rPr lang="nl-BE" sz="1800" dirty="0">
                <a:sym typeface="Wingdings" panose="05000000000000000000" pitchFamily="2" charset="2"/>
              </a:rPr>
              <a:t>  + 25 O</a:t>
            </a:r>
            <a:r>
              <a:rPr lang="nl-BE" sz="1800" baseline="-25000" dirty="0">
                <a:sym typeface="Wingdings" panose="05000000000000000000" pitchFamily="2" charset="2"/>
              </a:rPr>
              <a:t>2</a:t>
            </a:r>
            <a:r>
              <a:rPr lang="nl-BE" sz="1800" dirty="0">
                <a:sym typeface="Wingdings" panose="05000000000000000000" pitchFamily="2" charset="2"/>
              </a:rPr>
              <a:t>(g) </a:t>
            </a:r>
            <a:r>
              <a:rPr lang="nl-BE" sz="1800" dirty="0"/>
              <a:t>→ 16 CO</a:t>
            </a:r>
            <a:r>
              <a:rPr lang="nl-BE" sz="1800" baseline="-25000" dirty="0"/>
              <a:t>2</a:t>
            </a:r>
            <a:r>
              <a:rPr lang="nl-BE" sz="1800" dirty="0"/>
              <a:t>(g) +  18 H</a:t>
            </a:r>
            <a:r>
              <a:rPr lang="nl-BE" sz="1800" baseline="-25000" dirty="0"/>
              <a:t>2</a:t>
            </a:r>
            <a:r>
              <a:rPr lang="nl-BE" sz="1800" dirty="0"/>
              <a:t>O(g)</a:t>
            </a:r>
          </a:p>
          <a:p>
            <a:pPr marL="0" indent="0">
              <a:buNone/>
            </a:pPr>
            <a:endParaRPr lang="en-GB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en-GB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80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</a:t>
            </a:r>
            <a:r>
              <a:rPr lang="nl-BE" sz="2400" b="1">
                <a:latin typeface="Verdana" panose="020B0604030504040204" pitchFamily="34" charset="0"/>
                <a:ea typeface="Verdana" panose="020B0604030504040204" pitchFamily="34" charset="0"/>
              </a:rPr>
              <a:t>: chemische 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reacties</a:t>
            </a:r>
            <a:endParaRPr lang="en-GB" sz="2400" dirty="0"/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EAF92B38-47ED-4B77-B37B-712991C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908721"/>
            <a:ext cx="10987617" cy="5391495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err="1">
                <a:sym typeface="Wingdings" panose="05000000000000000000" pitchFamily="2" charset="2"/>
              </a:rPr>
              <a:t>Kwantitatieve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verhoudingen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bij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chemische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reacties</a:t>
            </a:r>
            <a:endParaRPr lang="en-GB" sz="1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GB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800" dirty="0">
                <a:sym typeface="Wingdings" panose="05000000000000000000" pitchFamily="2" charset="2"/>
              </a:rPr>
              <a:t>		a </a:t>
            </a:r>
            <a:r>
              <a:rPr lang="en-GB" sz="1800" dirty="0" err="1">
                <a:sym typeface="Wingdings" panose="05000000000000000000" pitchFamily="2" charset="2"/>
              </a:rPr>
              <a:t>A</a:t>
            </a:r>
            <a:r>
              <a:rPr lang="en-GB" sz="1800" dirty="0">
                <a:sym typeface="Wingdings" panose="05000000000000000000" pitchFamily="2" charset="2"/>
              </a:rPr>
              <a:t> + b </a:t>
            </a:r>
            <a:r>
              <a:rPr lang="en-GB" sz="1800" dirty="0" err="1">
                <a:sym typeface="Wingdings" panose="05000000000000000000" pitchFamily="2" charset="2"/>
              </a:rPr>
              <a:t>B</a:t>
            </a:r>
            <a:r>
              <a:rPr lang="en-GB" sz="1800" dirty="0">
                <a:sym typeface="Wingdings" panose="05000000000000000000" pitchFamily="2" charset="2"/>
              </a:rPr>
              <a:t>  c </a:t>
            </a:r>
            <a:r>
              <a:rPr lang="en-GB" sz="1800" dirty="0" err="1">
                <a:sym typeface="Wingdings" panose="05000000000000000000" pitchFamily="2" charset="2"/>
              </a:rPr>
              <a:t>C</a:t>
            </a:r>
            <a:r>
              <a:rPr lang="en-GB" sz="1800" dirty="0">
                <a:sym typeface="Wingdings" panose="05000000000000000000" pitchFamily="2" charset="2"/>
              </a:rPr>
              <a:t> + d </a:t>
            </a:r>
            <a:r>
              <a:rPr lang="en-GB" sz="1800" dirty="0" err="1">
                <a:sym typeface="Wingdings" panose="05000000000000000000" pitchFamily="2" charset="2"/>
              </a:rPr>
              <a:t>D</a:t>
            </a:r>
            <a:endParaRPr lang="en-GB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800" dirty="0" err="1">
                <a:sym typeface="Wingdings" panose="05000000000000000000" pitchFamily="2" charset="2"/>
              </a:rPr>
              <a:t>Voorgetallen</a:t>
            </a:r>
            <a:r>
              <a:rPr lang="en-GB" sz="1800" dirty="0">
                <a:sym typeface="Wingdings" panose="05000000000000000000" pitchFamily="2" charset="2"/>
              </a:rPr>
              <a:t> a, b, c </a:t>
            </a:r>
            <a:r>
              <a:rPr lang="en-GB" sz="1800" dirty="0" err="1">
                <a:sym typeface="Wingdings" panose="05000000000000000000" pitchFamily="2" charset="2"/>
              </a:rPr>
              <a:t>en</a:t>
            </a:r>
            <a:r>
              <a:rPr lang="en-GB" sz="1800" dirty="0">
                <a:sym typeface="Wingdings" panose="05000000000000000000" pitchFamily="2" charset="2"/>
              </a:rPr>
              <a:t> d = </a:t>
            </a:r>
            <a:r>
              <a:rPr lang="en-GB" sz="1800" dirty="0" err="1">
                <a:sym typeface="Wingdings" panose="05000000000000000000" pitchFamily="2" charset="2"/>
              </a:rPr>
              <a:t>aantal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moleculen</a:t>
            </a:r>
            <a:r>
              <a:rPr lang="en-GB" sz="1800" dirty="0">
                <a:sym typeface="Wingdings" panose="05000000000000000000" pitchFamily="2" charset="2"/>
              </a:rPr>
              <a:t> van elk product </a:t>
            </a:r>
            <a:r>
              <a:rPr lang="en-GB" sz="1800" dirty="0" err="1">
                <a:sym typeface="Wingdings" panose="05000000000000000000" pitchFamily="2" charset="2"/>
              </a:rPr>
              <a:t>dat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reageert</a:t>
            </a:r>
            <a:r>
              <a:rPr lang="en-GB" sz="1800" dirty="0">
                <a:sym typeface="Wingdings" panose="05000000000000000000" pitchFamily="2" charset="2"/>
              </a:rPr>
              <a:t> met </a:t>
            </a:r>
            <a:r>
              <a:rPr lang="en-GB" sz="1800" dirty="0" err="1">
                <a:sym typeface="Wingdings" panose="05000000000000000000" pitchFamily="2" charset="2"/>
              </a:rPr>
              <a:t>elkaar</a:t>
            </a:r>
            <a:endParaRPr lang="en-GB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1800" dirty="0"/>
              <a:t>Vb.	 2  H</a:t>
            </a:r>
            <a:r>
              <a:rPr lang="nl-BE" sz="1800" baseline="-25000" dirty="0"/>
              <a:t>2</a:t>
            </a:r>
            <a:r>
              <a:rPr lang="nl-BE" sz="1800" dirty="0"/>
              <a:t> (g)   +   O</a:t>
            </a:r>
            <a:r>
              <a:rPr lang="nl-BE" sz="1800" baseline="-25000" dirty="0"/>
              <a:t>2</a:t>
            </a:r>
            <a:r>
              <a:rPr lang="nl-BE" sz="1800" dirty="0"/>
              <a:t> (g)   →   2 H</a:t>
            </a:r>
            <a:r>
              <a:rPr lang="nl-BE" sz="1800" baseline="-25000" dirty="0"/>
              <a:t>2</a:t>
            </a:r>
            <a:r>
              <a:rPr lang="nl-BE" sz="1800" dirty="0"/>
              <a:t>O (</a:t>
            </a:r>
            <a:r>
              <a:rPr lang="nl-BE" sz="1800" dirty="0" err="1"/>
              <a:t>vl</a:t>
            </a:r>
            <a:r>
              <a:rPr lang="nl-BE" sz="1800" dirty="0"/>
              <a:t>)</a:t>
            </a:r>
          </a:p>
          <a:p>
            <a:pPr marL="0" indent="0">
              <a:buNone/>
            </a:pPr>
            <a:r>
              <a:rPr lang="nl-BE" sz="1800" dirty="0"/>
              <a:t>      	2 mol H</a:t>
            </a:r>
            <a:r>
              <a:rPr lang="nl-BE" sz="1800" baseline="-25000" dirty="0"/>
              <a:t>2</a:t>
            </a:r>
            <a:r>
              <a:rPr lang="nl-BE" sz="1800" dirty="0"/>
              <a:t>(g) reageert met 1 mol O</a:t>
            </a:r>
            <a:r>
              <a:rPr lang="nl-BE" sz="1800" baseline="-25000" dirty="0"/>
              <a:t>2</a:t>
            </a:r>
            <a:r>
              <a:rPr lang="nl-BE" sz="1800" dirty="0"/>
              <a:t>(g) tot 2 mol H</a:t>
            </a:r>
            <a:r>
              <a:rPr lang="nl-BE" sz="1800" baseline="-25000" dirty="0"/>
              <a:t>2</a:t>
            </a:r>
            <a:r>
              <a:rPr lang="nl-BE" sz="1800" dirty="0"/>
              <a:t>O(</a:t>
            </a:r>
            <a:r>
              <a:rPr lang="nl-BE" sz="1800" dirty="0" err="1"/>
              <a:t>vl</a:t>
            </a:r>
            <a:r>
              <a:rPr lang="nl-BE" sz="1800" dirty="0"/>
              <a:t>)</a:t>
            </a:r>
          </a:p>
          <a:p>
            <a:pPr marL="0" indent="0">
              <a:buNone/>
            </a:pPr>
            <a:r>
              <a:rPr lang="nl-BE" sz="1800" dirty="0"/>
              <a:t>	4,04g H</a:t>
            </a:r>
            <a:r>
              <a:rPr lang="nl-BE" sz="1800" baseline="-25000" dirty="0"/>
              <a:t>2</a:t>
            </a:r>
            <a:r>
              <a:rPr lang="nl-BE" sz="1800" dirty="0"/>
              <a:t>(g) reageert met 32,00g O</a:t>
            </a:r>
            <a:r>
              <a:rPr lang="nl-BE" sz="1800" baseline="-25000" dirty="0"/>
              <a:t>2</a:t>
            </a:r>
            <a:r>
              <a:rPr lang="nl-BE" sz="1800" dirty="0"/>
              <a:t>(g) tot 36,04g  H</a:t>
            </a:r>
            <a:r>
              <a:rPr lang="nl-BE" sz="1800" baseline="-25000" dirty="0"/>
              <a:t>2</a:t>
            </a:r>
            <a:r>
              <a:rPr lang="nl-BE" sz="1800" dirty="0"/>
              <a:t>O(</a:t>
            </a:r>
            <a:r>
              <a:rPr lang="nl-BE" sz="1800" dirty="0" err="1"/>
              <a:t>vl</a:t>
            </a:r>
            <a:r>
              <a:rPr lang="nl-BE" sz="1800" dirty="0"/>
              <a:t>)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Vb. CH</a:t>
            </a:r>
            <a:r>
              <a:rPr lang="nl-BE" sz="1800" baseline="-25000" dirty="0"/>
              <a:t>4</a:t>
            </a:r>
            <a:r>
              <a:rPr lang="nl-BE" sz="1800" dirty="0"/>
              <a:t>(g) + 2 O</a:t>
            </a:r>
            <a:r>
              <a:rPr lang="nl-BE" sz="1800" baseline="-25000" dirty="0"/>
              <a:t>2</a:t>
            </a:r>
            <a:r>
              <a:rPr lang="nl-BE" sz="1800" dirty="0"/>
              <a:t>(g) → CO</a:t>
            </a:r>
            <a:r>
              <a:rPr lang="nl-BE" sz="1800" baseline="-25000" dirty="0"/>
              <a:t>2</a:t>
            </a:r>
            <a:r>
              <a:rPr lang="nl-BE" sz="1800" dirty="0"/>
              <a:t>(g) + 2 H</a:t>
            </a:r>
            <a:r>
              <a:rPr lang="nl-BE" sz="1800" baseline="-25000" dirty="0"/>
              <a:t>2</a:t>
            </a:r>
            <a:r>
              <a:rPr lang="nl-BE" sz="1800" dirty="0"/>
              <a:t>O(g)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Vb. Vast Aluminium reageert met een </a:t>
            </a:r>
            <a:r>
              <a:rPr lang="nl-BE" sz="1800" dirty="0" err="1"/>
              <a:t>HCl</a:t>
            </a:r>
            <a:r>
              <a:rPr lang="nl-BE" sz="1800" dirty="0"/>
              <a:t>-oplossing tot opgelost AlCl</a:t>
            </a:r>
            <a:r>
              <a:rPr lang="nl-BE" sz="1800" baseline="-25000" dirty="0"/>
              <a:t>3</a:t>
            </a:r>
            <a:r>
              <a:rPr lang="nl-BE" sz="1800" dirty="0"/>
              <a:t>(</a:t>
            </a:r>
            <a:r>
              <a:rPr lang="nl-BE" sz="1800" dirty="0" err="1"/>
              <a:t>aq</a:t>
            </a:r>
            <a:r>
              <a:rPr lang="nl-BE" sz="1800" dirty="0"/>
              <a:t>) en H</a:t>
            </a:r>
            <a:r>
              <a:rPr lang="nl-BE" sz="1800" baseline="-25000" dirty="0"/>
              <a:t>2 </a:t>
            </a:r>
            <a:r>
              <a:rPr lang="nl-BE" sz="1800" dirty="0"/>
              <a:t>gas.</a:t>
            </a:r>
          </a:p>
          <a:p>
            <a:pPr marL="0" indent="0">
              <a:buNone/>
            </a:pPr>
            <a:r>
              <a:rPr lang="nl-BE" sz="1800" dirty="0"/>
              <a:t>	Al(v) +  3 </a:t>
            </a:r>
            <a:r>
              <a:rPr lang="nl-BE" sz="1800" dirty="0" err="1"/>
              <a:t>HCl</a:t>
            </a:r>
            <a:r>
              <a:rPr lang="nl-BE" sz="1800" dirty="0"/>
              <a:t>(</a:t>
            </a:r>
            <a:r>
              <a:rPr lang="nl-BE" sz="1800" dirty="0" err="1"/>
              <a:t>aq</a:t>
            </a:r>
            <a:r>
              <a:rPr lang="nl-BE" sz="1800" dirty="0"/>
              <a:t>) → AlCl</a:t>
            </a:r>
            <a:r>
              <a:rPr lang="nl-BE" sz="1800" baseline="-25000" dirty="0"/>
              <a:t>3</a:t>
            </a:r>
            <a:r>
              <a:rPr lang="nl-BE" sz="1800" dirty="0"/>
              <a:t>(</a:t>
            </a:r>
            <a:r>
              <a:rPr lang="nl-BE" sz="1800" dirty="0" err="1"/>
              <a:t>aq</a:t>
            </a:r>
            <a:r>
              <a:rPr lang="nl-BE" sz="1800" dirty="0"/>
              <a:t>) + 3/2 H</a:t>
            </a:r>
            <a:r>
              <a:rPr lang="nl-BE" sz="1800" baseline="-25000" dirty="0"/>
              <a:t>2</a:t>
            </a:r>
            <a:r>
              <a:rPr lang="nl-BE" sz="1800" dirty="0"/>
              <a:t>(g)</a:t>
            </a:r>
          </a:p>
          <a:p>
            <a:pPr marL="0" indent="0">
              <a:buNone/>
            </a:pPr>
            <a:r>
              <a:rPr lang="nl-BE" sz="1800" dirty="0"/>
              <a:t>Beter:2 Al(v) +  6 </a:t>
            </a:r>
            <a:r>
              <a:rPr lang="nl-BE" sz="1800" dirty="0" err="1"/>
              <a:t>HCl</a:t>
            </a:r>
            <a:r>
              <a:rPr lang="nl-BE" sz="1800" dirty="0"/>
              <a:t>(</a:t>
            </a:r>
            <a:r>
              <a:rPr lang="nl-BE" sz="1800" dirty="0" err="1"/>
              <a:t>aq</a:t>
            </a:r>
            <a:r>
              <a:rPr lang="nl-BE" sz="1800" dirty="0"/>
              <a:t>) → 2 AlCl</a:t>
            </a:r>
            <a:r>
              <a:rPr lang="nl-BE" sz="1800" baseline="-25000" dirty="0"/>
              <a:t>3</a:t>
            </a:r>
            <a:r>
              <a:rPr lang="nl-BE" sz="1800" dirty="0"/>
              <a:t>(</a:t>
            </a:r>
            <a:r>
              <a:rPr lang="nl-BE" sz="1800" dirty="0" err="1"/>
              <a:t>aq</a:t>
            </a:r>
            <a:r>
              <a:rPr lang="nl-BE" sz="1800" dirty="0"/>
              <a:t>) + 3 H</a:t>
            </a:r>
            <a:r>
              <a:rPr lang="nl-BE" sz="1800" baseline="-25000" dirty="0"/>
              <a:t>2</a:t>
            </a:r>
            <a:r>
              <a:rPr lang="nl-BE" sz="1800" dirty="0"/>
              <a:t>(g)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5979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5448" y="115889"/>
            <a:ext cx="11441769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1:Bepaling van de minimumformule </a:t>
            </a:r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kstvak 12"/>
          <p:cNvSpPr txBox="1"/>
          <p:nvPr/>
        </p:nvSpPr>
        <p:spPr bwMode="auto">
          <a:xfrm>
            <a:off x="2053973" y="1692650"/>
            <a:ext cx="295465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BRUTOFORMULE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+mn-lt"/>
                <a:cs typeface="+mn-cs"/>
              </a:rPr>
              <a:t>bv. Glucose C</a:t>
            </a:r>
            <a:r>
              <a:rPr lang="nl-BE" sz="2400" baseline="-25000" dirty="0">
                <a:latin typeface="+mn-lt"/>
                <a:cs typeface="+mn-cs"/>
              </a:rPr>
              <a:t>6</a:t>
            </a:r>
            <a:r>
              <a:rPr lang="nl-BE" sz="2400" dirty="0">
                <a:latin typeface="+mn-lt"/>
                <a:cs typeface="+mn-cs"/>
              </a:rPr>
              <a:t>H</a:t>
            </a:r>
            <a:r>
              <a:rPr lang="nl-BE" sz="2400" baseline="-25000" dirty="0">
                <a:latin typeface="+mn-lt"/>
                <a:cs typeface="+mn-cs"/>
              </a:rPr>
              <a:t>12</a:t>
            </a:r>
            <a:r>
              <a:rPr lang="nl-BE" sz="2400" dirty="0">
                <a:latin typeface="+mn-lt"/>
                <a:cs typeface="+mn-cs"/>
              </a:rPr>
              <a:t>O</a:t>
            </a:r>
            <a:r>
              <a:rPr lang="nl-BE" sz="2400" baseline="-25000" dirty="0">
                <a:latin typeface="+mn-lt"/>
                <a:cs typeface="+mn-cs"/>
              </a:rPr>
              <a:t>6</a:t>
            </a:r>
            <a:r>
              <a:rPr lang="nl-BE" sz="2400" dirty="0">
                <a:latin typeface="+mn-lt"/>
                <a:cs typeface="+mn-cs"/>
              </a:rPr>
              <a:t>	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Tekstvak 13"/>
          <p:cNvSpPr txBox="1"/>
          <p:nvPr/>
        </p:nvSpPr>
        <p:spPr bwMode="auto">
          <a:xfrm>
            <a:off x="5272581" y="1855907"/>
            <a:ext cx="3076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Absolute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samenstelling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Rechte verbindingslijn met pijl 14"/>
          <p:cNvCxnSpPr/>
          <p:nvPr/>
        </p:nvCxnSpPr>
        <p:spPr>
          <a:xfrm>
            <a:off x="4589368" y="2077370"/>
            <a:ext cx="720080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 bwMode="auto">
          <a:xfrm>
            <a:off x="2053973" y="3484383"/>
            <a:ext cx="282898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MINIMUMFORMULE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+mn-lt"/>
                <a:cs typeface="+mn-cs"/>
              </a:rPr>
              <a:t>bv. (CH</a:t>
            </a:r>
            <a:r>
              <a:rPr lang="nl-BE" sz="2400" baseline="-25000" dirty="0">
                <a:latin typeface="+mn-lt"/>
                <a:cs typeface="+mn-cs"/>
              </a:rPr>
              <a:t>2</a:t>
            </a:r>
            <a:r>
              <a:rPr lang="nl-BE" sz="2400" dirty="0">
                <a:latin typeface="+mn-lt"/>
                <a:cs typeface="+mn-cs"/>
              </a:rPr>
              <a:t>O)</a:t>
            </a:r>
            <a:r>
              <a:rPr lang="nl-BE" sz="2400" baseline="-25000" dirty="0">
                <a:latin typeface="+mn-lt"/>
                <a:cs typeface="+mn-cs"/>
              </a:rPr>
              <a:t>n</a:t>
            </a:r>
            <a:endParaRPr kumimoji="0" lang="nl-BE" sz="24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>
            <a:off x="4805392" y="3700407"/>
            <a:ext cx="720080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 bwMode="auto">
          <a:xfrm>
            <a:off x="5451343" y="3468993"/>
            <a:ext cx="311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+mn-lt"/>
                <a:cs typeface="+mn-cs"/>
              </a:rPr>
              <a:t>Relatieve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samenstelling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9" name="PIJL-OMLAAG 9"/>
          <p:cNvSpPr/>
          <p:nvPr/>
        </p:nvSpPr>
        <p:spPr>
          <a:xfrm>
            <a:off x="4877400" y="3882000"/>
            <a:ext cx="576064" cy="1199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20" name="Tekstvak 19"/>
          <p:cNvSpPr txBox="1"/>
          <p:nvPr/>
        </p:nvSpPr>
        <p:spPr bwMode="auto">
          <a:xfrm>
            <a:off x="3471605" y="5261232"/>
            <a:ext cx="37112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EXPERIMENTELE BEPALING!</a:t>
            </a:r>
          </a:p>
        </p:txBody>
      </p:sp>
      <p:sp>
        <p:nvSpPr>
          <p:cNvPr id="21" name="Tekstvak 20"/>
          <p:cNvSpPr txBox="1"/>
          <p:nvPr/>
        </p:nvSpPr>
        <p:spPr bwMode="auto">
          <a:xfrm>
            <a:off x="7182813" y="5225922"/>
            <a:ext cx="391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vb. Vitamine C 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pag. 39-40-41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569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Bepaling van de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massaprocentuele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samenstelling</a:t>
            </a:r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IJL-RECHTS 1"/>
          <p:cNvSpPr/>
          <p:nvPr/>
        </p:nvSpPr>
        <p:spPr>
          <a:xfrm>
            <a:off x="1254549" y="2051384"/>
            <a:ext cx="151216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5" name="Tekstvak 4"/>
          <p:cNvSpPr txBox="1"/>
          <p:nvPr/>
        </p:nvSpPr>
        <p:spPr bwMode="auto">
          <a:xfrm>
            <a:off x="2923123" y="2226758"/>
            <a:ext cx="6744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Bepaling </a:t>
            </a:r>
            <a:r>
              <a:rPr lang="nl-BE" dirty="0" err="1">
                <a:latin typeface="Verdana" panose="020B0604030504040204" pitchFamily="34" charset="0"/>
                <a:ea typeface="Verdana" panose="020B0604030504040204" pitchFamily="34" charset="0"/>
              </a:rPr>
              <a:t>vh</a:t>
            </a:r>
            <a:r>
              <a:rPr lang="nl-BE" dirty="0">
                <a:latin typeface="Verdana" panose="020B0604030504040204" pitchFamily="34" charset="0"/>
                <a:ea typeface="Verdana" panose="020B0604030504040204" pitchFamily="34" charset="0"/>
              </a:rPr>
              <a:t> m% uit de </a:t>
            </a:r>
            <a:r>
              <a:rPr lang="nl-BE" dirty="0" err="1">
                <a:latin typeface="Verdana" panose="020B0604030504040204" pitchFamily="34" charset="0"/>
                <a:ea typeface="Verdana" panose="020B0604030504040204" pitchFamily="34" charset="0"/>
              </a:rPr>
              <a:t>brutoformule</a:t>
            </a:r>
            <a:r>
              <a:rPr lang="nl-BE" dirty="0">
                <a:latin typeface="Verdana" panose="020B0604030504040204" pitchFamily="34" charset="0"/>
                <a:ea typeface="Verdana" panose="020B0604030504040204" pitchFamily="34" charset="0"/>
              </a:rPr>
              <a:t> van een verbinding</a:t>
            </a:r>
            <a:endParaRPr kumimoji="0" lang="nl-BE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kstvak 5"/>
          <p:cNvSpPr txBox="1"/>
          <p:nvPr/>
        </p:nvSpPr>
        <p:spPr bwMode="auto">
          <a:xfrm>
            <a:off x="3008666" y="2596090"/>
            <a:ext cx="27345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dirty="0">
                <a:latin typeface="Verdana" panose="020B0604030504040204" pitchFamily="34" charset="0"/>
                <a:ea typeface="Verdana" panose="020B0604030504040204" pitchFamily="34" charset="0"/>
              </a:rPr>
              <a:t>Zie voorbeeld pag. 41</a:t>
            </a:r>
            <a:endParaRPr kumimoji="0" lang="nl-BE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1981200" y="980729"/>
            <a:ext cx="8075240" cy="5145435"/>
          </a:xfrm>
        </p:spPr>
        <p:txBody>
          <a:bodyPr/>
          <a:lstStyle/>
          <a:p>
            <a:r>
              <a:rPr lang="nl-BE" altLang="nl-NL" b="1" dirty="0"/>
              <a:t>Hoorcollege: 1u/week</a:t>
            </a:r>
          </a:p>
          <a:p>
            <a:pPr lvl="1"/>
            <a:r>
              <a:rPr lang="nl-BE" altLang="nl-NL" dirty="0"/>
              <a:t>theoretische aspecten</a:t>
            </a:r>
            <a:br>
              <a:rPr lang="nl-BE" altLang="nl-NL" sz="1600" dirty="0"/>
            </a:br>
            <a:endParaRPr lang="nl-BE" altLang="nl-NL" sz="1800" dirty="0"/>
          </a:p>
          <a:p>
            <a:pPr marL="342900" lvl="1" indent="-342900"/>
            <a:r>
              <a:rPr lang="nl-BE" altLang="nl-NL" sz="2400" b="1" dirty="0"/>
              <a:t>Werkcolleges: 1,5u per week</a:t>
            </a:r>
            <a:endParaRPr lang="nl-BE" altLang="nl-NL" dirty="0"/>
          </a:p>
          <a:p>
            <a:pPr marL="742950" lvl="2" indent="-342900"/>
            <a:r>
              <a:rPr lang="nl-BE" altLang="nl-NL" sz="2000" dirty="0"/>
              <a:t>Essentiële aspecten </a:t>
            </a:r>
            <a:r>
              <a:rPr lang="nl-BE" altLang="nl-NL" sz="2000" dirty="0" err="1"/>
              <a:t>vd</a:t>
            </a:r>
            <a:r>
              <a:rPr lang="nl-BE" altLang="nl-NL" sz="2000" dirty="0"/>
              <a:t> theorie: klemtoon</a:t>
            </a:r>
          </a:p>
          <a:p>
            <a:pPr marL="742950" lvl="2" indent="-342900"/>
            <a:r>
              <a:rPr lang="nl-BE" altLang="nl-NL" sz="2000" dirty="0"/>
              <a:t>Voorbeeldoefening</a:t>
            </a:r>
          </a:p>
          <a:p>
            <a:pPr marL="742950" lvl="2" indent="-342900"/>
            <a:r>
              <a:rPr lang="nl-BE" altLang="nl-NL" sz="2000" dirty="0"/>
              <a:t>Vragen stellen aan docent en studenten </a:t>
            </a:r>
            <a:r>
              <a:rPr lang="nl-BE" altLang="nl-NL" sz="2000" dirty="0" err="1"/>
              <a:t>mbt</a:t>
            </a:r>
            <a:r>
              <a:rPr lang="nl-BE" altLang="nl-NL" sz="2000" dirty="0"/>
              <a:t> theorie en oefeningen </a:t>
            </a:r>
          </a:p>
          <a:p>
            <a:pPr marL="742950" lvl="2" indent="-342900"/>
            <a:r>
              <a:rPr lang="nl-BE" altLang="nl-NL" sz="2000" dirty="0"/>
              <a:t>Oefeningen maken</a:t>
            </a:r>
            <a:endParaRPr lang="nl-NL" altLang="nl-NL" sz="2000" dirty="0"/>
          </a:p>
          <a:p>
            <a:endParaRPr lang="nl-BE" altLang="nl-NL" b="1" dirty="0"/>
          </a:p>
          <a:p>
            <a:r>
              <a:rPr lang="nl-BE" altLang="nl-NL" b="1" dirty="0"/>
              <a:t>Ondersteuning via Toledo: </a:t>
            </a:r>
          </a:p>
          <a:p>
            <a:pPr lvl="1"/>
            <a:r>
              <a:rPr lang="nl-BE" altLang="nl-NL" dirty="0"/>
              <a:t>Via toetsen/zelfevaluatie </a:t>
            </a:r>
          </a:p>
          <a:p>
            <a:pPr lvl="1"/>
            <a:r>
              <a:rPr lang="nl-BE" altLang="nl-NL" dirty="0"/>
              <a:t>Via voorbeeldexamenvragen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Chemie schakelprogramma’s: aanpak</a:t>
            </a:r>
          </a:p>
        </p:txBody>
      </p:sp>
    </p:spTree>
    <p:extLst>
      <p:ext uri="{BB962C8B-B14F-4D97-AF65-F5344CB8AC3E}">
        <p14:creationId xmlns:p14="http://schemas.microsoft.com/office/powerpoint/2010/main" val="103369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Oef. 12, 13, 14</a:t>
            </a:r>
            <a:r>
              <a:rPr lang="nl-BE"/>
              <a:t>, 15, 16</a:t>
            </a:r>
            <a:r>
              <a:rPr lang="nl-BE" dirty="0"/>
              <a:t>, 18, 19</a:t>
            </a:r>
            <a:r>
              <a:rPr lang="nl-BE"/>
              <a:t>, 23, 24, 25 en 26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Oefeningen werkcollege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836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469624" cy="5217443"/>
          </a:xfrm>
        </p:spPr>
        <p:txBody>
          <a:bodyPr/>
          <a:lstStyle/>
          <a:p>
            <a:pPr marL="457200" indent="-457200" eaLnBrk="0" hangingPunct="0">
              <a:buAutoNum type="arabicPeriod"/>
            </a:pPr>
            <a:r>
              <a:rPr lang="nl-BE" sz="1800" dirty="0"/>
              <a:t>Omzetten van de namen van producten naar formules</a:t>
            </a:r>
          </a:p>
          <a:p>
            <a:pPr marL="457200" indent="-457200" eaLnBrk="0" hangingPunct="0">
              <a:buAutoNum type="arabicPeriod"/>
            </a:pPr>
            <a:r>
              <a:rPr lang="nl-BE" sz="1800" dirty="0"/>
              <a:t>Schrijven van reactievergelijking</a:t>
            </a:r>
          </a:p>
          <a:p>
            <a:pPr marL="457200" indent="-457200" eaLnBrk="0" hangingPunct="0">
              <a:buAutoNum type="arabicPeriod"/>
            </a:pPr>
            <a:r>
              <a:rPr lang="nl-BE" sz="1800" dirty="0"/>
              <a:t>Aanpassen van voorgetallen</a:t>
            </a:r>
          </a:p>
          <a:p>
            <a:pPr marL="457200" indent="-457200" eaLnBrk="0" hangingPunct="0">
              <a:buAutoNum type="arabicPeriod"/>
            </a:pPr>
            <a:r>
              <a:rPr lang="nl-BE" sz="1800" dirty="0"/>
              <a:t>Berekenen van molecuulmassa’s</a:t>
            </a:r>
          </a:p>
          <a:p>
            <a:pPr marL="457200" indent="-457200" eaLnBrk="0" hangingPunct="0">
              <a:buAutoNum type="arabicPeriod"/>
            </a:pPr>
            <a:r>
              <a:rPr lang="nl-BE" sz="1800" dirty="0"/>
              <a:t>Omrekenen van gegeven hoeveelheden naar mol</a:t>
            </a:r>
          </a:p>
          <a:p>
            <a:pPr marL="457200" indent="-457200" eaLnBrk="0" hangingPunct="0">
              <a:buAutoNum type="arabicPeriod"/>
            </a:pPr>
            <a:r>
              <a:rPr lang="nl-BE" sz="1800" dirty="0"/>
              <a:t>Reactievergelijking op macroschaal</a:t>
            </a:r>
          </a:p>
          <a:p>
            <a:pPr marL="457200" indent="-457200" eaLnBrk="0" hangingPunct="0">
              <a:buAutoNum type="arabicPeriod"/>
            </a:pPr>
            <a:r>
              <a:rPr lang="nl-BE" sz="1800" dirty="0"/>
              <a:t>Berekenen van gevraagde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Voorbeeld: er is slechts </a:t>
            </a:r>
            <a:r>
              <a:rPr lang="nl-BE" sz="1800" b="1" dirty="0">
                <a:solidFill>
                  <a:srgbClr val="FF0000"/>
                </a:solidFill>
              </a:rPr>
              <a:t>1 reagens </a:t>
            </a:r>
          </a:p>
          <a:p>
            <a:pPr marL="0" indent="0">
              <a:buNone/>
            </a:pPr>
            <a:r>
              <a:rPr lang="nl-BE" sz="1800" dirty="0"/>
              <a:t>In ruimtevaartuigen gebruikt men vast lithiumhydroxide om het CO</a:t>
            </a:r>
            <a:r>
              <a:rPr lang="nl-BE" sz="1800" baseline="-25000" dirty="0"/>
              <a:t>2</a:t>
            </a:r>
            <a:r>
              <a:rPr lang="nl-BE" sz="1800" dirty="0"/>
              <a:t>(g) op te vangen, dat door astronauten wordt uitgeademd. Het lithiumhydroxide reageert met CO</a:t>
            </a:r>
            <a:r>
              <a:rPr lang="nl-BE" sz="1800" baseline="-25000" dirty="0"/>
              <a:t>2</a:t>
            </a:r>
            <a:r>
              <a:rPr lang="nl-BE" sz="1800" dirty="0"/>
              <a:t> tot vast lithiumcarbonaat en vloeibaar water.</a:t>
            </a:r>
            <a:endParaRPr lang="en-GB" sz="1800" dirty="0"/>
          </a:p>
          <a:p>
            <a:pPr marL="0" indent="0">
              <a:buNone/>
            </a:pPr>
            <a:r>
              <a:rPr lang="nl-BE" sz="1800" b="1" dirty="0"/>
              <a:t>Hoeveel g koofstofdioxide kan er opgevangen worden door 1,00g lithiumhydroxide?</a:t>
            </a:r>
            <a:endParaRPr lang="en-GB" sz="1800" dirty="0"/>
          </a:p>
          <a:p>
            <a:r>
              <a:rPr lang="nl-BE" sz="1800" dirty="0"/>
              <a:t>Extra gegevens: </a:t>
            </a:r>
            <a:r>
              <a:rPr lang="nl-BE" sz="1800" dirty="0" err="1"/>
              <a:t>lithumhydroxide</a:t>
            </a:r>
            <a:r>
              <a:rPr lang="nl-BE" sz="1800" dirty="0"/>
              <a:t>= </a:t>
            </a:r>
            <a:r>
              <a:rPr lang="nl-BE" sz="1800" dirty="0" err="1"/>
              <a:t>LiOH</a:t>
            </a:r>
            <a:r>
              <a:rPr lang="en-GB" sz="1800" dirty="0"/>
              <a:t>, </a:t>
            </a:r>
            <a:r>
              <a:rPr lang="nl-BE" sz="1800" dirty="0"/>
              <a:t>koolstofdioxide= CO</a:t>
            </a:r>
            <a:r>
              <a:rPr lang="nl-BE" sz="1800" baseline="-25000" dirty="0"/>
              <a:t>2</a:t>
            </a:r>
            <a:r>
              <a:rPr lang="en-GB" sz="1800" dirty="0"/>
              <a:t>, </a:t>
            </a:r>
            <a:r>
              <a:rPr lang="nl-BE" sz="1800" dirty="0"/>
              <a:t>lithiumcarbonaat = Li</a:t>
            </a:r>
            <a:r>
              <a:rPr lang="nl-BE" sz="1800" baseline="-25000" dirty="0"/>
              <a:t>2</a:t>
            </a:r>
            <a:r>
              <a:rPr lang="nl-BE" sz="1800" dirty="0"/>
              <a:t>CO</a:t>
            </a:r>
            <a:r>
              <a:rPr lang="nl-BE" sz="1800" baseline="-25000" dirty="0"/>
              <a:t>3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</a:t>
            </a:r>
            <a:r>
              <a:rPr lang="nl-BE" sz="2400" b="1" dirty="0"/>
              <a:t>Stoichiometrische berekeningen – Procedure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43704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12" y="954881"/>
            <a:ext cx="9171432" cy="4890412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Gegevens over 1 reagens: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50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buNone/>
            </a:pPr>
            <a:r>
              <a:rPr lang="nl-BE" sz="1800" dirty="0"/>
              <a:t>Er zijn </a:t>
            </a:r>
            <a:r>
              <a:rPr lang="nl-BE" sz="1800" b="1" dirty="0">
                <a:solidFill>
                  <a:srgbClr val="FF0000"/>
                </a:solidFill>
              </a:rPr>
              <a:t>2 reagentia</a:t>
            </a:r>
            <a:r>
              <a:rPr lang="nl-BE" sz="1800" dirty="0"/>
              <a:t>: 2 mogelijkheden: </a:t>
            </a:r>
            <a:r>
              <a:rPr lang="nl-BE" sz="1800" b="1" dirty="0"/>
              <a:t>reagentia </a:t>
            </a:r>
            <a:r>
              <a:rPr lang="nl-BE" sz="1800" b="1" dirty="0">
                <a:sym typeface="Wingdings" panose="05000000000000000000" pitchFamily="2" charset="2"/>
              </a:rPr>
              <a:t> </a:t>
            </a:r>
            <a:r>
              <a:rPr lang="nl-BE" sz="1800" b="1" dirty="0" err="1">
                <a:sym typeface="Wingdings" panose="05000000000000000000" pitchFamily="2" charset="2"/>
              </a:rPr>
              <a:t>reactieprodukten</a:t>
            </a:r>
            <a:endParaRPr lang="nl-BE" sz="1800" b="1" dirty="0"/>
          </a:p>
          <a:p>
            <a:pPr marL="0" indent="0" eaLnBrk="0" hangingPunct="0">
              <a:buNone/>
            </a:pPr>
            <a:endParaRPr lang="nl-BE" sz="1800" dirty="0"/>
          </a:p>
          <a:p>
            <a:pPr eaLnBrk="0" hangingPunct="0"/>
            <a:r>
              <a:rPr lang="nl-BE" sz="1800" dirty="0"/>
              <a:t>Reagentia in dezelfde verhouding aanwezig als de coëfficiënten in de reactie: </a:t>
            </a:r>
          </a:p>
          <a:p>
            <a:pPr marL="0" indent="0" eaLnBrk="0" hangingPunct="0">
              <a:buNone/>
            </a:pPr>
            <a:r>
              <a:rPr lang="nl-BE" sz="1800" dirty="0"/>
              <a:t>	De reactie stopt als de reagentia </a:t>
            </a:r>
            <a:r>
              <a:rPr lang="nl-BE" sz="1800" dirty="0" err="1"/>
              <a:t>weggereageerd</a:t>
            </a:r>
            <a:r>
              <a:rPr lang="nl-BE" sz="1800" dirty="0"/>
              <a:t> zijn</a:t>
            </a:r>
          </a:p>
          <a:p>
            <a:pPr marL="0" indent="0" eaLnBrk="0" hangingPunct="0">
              <a:buNone/>
            </a:pPr>
            <a:r>
              <a:rPr lang="nl-BE" sz="1800" dirty="0"/>
              <a:t>	In het </a:t>
            </a:r>
            <a:r>
              <a:rPr lang="nl-BE" sz="1800" dirty="0" err="1"/>
              <a:t>reactiemidden</a:t>
            </a:r>
            <a:r>
              <a:rPr lang="nl-BE" sz="1800" dirty="0"/>
              <a:t>: enkel </a:t>
            </a:r>
            <a:r>
              <a:rPr lang="nl-BE" sz="1800" dirty="0" err="1"/>
              <a:t>reactieprodukten</a:t>
            </a:r>
            <a:endParaRPr lang="nl-BE" sz="1800" dirty="0"/>
          </a:p>
          <a:p>
            <a:pPr marL="0" indent="0" eaLnBrk="0" hangingPunct="0">
              <a:buNone/>
            </a:pPr>
            <a:endParaRPr lang="nl-BE" sz="1800" dirty="0"/>
          </a:p>
          <a:p>
            <a:pPr eaLnBrk="0" hangingPunct="0"/>
            <a:r>
              <a:rPr lang="nl-BE" sz="1800" dirty="0"/>
              <a:t>Reagentia in verschillende verhouding aanwezig als de coëfficiënten in de reactie: </a:t>
            </a:r>
          </a:p>
          <a:p>
            <a:pPr marL="0" indent="0" eaLnBrk="0" hangingPunct="0">
              <a:buNone/>
            </a:pPr>
            <a:r>
              <a:rPr lang="nl-BE" sz="1800" dirty="0"/>
              <a:t>	De reactie stopt als 1 reagens (= LIMITEREND reagens) opgebruikt is, er is dus nog 	OVERMAAT van het ander reagens.</a:t>
            </a:r>
          </a:p>
          <a:p>
            <a:pPr marL="0" indent="0" eaLnBrk="0" hangingPunct="0">
              <a:buNone/>
            </a:pPr>
            <a:r>
              <a:rPr lang="nl-BE" sz="1800" dirty="0"/>
              <a:t>	In het </a:t>
            </a:r>
            <a:r>
              <a:rPr lang="nl-BE" sz="1800" dirty="0" err="1"/>
              <a:t>reactiemidden</a:t>
            </a:r>
            <a:r>
              <a:rPr lang="nl-BE" sz="1800" dirty="0"/>
              <a:t>: </a:t>
            </a:r>
            <a:r>
              <a:rPr lang="nl-BE" sz="1800" dirty="0" err="1"/>
              <a:t>reactieprodukten</a:t>
            </a:r>
            <a:r>
              <a:rPr lang="nl-BE" sz="1800" dirty="0"/>
              <a:t> en reagens in overmaat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Vb. Student 1 voert een reactie uit met 0,300mol Fe(v) en 0,400mol H</a:t>
            </a:r>
            <a:r>
              <a:rPr lang="nl-BE" sz="1800" baseline="-25000" dirty="0"/>
              <a:t>2</a:t>
            </a:r>
            <a:r>
              <a:rPr lang="nl-BE" sz="1800" dirty="0"/>
              <a:t>O(</a:t>
            </a:r>
            <a:r>
              <a:rPr lang="nl-BE" sz="1800" dirty="0" err="1"/>
              <a:t>vl</a:t>
            </a:r>
            <a:r>
              <a:rPr lang="nl-BE" sz="1800" dirty="0"/>
              <a:t>). Deze reagentia reageren tot Fe</a:t>
            </a:r>
            <a:r>
              <a:rPr lang="nl-BE" sz="1800" baseline="-25000" dirty="0"/>
              <a:t>3</a:t>
            </a:r>
            <a:r>
              <a:rPr lang="nl-BE" sz="1800" dirty="0"/>
              <a:t>O</a:t>
            </a:r>
            <a:r>
              <a:rPr lang="nl-BE" sz="1800" baseline="-25000" dirty="0"/>
              <a:t>4</a:t>
            </a:r>
            <a:r>
              <a:rPr lang="nl-BE" sz="1800" dirty="0"/>
              <a:t>(v) en H</a:t>
            </a:r>
            <a:r>
              <a:rPr lang="nl-BE" sz="1800" baseline="-25000" dirty="0"/>
              <a:t>2</a:t>
            </a:r>
            <a:r>
              <a:rPr lang="nl-BE" sz="1800" dirty="0"/>
              <a:t>(g). In de praktijk bekomt hij 0,200mol H</a:t>
            </a:r>
            <a:r>
              <a:rPr lang="nl-BE" sz="1800" baseline="-25000" dirty="0"/>
              <a:t>2</a:t>
            </a:r>
            <a:r>
              <a:rPr lang="nl-BE" sz="1800" dirty="0"/>
              <a:t>(g). </a:t>
            </a:r>
            <a:endParaRPr lang="en-GB" sz="1800" dirty="0"/>
          </a:p>
          <a:p>
            <a:pPr marL="0" indent="0">
              <a:buNone/>
            </a:pPr>
            <a:r>
              <a:rPr lang="nl-BE" sz="1800" dirty="0"/>
              <a:t>Student 2 voert dezelfde reactie uit met 0,400mol Fe(v) en 0,500mol H</a:t>
            </a:r>
            <a:r>
              <a:rPr lang="nl-BE" sz="1800" baseline="-25000" dirty="0"/>
              <a:t>2</a:t>
            </a:r>
            <a:r>
              <a:rPr lang="nl-BE" sz="1800" dirty="0"/>
              <a:t>O(</a:t>
            </a:r>
            <a:r>
              <a:rPr lang="nl-BE" sz="1800" dirty="0" err="1"/>
              <a:t>vl</a:t>
            </a:r>
            <a:r>
              <a:rPr lang="nl-BE" sz="1800" dirty="0"/>
              <a:t>). Hij bekomt eveneens 0,200mol H</a:t>
            </a:r>
            <a:r>
              <a:rPr lang="nl-BE" sz="1800" baseline="-25000" dirty="0"/>
              <a:t>2</a:t>
            </a:r>
            <a:r>
              <a:rPr lang="nl-BE" sz="1800" dirty="0"/>
              <a:t>(g) in de praktijk.</a:t>
            </a:r>
            <a:r>
              <a:rPr lang="en-GB" sz="1800" dirty="0"/>
              <a:t> </a:t>
            </a:r>
            <a:r>
              <a:rPr lang="nl-BE" sz="1800" dirty="0"/>
              <a:t>Bij wie van beide studenten is het rendement van de reactie het hoogst?</a:t>
            </a:r>
            <a:endParaRPr lang="en-GB" sz="1800" dirty="0"/>
          </a:p>
          <a:p>
            <a:pPr marL="0" indent="0" eaLnBrk="0" hangingPunct="0">
              <a:buNone/>
            </a:pPr>
            <a:endParaRPr lang="nl-BE" b="1" u="sng" dirty="0">
              <a:solidFill>
                <a:srgbClr val="FF00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</a:t>
            </a:r>
            <a:r>
              <a:rPr lang="nl-BE" sz="2400" b="1" dirty="0"/>
              <a:t>Stoichiometrische berekeningen – verschillende mogelijkheden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375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44" y="932688"/>
            <a:ext cx="9964216" cy="531234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Gegevens over 2 reagentia: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957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433048" cy="5217443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nl-BE" sz="1800" dirty="0"/>
              <a:t>Opbrengst aan eindproduct is in realiteit altijd kleiner dan theoretisch te verwachten hoeveelheid</a:t>
            </a:r>
          </a:p>
          <a:p>
            <a:pPr marL="0" indent="0" eaLnBrk="0" hangingPunct="0">
              <a:buNone/>
            </a:pPr>
            <a:endParaRPr lang="nl-BE" sz="1800" dirty="0"/>
          </a:p>
          <a:p>
            <a:pPr eaLnBrk="0" hangingPunct="0">
              <a:buFont typeface="Wingdings" panose="05000000000000000000" pitchFamily="2" charset="2"/>
              <a:buChar char="à"/>
            </a:pPr>
            <a:r>
              <a:rPr lang="nl-BE" sz="1800" dirty="0"/>
              <a:t>Ongewenste nevenreactie</a:t>
            </a:r>
          </a:p>
          <a:p>
            <a:pPr eaLnBrk="0" hangingPunct="0">
              <a:buFont typeface="Wingdings" panose="05000000000000000000" pitchFamily="2" charset="2"/>
              <a:buChar char="à"/>
            </a:pPr>
            <a:r>
              <a:rPr lang="nl-BE" sz="1800" dirty="0"/>
              <a:t>Verliezen door de toegepaste handelingen, gebruikte zuiveringstechnieken</a:t>
            </a:r>
          </a:p>
          <a:p>
            <a:pPr eaLnBrk="0" hangingPunct="0">
              <a:buFont typeface="Wingdings" panose="05000000000000000000" pitchFamily="2" charset="2"/>
              <a:buChar char="à"/>
            </a:pPr>
            <a:r>
              <a:rPr lang="nl-BE" sz="1800" dirty="0"/>
              <a:t>Omwille van evenwichtsmengsel dat gevormd wordt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sz="2400" dirty="0"/>
              <a:t>	</a:t>
            </a:r>
            <a:r>
              <a:rPr lang="nl-BE" sz="2400" dirty="0">
                <a:solidFill>
                  <a:srgbClr val="FF0000"/>
                </a:solidFill>
              </a:rPr>
              <a:t>	Rendementsberekening </a:t>
            </a:r>
          </a:p>
          <a:p>
            <a:pPr marL="0" indent="0">
              <a:buNone/>
            </a:pP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Stoichiometrische berekeningen – rendement </a:t>
            </a:r>
            <a:endParaRPr lang="en-GB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IJL-OMLAAG 7">
            <a:extLst>
              <a:ext uri="{FF2B5EF4-FFF2-40B4-BE49-F238E27FC236}">
                <a16:creationId xmlns:a16="http://schemas.microsoft.com/office/drawing/2014/main" id="{D2B0EAEC-A7D6-4228-A277-C0C9B6F4BACF}"/>
              </a:ext>
            </a:extLst>
          </p:cNvPr>
          <p:cNvSpPr/>
          <p:nvPr/>
        </p:nvSpPr>
        <p:spPr>
          <a:xfrm>
            <a:off x="3645040" y="2898648"/>
            <a:ext cx="86409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86BE7B8-EF80-4DCB-9F61-65E761CE3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1669" y="5229200"/>
          <a:ext cx="6634495" cy="77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ergelijking" r:id="rId3" imgW="3568680" imgH="419040" progId="Equation.3">
                  <p:embed/>
                </p:oleObj>
              </mc:Choice>
              <mc:Fallback>
                <p:oleObj name="Vergelijking" r:id="rId3" imgW="3568680" imgH="4190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86BE7B8-EF80-4DCB-9F61-65E761CE3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69" y="5229200"/>
                        <a:ext cx="6634495" cy="779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64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1800" dirty="0"/>
              <a:t>Voorbeeld:</a:t>
            </a:r>
          </a:p>
          <a:p>
            <a:pPr marL="0" indent="0">
              <a:buNone/>
            </a:pPr>
            <a:r>
              <a:rPr lang="nl-BE" sz="1800" dirty="0"/>
              <a:t>Een laborante heeft in het labo </a:t>
            </a:r>
            <a:r>
              <a:rPr lang="nl-BE" sz="1800" dirty="0" err="1"/>
              <a:t>diwaterstofgas</a:t>
            </a:r>
            <a:r>
              <a:rPr lang="nl-BE" sz="1800" dirty="0"/>
              <a:t> H</a:t>
            </a:r>
            <a:r>
              <a:rPr lang="nl-BE" sz="1800" baseline="-25000" dirty="0"/>
              <a:t>2</a:t>
            </a:r>
            <a:r>
              <a:rPr lang="nl-BE" sz="1800" dirty="0"/>
              <a:t>(g) nodig. Ze maakt dit H</a:t>
            </a:r>
            <a:r>
              <a:rPr lang="nl-BE" sz="1800" baseline="-25000" dirty="0"/>
              <a:t>2</a:t>
            </a:r>
            <a:r>
              <a:rPr lang="nl-BE" sz="1800" dirty="0"/>
              <a:t>(g) zelf door een zwavelzuuroplossing op zink te gieten. Er gebeurt een reactie tot zinksulfaat, dat in oplossing blijft en waterstofgas. Bij 10,0g zinkpoeder giet zij 100ml 2,0M zwavelzuuroplossing. Hoeveel cm³ waterstofgas van 25°C en 76cm Hg kan er maximaal ontstaan?</a:t>
            </a:r>
          </a:p>
          <a:p>
            <a:pPr marL="0" indent="0">
              <a:buNone/>
            </a:pPr>
            <a:r>
              <a:rPr lang="nl-BE" sz="1800" dirty="0"/>
              <a:t>Stel dat er in de praktijk 3,244 liter H</a:t>
            </a:r>
            <a:r>
              <a:rPr lang="nl-BE" sz="1800" baseline="-25000" dirty="0"/>
              <a:t>2</a:t>
            </a:r>
            <a:r>
              <a:rPr lang="nl-BE" sz="1800" dirty="0"/>
              <a:t>(g) </a:t>
            </a:r>
            <a:r>
              <a:rPr lang="nl-BE" sz="1800" dirty="0" err="1"/>
              <a:t>onstaat</a:t>
            </a:r>
            <a:r>
              <a:rPr lang="nl-BE" sz="1800" dirty="0"/>
              <a:t>, hoeveel bedraagt het rendement?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nl-BE" sz="1800" dirty="0"/>
              <a:t>Extra gegevens: </a:t>
            </a:r>
            <a:endParaRPr lang="en-GB" sz="1800" dirty="0"/>
          </a:p>
          <a:p>
            <a:pPr lvl="0"/>
            <a:r>
              <a:rPr lang="nl-BE" sz="1800" dirty="0"/>
              <a:t>zinksulfaatoplossing: ZnSO</a:t>
            </a:r>
            <a:r>
              <a:rPr lang="nl-BE" sz="1800" baseline="-25000" dirty="0"/>
              <a:t>4</a:t>
            </a:r>
            <a:r>
              <a:rPr lang="nl-BE" sz="1800" dirty="0"/>
              <a:t>(</a:t>
            </a:r>
            <a:r>
              <a:rPr lang="nl-BE" sz="1800" dirty="0" err="1"/>
              <a:t>aq</a:t>
            </a:r>
            <a:r>
              <a:rPr lang="nl-BE" sz="1800" dirty="0"/>
              <a:t>) </a:t>
            </a:r>
            <a:endParaRPr lang="en-GB" sz="1800" dirty="0"/>
          </a:p>
          <a:p>
            <a:pPr lvl="0"/>
            <a:r>
              <a:rPr lang="nl-BE" sz="1800" dirty="0"/>
              <a:t>zwavelzuuroplossing H</a:t>
            </a:r>
            <a:r>
              <a:rPr lang="nl-BE" sz="1800" baseline="-25000" dirty="0"/>
              <a:t>2</a:t>
            </a:r>
            <a:r>
              <a:rPr lang="nl-BE" sz="1800" dirty="0"/>
              <a:t>SO</a:t>
            </a:r>
            <a:r>
              <a:rPr lang="nl-BE" sz="1800" baseline="-25000" dirty="0"/>
              <a:t>4</a:t>
            </a:r>
            <a:r>
              <a:rPr lang="nl-BE" sz="1800" dirty="0"/>
              <a:t>(</a:t>
            </a:r>
            <a:r>
              <a:rPr lang="nl-BE" sz="1800" dirty="0" err="1"/>
              <a:t>aq</a:t>
            </a:r>
            <a:r>
              <a:rPr lang="nl-BE" sz="1800" dirty="0"/>
              <a:t>) </a:t>
            </a:r>
            <a:endParaRPr lang="en-GB" sz="1800" dirty="0"/>
          </a:p>
          <a:p>
            <a:pPr lvl="0"/>
            <a:r>
              <a:rPr lang="nl-BE" sz="1800" dirty="0" err="1"/>
              <a:t>diwaterstofgas</a:t>
            </a:r>
            <a:r>
              <a:rPr lang="nl-BE" sz="1800" dirty="0"/>
              <a:t> H</a:t>
            </a:r>
            <a:r>
              <a:rPr lang="nl-BE" sz="1800" baseline="-25000" dirty="0"/>
              <a:t>2</a:t>
            </a:r>
            <a:r>
              <a:rPr lang="nl-BE" sz="1800" dirty="0"/>
              <a:t>(g)</a:t>
            </a:r>
            <a:endParaRPr lang="en-GB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Oef 32 (eerst indien je moeilijkheden hebt met reacties balanceren)</a:t>
            </a:r>
          </a:p>
          <a:p>
            <a:pPr marL="0" indent="0">
              <a:buNone/>
            </a:pPr>
            <a:r>
              <a:rPr lang="nl-BE" sz="1800" dirty="0"/>
              <a:t>Oef 27, 28, 29, 30, 31</a:t>
            </a:r>
          </a:p>
          <a:p>
            <a:pPr marL="0" indent="0">
              <a:buNone/>
            </a:pPr>
            <a:r>
              <a:rPr lang="nl-BE" sz="1800" dirty="0"/>
              <a:t>Herhalingsoefeningen</a:t>
            </a:r>
            <a:r>
              <a:rPr lang="nl-BE" sz="1800"/>
              <a:t>: 9,12</a:t>
            </a:r>
            <a:r>
              <a:rPr lang="nl-BE" sz="1800" dirty="0"/>
              <a:t>, 13</a:t>
            </a:r>
            <a:endParaRPr lang="en-GB" sz="18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</a:rPr>
              <a:t>Hoofdstuk 1: </a:t>
            </a:r>
            <a:r>
              <a:rPr lang="nl-BE" sz="2400" dirty="0"/>
              <a:t>Stoichiometrische berekeningen – voorbeeld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11252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871231"/>
            <a:ext cx="6310312" cy="52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1981200" y="980728"/>
            <a:ext cx="8435280" cy="5328592"/>
          </a:xfrm>
        </p:spPr>
        <p:txBody>
          <a:bodyPr/>
          <a:lstStyle/>
          <a:p>
            <a:r>
              <a:rPr lang="nl-BE" b="1" dirty="0"/>
              <a:t>Verplichte aanwezigheid! (ND)</a:t>
            </a:r>
          </a:p>
          <a:p>
            <a:pPr lvl="1"/>
            <a:r>
              <a:rPr lang="nl-BE" dirty="0"/>
              <a:t>Meebrengen: </a:t>
            </a:r>
            <a:br>
              <a:rPr lang="nl-BE" dirty="0"/>
            </a:br>
            <a:r>
              <a:rPr lang="nl-BE" b="1" dirty="0" err="1">
                <a:solidFill>
                  <a:srgbClr val="FF0000"/>
                </a:solidFill>
              </a:rPr>
              <a:t>Labojas</a:t>
            </a:r>
            <a:r>
              <a:rPr lang="nl-BE" dirty="0"/>
              <a:t> </a:t>
            </a:r>
            <a:r>
              <a:rPr lang="nl-BE" b="1" dirty="0"/>
              <a:t>verplicht! (ter beschikking)</a:t>
            </a:r>
            <a:br>
              <a:rPr lang="nl-BE" b="1" dirty="0"/>
            </a:br>
            <a:r>
              <a:rPr lang="nl-BE" b="1" dirty="0" err="1">
                <a:solidFill>
                  <a:srgbClr val="FF0000"/>
                </a:solidFill>
                <a:sym typeface="Wingdings" panose="05000000000000000000" pitchFamily="2" charset="2"/>
              </a:rPr>
              <a:t>Propipet</a:t>
            </a:r>
            <a:r>
              <a:rPr lang="nl-BE" b="1" dirty="0">
                <a:solidFill>
                  <a:srgbClr val="FF0000"/>
                </a:solidFill>
                <a:sym typeface="Wingdings" panose="05000000000000000000" pitchFamily="2" charset="2"/>
              </a:rPr>
              <a:t>, handdoek, lucifers, alcoholstift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P</a:t>
            </a:r>
            <a:r>
              <a:rPr lang="nl-BE" dirty="0"/>
              <a:t>racticumhandleiding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b="1" dirty="0"/>
              <a:t>Verloop labo</a:t>
            </a: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Op voorhand</a:t>
            </a:r>
          </a:p>
          <a:p>
            <a:pPr lvl="2"/>
            <a:r>
              <a:rPr lang="nl-BE" dirty="0"/>
              <a:t>Werkschema + voorbereiding maken, voorbereiding afgeven</a:t>
            </a:r>
          </a:p>
          <a:p>
            <a:pPr lvl="2"/>
            <a:r>
              <a:rPr lang="nl-BE" dirty="0"/>
              <a:t>Praktische handelingen opzoeken in practicumhandleiding</a:t>
            </a: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Tijdens</a:t>
            </a:r>
          </a:p>
          <a:p>
            <a:pPr lvl="2"/>
            <a:r>
              <a:rPr lang="nl-BE" dirty="0"/>
              <a:t>Efficiënt proef uitvoeren </a:t>
            </a:r>
            <a:r>
              <a:rPr lang="nl-BE" dirty="0" err="1"/>
              <a:t>ahv</a:t>
            </a:r>
            <a:r>
              <a:rPr lang="nl-BE" dirty="0"/>
              <a:t> werkschema, metingen en berekeningen doen, verslag maken</a:t>
            </a: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Einde : </a:t>
            </a:r>
          </a:p>
          <a:p>
            <a:pPr lvl="2"/>
            <a:r>
              <a:rPr lang="nl-BE" dirty="0"/>
              <a:t>Verslag afgeven (vóór verlaten laboratorium)</a:t>
            </a:r>
          </a:p>
          <a:p>
            <a:pPr lvl="1"/>
            <a:endParaRPr lang="nl-NL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Chemie schakelprogramma’s: labo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9187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1981200" y="980729"/>
            <a:ext cx="8795320" cy="5348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BE" altLang="nl-NL" dirty="0"/>
              <a:t>Cursus</a:t>
            </a:r>
          </a:p>
          <a:p>
            <a:pPr lvl="1">
              <a:lnSpc>
                <a:spcPct val="90000"/>
              </a:lnSpc>
            </a:pPr>
            <a:r>
              <a:rPr lang="nl-BE" altLang="nl-NL" dirty="0"/>
              <a:t>Overzicht van te kennen leerstof + oef.</a:t>
            </a:r>
          </a:p>
          <a:p>
            <a:pPr lvl="1">
              <a:lnSpc>
                <a:spcPct val="90000"/>
              </a:lnSpc>
            </a:pPr>
            <a:r>
              <a:rPr lang="nl-BE" altLang="nl-NL" dirty="0"/>
              <a:t>Formularium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nl-BE" altLang="nl-NL" dirty="0"/>
              <a:t> </a:t>
            </a:r>
          </a:p>
          <a:p>
            <a:pPr>
              <a:lnSpc>
                <a:spcPct val="90000"/>
              </a:lnSpc>
            </a:pPr>
            <a:r>
              <a:rPr lang="nl-BE" altLang="nl-NL" dirty="0"/>
              <a:t>Bij ieder hoofdstuk didactische ondersteuning:</a:t>
            </a:r>
            <a:endParaRPr lang="nl-BE" altLang="nl-NL" sz="2400" dirty="0"/>
          </a:p>
          <a:p>
            <a:pPr lvl="1">
              <a:lnSpc>
                <a:spcPct val="90000"/>
              </a:lnSpc>
            </a:pPr>
            <a:r>
              <a:rPr lang="nl-BE" altLang="nl-NL" dirty="0"/>
              <a:t>Evaluatiecriteria (examen!)</a:t>
            </a:r>
          </a:p>
          <a:p>
            <a:pPr lvl="1">
              <a:lnSpc>
                <a:spcPct val="90000"/>
              </a:lnSpc>
            </a:pPr>
            <a:r>
              <a:rPr lang="nl-BE" altLang="nl-NL" dirty="0"/>
              <a:t>Opdrachten (antwoorden controleren via Toledo)</a:t>
            </a:r>
          </a:p>
          <a:p>
            <a:pPr lvl="1">
              <a:lnSpc>
                <a:spcPct val="90000"/>
              </a:lnSpc>
            </a:pPr>
            <a:r>
              <a:rPr lang="nl-BE" altLang="nl-NL" dirty="0"/>
              <a:t>Oefeningen (eindresultaten in de cursus)</a:t>
            </a:r>
          </a:p>
          <a:p>
            <a:pPr lvl="1">
              <a:lnSpc>
                <a:spcPct val="90000"/>
              </a:lnSpc>
            </a:pPr>
            <a:r>
              <a:rPr lang="nl-BE" altLang="nl-NL" dirty="0"/>
              <a:t>Oefeningen met *: maken</a:t>
            </a:r>
          </a:p>
          <a:p>
            <a:pPr lvl="1">
              <a:lnSpc>
                <a:spcPct val="90000"/>
              </a:lnSpc>
            </a:pPr>
            <a:r>
              <a:rPr lang="nl-BE" altLang="nl-NL" dirty="0"/>
              <a:t>Oefeningen zonder *: facultatief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nl-BE" altLang="nl-NL" dirty="0"/>
          </a:p>
          <a:p>
            <a:r>
              <a:rPr lang="nl-BE" dirty="0"/>
              <a:t>Examen: </a:t>
            </a:r>
          </a:p>
          <a:p>
            <a:pPr lvl="1"/>
            <a:r>
              <a:rPr lang="nl-BE" dirty="0"/>
              <a:t>90%S oefeningen en redeneervragen</a:t>
            </a:r>
          </a:p>
          <a:p>
            <a:pPr lvl="1"/>
            <a:r>
              <a:rPr lang="nl-BE" dirty="0"/>
              <a:t>10% labo</a:t>
            </a:r>
          </a:p>
          <a:p>
            <a:pPr lvl="1"/>
            <a:r>
              <a:rPr lang="nl-BE" dirty="0"/>
              <a:t>Gebruik van formularium en periodiek systeem toegelaten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Chemie schakelprogramma’s: leermateriaal</a:t>
            </a:r>
            <a:r>
              <a:rPr lang="nl-BE" altLang="nl-NL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nl-B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2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624417" y="980729"/>
            <a:ext cx="11354223" cy="541129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nl-NL" sz="1800" dirty="0" err="1"/>
              <a:t>Hfst</a:t>
            </a:r>
            <a:r>
              <a:rPr lang="nl-NL" sz="1800" dirty="0"/>
              <a:t> 1: Algemene inleiding: </a:t>
            </a:r>
            <a:r>
              <a:rPr lang="nl-NL" sz="1800" dirty="0">
                <a:solidFill>
                  <a:srgbClr val="FF0000"/>
                </a:solidFill>
              </a:rPr>
              <a:t>week 1, 2 en 3 </a:t>
            </a:r>
          </a:p>
          <a:p>
            <a:pPr lvl="1"/>
            <a:r>
              <a:rPr lang="nl-NL" sz="1200" dirty="0"/>
              <a:t>volledig kunnen toepassen in de oefeningen</a:t>
            </a:r>
            <a:endParaRPr lang="en-GB" sz="1200" dirty="0"/>
          </a:p>
          <a:p>
            <a:pPr lvl="1"/>
            <a:r>
              <a:rPr lang="nl-NL" sz="1200" dirty="0"/>
              <a:t>1.10.1 Opdrachten : </a:t>
            </a:r>
            <a:r>
              <a:rPr lang="nl-NL" sz="1200" dirty="0" err="1"/>
              <a:t>nr</a:t>
            </a:r>
            <a:r>
              <a:rPr lang="nl-NL" sz="1200" dirty="0"/>
              <a:t> 1, 2</a:t>
            </a:r>
            <a:endParaRPr lang="en-GB" sz="1200" dirty="0"/>
          </a:p>
          <a:p>
            <a:pPr lvl="1"/>
            <a:r>
              <a:rPr lang="nl-NL" sz="1200" dirty="0"/>
              <a:t>1.10.2 Oefeningen: </a:t>
            </a:r>
            <a:r>
              <a:rPr lang="nl-NL" sz="1200" dirty="0" err="1"/>
              <a:t>nr</a:t>
            </a:r>
            <a:r>
              <a:rPr lang="nl-NL" sz="1200" dirty="0"/>
              <a:t>  2, 3, 4, 5, 8, 9, 11, 12, 13, 14, 15, 16, 18, 19, 23, 24, 25, 27, 28, 29, 31, 32 </a:t>
            </a:r>
            <a:endParaRPr lang="en-GB" sz="1200" dirty="0"/>
          </a:p>
          <a:p>
            <a:pPr lvl="1"/>
            <a:r>
              <a:rPr lang="nl-NL" sz="1200" dirty="0"/>
              <a:t>Herhalingsoefeningen (= voorbeeldexamenvragen)</a:t>
            </a:r>
          </a:p>
          <a:p>
            <a:pPr>
              <a:spcAft>
                <a:spcPts val="0"/>
              </a:spcAft>
            </a:pPr>
            <a:r>
              <a:rPr lang="nl-NL" sz="1800" dirty="0" err="1"/>
              <a:t>Hfst</a:t>
            </a:r>
            <a:r>
              <a:rPr lang="nl-NL" sz="1800" dirty="0"/>
              <a:t> 2: Metalen en niet-metalen: </a:t>
            </a:r>
            <a:r>
              <a:rPr lang="nl-NL" sz="1800" dirty="0">
                <a:solidFill>
                  <a:srgbClr val="FF0000"/>
                </a:solidFill>
              </a:rPr>
              <a:t>week 4</a:t>
            </a:r>
          </a:p>
          <a:p>
            <a:pPr lvl="1"/>
            <a:r>
              <a:rPr lang="nl-NL" sz="1200" dirty="0"/>
              <a:t>Opbouw periodiek systeem begrijpen</a:t>
            </a:r>
            <a:endParaRPr lang="en-GB" sz="1800" dirty="0"/>
          </a:p>
          <a:p>
            <a:pPr>
              <a:spcAft>
                <a:spcPts val="0"/>
              </a:spcAft>
            </a:pPr>
            <a:r>
              <a:rPr lang="nl-NL" sz="1800" dirty="0" err="1"/>
              <a:t>Hfst</a:t>
            </a:r>
            <a:r>
              <a:rPr lang="nl-NL" sz="1800" dirty="0"/>
              <a:t> 3: Basen en oxiden: </a:t>
            </a:r>
            <a:r>
              <a:rPr lang="nl-NL" sz="1800" dirty="0">
                <a:solidFill>
                  <a:srgbClr val="FF0000"/>
                </a:solidFill>
              </a:rPr>
              <a:t>week 4</a:t>
            </a:r>
          </a:p>
          <a:p>
            <a:pPr lvl="1"/>
            <a:r>
              <a:rPr lang="nl-NL" sz="1200" dirty="0"/>
              <a:t>3.6.1 Opdrachten: </a:t>
            </a:r>
            <a:r>
              <a:rPr lang="nl-NL" sz="1200" dirty="0" err="1"/>
              <a:t>nr</a:t>
            </a:r>
            <a:r>
              <a:rPr lang="nl-NL" sz="1200" dirty="0"/>
              <a:t>  1, 2, 4 (behalve Na</a:t>
            </a:r>
            <a:r>
              <a:rPr lang="nl-NL" sz="1200" baseline="-25000" dirty="0"/>
              <a:t>2</a:t>
            </a:r>
            <a:r>
              <a:rPr lang="nl-NL" sz="1200" dirty="0"/>
              <a:t>[Zn(OH)</a:t>
            </a:r>
            <a:r>
              <a:rPr lang="nl-NL" sz="1200" baseline="-25000" dirty="0"/>
              <a:t>4</a:t>
            </a:r>
            <a:r>
              <a:rPr lang="nl-NL" sz="1200" dirty="0"/>
              <a:t>] en AlCl</a:t>
            </a:r>
            <a:r>
              <a:rPr lang="nl-NL" sz="1200" baseline="-25000" dirty="0"/>
              <a:t>4</a:t>
            </a:r>
            <a:r>
              <a:rPr lang="nl-NL" sz="1200" baseline="30000" dirty="0"/>
              <a:t>-</a:t>
            </a:r>
            <a:r>
              <a:rPr lang="nl-NL" sz="1200" dirty="0"/>
              <a:t>), 5, 6, 7</a:t>
            </a:r>
            <a:endParaRPr lang="en-GB" sz="1200" dirty="0"/>
          </a:p>
          <a:p>
            <a:pPr lvl="1"/>
            <a:r>
              <a:rPr lang="nl-NL" sz="1200" dirty="0"/>
              <a:t>3.6.2 Oefeningen: </a:t>
            </a:r>
            <a:r>
              <a:rPr lang="nl-NL" sz="1200" dirty="0" err="1"/>
              <a:t>nr</a:t>
            </a:r>
            <a:r>
              <a:rPr lang="nl-NL" sz="1200" dirty="0"/>
              <a:t> 1, 2, 3, 4 , 5 (Slechts 1 van volgende wordt gevormd H</a:t>
            </a:r>
            <a:r>
              <a:rPr lang="nl-NL" sz="1200" baseline="-25000" dirty="0"/>
              <a:t>3</a:t>
            </a:r>
            <a:r>
              <a:rPr lang="nl-NL" sz="1200" dirty="0"/>
              <a:t>PO</a:t>
            </a:r>
            <a:r>
              <a:rPr lang="nl-NL" sz="1200" baseline="-25000" dirty="0"/>
              <a:t>3 </a:t>
            </a:r>
            <a:r>
              <a:rPr lang="nl-NL" sz="1200" dirty="0"/>
              <a:t>of H</a:t>
            </a:r>
            <a:r>
              <a:rPr lang="nl-NL" sz="1200" baseline="-25000" dirty="0"/>
              <a:t>3</a:t>
            </a:r>
            <a:r>
              <a:rPr lang="nl-NL" sz="1200" dirty="0"/>
              <a:t>PO</a:t>
            </a:r>
            <a:r>
              <a:rPr lang="nl-NL" sz="1200" baseline="-25000" dirty="0"/>
              <a:t>4</a:t>
            </a:r>
            <a:r>
              <a:rPr lang="nl-NL" sz="1200" dirty="0"/>
              <a:t>, 7, 8, 9 (Slechts 1 van volgende wordt gevormd: </a:t>
            </a:r>
            <a:r>
              <a:rPr lang="nl-NL" sz="1200" dirty="0" err="1"/>
              <a:t>HClO</a:t>
            </a:r>
            <a:r>
              <a:rPr lang="nl-NL" sz="1200" dirty="0"/>
              <a:t>, HClO</a:t>
            </a:r>
            <a:r>
              <a:rPr lang="nl-NL" sz="1200" baseline="-25000" dirty="0"/>
              <a:t>2</a:t>
            </a:r>
            <a:r>
              <a:rPr lang="nl-NL" sz="1200" dirty="0"/>
              <a:t>, HClO</a:t>
            </a:r>
            <a:r>
              <a:rPr lang="nl-NL" sz="1200" baseline="-25000" dirty="0"/>
              <a:t>3</a:t>
            </a:r>
            <a:r>
              <a:rPr lang="nl-NL" sz="1200" dirty="0"/>
              <a:t> of HClO</a:t>
            </a:r>
            <a:r>
              <a:rPr lang="nl-NL" sz="1200" baseline="-25000" dirty="0"/>
              <a:t>4</a:t>
            </a:r>
            <a:r>
              <a:rPr lang="nl-NL" sz="1200" dirty="0"/>
              <a:t>)</a:t>
            </a:r>
            <a:endParaRPr lang="en-GB" sz="1200" dirty="0"/>
          </a:p>
          <a:p>
            <a:pPr>
              <a:spcAft>
                <a:spcPts val="0"/>
              </a:spcAft>
            </a:pPr>
            <a:r>
              <a:rPr lang="nl-NL" sz="1800" dirty="0" err="1"/>
              <a:t>Hfst</a:t>
            </a:r>
            <a:r>
              <a:rPr lang="nl-NL" sz="1800" dirty="0"/>
              <a:t> 4: Zuren en zouten: </a:t>
            </a:r>
            <a:r>
              <a:rPr lang="nl-NL" sz="1800" dirty="0">
                <a:solidFill>
                  <a:srgbClr val="FF0000"/>
                </a:solidFill>
              </a:rPr>
              <a:t>week 5</a:t>
            </a:r>
            <a:endParaRPr lang="en-GB" sz="1800" dirty="0"/>
          </a:p>
          <a:p>
            <a:pPr>
              <a:spcAft>
                <a:spcPts val="0"/>
              </a:spcAft>
            </a:pPr>
            <a:r>
              <a:rPr lang="nl-NL" sz="1800" dirty="0" err="1"/>
              <a:t>Hfst</a:t>
            </a:r>
            <a:r>
              <a:rPr lang="nl-NL" sz="1800" dirty="0"/>
              <a:t> 5: Sterke en zwakke zuren en basen: </a:t>
            </a:r>
            <a:r>
              <a:rPr lang="nl-NL" sz="1800" dirty="0">
                <a:solidFill>
                  <a:srgbClr val="FF0000"/>
                </a:solidFill>
              </a:rPr>
              <a:t>week 6</a:t>
            </a:r>
            <a:endParaRPr lang="en-GB" sz="1800" dirty="0"/>
          </a:p>
          <a:p>
            <a:pPr>
              <a:spcAft>
                <a:spcPts val="0"/>
              </a:spcAft>
            </a:pPr>
            <a:r>
              <a:rPr lang="nl-NL" sz="1800" dirty="0" err="1"/>
              <a:t>Hfst</a:t>
            </a:r>
            <a:r>
              <a:rPr lang="nl-NL" sz="1800" dirty="0"/>
              <a:t> 6: Zuur-base neutralisatiereacties: </a:t>
            </a:r>
            <a:r>
              <a:rPr lang="nl-NL" sz="1800" dirty="0">
                <a:solidFill>
                  <a:srgbClr val="FF0000"/>
                </a:solidFill>
              </a:rPr>
              <a:t>week 7</a:t>
            </a:r>
            <a:endParaRPr lang="en-GB" sz="1800" dirty="0"/>
          </a:p>
          <a:p>
            <a:pPr>
              <a:spcAft>
                <a:spcPts val="0"/>
              </a:spcAft>
            </a:pPr>
            <a:r>
              <a:rPr lang="nl-NL" sz="1800" dirty="0" err="1"/>
              <a:t>Hfst</a:t>
            </a:r>
            <a:r>
              <a:rPr lang="nl-NL" sz="1800" dirty="0"/>
              <a:t> 7: pH van de oplossingen: </a:t>
            </a:r>
            <a:r>
              <a:rPr lang="nl-NL" sz="1800" dirty="0">
                <a:solidFill>
                  <a:srgbClr val="FF0000"/>
                </a:solidFill>
              </a:rPr>
              <a:t>week 8</a:t>
            </a:r>
            <a:endParaRPr lang="en-GB" sz="1800" dirty="0"/>
          </a:p>
          <a:p>
            <a:pPr>
              <a:spcAft>
                <a:spcPts val="0"/>
              </a:spcAft>
            </a:pPr>
            <a:r>
              <a:rPr lang="nl-NL" sz="1800" dirty="0" err="1"/>
              <a:t>Hfst</a:t>
            </a:r>
            <a:r>
              <a:rPr lang="nl-NL" sz="1800" dirty="0"/>
              <a:t> 8: Redoxreacties: </a:t>
            </a:r>
            <a:r>
              <a:rPr lang="nl-NL" sz="1800" dirty="0">
                <a:solidFill>
                  <a:srgbClr val="FF0000"/>
                </a:solidFill>
              </a:rPr>
              <a:t>week 9</a:t>
            </a:r>
            <a:endParaRPr lang="en-GB" sz="1800" dirty="0"/>
          </a:p>
          <a:p>
            <a:pPr lvl="0"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nl-NL" sz="1800" dirty="0" err="1"/>
              <a:t>Hfst</a:t>
            </a:r>
            <a:r>
              <a:rPr lang="nl-NL" sz="1800" dirty="0"/>
              <a:t> 9: Scheidingsmethoden 1: </a:t>
            </a:r>
            <a:r>
              <a:rPr lang="nl-NL" sz="1800" dirty="0">
                <a:solidFill>
                  <a:srgbClr val="FF0000"/>
                </a:solidFill>
              </a:rPr>
              <a:t>week 10</a:t>
            </a:r>
            <a:endParaRPr lang="en-GB" sz="1800" dirty="0"/>
          </a:p>
          <a:p>
            <a:pPr>
              <a:spcAft>
                <a:spcPts val="0"/>
              </a:spcAft>
            </a:pPr>
            <a:r>
              <a:rPr lang="nl-NL" sz="1800" dirty="0" err="1"/>
              <a:t>Hfst</a:t>
            </a:r>
            <a:r>
              <a:rPr lang="nl-NL" sz="1800" dirty="0"/>
              <a:t> 10: Scheidingsmethoden 2: </a:t>
            </a:r>
            <a:r>
              <a:rPr lang="nl-NL" sz="1800" dirty="0">
                <a:solidFill>
                  <a:srgbClr val="FF0000"/>
                </a:solidFill>
              </a:rPr>
              <a:t>week 11</a:t>
            </a:r>
            <a:endParaRPr lang="en-GB" sz="1800" dirty="0"/>
          </a:p>
          <a:p>
            <a:pPr>
              <a:spcAft>
                <a:spcPts val="0"/>
              </a:spcAft>
            </a:pPr>
            <a:r>
              <a:rPr lang="nl-NL" sz="1800" dirty="0"/>
              <a:t>Vraagstelling: </a:t>
            </a:r>
            <a:r>
              <a:rPr lang="nl-NL" sz="1800">
                <a:solidFill>
                  <a:srgbClr val="FF0000"/>
                </a:solidFill>
              </a:rPr>
              <a:t>week 12- </a:t>
            </a:r>
            <a:r>
              <a:rPr lang="nl-NL" sz="1800" dirty="0"/>
              <a:t>examen 22/06/2023</a:t>
            </a:r>
            <a:endParaRPr lang="en-GB" sz="1800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Chemie schakelprogramma’s: planning</a:t>
            </a:r>
            <a:endParaRPr lang="nl-BE" sz="2400" dirty="0"/>
          </a:p>
        </p:txBody>
      </p:sp>
      <p:pic>
        <p:nvPicPr>
          <p:cNvPr id="4" name="Picture 2" descr="Image result for logo uhassel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102" y="6392026"/>
            <a:ext cx="1473894" cy="34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7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Periodiek systeem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vd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elementen</a:t>
            </a:r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1473994"/>
            <a:ext cx="5886450" cy="40862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143000"/>
            <a:ext cx="9226296" cy="512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1: Periodiek systeem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vd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elementen</a:t>
            </a:r>
            <a:endParaRPr lang="en-GB" sz="2400" dirty="0"/>
          </a:p>
        </p:txBody>
      </p:sp>
      <p:sp>
        <p:nvSpPr>
          <p:cNvPr id="5" name="AutoShape 4" descr="https://p.cygnus.cc.kuleuven.be/bbcswebdav/pid-28958783-dt-content-rid-281223069_2/xid-281223069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126807"/>
            <a:ext cx="87153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6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200" b="1" dirty="0"/>
              <a:t>Atomen: elementaire deeltjes</a:t>
            </a:r>
            <a:br>
              <a:rPr lang="nl-BE" sz="3200" b="1" dirty="0"/>
            </a:br>
            <a:r>
              <a:rPr lang="nl-BE" dirty="0"/>
              <a:t>	</a:t>
            </a:r>
            <a:br>
              <a:rPr lang="nl-BE" dirty="0"/>
            </a:b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7667" y="35480"/>
            <a:ext cx="11987005" cy="549844"/>
          </a:xfrm>
        </p:spPr>
        <p:txBody>
          <a:bodyPr/>
          <a:lstStyle/>
          <a:p>
            <a:pPr algn="l"/>
            <a:r>
              <a:rPr lang="nl-BE" sz="2400" b="1" dirty="0">
                <a:latin typeface="Verdana"/>
                <a:cs typeface="Verdana"/>
              </a:rPr>
              <a:t>Hoofdstuk 1</a:t>
            </a:r>
            <a:endParaRPr lang="en-GB" sz="2400" b="1" dirty="0">
              <a:latin typeface="Verdana"/>
              <a:cs typeface="Verdana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302115"/>
              </p:ext>
            </p:extLst>
          </p:nvPr>
        </p:nvGraphicFramePr>
        <p:xfrm>
          <a:off x="1712245" y="1660357"/>
          <a:ext cx="72755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3" imgW="5893654" imgH="907314" progId="Word.Document.12">
                  <p:embed/>
                </p:oleObj>
              </mc:Choice>
              <mc:Fallback>
                <p:oleObj name="Document" r:id="rId3" imgW="5893654" imgH="907314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245" y="1660357"/>
                        <a:ext cx="7275512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kstvak 4"/>
          <p:cNvSpPr txBox="1"/>
          <p:nvPr/>
        </p:nvSpPr>
        <p:spPr bwMode="auto">
          <a:xfrm>
            <a:off x="609601" y="2901355"/>
            <a:ext cx="9416716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</a:rPr>
              <a:t>Massa p ≈ massa 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</a:rPr>
              <a:t>Massa e- &lt; massa n         </a:t>
            </a:r>
            <a:r>
              <a:rPr lang="nl-BE" sz="24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massa geconcentreerd in atoomkern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</a:rPr>
              <a:t>Lading proton en lading elektron: gelijk maar tegengesteld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</a:rPr>
              <a:t>Atoom: elektrisch neutraal: aantal p = aantal e-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</a:rPr>
              <a:t>Ieder element: atoomnr. (linksboven) = ranggetal = Z = aantal p = aantal e-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</a:rPr>
              <a:t>Massagetal: rechtsboven = aantal </a:t>
            </a:r>
            <a:r>
              <a:rPr lang="nl-BE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p+n</a:t>
            </a:r>
            <a:endParaRPr lang="nl-B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hteraccolade 5"/>
          <p:cNvSpPr/>
          <p:nvPr/>
        </p:nvSpPr>
        <p:spPr>
          <a:xfrm>
            <a:off x="4124814" y="3084273"/>
            <a:ext cx="415102" cy="6535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1905" y="4757247"/>
            <a:ext cx="1457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5317"/>
      </p:ext>
    </p:extLst>
  </p:cSld>
  <p:clrMapOvr>
    <a:masterClrMapping/>
  </p:clrMapOvr>
</p:sld>
</file>

<file path=ppt/theme/theme1.xml><?xml version="1.0" encoding="utf-8"?>
<a:theme xmlns:a="http://schemas.openxmlformats.org/drawingml/2006/main" name="ii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w" id="{8B78771A-F25D-4C2C-B977-4F63AF4B5EB7}" vid="{DAF4A448-0A02-4F1C-BCC4-C51847F393A1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2553</Words>
  <Application>Microsoft Office PowerPoint</Application>
  <PresentationFormat>Breedbeeld</PresentationFormat>
  <Paragraphs>334</Paragraphs>
  <Slides>37</Slides>
  <Notes>5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Franklin Gothic Book</vt:lpstr>
      <vt:lpstr>Verdana</vt:lpstr>
      <vt:lpstr>Wingdings</vt:lpstr>
      <vt:lpstr>iiw</vt:lpstr>
      <vt:lpstr>Vergelijking</vt:lpstr>
      <vt:lpstr>Document</vt:lpstr>
      <vt:lpstr>Chemie schakelprogramma CHES Hoofdstuk 1: inleiding week 1,2,3</vt:lpstr>
      <vt:lpstr>Chemie schakelprogramma’s: 4SP</vt:lpstr>
      <vt:lpstr>Chemie schakelprogramma’s: aanpak</vt:lpstr>
      <vt:lpstr>Chemie schakelprogramma’s: labo</vt:lpstr>
      <vt:lpstr>Chemie schakelprogramma’s: leermateriaal </vt:lpstr>
      <vt:lpstr>Chemie schakelprogramma’s: planning</vt:lpstr>
      <vt:lpstr>Hoofdstuk 1: Periodiek systeem vd elementen</vt:lpstr>
      <vt:lpstr>Hoofdstuk 1: Periodiek systeem vd elementen</vt:lpstr>
      <vt:lpstr>Hoofdstuk 1</vt:lpstr>
      <vt:lpstr>Periodiek systeem vd elementen</vt:lpstr>
      <vt:lpstr>Hoofdstuk 1</vt:lpstr>
      <vt:lpstr>Hoofdstuk 1</vt:lpstr>
      <vt:lpstr>Hoofdstuk 1</vt:lpstr>
      <vt:lpstr>Hoofdstuk 1:</vt:lpstr>
      <vt:lpstr>Hoofdstuk 1:</vt:lpstr>
      <vt:lpstr> Hoofdstuk 1: gassen</vt:lpstr>
      <vt:lpstr>Hoofdstuk 1: gasmengsels</vt:lpstr>
      <vt:lpstr>Hoofdstuk 1: gasmengsels</vt:lpstr>
      <vt:lpstr>Hoofdstuk 1: Mengsels in water</vt:lpstr>
      <vt:lpstr>Hoofdstuk 1: Kenmerken van oplossingen </vt:lpstr>
      <vt:lpstr>Hoofdstuk 1: Kenmerken van oplossingen </vt:lpstr>
      <vt:lpstr>Hoofdstuk 1: Kenmerken van oplossingen </vt:lpstr>
      <vt:lpstr>Hoofdstuk 1: concentratie grootheden oplossingen </vt:lpstr>
      <vt:lpstr>Hoofdstuk 1: concentratie grootheden</vt:lpstr>
      <vt:lpstr>Hoofdstuk 1: concentratie grootheden</vt:lpstr>
      <vt:lpstr>Hoofdstuk 1: chemische reacties</vt:lpstr>
      <vt:lpstr>Hoofdstuk 1: chemische reacties</vt:lpstr>
      <vt:lpstr>Hoofdstuk 1:Bepaling van de minimumformule </vt:lpstr>
      <vt:lpstr>Hoofdstuk 1: Bepaling van de massaprocentuele samenstelling</vt:lpstr>
      <vt:lpstr>Oefeningen werkcollege 2</vt:lpstr>
      <vt:lpstr>Hoofdstuk 1: Stoichiometrische berekeningen – Procedure </vt:lpstr>
      <vt:lpstr>Gegevens over 1 reagens:</vt:lpstr>
      <vt:lpstr>Hoofdstuk 1: Stoichiometrische berekeningen – verschillende mogelijkheden </vt:lpstr>
      <vt:lpstr>Gegevens over 2 reagentia:</vt:lpstr>
      <vt:lpstr>Hoofdstuk 1: Stoichiometrische berekeningen – rendement </vt:lpstr>
      <vt:lpstr>Hoofdstuk 1: Stoichiometrische berekeningen – voorbeeld </vt:lpstr>
      <vt:lpstr>PowerPoint-presentatie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schakelprogramma FCHES Leereenheid 1</dc:title>
  <dc:creator>GOIGNARD Els</dc:creator>
  <cp:lastModifiedBy>GOIGNARD Els</cp:lastModifiedBy>
  <cp:revision>55</cp:revision>
  <dcterms:created xsi:type="dcterms:W3CDTF">2018-08-23T11:39:30Z</dcterms:created>
  <dcterms:modified xsi:type="dcterms:W3CDTF">2023-02-15T09:11:59Z</dcterms:modified>
</cp:coreProperties>
</file>