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1480800" y="2667000"/>
            <a:ext cx="7112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10566400" y="3200400"/>
            <a:ext cx="1117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9448800" y="3657600"/>
            <a:ext cx="132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11"/>
          <p:cNvSpPr/>
          <p:nvPr/>
        </p:nvSpPr>
        <p:spPr>
          <a:xfrm>
            <a:off x="4267200" y="152400"/>
            <a:ext cx="132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2"/>
          <p:cNvSpPr/>
          <p:nvPr/>
        </p:nvSpPr>
        <p:spPr>
          <a:xfrm>
            <a:off x="2159000" y="22225"/>
            <a:ext cx="111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299695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03" y="364497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27" y="6165304"/>
            <a:ext cx="8291859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9522FD9C-440A-4340-B9E7-3FCD9D34BBF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FFD8846E-EF15-4EF7-8323-3E7BC076EA14}" type="slidenum">
              <a:rPr lang="en-GB" smtClean="0"/>
              <a:t>‹nr.›</a:t>
            </a:fld>
            <a:endParaRPr lang="en-GB"/>
          </a:p>
        </p:txBody>
      </p:sp>
      <p:pic>
        <p:nvPicPr>
          <p:cNvPr id="2" name="Afbeelding 1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2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9522FD9C-440A-4340-B9E7-3FCD9D34BBF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FFD8846E-EF15-4EF7-8323-3E7BC076EA14}" type="slidenum">
              <a:rPr lang="en-GB" smtClean="0"/>
              <a:t>‹nr.›</a:t>
            </a:fld>
            <a:endParaRPr lang="en-GB"/>
          </a:p>
        </p:txBody>
      </p:sp>
      <p:pic>
        <p:nvPicPr>
          <p:cNvPr id="15" name="Afbeelding 14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0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5889"/>
            <a:ext cx="10972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08050"/>
            <a:ext cx="10972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522FD9C-440A-4340-B9E7-3FCD9D34BBF1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FD8846E-EF15-4EF7-8323-3E7BC076EA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60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2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403" y="2996952"/>
            <a:ext cx="9313035" cy="889248"/>
          </a:xfrm>
        </p:spPr>
        <p:txBody>
          <a:bodyPr>
            <a:normAutofit fontScale="90000"/>
          </a:bodyPr>
          <a:lstStyle/>
          <a:p>
            <a:r>
              <a:rPr lang="nl-BE" dirty="0"/>
              <a:t>Chemie schakelprogramma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Hoofdstuk 5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403" y="4325093"/>
            <a:ext cx="9313035" cy="432048"/>
          </a:xfrm>
        </p:spPr>
        <p:txBody>
          <a:bodyPr/>
          <a:lstStyle/>
          <a:p>
            <a:r>
              <a:rPr lang="nl-BE" dirty="0" smtClean="0"/>
              <a:t>Sterke en zwakke zuren en basen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17" y="3497245"/>
            <a:ext cx="2383428" cy="23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9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599" y="908721"/>
            <a:ext cx="11310851" cy="5217443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nl-BE" sz="2400" dirty="0" smtClean="0"/>
              <a:t>Aflopende </a:t>
            </a:r>
            <a:r>
              <a:rPr lang="nl-BE" sz="2400" dirty="0" err="1"/>
              <a:t>protolysereactie</a:t>
            </a:r>
            <a:r>
              <a:rPr lang="nl-BE" sz="2400" dirty="0"/>
              <a:t> </a:t>
            </a:r>
            <a:r>
              <a:rPr lang="nl-BE" sz="2400" dirty="0" smtClean="0"/>
              <a:t>(</a:t>
            </a:r>
            <a:r>
              <a:rPr lang="nl-BE" sz="2400" dirty="0" err="1" smtClean="0"/>
              <a:t>pKz</a:t>
            </a:r>
            <a:r>
              <a:rPr lang="nl-BE" sz="2400" dirty="0" smtClean="0"/>
              <a:t>&lt;0 of </a:t>
            </a:r>
            <a:r>
              <a:rPr lang="nl-BE" sz="2400" dirty="0" err="1" smtClean="0"/>
              <a:t>Kz</a:t>
            </a:r>
            <a:r>
              <a:rPr lang="nl-BE" sz="2400" dirty="0" smtClean="0"/>
              <a:t> </a:t>
            </a:r>
            <a:r>
              <a:rPr lang="nl-BE" sz="2400" dirty="0"/>
              <a:t>&gt;1</a:t>
            </a:r>
            <a:r>
              <a:rPr lang="nl-BE" sz="2400" dirty="0" smtClean="0"/>
              <a:t>)</a:t>
            </a:r>
          </a:p>
          <a:p>
            <a:pPr marL="0" indent="0" eaLnBrk="0" hangingPunct="0">
              <a:buNone/>
            </a:pPr>
            <a:endParaRPr lang="nl-BE" sz="2400" dirty="0"/>
          </a:p>
          <a:p>
            <a:pPr lvl="1" eaLnBrk="0" hangingPunct="0"/>
            <a:r>
              <a:rPr lang="nl-BE" sz="2000" dirty="0" smtClean="0"/>
              <a:t>Waterstof jodide HI  +H</a:t>
            </a:r>
            <a:r>
              <a:rPr lang="nl-BE" sz="2000" baseline="-25000" dirty="0" smtClean="0"/>
              <a:t>2</a:t>
            </a:r>
            <a:r>
              <a:rPr lang="nl-BE" sz="2000" dirty="0" smtClean="0"/>
              <a:t>0         I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+ H</a:t>
            </a:r>
            <a:r>
              <a:rPr lang="nl-BE" sz="2000" baseline="-25000" dirty="0" smtClean="0"/>
              <a:t>3</a:t>
            </a:r>
            <a:r>
              <a:rPr lang="nl-BE" sz="2000" dirty="0" smtClean="0"/>
              <a:t>O</a:t>
            </a:r>
            <a:r>
              <a:rPr lang="nl-BE" sz="2000" baseline="30000" dirty="0" smtClean="0"/>
              <a:t>+</a:t>
            </a:r>
          </a:p>
          <a:p>
            <a:pPr lvl="1" eaLnBrk="0" hangingPunct="0"/>
            <a:r>
              <a:rPr lang="nl-BE" sz="2000" dirty="0" smtClean="0"/>
              <a:t>Waterstofbromide </a:t>
            </a:r>
            <a:r>
              <a:rPr lang="nl-BE" sz="2000" dirty="0" err="1"/>
              <a:t>HBr</a:t>
            </a:r>
            <a:r>
              <a:rPr lang="nl-BE" sz="2000" dirty="0"/>
              <a:t> +H</a:t>
            </a:r>
            <a:r>
              <a:rPr lang="nl-BE" sz="2000" baseline="-25000" dirty="0"/>
              <a:t>2</a:t>
            </a:r>
            <a:r>
              <a:rPr lang="nl-BE" sz="2000" dirty="0"/>
              <a:t>0  </a:t>
            </a:r>
            <a:r>
              <a:rPr lang="nl-BE" sz="2000" dirty="0" smtClean="0"/>
              <a:t>        </a:t>
            </a:r>
            <a:r>
              <a:rPr lang="nl-BE" sz="2000" dirty="0"/>
              <a:t>Br</a:t>
            </a:r>
            <a:r>
              <a:rPr lang="nl-BE" sz="2000" baseline="30000" dirty="0"/>
              <a:t>-</a:t>
            </a:r>
            <a:r>
              <a:rPr lang="nl-BE" sz="2000" dirty="0"/>
              <a:t> + H</a:t>
            </a:r>
            <a:r>
              <a:rPr lang="nl-BE" sz="2000" baseline="-25000" dirty="0"/>
              <a:t>3</a:t>
            </a:r>
            <a:r>
              <a:rPr lang="nl-BE" sz="2000" dirty="0"/>
              <a:t>O</a:t>
            </a:r>
            <a:r>
              <a:rPr lang="nl-BE" sz="2000" baseline="30000" dirty="0"/>
              <a:t>+</a:t>
            </a:r>
            <a:endParaRPr lang="nl-BE" sz="2000" dirty="0"/>
          </a:p>
          <a:p>
            <a:pPr lvl="1" eaLnBrk="0" hangingPunct="0"/>
            <a:r>
              <a:rPr lang="nl-BE" sz="2000" dirty="0"/>
              <a:t>Waterstofchloride </a:t>
            </a:r>
            <a:r>
              <a:rPr lang="nl-BE" sz="2000" dirty="0" err="1"/>
              <a:t>HCl</a:t>
            </a:r>
            <a:r>
              <a:rPr lang="nl-BE" sz="2000" dirty="0"/>
              <a:t> (zoutzuur) +H</a:t>
            </a:r>
            <a:r>
              <a:rPr lang="nl-BE" sz="2000" baseline="-25000" dirty="0"/>
              <a:t>2</a:t>
            </a:r>
            <a:r>
              <a:rPr lang="nl-BE" sz="2000" dirty="0"/>
              <a:t>0    </a:t>
            </a:r>
            <a:r>
              <a:rPr lang="nl-BE" sz="2000" dirty="0" smtClean="0"/>
              <a:t>    Cl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</a:t>
            </a:r>
            <a:r>
              <a:rPr lang="nl-BE" sz="2000" dirty="0"/>
              <a:t>+ H</a:t>
            </a:r>
            <a:r>
              <a:rPr lang="nl-BE" sz="2000" baseline="-25000" dirty="0"/>
              <a:t>3</a:t>
            </a:r>
            <a:r>
              <a:rPr lang="nl-BE" sz="2000" dirty="0"/>
              <a:t>O</a:t>
            </a:r>
            <a:r>
              <a:rPr lang="nl-BE" sz="2000" baseline="30000" dirty="0"/>
              <a:t>+</a:t>
            </a:r>
            <a:endParaRPr lang="nl-BE" sz="2000" dirty="0"/>
          </a:p>
          <a:p>
            <a:pPr lvl="1" eaLnBrk="0" hangingPunct="0"/>
            <a:r>
              <a:rPr lang="nl-BE" sz="2000" dirty="0"/>
              <a:t>Salpeterzuur HNO</a:t>
            </a:r>
            <a:r>
              <a:rPr lang="nl-BE" sz="2000" baseline="-25000" dirty="0"/>
              <a:t>3</a:t>
            </a:r>
            <a:r>
              <a:rPr lang="nl-BE" sz="2000" dirty="0"/>
              <a:t> +H</a:t>
            </a:r>
            <a:r>
              <a:rPr lang="nl-BE" sz="2000" baseline="-25000" dirty="0"/>
              <a:t>2</a:t>
            </a:r>
            <a:r>
              <a:rPr lang="nl-BE" sz="2000" dirty="0"/>
              <a:t>0      </a:t>
            </a:r>
            <a:r>
              <a:rPr lang="nl-BE" sz="2000" dirty="0" smtClean="0"/>
              <a:t>   NO</a:t>
            </a:r>
            <a:r>
              <a:rPr lang="nl-BE" sz="2000" baseline="-25000" dirty="0" smtClean="0"/>
              <a:t>3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</a:t>
            </a:r>
            <a:r>
              <a:rPr lang="nl-BE" sz="2000" dirty="0"/>
              <a:t>+ H</a:t>
            </a:r>
            <a:r>
              <a:rPr lang="nl-BE" sz="2000" baseline="-25000" dirty="0"/>
              <a:t>3</a:t>
            </a:r>
            <a:r>
              <a:rPr lang="nl-BE" sz="2000" dirty="0"/>
              <a:t>O</a:t>
            </a:r>
            <a:r>
              <a:rPr lang="nl-BE" sz="2000" baseline="30000" dirty="0"/>
              <a:t>+</a:t>
            </a:r>
            <a:endParaRPr lang="nl-BE" sz="2000" dirty="0"/>
          </a:p>
          <a:p>
            <a:pPr lvl="1" eaLnBrk="0" hangingPunct="0"/>
            <a:r>
              <a:rPr lang="nl-BE" sz="2000" dirty="0"/>
              <a:t>Zwavelzuur H</a:t>
            </a:r>
            <a:r>
              <a:rPr lang="nl-BE" sz="2000" baseline="-25000" dirty="0"/>
              <a:t>2</a:t>
            </a:r>
            <a:r>
              <a:rPr lang="nl-BE" sz="2000" dirty="0"/>
              <a:t>SO</a:t>
            </a:r>
            <a:r>
              <a:rPr lang="nl-BE" sz="2000" baseline="-25000" dirty="0"/>
              <a:t>4</a:t>
            </a:r>
            <a:r>
              <a:rPr lang="nl-BE" sz="2000" dirty="0"/>
              <a:t> +H</a:t>
            </a:r>
            <a:r>
              <a:rPr lang="nl-BE" sz="2000" baseline="-25000" dirty="0"/>
              <a:t>2</a:t>
            </a:r>
            <a:r>
              <a:rPr lang="nl-BE" sz="2000" dirty="0"/>
              <a:t>0    </a:t>
            </a:r>
            <a:r>
              <a:rPr lang="nl-BE" sz="2000" dirty="0" smtClean="0"/>
              <a:t>      </a:t>
            </a:r>
            <a:r>
              <a:rPr lang="nl-BE" sz="2000" dirty="0"/>
              <a:t>HSO</a:t>
            </a:r>
            <a:r>
              <a:rPr lang="nl-BE" sz="2000" baseline="-25000" dirty="0"/>
              <a:t>4</a:t>
            </a:r>
            <a:r>
              <a:rPr lang="nl-BE" sz="2000" baseline="30000" dirty="0"/>
              <a:t>-</a:t>
            </a:r>
            <a:r>
              <a:rPr lang="nl-BE" sz="2000" dirty="0"/>
              <a:t> + H</a:t>
            </a:r>
            <a:r>
              <a:rPr lang="nl-BE" sz="2000" baseline="-25000" dirty="0"/>
              <a:t>3</a:t>
            </a:r>
            <a:r>
              <a:rPr lang="nl-BE" sz="2000" dirty="0"/>
              <a:t>O</a:t>
            </a:r>
            <a:r>
              <a:rPr lang="nl-BE" sz="2000" baseline="30000" dirty="0"/>
              <a:t>+</a:t>
            </a:r>
            <a:endParaRPr lang="nl-BE" sz="2000" dirty="0"/>
          </a:p>
          <a:p>
            <a:pPr lvl="1" eaLnBrk="0" hangingPunct="0"/>
            <a:r>
              <a:rPr lang="nl-BE" sz="2000" dirty="0" err="1"/>
              <a:t>Perchloorzuur</a:t>
            </a:r>
            <a:r>
              <a:rPr lang="nl-BE" sz="2000" dirty="0"/>
              <a:t> HClO</a:t>
            </a:r>
            <a:r>
              <a:rPr lang="nl-BE" sz="2000" baseline="-25000" dirty="0"/>
              <a:t>4</a:t>
            </a:r>
            <a:r>
              <a:rPr lang="nl-BE" sz="2000" dirty="0"/>
              <a:t> +</a:t>
            </a:r>
            <a:r>
              <a:rPr lang="nl-BE" sz="2000" dirty="0" smtClean="0"/>
              <a:t>H</a:t>
            </a:r>
            <a:r>
              <a:rPr lang="nl-BE" sz="2000" baseline="-25000" dirty="0" smtClean="0"/>
              <a:t>2</a:t>
            </a:r>
            <a:r>
              <a:rPr lang="nl-BE" sz="2000" dirty="0" smtClean="0"/>
              <a:t>0          </a:t>
            </a:r>
            <a:r>
              <a:rPr lang="nl-BE" sz="2000" dirty="0"/>
              <a:t>ClO</a:t>
            </a:r>
            <a:r>
              <a:rPr lang="nl-BE" sz="2000" baseline="-25000" dirty="0"/>
              <a:t>4</a:t>
            </a:r>
            <a:r>
              <a:rPr lang="nl-BE" sz="2000" baseline="30000" dirty="0"/>
              <a:t>-</a:t>
            </a:r>
            <a:r>
              <a:rPr lang="nl-BE" sz="2000" dirty="0"/>
              <a:t> + H</a:t>
            </a:r>
            <a:r>
              <a:rPr lang="nl-BE" sz="2000" baseline="-25000" dirty="0"/>
              <a:t>3</a:t>
            </a:r>
            <a:r>
              <a:rPr lang="nl-BE" sz="2000" dirty="0"/>
              <a:t>O</a:t>
            </a:r>
            <a:r>
              <a:rPr lang="nl-BE" sz="2000" baseline="30000" dirty="0"/>
              <a:t>+</a:t>
            </a:r>
            <a:endParaRPr lang="nl-BE" sz="2000" dirty="0"/>
          </a:p>
          <a:p>
            <a:pPr lvl="1" eaLnBrk="0" hangingPunct="0"/>
            <a:r>
              <a:rPr lang="nl-BE" sz="2000" dirty="0"/>
              <a:t>Chloorzuur HClO</a:t>
            </a:r>
            <a:r>
              <a:rPr lang="nl-BE" sz="2000" baseline="-25000" dirty="0"/>
              <a:t>3</a:t>
            </a:r>
            <a:r>
              <a:rPr lang="nl-BE" sz="2000" dirty="0"/>
              <a:t> +H</a:t>
            </a:r>
            <a:r>
              <a:rPr lang="nl-BE" sz="2000" baseline="-25000" dirty="0"/>
              <a:t>2</a:t>
            </a:r>
            <a:r>
              <a:rPr lang="nl-BE" sz="2000" dirty="0"/>
              <a:t>0     </a:t>
            </a:r>
            <a:r>
              <a:rPr lang="nl-BE" sz="2000" dirty="0" smtClean="0"/>
              <a:t>     </a:t>
            </a:r>
            <a:r>
              <a:rPr lang="nl-BE" sz="2000" dirty="0"/>
              <a:t>ClO</a:t>
            </a:r>
            <a:r>
              <a:rPr lang="nl-BE" sz="2000" baseline="-25000" dirty="0"/>
              <a:t>3</a:t>
            </a:r>
            <a:r>
              <a:rPr lang="nl-BE" sz="2000" baseline="30000" dirty="0"/>
              <a:t>-</a:t>
            </a:r>
            <a:r>
              <a:rPr lang="nl-BE" sz="2000" dirty="0"/>
              <a:t> + H</a:t>
            </a:r>
            <a:r>
              <a:rPr lang="nl-BE" sz="2000" baseline="-25000" dirty="0"/>
              <a:t>3</a:t>
            </a:r>
            <a:r>
              <a:rPr lang="nl-BE" sz="2000" dirty="0"/>
              <a:t>O</a:t>
            </a:r>
            <a:r>
              <a:rPr lang="nl-BE" sz="2000" baseline="30000" dirty="0"/>
              <a:t>+</a:t>
            </a:r>
          </a:p>
          <a:p>
            <a:pPr eaLnBrk="0" hangingPunct="0"/>
            <a:endParaRPr lang="nl-BE" sz="2400" baseline="30000" dirty="0"/>
          </a:p>
          <a:p>
            <a:pPr marL="0" indent="0" eaLnBrk="0" hangingPunct="0">
              <a:buNone/>
            </a:pPr>
            <a:endParaRPr lang="nl-BE" sz="2400" baseline="30000" dirty="0" smtClean="0"/>
          </a:p>
          <a:p>
            <a:pPr marL="0" indent="0" eaLnBrk="0" hangingPunct="0">
              <a:buNone/>
            </a:pPr>
            <a:r>
              <a:rPr lang="nl-BE" sz="2400" baseline="30000" dirty="0" smtClean="0"/>
              <a:t>Zie achterzijde periodiek systeem</a:t>
            </a:r>
          </a:p>
          <a:p>
            <a:pPr marL="0" indent="0" eaLnBrk="0" hangingPunct="0">
              <a:buFont typeface="Wingdings" pitchFamily="2" charset="2"/>
              <a:buNone/>
            </a:pPr>
            <a:r>
              <a:rPr lang="nl-BE" sz="2400" baseline="30000" dirty="0"/>
              <a:t>De </a:t>
            </a:r>
            <a:r>
              <a:rPr lang="nl-BE" sz="2400" baseline="30000" dirty="0" smtClean="0"/>
              <a:t>geconjugeerde </a:t>
            </a:r>
            <a:r>
              <a:rPr lang="nl-BE" sz="2400" baseline="30000" dirty="0"/>
              <a:t>basen </a:t>
            </a:r>
            <a:r>
              <a:rPr lang="nl-BE" sz="2400" baseline="30000" dirty="0" smtClean="0"/>
              <a:t>van sterke zuren zijn </a:t>
            </a:r>
            <a:r>
              <a:rPr lang="nl-BE" sz="2400" baseline="30000" dirty="0"/>
              <a:t>zeer zwakke basen: verwaarloosbaar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37160" y="115889"/>
            <a:ext cx="11460057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5: sterke zuren</a:t>
            </a:r>
            <a:endParaRPr lang="en-GB" sz="2400" dirty="0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4888940" y="2009850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/>
          <p:nvPr/>
        </p:nvCxnSpPr>
        <p:spPr>
          <a:xfrm>
            <a:off x="5140776" y="2357555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6445946" y="2713060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4765615" y="3119371"/>
            <a:ext cx="6126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4581304" y="3487618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4902775" y="3850238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4581304" y="4212858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208576" y="908721"/>
            <a:ext cx="11733488" cy="5217443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nl-BE" sz="2400" dirty="0" smtClean="0"/>
              <a:t>Aflopende </a:t>
            </a:r>
            <a:r>
              <a:rPr lang="nl-BE" sz="2400" dirty="0"/>
              <a:t>hydrolysereactie </a:t>
            </a:r>
            <a:r>
              <a:rPr lang="nl-BE" sz="2400" dirty="0" smtClean="0"/>
              <a:t>(</a:t>
            </a:r>
            <a:r>
              <a:rPr lang="nl-BE" sz="2400" dirty="0" err="1" smtClean="0"/>
              <a:t>pKb</a:t>
            </a:r>
            <a:r>
              <a:rPr lang="nl-BE" sz="2400" dirty="0" smtClean="0"/>
              <a:t>&gt;0 of Kb </a:t>
            </a:r>
            <a:r>
              <a:rPr lang="nl-BE" sz="2400" dirty="0"/>
              <a:t>&gt;1)</a:t>
            </a:r>
          </a:p>
          <a:p>
            <a:pPr eaLnBrk="0" hangingPunct="0"/>
            <a:endParaRPr lang="nl-BE" sz="2400" b="1" dirty="0">
              <a:solidFill>
                <a:srgbClr val="FF0000"/>
              </a:solidFill>
            </a:endParaRPr>
          </a:p>
          <a:p>
            <a:pPr eaLnBrk="0" hangingPunct="0"/>
            <a:r>
              <a:rPr lang="nl-BE" sz="2400" dirty="0">
                <a:solidFill>
                  <a:srgbClr val="FF0000"/>
                </a:solidFill>
              </a:rPr>
              <a:t>4 belangrijke sterke basen in waterig midden:</a:t>
            </a:r>
          </a:p>
          <a:p>
            <a:pPr eaLnBrk="0" hangingPunct="0"/>
            <a:endParaRPr lang="nl-BE" sz="2400" dirty="0">
              <a:solidFill>
                <a:srgbClr val="FF0000"/>
              </a:solidFill>
            </a:endParaRPr>
          </a:p>
          <a:p>
            <a:pPr lvl="1" eaLnBrk="0" hangingPunct="0"/>
            <a:r>
              <a:rPr lang="nl-BE" sz="2000" dirty="0"/>
              <a:t>Natriumhydroxide  </a:t>
            </a:r>
            <a:r>
              <a:rPr lang="nl-BE" sz="2000" dirty="0" err="1" smtClean="0"/>
              <a:t>NaOH</a:t>
            </a:r>
            <a:r>
              <a:rPr lang="nl-BE" sz="2000" dirty="0" smtClean="0"/>
              <a:t>(</a:t>
            </a:r>
            <a:r>
              <a:rPr lang="nl-BE" sz="2000" dirty="0" err="1" smtClean="0"/>
              <a:t>aq</a:t>
            </a:r>
            <a:r>
              <a:rPr lang="nl-BE" sz="2000" dirty="0" smtClean="0"/>
              <a:t>)           </a:t>
            </a:r>
            <a:r>
              <a:rPr lang="nl-BE" sz="2000" dirty="0"/>
              <a:t>Na</a:t>
            </a:r>
            <a:r>
              <a:rPr lang="nl-BE" sz="2000" baseline="30000" dirty="0" smtClean="0"/>
              <a:t>+</a:t>
            </a:r>
            <a:r>
              <a:rPr lang="nl-BE" sz="2000" dirty="0"/>
              <a:t>(</a:t>
            </a:r>
            <a:r>
              <a:rPr lang="nl-BE" sz="2000" dirty="0" err="1" smtClean="0"/>
              <a:t>aq</a:t>
            </a:r>
            <a:r>
              <a:rPr lang="nl-BE" sz="2000" dirty="0" smtClean="0"/>
              <a:t>) </a:t>
            </a:r>
            <a:r>
              <a:rPr lang="nl-BE" sz="2000" dirty="0"/>
              <a:t>+ </a:t>
            </a:r>
            <a:r>
              <a:rPr lang="nl-BE" sz="2000" dirty="0" smtClean="0"/>
              <a:t>OH</a:t>
            </a:r>
            <a:r>
              <a:rPr lang="nl-BE" sz="2000" baseline="30000" dirty="0" smtClean="0"/>
              <a:t>-</a:t>
            </a:r>
            <a:r>
              <a:rPr lang="nl-BE" sz="2000" dirty="0"/>
              <a:t>(</a:t>
            </a:r>
            <a:r>
              <a:rPr lang="nl-BE" sz="2000" dirty="0" err="1" smtClean="0"/>
              <a:t>aq</a:t>
            </a:r>
            <a:r>
              <a:rPr lang="nl-BE" sz="2000" dirty="0" smtClean="0"/>
              <a:t>)</a:t>
            </a:r>
            <a:endParaRPr lang="nl-BE" sz="2000" baseline="30000" dirty="0"/>
          </a:p>
          <a:p>
            <a:pPr lvl="1" eaLnBrk="0" hangingPunct="0"/>
            <a:r>
              <a:rPr lang="nl-BE" sz="2000" dirty="0" smtClean="0"/>
              <a:t>Kaliumhydroxide  </a:t>
            </a:r>
            <a:r>
              <a:rPr lang="nl-BE" sz="2000" dirty="0" smtClean="0"/>
              <a:t>KOH(</a:t>
            </a:r>
            <a:r>
              <a:rPr lang="nl-BE" sz="2000" dirty="0" err="1" smtClean="0"/>
              <a:t>aq</a:t>
            </a:r>
            <a:r>
              <a:rPr lang="nl-BE" sz="2000" dirty="0" smtClean="0"/>
              <a:t>)           </a:t>
            </a:r>
            <a:r>
              <a:rPr lang="nl-BE" sz="2000" dirty="0"/>
              <a:t>K</a:t>
            </a:r>
            <a:r>
              <a:rPr lang="nl-BE" sz="2000" baseline="30000" dirty="0" smtClean="0"/>
              <a:t>+</a:t>
            </a:r>
            <a:r>
              <a:rPr lang="nl-BE" sz="2000" dirty="0"/>
              <a:t>(</a:t>
            </a:r>
            <a:r>
              <a:rPr lang="nl-BE" sz="2000" dirty="0" err="1" smtClean="0"/>
              <a:t>aq</a:t>
            </a:r>
            <a:r>
              <a:rPr lang="nl-BE" sz="2000" dirty="0" smtClean="0"/>
              <a:t>) </a:t>
            </a:r>
            <a:r>
              <a:rPr lang="nl-BE" sz="2000" dirty="0"/>
              <a:t>+ </a:t>
            </a:r>
            <a:r>
              <a:rPr lang="nl-BE" sz="2000" dirty="0" smtClean="0"/>
              <a:t>OH</a:t>
            </a:r>
            <a:r>
              <a:rPr lang="nl-BE" sz="2000" baseline="30000" dirty="0" smtClean="0"/>
              <a:t>-</a:t>
            </a:r>
            <a:r>
              <a:rPr lang="nl-BE" sz="2000" dirty="0"/>
              <a:t>(</a:t>
            </a:r>
            <a:r>
              <a:rPr lang="nl-BE" sz="2000" dirty="0" err="1" smtClean="0"/>
              <a:t>aq</a:t>
            </a:r>
            <a:r>
              <a:rPr lang="nl-BE" sz="2000" dirty="0" smtClean="0"/>
              <a:t>)</a:t>
            </a:r>
            <a:endParaRPr lang="nl-BE" sz="2000" baseline="30000" dirty="0"/>
          </a:p>
          <a:p>
            <a:pPr lvl="1" eaLnBrk="0" hangingPunct="0"/>
            <a:r>
              <a:rPr lang="nl-BE" sz="2000" dirty="0"/>
              <a:t>Calciumhydroxide  </a:t>
            </a:r>
            <a:r>
              <a:rPr lang="nl-BE" sz="2000" dirty="0" smtClean="0"/>
              <a:t>Ca(OH)</a:t>
            </a:r>
            <a:r>
              <a:rPr lang="nl-BE" sz="2000" baseline="-25000" dirty="0" smtClean="0"/>
              <a:t>2(</a:t>
            </a:r>
            <a:r>
              <a:rPr lang="nl-BE" sz="2000" baseline="-25000" dirty="0" err="1" smtClean="0"/>
              <a:t>aq</a:t>
            </a:r>
            <a:r>
              <a:rPr lang="nl-BE" sz="2000" baseline="-25000" dirty="0" smtClean="0"/>
              <a:t>)</a:t>
            </a:r>
            <a:r>
              <a:rPr lang="nl-BE" sz="2000" dirty="0" smtClean="0"/>
              <a:t>           </a:t>
            </a:r>
            <a:r>
              <a:rPr lang="nl-BE" sz="2000" dirty="0"/>
              <a:t>Ca</a:t>
            </a:r>
            <a:r>
              <a:rPr lang="nl-BE" sz="2000" baseline="30000" dirty="0"/>
              <a:t>2</a:t>
            </a:r>
            <a:r>
              <a:rPr lang="nl-BE" sz="2000" baseline="30000" dirty="0" smtClean="0"/>
              <a:t>+</a:t>
            </a:r>
            <a:r>
              <a:rPr lang="nl-BE" sz="2000" dirty="0" smtClean="0"/>
              <a:t>(</a:t>
            </a:r>
            <a:r>
              <a:rPr lang="nl-BE" sz="2000" dirty="0" err="1" smtClean="0"/>
              <a:t>aq</a:t>
            </a:r>
            <a:r>
              <a:rPr lang="nl-BE" sz="2000" dirty="0" smtClean="0"/>
              <a:t>) +  </a:t>
            </a:r>
            <a:r>
              <a:rPr lang="nl-BE" sz="2000" dirty="0"/>
              <a:t>2 </a:t>
            </a:r>
            <a:r>
              <a:rPr lang="nl-BE" sz="2000" dirty="0" smtClean="0"/>
              <a:t>OH</a:t>
            </a:r>
            <a:r>
              <a:rPr lang="nl-BE" sz="2000" baseline="30000" dirty="0" smtClean="0"/>
              <a:t>-</a:t>
            </a:r>
            <a:r>
              <a:rPr lang="nl-BE" sz="2000" dirty="0"/>
              <a:t>(</a:t>
            </a:r>
            <a:r>
              <a:rPr lang="nl-BE" sz="2000" dirty="0" err="1" smtClean="0"/>
              <a:t>aq</a:t>
            </a:r>
            <a:r>
              <a:rPr lang="nl-BE" sz="2000" dirty="0" smtClean="0"/>
              <a:t>)</a:t>
            </a:r>
            <a:endParaRPr lang="nl-BE" sz="2000" baseline="30000" dirty="0"/>
          </a:p>
          <a:p>
            <a:pPr lvl="1" eaLnBrk="0" hangingPunct="0"/>
            <a:r>
              <a:rPr lang="nl-BE" sz="2000" dirty="0"/>
              <a:t>Bariumhydroxide  </a:t>
            </a:r>
            <a:r>
              <a:rPr lang="nl-BE" sz="2000" dirty="0" smtClean="0"/>
              <a:t>Ba(OH)</a:t>
            </a:r>
            <a:r>
              <a:rPr lang="nl-BE" sz="2000" baseline="-25000" dirty="0" smtClean="0"/>
              <a:t>2</a:t>
            </a:r>
            <a:r>
              <a:rPr lang="nl-BE" sz="2000" dirty="0" smtClean="0"/>
              <a:t>(</a:t>
            </a:r>
            <a:r>
              <a:rPr lang="nl-BE" sz="2000" dirty="0" err="1" smtClean="0"/>
              <a:t>aq</a:t>
            </a:r>
            <a:r>
              <a:rPr lang="nl-BE" sz="2000" dirty="0" smtClean="0"/>
              <a:t>)        </a:t>
            </a:r>
            <a:r>
              <a:rPr lang="nl-BE" sz="2000" dirty="0"/>
              <a:t>Ba</a:t>
            </a:r>
            <a:r>
              <a:rPr lang="nl-BE" sz="2000" baseline="30000" dirty="0"/>
              <a:t>2</a:t>
            </a:r>
            <a:r>
              <a:rPr lang="nl-BE" sz="2000" baseline="30000" dirty="0" smtClean="0"/>
              <a:t>+</a:t>
            </a:r>
            <a:r>
              <a:rPr lang="nl-BE" sz="2000" dirty="0"/>
              <a:t>(</a:t>
            </a:r>
            <a:r>
              <a:rPr lang="nl-BE" sz="2000" dirty="0" err="1" smtClean="0"/>
              <a:t>aq</a:t>
            </a:r>
            <a:r>
              <a:rPr lang="nl-BE" sz="2000" dirty="0" smtClean="0"/>
              <a:t>) </a:t>
            </a:r>
            <a:r>
              <a:rPr lang="nl-BE" sz="2000" dirty="0"/>
              <a:t>+  2 </a:t>
            </a:r>
            <a:r>
              <a:rPr lang="nl-BE" sz="2000" dirty="0" smtClean="0"/>
              <a:t>OH</a:t>
            </a:r>
            <a:r>
              <a:rPr lang="nl-BE" sz="2000" baseline="30000" dirty="0" smtClean="0"/>
              <a:t>-</a:t>
            </a:r>
            <a:r>
              <a:rPr lang="nl-BE" sz="2000" dirty="0"/>
              <a:t>(</a:t>
            </a:r>
            <a:r>
              <a:rPr lang="nl-BE" sz="2000" dirty="0" err="1" smtClean="0"/>
              <a:t>aq</a:t>
            </a:r>
            <a:r>
              <a:rPr lang="nl-BE" sz="2000" dirty="0" smtClean="0"/>
              <a:t>)</a:t>
            </a:r>
            <a:endParaRPr lang="nl-BE" sz="2000" baseline="30000" dirty="0" smtClean="0"/>
          </a:p>
          <a:p>
            <a:pPr lvl="1" eaLnBrk="0" hangingPunct="0"/>
            <a:endParaRPr lang="nl-BE" sz="2000" baseline="30000" dirty="0"/>
          </a:p>
          <a:p>
            <a:pPr lvl="1" eaLnBrk="0" hangingPunct="0"/>
            <a:endParaRPr lang="nl-BE" sz="2000" baseline="30000" dirty="0"/>
          </a:p>
          <a:p>
            <a:pPr eaLnBrk="0" hangingPunct="0"/>
            <a:r>
              <a:rPr lang="nl-BE" sz="2400" dirty="0">
                <a:solidFill>
                  <a:srgbClr val="FF0000"/>
                </a:solidFill>
              </a:rPr>
              <a:t>Overeenkomstige metaaloxiden: sterkere basen in waterig midden:</a:t>
            </a:r>
          </a:p>
          <a:p>
            <a:pPr lvl="1" eaLnBrk="0" hangingPunct="0"/>
            <a:r>
              <a:rPr lang="nl-BE" sz="2000" dirty="0" smtClean="0"/>
              <a:t>Calciumoxide </a:t>
            </a:r>
            <a:r>
              <a:rPr lang="nl-BE" sz="2000" dirty="0" err="1" smtClean="0"/>
              <a:t>CaO</a:t>
            </a:r>
            <a:r>
              <a:rPr lang="nl-BE" sz="2000" dirty="0" smtClean="0"/>
              <a:t>(v)  + H</a:t>
            </a:r>
            <a:r>
              <a:rPr lang="nl-BE" sz="2000" baseline="-25000" dirty="0" smtClean="0"/>
              <a:t>2</a:t>
            </a:r>
            <a:r>
              <a:rPr lang="nl-BE" sz="2000" dirty="0" smtClean="0"/>
              <a:t>O(</a:t>
            </a:r>
            <a:r>
              <a:rPr lang="nl-BE" sz="2000" dirty="0" err="1" smtClean="0"/>
              <a:t>vl</a:t>
            </a:r>
            <a:r>
              <a:rPr lang="nl-BE" sz="2000" dirty="0" smtClean="0"/>
              <a:t>)         Ca(0H)</a:t>
            </a:r>
            <a:r>
              <a:rPr lang="nl-BE" sz="2000" baseline="-25000" dirty="0" smtClean="0"/>
              <a:t>2(</a:t>
            </a:r>
            <a:r>
              <a:rPr lang="nl-BE" sz="2000" baseline="-25000" dirty="0" err="1" smtClean="0"/>
              <a:t>aq</a:t>
            </a:r>
            <a:r>
              <a:rPr lang="nl-BE" sz="2000" baseline="-25000" dirty="0"/>
              <a:t>) </a:t>
            </a:r>
            <a:r>
              <a:rPr lang="nl-BE" sz="2000" baseline="-25000" dirty="0" smtClean="0"/>
              <a:t>         </a:t>
            </a:r>
            <a:r>
              <a:rPr lang="nl-BE" sz="2000" dirty="0" smtClean="0"/>
              <a:t>Ca</a:t>
            </a:r>
            <a:r>
              <a:rPr lang="nl-BE" sz="2000" baseline="30000" dirty="0" smtClean="0"/>
              <a:t>2</a:t>
            </a:r>
            <a:r>
              <a:rPr lang="nl-BE" sz="2000" baseline="30000" dirty="0"/>
              <a:t>+</a:t>
            </a:r>
            <a:r>
              <a:rPr lang="nl-BE" sz="2000" dirty="0"/>
              <a:t>(</a:t>
            </a:r>
            <a:r>
              <a:rPr lang="nl-BE" sz="2000" dirty="0" err="1"/>
              <a:t>aq</a:t>
            </a:r>
            <a:r>
              <a:rPr lang="nl-BE" sz="2000" dirty="0"/>
              <a:t>) +  2 OH</a:t>
            </a:r>
            <a:r>
              <a:rPr lang="nl-BE" sz="2000" baseline="30000" dirty="0"/>
              <a:t>-</a:t>
            </a:r>
            <a:r>
              <a:rPr lang="nl-BE" sz="2000" dirty="0"/>
              <a:t>(</a:t>
            </a:r>
            <a:r>
              <a:rPr lang="nl-BE" sz="2000" dirty="0" err="1"/>
              <a:t>aq</a:t>
            </a:r>
            <a:r>
              <a:rPr lang="nl-BE" sz="2000" dirty="0"/>
              <a:t>)</a:t>
            </a:r>
            <a:endParaRPr lang="nl-BE" sz="2000" baseline="30000" dirty="0"/>
          </a:p>
          <a:p>
            <a:pPr eaLnBrk="0" hangingPunct="0"/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246888" y="115889"/>
            <a:ext cx="11350329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5: sterke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basen</a:t>
            </a:r>
            <a:endParaRPr lang="en-GB" sz="2400" dirty="0"/>
          </a:p>
        </p:txBody>
      </p:sp>
      <p:cxnSp>
        <p:nvCxnSpPr>
          <p:cNvPr id="4" name="Rechte verbindingslijn met pijl 3"/>
          <p:cNvCxnSpPr/>
          <p:nvPr/>
        </p:nvCxnSpPr>
        <p:spPr>
          <a:xfrm>
            <a:off x="4899846" y="2862175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/>
          <p:cNvCxnSpPr/>
          <p:nvPr/>
        </p:nvCxnSpPr>
        <p:spPr>
          <a:xfrm>
            <a:off x="4578375" y="3223208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/>
          <p:nvPr/>
        </p:nvCxnSpPr>
        <p:spPr>
          <a:xfrm>
            <a:off x="5059122" y="3625680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4995114" y="4012486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5216347" y="5270449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7209553" y="5246522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4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>
              <a:xfrm>
                <a:off x="146304" y="908721"/>
                <a:ext cx="12045696" cy="5217443"/>
              </a:xfrm>
            </p:spPr>
            <p:txBody>
              <a:bodyPr/>
              <a:lstStyle/>
              <a:p>
                <a:pPr marL="0" indent="0" eaLnBrk="0" hangingPunct="0">
                  <a:buNone/>
                </a:pPr>
                <a:r>
                  <a:rPr lang="nl-BE" sz="2400" dirty="0" err="1" smtClean="0"/>
                  <a:t>Protolysereactie</a:t>
                </a:r>
                <a:r>
                  <a:rPr lang="nl-BE" sz="2400" dirty="0" smtClean="0"/>
                  <a:t> </a:t>
                </a:r>
                <a:r>
                  <a:rPr lang="nl-BE" sz="2400" dirty="0"/>
                  <a:t>= evenwichtsreactie </a:t>
                </a:r>
                <a:r>
                  <a:rPr lang="nl-BE" sz="2400" dirty="0" smtClean="0"/>
                  <a:t>(</a:t>
                </a:r>
                <a:r>
                  <a:rPr lang="nl-BE" sz="2400" dirty="0" err="1" smtClean="0"/>
                  <a:t>pKz</a:t>
                </a:r>
                <a:r>
                  <a:rPr lang="nl-BE" sz="2400" dirty="0" smtClean="0"/>
                  <a:t>&gt;0 of </a:t>
                </a:r>
                <a:r>
                  <a:rPr lang="nl-BE" sz="2400" dirty="0" err="1" smtClean="0"/>
                  <a:t>Kz</a:t>
                </a:r>
                <a:r>
                  <a:rPr lang="nl-BE" sz="2400" dirty="0" smtClean="0"/>
                  <a:t> </a:t>
                </a:r>
                <a:r>
                  <a:rPr lang="nl-BE" sz="2400" dirty="0"/>
                  <a:t>&lt;1</a:t>
                </a:r>
                <a:r>
                  <a:rPr lang="nl-BE" sz="2400" dirty="0" smtClean="0"/>
                  <a:t>)</a:t>
                </a:r>
                <a:endParaRPr lang="nl-BE" sz="2400" dirty="0">
                  <a:solidFill>
                    <a:srgbClr val="FF0000"/>
                  </a:solidFill>
                </a:endParaRPr>
              </a:p>
              <a:p>
                <a:pPr marL="0" indent="0" eaLnBrk="0" hangingPunct="0">
                  <a:buNone/>
                </a:pPr>
                <a:endParaRPr lang="nl-BE" sz="2400" dirty="0" smtClean="0">
                  <a:solidFill>
                    <a:srgbClr val="FF0000"/>
                  </a:solidFill>
                </a:endParaRPr>
              </a:p>
              <a:p>
                <a:pPr lvl="2" eaLnBrk="0" hangingPunct="0"/>
                <a:r>
                  <a:rPr lang="nl-BE" dirty="0" smtClean="0"/>
                  <a:t>HF </a:t>
                </a:r>
                <a:r>
                  <a:rPr lang="nl-BE" dirty="0"/>
                  <a:t>+H</a:t>
                </a:r>
                <a:r>
                  <a:rPr lang="nl-BE" baseline="-25000" dirty="0"/>
                  <a:t>2</a:t>
                </a:r>
                <a:r>
                  <a:rPr lang="nl-BE" dirty="0"/>
                  <a:t>0           F</a:t>
                </a:r>
                <a:r>
                  <a:rPr lang="nl-BE" baseline="30000" dirty="0"/>
                  <a:t>-</a:t>
                </a:r>
                <a:r>
                  <a:rPr lang="nl-BE" dirty="0"/>
                  <a:t> + H</a:t>
                </a:r>
                <a:r>
                  <a:rPr lang="nl-BE" baseline="-25000" dirty="0"/>
                  <a:t>3</a:t>
                </a:r>
                <a:r>
                  <a:rPr lang="nl-BE" dirty="0"/>
                  <a:t>O</a:t>
                </a:r>
                <a:r>
                  <a:rPr lang="nl-BE" baseline="30000" dirty="0"/>
                  <a:t>+</a:t>
                </a:r>
                <a:endParaRPr lang="nl-BE" dirty="0">
                  <a:solidFill>
                    <a:srgbClr val="FF0000"/>
                  </a:solidFill>
                </a:endParaRPr>
              </a:p>
              <a:p>
                <a:pPr lvl="2" eaLnBrk="0" hangingPunct="0"/>
                <a:r>
                  <a:rPr lang="nl-BE" dirty="0" smtClean="0"/>
                  <a:t>H</a:t>
                </a:r>
                <a:r>
                  <a:rPr lang="nl-BE" baseline="-25000" dirty="0" smtClean="0"/>
                  <a:t>3</a:t>
                </a:r>
                <a:r>
                  <a:rPr lang="nl-BE" dirty="0" smtClean="0"/>
                  <a:t>PO</a:t>
                </a:r>
                <a:r>
                  <a:rPr lang="nl-BE" baseline="-25000" dirty="0" smtClean="0"/>
                  <a:t>4</a:t>
                </a:r>
                <a:r>
                  <a:rPr lang="nl-BE" dirty="0" smtClean="0"/>
                  <a:t> </a:t>
                </a:r>
                <a:r>
                  <a:rPr lang="nl-BE" dirty="0"/>
                  <a:t>+H</a:t>
                </a:r>
                <a:r>
                  <a:rPr lang="nl-BE" baseline="-25000" dirty="0"/>
                  <a:t>2</a:t>
                </a:r>
                <a:r>
                  <a:rPr lang="nl-BE" dirty="0"/>
                  <a:t>0           H</a:t>
                </a:r>
                <a:r>
                  <a:rPr lang="nl-BE" baseline="-25000" dirty="0"/>
                  <a:t>2</a:t>
                </a:r>
                <a:r>
                  <a:rPr lang="nl-BE" dirty="0"/>
                  <a:t>PO</a:t>
                </a:r>
                <a:r>
                  <a:rPr lang="nl-BE" baseline="-25000" dirty="0"/>
                  <a:t>4</a:t>
                </a:r>
                <a:r>
                  <a:rPr lang="nl-BE" baseline="30000" dirty="0"/>
                  <a:t>-</a:t>
                </a:r>
                <a:r>
                  <a:rPr lang="nl-BE" dirty="0"/>
                  <a:t> + H</a:t>
                </a:r>
                <a:r>
                  <a:rPr lang="nl-BE" baseline="-25000" dirty="0"/>
                  <a:t>3</a:t>
                </a:r>
                <a:r>
                  <a:rPr lang="nl-BE" dirty="0"/>
                  <a:t>O</a:t>
                </a:r>
                <a:r>
                  <a:rPr lang="nl-BE" baseline="30000" dirty="0"/>
                  <a:t>+</a:t>
                </a:r>
                <a:endParaRPr lang="nl-BE" dirty="0">
                  <a:solidFill>
                    <a:srgbClr val="FF0000"/>
                  </a:solidFill>
                </a:endParaRPr>
              </a:p>
              <a:p>
                <a:pPr lvl="2" eaLnBrk="0" hangingPunct="0"/>
                <a:r>
                  <a:rPr lang="nl-BE" dirty="0" smtClean="0"/>
                  <a:t>H</a:t>
                </a:r>
                <a:r>
                  <a:rPr lang="nl-BE" baseline="-25000" dirty="0" smtClean="0"/>
                  <a:t>2</a:t>
                </a:r>
                <a:r>
                  <a:rPr lang="nl-BE" dirty="0" smtClean="0"/>
                  <a:t>PO</a:t>
                </a:r>
                <a:r>
                  <a:rPr lang="nl-BE" baseline="-25000" dirty="0" smtClean="0"/>
                  <a:t>4</a:t>
                </a:r>
                <a:r>
                  <a:rPr lang="nl-BE" baseline="30000" dirty="0" smtClean="0"/>
                  <a:t>- </a:t>
                </a:r>
                <a:r>
                  <a:rPr lang="nl-BE" dirty="0"/>
                  <a:t>+H</a:t>
                </a:r>
                <a:r>
                  <a:rPr lang="nl-BE" baseline="-25000" dirty="0"/>
                  <a:t>2</a:t>
                </a:r>
                <a:r>
                  <a:rPr lang="nl-BE" dirty="0"/>
                  <a:t>0           HPO</a:t>
                </a:r>
                <a:r>
                  <a:rPr lang="nl-BE" baseline="-25000" dirty="0"/>
                  <a:t>4</a:t>
                </a:r>
                <a:r>
                  <a:rPr lang="nl-BE" baseline="30000" dirty="0"/>
                  <a:t>2-</a:t>
                </a:r>
                <a:r>
                  <a:rPr lang="nl-BE" dirty="0"/>
                  <a:t> + H</a:t>
                </a:r>
                <a:r>
                  <a:rPr lang="nl-BE" baseline="-25000" dirty="0"/>
                  <a:t>3</a:t>
                </a:r>
                <a:r>
                  <a:rPr lang="nl-BE" dirty="0"/>
                  <a:t>O</a:t>
                </a:r>
                <a:r>
                  <a:rPr lang="nl-BE" baseline="30000" dirty="0" smtClean="0"/>
                  <a:t>+</a:t>
                </a:r>
                <a:endParaRPr lang="nl-BE" dirty="0"/>
              </a:p>
              <a:p>
                <a:pPr lvl="2" eaLnBrk="0" hangingPunct="0"/>
                <a:r>
                  <a:rPr lang="nl-BE" dirty="0" smtClean="0"/>
                  <a:t>CH</a:t>
                </a:r>
                <a:r>
                  <a:rPr lang="nl-BE" baseline="-25000" dirty="0" smtClean="0"/>
                  <a:t>3</a:t>
                </a:r>
                <a:r>
                  <a:rPr lang="nl-BE" dirty="0" smtClean="0"/>
                  <a:t>COOH </a:t>
                </a:r>
                <a:r>
                  <a:rPr lang="nl-BE" dirty="0"/>
                  <a:t>+H</a:t>
                </a:r>
                <a:r>
                  <a:rPr lang="nl-BE" baseline="-25000" dirty="0"/>
                  <a:t>2</a:t>
                </a:r>
                <a:r>
                  <a:rPr lang="nl-BE" dirty="0"/>
                  <a:t>0       </a:t>
                </a:r>
                <a:r>
                  <a:rPr lang="nl-BE" dirty="0" smtClean="0"/>
                  <a:t>CH</a:t>
                </a:r>
                <a:r>
                  <a:rPr lang="nl-BE" baseline="-25000" dirty="0" smtClean="0"/>
                  <a:t>3</a:t>
                </a:r>
                <a:r>
                  <a:rPr lang="nl-BE" dirty="0" smtClean="0"/>
                  <a:t>COO</a:t>
                </a:r>
                <a:r>
                  <a:rPr lang="nl-BE" baseline="30000" dirty="0" smtClean="0"/>
                  <a:t>-</a:t>
                </a:r>
                <a:r>
                  <a:rPr lang="nl-BE" dirty="0" smtClean="0"/>
                  <a:t> </a:t>
                </a:r>
                <a:r>
                  <a:rPr lang="nl-BE" dirty="0"/>
                  <a:t>+ H</a:t>
                </a:r>
                <a:r>
                  <a:rPr lang="nl-BE" baseline="-25000" dirty="0"/>
                  <a:t>3</a:t>
                </a:r>
                <a:r>
                  <a:rPr lang="nl-BE" dirty="0"/>
                  <a:t>O</a:t>
                </a:r>
                <a:r>
                  <a:rPr lang="nl-BE" baseline="30000" dirty="0" smtClean="0"/>
                  <a:t>+</a:t>
                </a:r>
              </a:p>
              <a:p>
                <a:pPr lvl="2" eaLnBrk="0" hangingPunct="0"/>
                <a:endParaRPr lang="nl-BE" dirty="0">
                  <a:solidFill>
                    <a:srgbClr val="FF0000"/>
                  </a:solidFill>
                </a:endParaRPr>
              </a:p>
              <a:p>
                <a:pPr marL="0" indent="0" eaLnBrk="0" hangingPunct="0">
                  <a:buNone/>
                </a:pPr>
                <a:r>
                  <a:rPr lang="nl-BE" sz="2000" dirty="0"/>
                  <a:t>Hoe groter </a:t>
                </a:r>
                <a:r>
                  <a:rPr lang="nl-BE" sz="2000" dirty="0" err="1"/>
                  <a:t>pKz</a:t>
                </a:r>
                <a:r>
                  <a:rPr lang="nl-BE" sz="2000" dirty="0"/>
                  <a:t>, hoe zwakker het zuur</a:t>
                </a:r>
              </a:p>
              <a:p>
                <a:pPr marL="0" indent="0" eaLnBrk="0" hangingPunct="0">
                  <a:buNone/>
                </a:pPr>
                <a:r>
                  <a:rPr lang="nl-BE" sz="2000" dirty="0"/>
                  <a:t>Bij </a:t>
                </a:r>
                <a:r>
                  <a:rPr lang="nl-BE" sz="2000" dirty="0" err="1"/>
                  <a:t>meerwaardige</a:t>
                </a:r>
                <a:r>
                  <a:rPr lang="nl-BE" sz="2000" dirty="0"/>
                  <a:t> zuren ontstaan negatief geladen zuurresten: zwakkere zuren</a:t>
                </a:r>
              </a:p>
              <a:p>
                <a:pPr marL="0" indent="0" eaLnBrk="0" hangingPunct="0">
                  <a:buNone/>
                </a:pPr>
                <a:r>
                  <a:rPr lang="nl-BE" sz="2000" dirty="0"/>
                  <a:t>De geconjugeerde basen van zwakke zuren zijn zwakke basen</a:t>
                </a:r>
              </a:p>
              <a:p>
                <a:pPr marL="0" indent="0" eaLnBrk="0" hangingPunct="0">
                  <a:buNone/>
                </a:pPr>
                <a:r>
                  <a:rPr lang="nl-BE" sz="2000" b="1" dirty="0" err="1" smtClean="0"/>
                  <a:t>procentische</a:t>
                </a:r>
                <a:r>
                  <a:rPr lang="nl-BE" sz="2000" b="1" dirty="0" smtClean="0"/>
                  <a:t> </a:t>
                </a:r>
                <a:r>
                  <a:rPr lang="nl-BE" sz="2000" b="1" dirty="0"/>
                  <a:t>ionisatiegraad </a:t>
                </a:r>
                <a14:m>
                  <m:oMath xmlns:m="http://schemas.openxmlformats.org/officeDocument/2006/math">
                    <m:r>
                      <a:rPr lang="nl-B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nl-B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%=</m:t>
                    </m:r>
                    <m:f>
                      <m:fPr>
                        <m:ctrlPr>
                          <a:rPr lang="nl-B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sSub>
                              <m:sSubPr>
                                <m:ctrlPr>
                                  <a:rPr lang="nl-B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nl-B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nl-B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B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lang="nl-BE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b>
                        </m:sSub>
                        <m:r>
                          <a:rPr lang="nl-B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nl-B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sSub>
                          <m:sSubPr>
                            <m:ctrlPr>
                              <a:rPr lang="nl-BE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nl-BE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𝒛𝒖𝒖𝒓</m:t>
                            </m:r>
                          </m:sub>
                        </m:sSub>
                      </m:den>
                    </m:f>
                  </m:oMath>
                </a14:m>
                <a:endParaRPr lang="nl-BE" sz="2000" b="1" dirty="0" smtClean="0"/>
              </a:p>
              <a:p>
                <a:pPr marL="0" indent="0" eaLnBrk="0" hangingPunct="0">
                  <a:buNone/>
                </a:pPr>
                <a:r>
                  <a:rPr lang="nl-BE" sz="2000" dirty="0" smtClean="0"/>
                  <a:t>voor een zwak zuur is 0 &lt; </a:t>
                </a:r>
                <a:r>
                  <a:rPr lang="el-GR" sz="2000" dirty="0" smtClean="0"/>
                  <a:t>α </a:t>
                </a:r>
                <a:r>
                  <a:rPr lang="nl-BE" sz="2000" dirty="0" smtClean="0"/>
                  <a:t> &lt; 1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304" y="908721"/>
                <a:ext cx="12045696" cy="5217443"/>
              </a:xfrm>
              <a:blipFill>
                <a:blip r:embed="rId3"/>
                <a:stretch>
                  <a:fillRect l="-759" t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46304" y="115889"/>
            <a:ext cx="11450913" cy="433387"/>
          </a:xfrm>
        </p:spPr>
        <p:txBody>
          <a:bodyPr/>
          <a:lstStyle/>
          <a:p>
            <a:pPr algn="l"/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5: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zwakke 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zuren</a:t>
            </a:r>
            <a:endParaRPr lang="en-GB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027847"/>
              </p:ext>
            </p:extLst>
          </p:nvPr>
        </p:nvGraphicFramePr>
        <p:xfrm>
          <a:off x="2705055" y="1891186"/>
          <a:ext cx="5657371" cy="23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Document" r:id="rId4" imgW="5581901" imgH="233682" progId="Word.Document.12">
                  <p:embed/>
                </p:oleObj>
              </mc:Choice>
              <mc:Fallback>
                <p:oleObj name="Document" r:id="rId4" imgW="5581901" imgH="233682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055" y="1891186"/>
                        <a:ext cx="5657371" cy="233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96676"/>
              </p:ext>
            </p:extLst>
          </p:nvPr>
        </p:nvGraphicFramePr>
        <p:xfrm>
          <a:off x="3201880" y="2242084"/>
          <a:ext cx="5657371" cy="23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Document" r:id="rId4" imgW="5581901" imgH="233682" progId="Word.Document.12">
                  <p:embed/>
                </p:oleObj>
              </mc:Choice>
              <mc:Fallback>
                <p:oleObj name="Document" r:id="rId4" imgW="5581901" imgH="233682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880" y="2242084"/>
                        <a:ext cx="5657371" cy="233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454108"/>
              </p:ext>
            </p:extLst>
          </p:nvPr>
        </p:nvGraphicFramePr>
        <p:xfrm>
          <a:off x="3201880" y="2601529"/>
          <a:ext cx="5657371" cy="23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Document" r:id="rId4" imgW="5581901" imgH="233682" progId="Word.Document.12">
                  <p:embed/>
                </p:oleObj>
              </mc:Choice>
              <mc:Fallback>
                <p:oleObj name="Document" r:id="rId4" imgW="5581901" imgH="233682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880" y="2601529"/>
                        <a:ext cx="5657371" cy="233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350957"/>
              </p:ext>
            </p:extLst>
          </p:nvPr>
        </p:nvGraphicFramePr>
        <p:xfrm>
          <a:off x="3546303" y="2960974"/>
          <a:ext cx="5657371" cy="23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Document" r:id="rId4" imgW="5581901" imgH="233682" progId="Word.Document.12">
                  <p:embed/>
                </p:oleObj>
              </mc:Choice>
              <mc:Fallback>
                <p:oleObj name="Document" r:id="rId4" imgW="5581901" imgH="233682" progId="Word.Document.12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303" y="2960974"/>
                        <a:ext cx="5657371" cy="233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9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0" hangingPunct="0">
                  <a:buNone/>
                </a:pPr>
                <a:r>
                  <a:rPr lang="nl-BE" sz="2400" dirty="0" smtClean="0"/>
                  <a:t>hydrolysereactie = evenwichtsreactie (</a:t>
                </a:r>
                <a:r>
                  <a:rPr lang="nl-BE" sz="2400" dirty="0" err="1" smtClean="0"/>
                  <a:t>pKb</a:t>
                </a:r>
                <a:r>
                  <a:rPr lang="nl-BE" sz="2400" dirty="0" smtClean="0"/>
                  <a:t>&gt;0 of Kb </a:t>
                </a:r>
                <a:r>
                  <a:rPr lang="nl-BE" sz="2400" dirty="0"/>
                  <a:t>&lt;1)</a:t>
                </a:r>
              </a:p>
              <a:p>
                <a:pPr marL="0" indent="0" eaLnBrk="0" hangingPunct="0">
                  <a:buNone/>
                </a:pPr>
                <a:endParaRPr lang="nl-BE" sz="2000" dirty="0" smtClean="0"/>
              </a:p>
              <a:p>
                <a:pPr lvl="1" eaLnBrk="0" hangingPunct="0"/>
                <a:r>
                  <a:rPr lang="nl-BE" sz="2000" dirty="0" err="1" smtClean="0"/>
                  <a:t>ClO</a:t>
                </a:r>
                <a:r>
                  <a:rPr lang="nl-BE" sz="2000" baseline="30000" dirty="0" smtClean="0"/>
                  <a:t>-</a:t>
                </a:r>
                <a:r>
                  <a:rPr lang="nl-BE" sz="2000" dirty="0" smtClean="0"/>
                  <a:t> </a:t>
                </a:r>
                <a:r>
                  <a:rPr lang="nl-BE" sz="2000" dirty="0"/>
                  <a:t>+H</a:t>
                </a:r>
                <a:r>
                  <a:rPr lang="nl-BE" sz="2000" baseline="-25000" dirty="0"/>
                  <a:t>2</a:t>
                </a:r>
                <a:r>
                  <a:rPr lang="nl-BE" sz="2000" dirty="0"/>
                  <a:t>0           </a:t>
                </a:r>
                <a:r>
                  <a:rPr lang="nl-BE" sz="2000" dirty="0" err="1"/>
                  <a:t>HClO</a:t>
                </a:r>
                <a:r>
                  <a:rPr lang="nl-BE" sz="2000" dirty="0"/>
                  <a:t> + </a:t>
                </a:r>
                <a:r>
                  <a:rPr lang="nl-BE" sz="2000" dirty="0" smtClean="0"/>
                  <a:t>OH</a:t>
                </a:r>
                <a:r>
                  <a:rPr lang="nl-BE" sz="2000" baseline="30000" dirty="0" smtClean="0"/>
                  <a:t>-</a:t>
                </a:r>
                <a:endParaRPr lang="nl-BE" sz="2000" dirty="0">
                  <a:solidFill>
                    <a:srgbClr val="FF0000"/>
                  </a:solidFill>
                </a:endParaRPr>
              </a:p>
              <a:p>
                <a:pPr lvl="1" eaLnBrk="0" hangingPunct="0"/>
                <a:r>
                  <a:rPr lang="nl-BE" sz="2000" dirty="0" smtClean="0"/>
                  <a:t>NH</a:t>
                </a:r>
                <a:r>
                  <a:rPr lang="nl-BE" sz="2000" baseline="-25000" dirty="0" smtClean="0"/>
                  <a:t>3</a:t>
                </a:r>
                <a:r>
                  <a:rPr lang="nl-BE" sz="2000" dirty="0" smtClean="0"/>
                  <a:t> </a:t>
                </a:r>
                <a:r>
                  <a:rPr lang="nl-BE" sz="2000" dirty="0"/>
                  <a:t>+H</a:t>
                </a:r>
                <a:r>
                  <a:rPr lang="nl-BE" sz="2000" baseline="-25000" dirty="0"/>
                  <a:t>2</a:t>
                </a:r>
                <a:r>
                  <a:rPr lang="nl-BE" sz="2000" dirty="0"/>
                  <a:t>0           NH</a:t>
                </a:r>
                <a:r>
                  <a:rPr lang="nl-BE" sz="2000" baseline="-25000" dirty="0"/>
                  <a:t>4</a:t>
                </a:r>
                <a:r>
                  <a:rPr lang="nl-BE" sz="2000" baseline="30000" dirty="0"/>
                  <a:t>+</a:t>
                </a:r>
                <a:r>
                  <a:rPr lang="nl-BE" sz="2000" dirty="0"/>
                  <a:t> + </a:t>
                </a:r>
                <a:r>
                  <a:rPr lang="nl-BE" sz="2000" dirty="0" smtClean="0"/>
                  <a:t>OH</a:t>
                </a:r>
                <a:r>
                  <a:rPr lang="nl-BE" sz="2000" baseline="30000" dirty="0" smtClean="0"/>
                  <a:t>-</a:t>
                </a:r>
                <a:endParaRPr lang="nl-BE" sz="2000" dirty="0"/>
              </a:p>
              <a:p>
                <a:pPr marL="0" indent="0" eaLnBrk="0" hangingPunct="0">
                  <a:buNone/>
                </a:pPr>
                <a:endParaRPr lang="nl-BE" sz="2000" dirty="0" smtClean="0">
                  <a:solidFill>
                    <a:srgbClr val="FF0000"/>
                  </a:solidFill>
                </a:endParaRPr>
              </a:p>
              <a:p>
                <a:pPr marL="0" indent="0" eaLnBrk="0" hangingPunct="0">
                  <a:buNone/>
                </a:pPr>
                <a:r>
                  <a:rPr lang="nl-BE" sz="2000" dirty="0" smtClean="0"/>
                  <a:t>Hoe groter </a:t>
                </a:r>
                <a:r>
                  <a:rPr lang="nl-BE" sz="2000" dirty="0" err="1" smtClean="0"/>
                  <a:t>pKb</a:t>
                </a:r>
                <a:r>
                  <a:rPr lang="nl-BE" sz="2000" dirty="0" smtClean="0"/>
                  <a:t>(= 14-pKz), hoe zwakker de base</a:t>
                </a:r>
              </a:p>
              <a:p>
                <a:pPr marL="0" indent="0" eaLnBrk="0" hangingPunct="0">
                  <a:buNone/>
                </a:pPr>
                <a:r>
                  <a:rPr lang="nl-BE" sz="2000" dirty="0" smtClean="0"/>
                  <a:t>De </a:t>
                </a:r>
                <a:r>
                  <a:rPr lang="nl-BE" sz="2000" dirty="0" err="1"/>
                  <a:t>geconjungeerde</a:t>
                </a:r>
                <a:r>
                  <a:rPr lang="nl-BE" sz="2000" dirty="0"/>
                  <a:t> </a:t>
                </a:r>
                <a:r>
                  <a:rPr lang="nl-BE" sz="2000" dirty="0" smtClean="0"/>
                  <a:t>zuren </a:t>
                </a:r>
                <a:r>
                  <a:rPr lang="nl-BE" sz="2000" dirty="0"/>
                  <a:t>van zwakke </a:t>
                </a:r>
                <a:r>
                  <a:rPr lang="nl-BE" sz="2000" dirty="0" smtClean="0"/>
                  <a:t>basen </a:t>
                </a:r>
                <a:r>
                  <a:rPr lang="nl-BE" sz="2000" dirty="0"/>
                  <a:t>zijn </a:t>
                </a:r>
                <a:r>
                  <a:rPr lang="nl-BE" sz="2000" dirty="0" smtClean="0"/>
                  <a:t>zwakke zuren.</a:t>
                </a:r>
                <a:endParaRPr lang="nl-BE" sz="2000" dirty="0"/>
              </a:p>
              <a:p>
                <a:pPr marL="0" indent="0" eaLnBrk="0" hangingPunct="0">
                  <a:buNone/>
                </a:pPr>
                <a:endParaRPr lang="nl-BE" sz="2000" dirty="0"/>
              </a:p>
              <a:p>
                <a:pPr marL="0" indent="0" eaLnBrk="0" hangingPunct="0">
                  <a:buNone/>
                </a:pPr>
                <a:r>
                  <a:rPr lang="nl-BE" sz="2000" b="1" dirty="0" err="1" smtClean="0"/>
                  <a:t>Procentische</a:t>
                </a:r>
                <a:r>
                  <a:rPr lang="nl-BE" sz="2000" b="1" dirty="0" smtClean="0"/>
                  <a:t> </a:t>
                </a:r>
                <a:r>
                  <a:rPr lang="nl-BE" sz="2000" b="1" dirty="0"/>
                  <a:t>ionisatiegraad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nl-B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%=</m:t>
                    </m:r>
                    <m:f>
                      <m:fPr>
                        <m:ctrlPr>
                          <a:rPr lang="nl-BE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BE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nl-BE" sz="24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  <m:sSup>
                              <m:sSupPr>
                                <m:ctrlPr>
                                  <a:rPr lang="nl-BE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BE" sz="2400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nl-BE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  <m:r>
                          <a:rPr lang="nl-BE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BE" sz="2400" b="1" i="1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sSub>
                          <m:sSubPr>
                            <m:ctrlPr>
                              <a:rPr lang="nl-BE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nl-BE" sz="2400" b="1" i="1" smtClean="0">
                                <a:latin typeface="Cambria Math" panose="02040503050406030204" pitchFamily="18" charset="0"/>
                              </a:rPr>
                              <m:t>𝒃𝒂𝒔𝒆</m:t>
                            </m:r>
                          </m:sub>
                        </m:sSub>
                      </m:den>
                    </m:f>
                  </m:oMath>
                </a14:m>
                <a:endParaRPr lang="nl-BE" sz="2400" b="1" dirty="0" smtClean="0"/>
              </a:p>
              <a:p>
                <a:pPr marL="0" indent="0" eaLnBrk="0" hangingPunct="0">
                  <a:buNone/>
                </a:pPr>
                <a:r>
                  <a:rPr lang="nl-BE" sz="2000" dirty="0" smtClean="0"/>
                  <a:t>voor </a:t>
                </a:r>
                <a:r>
                  <a:rPr lang="nl-BE" sz="2000" dirty="0"/>
                  <a:t>een zwakke </a:t>
                </a:r>
                <a:r>
                  <a:rPr lang="nl-BE" sz="2000" dirty="0" smtClean="0"/>
                  <a:t>base </a:t>
                </a:r>
                <a:r>
                  <a:rPr lang="nl-BE" sz="2000" dirty="0"/>
                  <a:t>is </a:t>
                </a:r>
                <a:r>
                  <a:rPr lang="nl-BE" sz="2000" dirty="0" smtClean="0"/>
                  <a:t> 0 &lt; </a:t>
                </a:r>
                <a:r>
                  <a:rPr lang="el-GR" sz="2000" dirty="0"/>
                  <a:t>α </a:t>
                </a:r>
                <a:r>
                  <a:rPr lang="nl-BE" sz="2000" dirty="0"/>
                  <a:t> &lt; 1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3" t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210312" y="115889"/>
            <a:ext cx="11386905" cy="433387"/>
          </a:xfrm>
        </p:spPr>
        <p:txBody>
          <a:bodyPr/>
          <a:lstStyle/>
          <a:p>
            <a:pPr algn="l"/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5: zwakke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basen</a:t>
            </a:r>
            <a:endParaRPr lang="en-GB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211067"/>
              </p:ext>
            </p:extLst>
          </p:nvPr>
        </p:nvGraphicFramePr>
        <p:xfrm>
          <a:off x="2932549" y="2213401"/>
          <a:ext cx="5657371" cy="23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Document" r:id="rId4" imgW="5581901" imgH="233682" progId="Word.Document.12">
                  <p:embed/>
                </p:oleObj>
              </mc:Choice>
              <mc:Fallback>
                <p:oleObj name="Document" r:id="rId4" imgW="5581901" imgH="233682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549" y="2213401"/>
                        <a:ext cx="5657371" cy="233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534163"/>
              </p:ext>
            </p:extLst>
          </p:nvPr>
        </p:nvGraphicFramePr>
        <p:xfrm>
          <a:off x="2932549" y="1862182"/>
          <a:ext cx="5657371" cy="23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Document" r:id="rId4" imgW="5581901" imgH="233682" progId="Word.Document.12">
                  <p:embed/>
                </p:oleObj>
              </mc:Choice>
              <mc:Fallback>
                <p:oleObj name="Document" r:id="rId4" imgW="5581901" imgH="233682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549" y="1862182"/>
                        <a:ext cx="5657371" cy="233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Zuur: HZ</a:t>
            </a:r>
          </a:p>
          <a:p>
            <a:pPr lvl="1"/>
            <a:r>
              <a:rPr lang="nl-BE" dirty="0"/>
              <a:t>= H</a:t>
            </a:r>
            <a:r>
              <a:rPr lang="nl-BE" baseline="30000" dirty="0"/>
              <a:t>+</a:t>
            </a:r>
            <a:r>
              <a:rPr lang="nl-BE" dirty="0"/>
              <a:t> gebonden aan  zuurrest van niet-metalen</a:t>
            </a:r>
          </a:p>
          <a:p>
            <a:pPr lvl="1"/>
            <a:r>
              <a:rPr lang="nl-BE" dirty="0"/>
              <a:t>Splitst in water in H</a:t>
            </a:r>
            <a:r>
              <a:rPr lang="nl-BE" baseline="30000" dirty="0"/>
              <a:t>+</a:t>
            </a:r>
            <a:r>
              <a:rPr lang="nl-BE" dirty="0"/>
              <a:t> en zuurrest</a:t>
            </a:r>
            <a:r>
              <a:rPr lang="nl-BE" baseline="30000" dirty="0"/>
              <a:t>-</a:t>
            </a:r>
          </a:p>
          <a:p>
            <a:pPr marL="457200" lvl="1" indent="0">
              <a:buNone/>
            </a:pPr>
            <a:r>
              <a:rPr lang="nl-BE" dirty="0" smtClean="0"/>
              <a:t>	</a:t>
            </a:r>
            <a:r>
              <a:rPr lang="nl-BE" dirty="0" err="1" smtClean="0"/>
              <a:t>Vb</a:t>
            </a:r>
            <a:r>
              <a:rPr lang="nl-BE" dirty="0" smtClean="0"/>
              <a:t> 	</a:t>
            </a:r>
            <a:r>
              <a:rPr lang="nl-BE" dirty="0" err="1" smtClean="0"/>
              <a:t>HCl</a:t>
            </a:r>
            <a:r>
              <a:rPr lang="nl-BE" dirty="0" smtClean="0"/>
              <a:t> </a:t>
            </a:r>
            <a:r>
              <a:rPr lang="nl-BE" dirty="0" smtClean="0"/>
              <a:t>(</a:t>
            </a:r>
            <a:r>
              <a:rPr lang="nl-BE" dirty="0" err="1" smtClean="0"/>
              <a:t>aq</a:t>
            </a:r>
            <a:r>
              <a:rPr lang="nl-BE" dirty="0" smtClean="0"/>
              <a:t>)                   </a:t>
            </a:r>
            <a:r>
              <a:rPr lang="nl-BE" dirty="0"/>
              <a:t>H</a:t>
            </a:r>
            <a:r>
              <a:rPr lang="nl-BE" baseline="30000" dirty="0" smtClean="0"/>
              <a:t>+</a:t>
            </a:r>
            <a:r>
              <a:rPr lang="nl-BE" dirty="0"/>
              <a:t> (</a:t>
            </a:r>
            <a:r>
              <a:rPr lang="nl-BE" dirty="0" err="1" smtClean="0"/>
              <a:t>aq</a:t>
            </a:r>
            <a:r>
              <a:rPr lang="nl-BE" dirty="0" smtClean="0"/>
              <a:t>)  </a:t>
            </a:r>
            <a:r>
              <a:rPr lang="nl-BE" dirty="0"/>
              <a:t>+ </a:t>
            </a:r>
            <a:r>
              <a:rPr lang="nl-BE" dirty="0" smtClean="0"/>
              <a:t>Cl</a:t>
            </a:r>
            <a:r>
              <a:rPr lang="nl-BE" baseline="30000" dirty="0" smtClean="0"/>
              <a:t>-</a:t>
            </a:r>
            <a:r>
              <a:rPr lang="nl-BE" dirty="0"/>
              <a:t> (</a:t>
            </a:r>
            <a:r>
              <a:rPr lang="nl-BE" dirty="0" err="1" smtClean="0"/>
              <a:t>aq</a:t>
            </a:r>
            <a:r>
              <a:rPr lang="nl-BE" dirty="0" smtClean="0"/>
              <a:t>)</a:t>
            </a:r>
            <a:endParaRPr lang="nl-BE" baseline="30000" dirty="0"/>
          </a:p>
          <a:p>
            <a:pPr lvl="1"/>
            <a:r>
              <a:rPr lang="nl-BE" dirty="0"/>
              <a:t>Toevoegen van een zuur aan water:  concentratie  H</a:t>
            </a:r>
            <a:r>
              <a:rPr lang="nl-BE" baseline="30000" dirty="0"/>
              <a:t>+</a:t>
            </a:r>
            <a:r>
              <a:rPr lang="nl-BE" dirty="0"/>
              <a:t> stijgt</a:t>
            </a:r>
          </a:p>
          <a:p>
            <a:r>
              <a:rPr lang="nl-BE" dirty="0" smtClean="0"/>
              <a:t>Base: MOH</a:t>
            </a:r>
          </a:p>
          <a:p>
            <a:pPr lvl="1"/>
            <a:r>
              <a:rPr lang="nl-BE" dirty="0"/>
              <a:t>= M</a:t>
            </a:r>
            <a:r>
              <a:rPr lang="nl-BE" baseline="30000" dirty="0"/>
              <a:t>n+</a:t>
            </a:r>
            <a:r>
              <a:rPr lang="nl-BE" dirty="0"/>
              <a:t> gebonden aan  n OH</a:t>
            </a:r>
            <a:r>
              <a:rPr lang="nl-BE" baseline="30000" dirty="0"/>
              <a:t>-</a:t>
            </a:r>
          </a:p>
          <a:p>
            <a:pPr lvl="1"/>
            <a:r>
              <a:rPr lang="nl-BE" dirty="0"/>
              <a:t>Splitst in water in M</a:t>
            </a:r>
            <a:r>
              <a:rPr lang="nl-BE" baseline="30000" dirty="0"/>
              <a:t>n+</a:t>
            </a:r>
            <a:r>
              <a:rPr lang="nl-BE" dirty="0"/>
              <a:t> en n OH</a:t>
            </a:r>
            <a:r>
              <a:rPr lang="nl-BE" baseline="30000" dirty="0"/>
              <a:t>-</a:t>
            </a:r>
          </a:p>
          <a:p>
            <a:pPr marL="457200" lvl="1" indent="0">
              <a:buNone/>
            </a:pPr>
            <a:r>
              <a:rPr lang="nl-BE" dirty="0" smtClean="0"/>
              <a:t>	</a:t>
            </a:r>
            <a:r>
              <a:rPr lang="nl-BE" dirty="0" err="1" smtClean="0"/>
              <a:t>Vb</a:t>
            </a:r>
            <a:r>
              <a:rPr lang="nl-BE" dirty="0" smtClean="0"/>
              <a:t> </a:t>
            </a:r>
            <a:r>
              <a:rPr lang="nl-BE" dirty="0" err="1" smtClean="0"/>
              <a:t>NaOH</a:t>
            </a:r>
            <a:r>
              <a:rPr lang="nl-BE" dirty="0" smtClean="0"/>
              <a:t>(</a:t>
            </a:r>
            <a:r>
              <a:rPr lang="nl-BE" dirty="0" err="1" smtClean="0"/>
              <a:t>aq</a:t>
            </a:r>
            <a:r>
              <a:rPr lang="nl-BE" dirty="0" smtClean="0"/>
              <a:t>)                   </a:t>
            </a:r>
            <a:r>
              <a:rPr lang="nl-BE" dirty="0"/>
              <a:t>Na</a:t>
            </a:r>
            <a:r>
              <a:rPr lang="nl-BE" baseline="30000" dirty="0" smtClean="0"/>
              <a:t>+</a:t>
            </a:r>
            <a:r>
              <a:rPr lang="nl-BE" dirty="0"/>
              <a:t> (</a:t>
            </a:r>
            <a:r>
              <a:rPr lang="nl-BE" dirty="0" err="1" smtClean="0"/>
              <a:t>aq</a:t>
            </a:r>
            <a:r>
              <a:rPr lang="nl-BE" dirty="0" smtClean="0"/>
              <a:t>)  </a:t>
            </a:r>
            <a:r>
              <a:rPr lang="nl-BE" dirty="0"/>
              <a:t>+ </a:t>
            </a:r>
            <a:r>
              <a:rPr lang="nl-BE" dirty="0" smtClean="0"/>
              <a:t>OH</a:t>
            </a:r>
            <a:r>
              <a:rPr lang="nl-BE" baseline="30000" dirty="0" smtClean="0"/>
              <a:t>-</a:t>
            </a:r>
            <a:r>
              <a:rPr lang="nl-BE" dirty="0"/>
              <a:t> (</a:t>
            </a:r>
            <a:r>
              <a:rPr lang="nl-BE" dirty="0" err="1" smtClean="0"/>
              <a:t>aq</a:t>
            </a:r>
            <a:r>
              <a:rPr lang="nl-BE" dirty="0" smtClean="0"/>
              <a:t>)</a:t>
            </a:r>
            <a:endParaRPr lang="nl-BE" baseline="30000" dirty="0"/>
          </a:p>
          <a:p>
            <a:pPr lvl="1"/>
            <a:r>
              <a:rPr lang="nl-BE" dirty="0"/>
              <a:t>Toevoegen van een base aan water:  concentratie  OH</a:t>
            </a:r>
            <a:r>
              <a:rPr lang="nl-BE" baseline="30000" dirty="0"/>
              <a:t>-</a:t>
            </a:r>
            <a:r>
              <a:rPr lang="nl-BE" dirty="0"/>
              <a:t> stijgt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18872" y="115889"/>
            <a:ext cx="11478345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5: zuren en basen </a:t>
            </a:r>
            <a:r>
              <a:rPr lang="nl-BE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vgls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nl-BE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Arrhenius</a:t>
            </a:r>
            <a:endParaRPr lang="en-GB" sz="2400" b="0" dirty="0"/>
          </a:p>
        </p:txBody>
      </p:sp>
      <p:cxnSp>
        <p:nvCxnSpPr>
          <p:cNvPr id="4" name="Rechte verbindingslijn met pijl 3"/>
          <p:cNvCxnSpPr/>
          <p:nvPr/>
        </p:nvCxnSpPr>
        <p:spPr>
          <a:xfrm flipV="1">
            <a:off x="3871147" y="2502568"/>
            <a:ext cx="1246285" cy="18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/>
          <p:nvPr/>
        </p:nvCxnSpPr>
        <p:spPr>
          <a:xfrm flipV="1">
            <a:off x="3920102" y="4820653"/>
            <a:ext cx="1246285" cy="18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Zuur: </a:t>
            </a:r>
            <a:r>
              <a:rPr lang="nl-BE" sz="2400" dirty="0" smtClean="0">
                <a:solidFill>
                  <a:srgbClr val="FF0000"/>
                </a:solidFill>
              </a:rPr>
              <a:t>H</a:t>
            </a:r>
            <a:r>
              <a:rPr lang="nl-BE" sz="2400" baseline="30000" dirty="0" smtClean="0">
                <a:solidFill>
                  <a:srgbClr val="FF0000"/>
                </a:solidFill>
              </a:rPr>
              <a:t>+</a:t>
            </a:r>
            <a:r>
              <a:rPr lang="nl-BE" sz="2400" dirty="0" smtClean="0">
                <a:solidFill>
                  <a:srgbClr val="FF0000"/>
                </a:solidFill>
              </a:rPr>
              <a:t> donor</a:t>
            </a:r>
          </a:p>
          <a:p>
            <a:pPr lvl="1"/>
            <a:r>
              <a:rPr lang="nl-BE" dirty="0" smtClean="0"/>
              <a:t>Vb1: </a:t>
            </a:r>
            <a:r>
              <a:rPr lang="nl-BE" dirty="0" err="1" smtClean="0"/>
              <a:t>HCl</a:t>
            </a:r>
            <a:r>
              <a:rPr lang="nl-BE" dirty="0" smtClean="0"/>
              <a:t> </a:t>
            </a:r>
            <a:r>
              <a:rPr lang="nl-BE" dirty="0"/>
              <a:t>(g)  + H</a:t>
            </a:r>
            <a:r>
              <a:rPr lang="nl-BE" baseline="-25000" dirty="0"/>
              <a:t>2</a:t>
            </a:r>
            <a:r>
              <a:rPr lang="nl-BE" dirty="0"/>
              <a:t>0</a:t>
            </a:r>
            <a:r>
              <a:rPr lang="nl-BE" baseline="30000" dirty="0"/>
              <a:t>         </a:t>
            </a:r>
            <a:r>
              <a:rPr lang="nl-BE" dirty="0" smtClean="0"/>
              <a:t>H</a:t>
            </a:r>
            <a:r>
              <a:rPr lang="nl-BE" baseline="-25000" dirty="0" smtClean="0"/>
              <a:t>3</a:t>
            </a:r>
            <a:r>
              <a:rPr lang="nl-BE" dirty="0" smtClean="0"/>
              <a:t>O</a:t>
            </a:r>
            <a:r>
              <a:rPr lang="nl-BE" baseline="30000" dirty="0"/>
              <a:t>+ </a:t>
            </a:r>
            <a:r>
              <a:rPr lang="nl-BE" dirty="0"/>
              <a:t>+ </a:t>
            </a:r>
            <a:r>
              <a:rPr lang="nl-BE" baseline="30000" dirty="0"/>
              <a:t> </a:t>
            </a:r>
            <a:r>
              <a:rPr lang="nl-BE" dirty="0"/>
              <a:t>Cl</a:t>
            </a:r>
            <a:r>
              <a:rPr lang="nl-BE" baseline="62000" dirty="0"/>
              <a:t>-  </a:t>
            </a:r>
            <a:r>
              <a:rPr lang="nl-BE" baseline="62000" dirty="0" smtClean="0"/>
              <a:t>       </a:t>
            </a:r>
            <a:r>
              <a:rPr lang="nl-BE" dirty="0" smtClean="0"/>
              <a:t>= </a:t>
            </a:r>
            <a:r>
              <a:rPr lang="nl-BE" dirty="0"/>
              <a:t>PROTOLYSEREACTIE</a:t>
            </a:r>
            <a:endParaRPr lang="nl-BE" dirty="0" smtClean="0"/>
          </a:p>
          <a:p>
            <a:pPr marL="457200" lvl="1" indent="0">
              <a:buNone/>
            </a:pPr>
            <a:r>
              <a:rPr lang="nl-BE" baseline="20000" dirty="0" smtClean="0"/>
              <a:t>			                    </a:t>
            </a:r>
            <a:r>
              <a:rPr lang="nl-BE" sz="2000" baseline="20000" dirty="0" err="1" smtClean="0"/>
              <a:t>hydronium</a:t>
            </a:r>
            <a:r>
              <a:rPr lang="nl-BE" sz="2000" baseline="20000" dirty="0" smtClean="0"/>
              <a:t> </a:t>
            </a:r>
            <a:r>
              <a:rPr lang="nl-BE" sz="2000" baseline="20000" dirty="0"/>
              <a:t>ion</a:t>
            </a:r>
          </a:p>
          <a:p>
            <a:pPr lvl="1"/>
            <a:r>
              <a:rPr lang="nl-BE" dirty="0" smtClean="0"/>
              <a:t>Vb2: </a:t>
            </a:r>
            <a:r>
              <a:rPr lang="nl-BE" dirty="0"/>
              <a:t>HSO</a:t>
            </a:r>
            <a:r>
              <a:rPr lang="nl-BE" baseline="-25000" dirty="0"/>
              <a:t>4</a:t>
            </a:r>
            <a:r>
              <a:rPr lang="nl-BE" baseline="30000" dirty="0"/>
              <a:t>-</a:t>
            </a:r>
            <a:r>
              <a:rPr lang="nl-BE" dirty="0"/>
              <a:t> + H</a:t>
            </a:r>
            <a:r>
              <a:rPr lang="nl-BE" baseline="-25000" dirty="0"/>
              <a:t>2</a:t>
            </a:r>
            <a:r>
              <a:rPr lang="nl-BE" dirty="0"/>
              <a:t>0</a:t>
            </a:r>
            <a:r>
              <a:rPr lang="nl-BE" baseline="30000" dirty="0"/>
              <a:t>            </a:t>
            </a:r>
            <a:r>
              <a:rPr lang="nl-BE" baseline="30000" dirty="0" smtClean="0"/>
              <a:t> </a:t>
            </a:r>
            <a:r>
              <a:rPr lang="nl-BE" dirty="0" smtClean="0"/>
              <a:t>H</a:t>
            </a:r>
            <a:r>
              <a:rPr lang="nl-BE" baseline="-25000" dirty="0" smtClean="0"/>
              <a:t>3</a:t>
            </a:r>
            <a:r>
              <a:rPr lang="nl-BE" dirty="0" smtClean="0"/>
              <a:t>O</a:t>
            </a:r>
            <a:r>
              <a:rPr lang="nl-BE" baseline="30000" dirty="0"/>
              <a:t>+ </a:t>
            </a:r>
            <a:r>
              <a:rPr lang="nl-BE" dirty="0"/>
              <a:t>+ </a:t>
            </a:r>
            <a:r>
              <a:rPr lang="nl-BE" baseline="30000" dirty="0"/>
              <a:t> </a:t>
            </a:r>
            <a:r>
              <a:rPr lang="nl-BE" dirty="0" smtClean="0"/>
              <a:t>SO</a:t>
            </a:r>
            <a:r>
              <a:rPr lang="nl-BE" baseline="-25000" dirty="0" smtClean="0"/>
              <a:t>4</a:t>
            </a:r>
            <a:r>
              <a:rPr lang="nl-BE" baseline="62000" dirty="0" smtClean="0"/>
              <a:t>2-  </a:t>
            </a:r>
            <a:r>
              <a:rPr lang="nl-BE" dirty="0"/>
              <a:t>= PROTOLYSEREACTIE </a:t>
            </a:r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Vb3: </a:t>
            </a:r>
            <a:r>
              <a:rPr lang="nl-BE" dirty="0"/>
              <a:t>NH</a:t>
            </a:r>
            <a:r>
              <a:rPr lang="nl-BE" baseline="-25000" dirty="0"/>
              <a:t>4</a:t>
            </a:r>
            <a:r>
              <a:rPr lang="nl-BE" baseline="30000" dirty="0"/>
              <a:t>+</a:t>
            </a:r>
            <a:r>
              <a:rPr lang="nl-BE" dirty="0"/>
              <a:t> + H</a:t>
            </a:r>
            <a:r>
              <a:rPr lang="nl-BE" baseline="-25000" dirty="0"/>
              <a:t>2</a:t>
            </a:r>
            <a:r>
              <a:rPr lang="nl-BE" dirty="0"/>
              <a:t>0</a:t>
            </a:r>
            <a:r>
              <a:rPr lang="nl-BE" baseline="30000" dirty="0"/>
              <a:t>             </a:t>
            </a:r>
            <a:r>
              <a:rPr lang="nl-BE" baseline="30000" dirty="0" smtClean="0"/>
              <a:t>  </a:t>
            </a:r>
            <a:r>
              <a:rPr lang="nl-BE" dirty="0" smtClean="0"/>
              <a:t>H</a:t>
            </a:r>
            <a:r>
              <a:rPr lang="nl-BE" baseline="-25000" dirty="0" smtClean="0"/>
              <a:t>3</a:t>
            </a:r>
            <a:r>
              <a:rPr lang="nl-BE" dirty="0" smtClean="0"/>
              <a:t>O</a:t>
            </a:r>
            <a:r>
              <a:rPr lang="nl-BE" baseline="30000" dirty="0"/>
              <a:t>+ </a:t>
            </a:r>
            <a:r>
              <a:rPr lang="nl-BE" dirty="0"/>
              <a:t>+ </a:t>
            </a:r>
            <a:r>
              <a:rPr lang="nl-BE" baseline="30000" dirty="0"/>
              <a:t> </a:t>
            </a:r>
            <a:r>
              <a:rPr lang="nl-BE" dirty="0"/>
              <a:t>NH</a:t>
            </a:r>
            <a:r>
              <a:rPr lang="nl-BE" baseline="-25000" dirty="0"/>
              <a:t>3</a:t>
            </a:r>
            <a:r>
              <a:rPr lang="nl-BE" baseline="62000" dirty="0"/>
              <a:t>  </a:t>
            </a:r>
            <a:r>
              <a:rPr lang="nl-BE" baseline="62000" dirty="0" smtClean="0"/>
              <a:t>    </a:t>
            </a:r>
            <a:r>
              <a:rPr lang="nl-BE" dirty="0"/>
              <a:t>= </a:t>
            </a:r>
            <a:r>
              <a:rPr lang="nl-BE" dirty="0" smtClean="0"/>
              <a:t>PROTOLYSEREACTIE</a:t>
            </a:r>
          </a:p>
          <a:p>
            <a:endParaRPr lang="nl-BE" dirty="0"/>
          </a:p>
          <a:p>
            <a:r>
              <a:rPr lang="nl-BE" dirty="0" smtClean="0"/>
              <a:t>Base: </a:t>
            </a:r>
            <a:r>
              <a:rPr lang="nl-BE" sz="2400" dirty="0" smtClean="0">
                <a:solidFill>
                  <a:srgbClr val="FF0000"/>
                </a:solidFill>
              </a:rPr>
              <a:t>H</a:t>
            </a:r>
            <a:r>
              <a:rPr lang="nl-BE" sz="2400" baseline="30000" dirty="0" smtClean="0">
                <a:solidFill>
                  <a:srgbClr val="FF0000"/>
                </a:solidFill>
              </a:rPr>
              <a:t>+</a:t>
            </a:r>
            <a:r>
              <a:rPr lang="nl-BE" sz="2400" dirty="0" smtClean="0">
                <a:solidFill>
                  <a:srgbClr val="FF0000"/>
                </a:solidFill>
              </a:rPr>
              <a:t> acceptor</a:t>
            </a:r>
          </a:p>
          <a:p>
            <a:pPr lvl="1"/>
            <a:r>
              <a:rPr lang="nl-BE" dirty="0" smtClean="0"/>
              <a:t>Vb1: </a:t>
            </a:r>
            <a:r>
              <a:rPr lang="nl-BE" dirty="0"/>
              <a:t>NH</a:t>
            </a:r>
            <a:r>
              <a:rPr lang="nl-BE" baseline="-25000" dirty="0"/>
              <a:t>3</a:t>
            </a:r>
            <a:r>
              <a:rPr lang="nl-BE" baseline="30000" dirty="0"/>
              <a:t> </a:t>
            </a:r>
            <a:r>
              <a:rPr lang="nl-BE" dirty="0"/>
              <a:t> + H</a:t>
            </a:r>
            <a:r>
              <a:rPr lang="nl-BE" baseline="-25000" dirty="0"/>
              <a:t>2</a:t>
            </a:r>
            <a:r>
              <a:rPr lang="nl-BE" dirty="0"/>
              <a:t>0 </a:t>
            </a:r>
            <a:r>
              <a:rPr lang="nl-BE" dirty="0" smtClean="0"/>
              <a:t>          OH</a:t>
            </a:r>
            <a:r>
              <a:rPr lang="nl-BE" baseline="30000" dirty="0" smtClean="0"/>
              <a:t>- </a:t>
            </a:r>
            <a:r>
              <a:rPr lang="nl-BE" dirty="0"/>
              <a:t>+ </a:t>
            </a:r>
            <a:r>
              <a:rPr lang="nl-BE" dirty="0" smtClean="0"/>
              <a:t>NH</a:t>
            </a:r>
            <a:r>
              <a:rPr lang="nl-BE" baseline="-25000" dirty="0" smtClean="0"/>
              <a:t>4</a:t>
            </a:r>
            <a:r>
              <a:rPr lang="nl-BE" baseline="30000" dirty="0" smtClean="0"/>
              <a:t>+</a:t>
            </a:r>
            <a:r>
              <a:rPr lang="nl-BE" dirty="0" smtClean="0"/>
              <a:t>   = HYDROLYSEREACTIE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46304" y="115889"/>
            <a:ext cx="11450913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5: 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zuren en basen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vgls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nl-BE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Bronsted-Lowry</a:t>
            </a:r>
            <a:endParaRPr lang="en-GB" sz="2400" b="0" dirty="0"/>
          </a:p>
        </p:txBody>
      </p:sp>
      <p:cxnSp>
        <p:nvCxnSpPr>
          <p:cNvPr id="4" name="Rechte verbindingslijn met pijl 3"/>
          <p:cNvCxnSpPr/>
          <p:nvPr/>
        </p:nvCxnSpPr>
        <p:spPr>
          <a:xfrm>
            <a:off x="4605832" y="1723261"/>
            <a:ext cx="431389" cy="9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25657"/>
              </p:ext>
            </p:extLst>
          </p:nvPr>
        </p:nvGraphicFramePr>
        <p:xfrm>
          <a:off x="4526001" y="2313724"/>
          <a:ext cx="56467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001" y="2313724"/>
                        <a:ext cx="564673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873579"/>
              </p:ext>
            </p:extLst>
          </p:nvPr>
        </p:nvGraphicFramePr>
        <p:xfrm>
          <a:off x="4443705" y="3176519"/>
          <a:ext cx="56467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705" y="3176519"/>
                        <a:ext cx="564673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88852"/>
              </p:ext>
            </p:extLst>
          </p:nvPr>
        </p:nvGraphicFramePr>
        <p:xfrm>
          <a:off x="4443705" y="4644255"/>
          <a:ext cx="56467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705" y="4644255"/>
                        <a:ext cx="564673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37160" y="115889"/>
            <a:ext cx="11460057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5: geconjugeerde zuur-base systemen</a:t>
            </a:r>
            <a:endParaRPr lang="en-GB" sz="24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237744" y="892679"/>
            <a:ext cx="11841479" cy="5389249"/>
          </a:xfrm>
        </p:spPr>
        <p:txBody>
          <a:bodyPr/>
          <a:lstStyle/>
          <a:p>
            <a:pPr marL="0" indent="0">
              <a:buNone/>
            </a:pPr>
            <a:r>
              <a:rPr lang="nl-BE" dirty="0" smtClean="0"/>
              <a:t>NH</a:t>
            </a:r>
            <a:r>
              <a:rPr lang="nl-BE" baseline="-25000" dirty="0" smtClean="0"/>
              <a:t>3</a:t>
            </a:r>
            <a:r>
              <a:rPr lang="nl-BE" dirty="0" smtClean="0"/>
              <a:t>  + H</a:t>
            </a:r>
            <a:r>
              <a:rPr lang="nl-BE" baseline="-25000" dirty="0" smtClean="0"/>
              <a:t>2</a:t>
            </a:r>
            <a:r>
              <a:rPr lang="nl-BE" dirty="0" smtClean="0"/>
              <a:t>0 	OH</a:t>
            </a:r>
            <a:r>
              <a:rPr lang="nl-BE" baseline="30000" dirty="0" smtClean="0"/>
              <a:t>- </a:t>
            </a:r>
            <a:r>
              <a:rPr lang="nl-BE" dirty="0" smtClean="0"/>
              <a:t>+ NH</a:t>
            </a:r>
            <a:r>
              <a:rPr lang="nl-BE" baseline="-25000" dirty="0" smtClean="0"/>
              <a:t>4</a:t>
            </a:r>
            <a:r>
              <a:rPr lang="nl-BE" baseline="30000" dirty="0" smtClean="0"/>
              <a:t>+</a:t>
            </a:r>
            <a:r>
              <a:rPr lang="nl-BE" dirty="0" smtClean="0"/>
              <a:t> 			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Van links naar rechts treedt ammoniak NH</a:t>
            </a:r>
            <a:r>
              <a:rPr lang="nl-BE" baseline="-25000" dirty="0" smtClean="0"/>
              <a:t>3</a:t>
            </a:r>
            <a:r>
              <a:rPr lang="nl-BE" dirty="0" smtClean="0"/>
              <a:t> op als base.</a:t>
            </a:r>
          </a:p>
          <a:p>
            <a:pPr lvl="1"/>
            <a:r>
              <a:rPr lang="nl-BE" dirty="0" smtClean="0"/>
              <a:t>Van rechts naar links treedt ammonium NH</a:t>
            </a:r>
            <a:r>
              <a:rPr lang="nl-BE" baseline="-25000" dirty="0" smtClean="0"/>
              <a:t>4</a:t>
            </a:r>
            <a:r>
              <a:rPr lang="nl-BE" baseline="30000" dirty="0" smtClean="0"/>
              <a:t>+</a:t>
            </a:r>
            <a:r>
              <a:rPr lang="nl-BE" dirty="0" smtClean="0"/>
              <a:t> op als zuur.</a:t>
            </a:r>
          </a:p>
          <a:p>
            <a:pPr lvl="1"/>
            <a:r>
              <a:rPr lang="nl-BE" dirty="0" smtClean="0"/>
              <a:t>Van links naar rechts treedt water op als zuur.</a:t>
            </a:r>
          </a:p>
          <a:p>
            <a:pPr lvl="1"/>
            <a:r>
              <a:rPr lang="nl-BE" dirty="0" smtClean="0"/>
              <a:t>Van rechts naar links treedt  hydroxide OH- op als base.</a:t>
            </a:r>
          </a:p>
          <a:p>
            <a:pPr lvl="1"/>
            <a:endParaRPr lang="nl-BE" dirty="0"/>
          </a:p>
          <a:p>
            <a:pPr marL="457200" lvl="1" indent="0">
              <a:buNone/>
            </a:pPr>
            <a:r>
              <a:rPr lang="nl-BE" sz="2800" dirty="0" smtClean="0"/>
              <a:t>	</a:t>
            </a:r>
            <a:r>
              <a:rPr lang="nl-BE" dirty="0" smtClean="0"/>
              <a:t>NH</a:t>
            </a:r>
            <a:r>
              <a:rPr lang="nl-BE" baseline="-25000" dirty="0" smtClean="0"/>
              <a:t>4</a:t>
            </a:r>
            <a:r>
              <a:rPr lang="nl-BE" baseline="30000" dirty="0" smtClean="0"/>
              <a:t>+</a:t>
            </a:r>
            <a:r>
              <a:rPr lang="nl-BE" dirty="0" smtClean="0"/>
              <a:t> en </a:t>
            </a:r>
            <a:r>
              <a:rPr lang="nl-BE" dirty="0"/>
              <a:t>NH</a:t>
            </a:r>
            <a:r>
              <a:rPr lang="nl-BE" baseline="-25000" dirty="0"/>
              <a:t>3</a:t>
            </a:r>
            <a:r>
              <a:rPr lang="nl-BE" dirty="0"/>
              <a:t> vormen een </a:t>
            </a:r>
            <a:r>
              <a:rPr lang="nl-BE" dirty="0" smtClean="0"/>
              <a:t>geconjugeerd </a:t>
            </a:r>
            <a:r>
              <a:rPr lang="nl-BE" dirty="0"/>
              <a:t>zuur-base </a:t>
            </a:r>
            <a:r>
              <a:rPr lang="nl-BE" dirty="0" err="1"/>
              <a:t>syteem</a:t>
            </a:r>
            <a:endParaRPr lang="nl-BE" dirty="0"/>
          </a:p>
          <a:p>
            <a:pPr marL="457200" lvl="1" indent="0">
              <a:buNone/>
            </a:pPr>
            <a:r>
              <a:rPr lang="nl-BE" dirty="0" smtClean="0"/>
              <a:t>	H</a:t>
            </a:r>
            <a:r>
              <a:rPr lang="nl-BE" baseline="-25000" dirty="0" smtClean="0"/>
              <a:t>2</a:t>
            </a:r>
            <a:r>
              <a:rPr lang="nl-BE" dirty="0" smtClean="0"/>
              <a:t>0 </a:t>
            </a:r>
            <a:r>
              <a:rPr lang="nl-BE" dirty="0"/>
              <a:t>en OH</a:t>
            </a:r>
            <a:r>
              <a:rPr lang="nl-BE" baseline="30000" dirty="0"/>
              <a:t>-</a:t>
            </a:r>
            <a:r>
              <a:rPr lang="nl-BE" dirty="0"/>
              <a:t> vormen een </a:t>
            </a:r>
            <a:r>
              <a:rPr lang="nl-BE" dirty="0" smtClean="0"/>
              <a:t>geconjugeerd </a:t>
            </a:r>
            <a:r>
              <a:rPr lang="nl-BE" dirty="0"/>
              <a:t>zuur-base </a:t>
            </a:r>
            <a:r>
              <a:rPr lang="nl-BE" dirty="0" smtClean="0"/>
              <a:t>systeem</a:t>
            </a:r>
          </a:p>
          <a:p>
            <a:pPr marL="457200" lvl="1" indent="0">
              <a:buNone/>
            </a:pPr>
            <a:r>
              <a:rPr lang="nl-BE" dirty="0" smtClean="0"/>
              <a:t> </a:t>
            </a:r>
          </a:p>
          <a:p>
            <a:pPr marL="0" indent="0">
              <a:buNone/>
            </a:pPr>
            <a:r>
              <a:rPr lang="nl-BE" sz="2400" b="1" dirty="0">
                <a:solidFill>
                  <a:srgbClr val="FF0000"/>
                </a:solidFill>
              </a:rPr>
              <a:t>!! Een </a:t>
            </a:r>
            <a:r>
              <a:rPr lang="nl-BE" sz="2400" b="1" dirty="0" smtClean="0">
                <a:solidFill>
                  <a:srgbClr val="FF0000"/>
                </a:solidFill>
              </a:rPr>
              <a:t>geconjugeerd </a:t>
            </a:r>
            <a:r>
              <a:rPr lang="nl-BE" sz="2400" b="1" dirty="0">
                <a:solidFill>
                  <a:srgbClr val="FF0000"/>
                </a:solidFill>
              </a:rPr>
              <a:t>zuur bezit één H</a:t>
            </a:r>
            <a:r>
              <a:rPr lang="nl-BE" sz="2400" b="1" baseline="30000" dirty="0">
                <a:solidFill>
                  <a:srgbClr val="FF0000"/>
                </a:solidFill>
              </a:rPr>
              <a:t>+</a:t>
            </a:r>
            <a:r>
              <a:rPr lang="nl-BE" sz="2400" b="1" dirty="0">
                <a:solidFill>
                  <a:srgbClr val="FF0000"/>
                </a:solidFill>
              </a:rPr>
              <a:t> meer dan zijn </a:t>
            </a:r>
            <a:r>
              <a:rPr lang="nl-BE" sz="2400" b="1" dirty="0" smtClean="0">
                <a:solidFill>
                  <a:srgbClr val="FF0000"/>
                </a:solidFill>
              </a:rPr>
              <a:t>geconjugeerde </a:t>
            </a:r>
            <a:r>
              <a:rPr lang="nl-BE" sz="2400" b="1" dirty="0">
                <a:solidFill>
                  <a:srgbClr val="FF0000"/>
                </a:solidFill>
              </a:rPr>
              <a:t>base</a:t>
            </a:r>
          </a:p>
          <a:p>
            <a:pPr marL="0" indent="0">
              <a:buNone/>
            </a:pPr>
            <a:endParaRPr lang="nl-BE" sz="1100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31125"/>
              </p:ext>
            </p:extLst>
          </p:nvPr>
        </p:nvGraphicFramePr>
        <p:xfrm>
          <a:off x="2560900" y="1071608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174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900" y="1071608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Gekromde PIJL-RECHTS 23"/>
          <p:cNvSpPr/>
          <p:nvPr/>
        </p:nvSpPr>
        <p:spPr>
          <a:xfrm>
            <a:off x="481423" y="3894592"/>
            <a:ext cx="500066" cy="7143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/>
          <p:cNvSpPr/>
          <p:nvPr/>
        </p:nvSpPr>
        <p:spPr>
          <a:xfrm>
            <a:off x="3159235" y="3445333"/>
            <a:ext cx="5452482" cy="57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365760" y="908721"/>
            <a:ext cx="11731752" cy="521744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H</a:t>
            </a:r>
            <a:r>
              <a:rPr lang="nl-BE" baseline="-25000" dirty="0"/>
              <a:t>2</a:t>
            </a:r>
            <a:r>
              <a:rPr lang="nl-BE" dirty="0"/>
              <a:t>O : </a:t>
            </a:r>
            <a:r>
              <a:rPr lang="nl-BE" sz="2400" dirty="0" smtClean="0"/>
              <a:t>kan zich als </a:t>
            </a:r>
            <a:r>
              <a:rPr lang="nl-BE" sz="2400" dirty="0" smtClean="0"/>
              <a:t>zuur</a:t>
            </a:r>
            <a:r>
              <a:rPr lang="nl-BE" sz="1800" dirty="0" smtClean="0"/>
              <a:t> </a:t>
            </a:r>
            <a:r>
              <a:rPr lang="nl-BE" sz="2400" dirty="0" smtClean="0"/>
              <a:t>en als base </a:t>
            </a:r>
            <a:r>
              <a:rPr lang="nl-BE" sz="2400" dirty="0" smtClean="0"/>
              <a:t>gedragen</a:t>
            </a:r>
            <a:r>
              <a:rPr lang="nl-BE" sz="2400" dirty="0" smtClean="0"/>
              <a:t>: </a:t>
            </a:r>
          </a:p>
          <a:p>
            <a:pPr marL="0" indent="0">
              <a:buNone/>
            </a:pPr>
            <a:r>
              <a:rPr lang="nl-BE" dirty="0" smtClean="0"/>
              <a:t>	H</a:t>
            </a:r>
            <a:r>
              <a:rPr lang="nl-BE" baseline="-25000" dirty="0" smtClean="0"/>
              <a:t>2</a:t>
            </a:r>
            <a:r>
              <a:rPr lang="nl-BE" dirty="0" smtClean="0"/>
              <a:t>O (</a:t>
            </a:r>
            <a:r>
              <a:rPr lang="nl-BE" dirty="0" err="1" smtClean="0"/>
              <a:t>vl</a:t>
            </a:r>
            <a:r>
              <a:rPr lang="nl-BE" dirty="0" smtClean="0"/>
              <a:t>) + H</a:t>
            </a:r>
            <a:r>
              <a:rPr lang="nl-BE" baseline="30000" dirty="0" smtClean="0"/>
              <a:t>+</a:t>
            </a:r>
            <a:r>
              <a:rPr lang="nl-BE" dirty="0" smtClean="0"/>
              <a:t>(</a:t>
            </a:r>
            <a:r>
              <a:rPr lang="nl-BE" dirty="0" err="1" smtClean="0"/>
              <a:t>aq</a:t>
            </a:r>
            <a:r>
              <a:rPr lang="nl-BE" dirty="0" smtClean="0"/>
              <a:t>)       H</a:t>
            </a:r>
            <a:r>
              <a:rPr lang="nl-BE" baseline="-25000" dirty="0" smtClean="0"/>
              <a:t>3</a:t>
            </a:r>
            <a:r>
              <a:rPr lang="nl-BE" dirty="0" smtClean="0"/>
              <a:t>O</a:t>
            </a:r>
            <a:r>
              <a:rPr lang="nl-BE" baseline="30000" dirty="0" smtClean="0"/>
              <a:t>+</a:t>
            </a:r>
            <a:r>
              <a:rPr lang="nl-BE" dirty="0" smtClean="0"/>
              <a:t>(</a:t>
            </a:r>
            <a:r>
              <a:rPr lang="nl-BE" dirty="0" err="1" smtClean="0"/>
              <a:t>aq</a:t>
            </a:r>
            <a:r>
              <a:rPr lang="nl-BE" dirty="0" smtClean="0"/>
              <a:t>) </a:t>
            </a: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	</a:t>
            </a:r>
            <a:r>
              <a:rPr lang="nl-BE" u="sng" dirty="0" smtClean="0"/>
              <a:t>H</a:t>
            </a:r>
            <a:r>
              <a:rPr lang="nl-BE" u="sng" baseline="-25000" dirty="0" smtClean="0"/>
              <a:t>2</a:t>
            </a:r>
            <a:r>
              <a:rPr lang="nl-BE" u="sng" dirty="0" smtClean="0"/>
              <a:t>O (</a:t>
            </a:r>
            <a:r>
              <a:rPr lang="nl-BE" u="sng" dirty="0" err="1" smtClean="0"/>
              <a:t>vl</a:t>
            </a:r>
            <a:r>
              <a:rPr lang="nl-BE" u="sng" dirty="0" smtClean="0"/>
              <a:t>)                     H</a:t>
            </a:r>
            <a:r>
              <a:rPr lang="nl-BE" u="sng" baseline="30000" dirty="0" smtClean="0"/>
              <a:t>+</a:t>
            </a:r>
            <a:r>
              <a:rPr lang="nl-BE" u="sng" dirty="0" smtClean="0"/>
              <a:t>(</a:t>
            </a:r>
            <a:r>
              <a:rPr lang="nl-BE" u="sng" dirty="0" err="1" smtClean="0"/>
              <a:t>aq</a:t>
            </a:r>
            <a:r>
              <a:rPr lang="nl-BE" u="sng" dirty="0" smtClean="0"/>
              <a:t>) + OH</a:t>
            </a:r>
            <a:r>
              <a:rPr lang="nl-BE" u="sng" baseline="30000" dirty="0" smtClean="0"/>
              <a:t>-</a:t>
            </a:r>
            <a:r>
              <a:rPr lang="nl-BE" u="sng" dirty="0" smtClean="0"/>
              <a:t>(</a:t>
            </a:r>
            <a:r>
              <a:rPr lang="nl-BE" u="sng" dirty="0" err="1" smtClean="0"/>
              <a:t>aq</a:t>
            </a:r>
            <a:r>
              <a:rPr lang="nl-BE" u="sng" dirty="0" smtClean="0"/>
              <a:t>)</a:t>
            </a:r>
          </a:p>
          <a:p>
            <a:pPr marL="0" indent="0">
              <a:buNone/>
            </a:pPr>
            <a:r>
              <a:rPr lang="nl-BE" dirty="0" smtClean="0"/>
              <a:t>	      2 </a:t>
            </a:r>
            <a:r>
              <a:rPr lang="nl-BE" dirty="0"/>
              <a:t>H</a:t>
            </a:r>
            <a:r>
              <a:rPr lang="nl-BE" baseline="-25000" dirty="0"/>
              <a:t>2</a:t>
            </a:r>
            <a:r>
              <a:rPr lang="nl-BE" dirty="0"/>
              <a:t>O (</a:t>
            </a:r>
            <a:r>
              <a:rPr lang="nl-BE" dirty="0" err="1"/>
              <a:t>vl</a:t>
            </a:r>
            <a:r>
              <a:rPr lang="nl-BE" dirty="0"/>
              <a:t>)    </a:t>
            </a:r>
            <a:r>
              <a:rPr lang="nl-BE" dirty="0" smtClean="0"/>
              <a:t>        H</a:t>
            </a:r>
            <a:r>
              <a:rPr lang="nl-BE" baseline="-25000" dirty="0" smtClean="0"/>
              <a:t>3</a:t>
            </a:r>
            <a:r>
              <a:rPr lang="nl-BE" dirty="0" smtClean="0"/>
              <a:t>O</a:t>
            </a:r>
            <a:r>
              <a:rPr lang="nl-BE" baseline="30000" dirty="0"/>
              <a:t>+</a:t>
            </a:r>
            <a:r>
              <a:rPr lang="nl-BE" dirty="0"/>
              <a:t>(</a:t>
            </a:r>
            <a:r>
              <a:rPr lang="nl-BE" dirty="0" err="1"/>
              <a:t>aq</a:t>
            </a:r>
            <a:r>
              <a:rPr lang="nl-BE" dirty="0"/>
              <a:t>) + OH</a:t>
            </a:r>
            <a:r>
              <a:rPr lang="nl-BE" baseline="30000" dirty="0"/>
              <a:t>-</a:t>
            </a:r>
            <a:r>
              <a:rPr lang="nl-BE" dirty="0"/>
              <a:t>(</a:t>
            </a:r>
            <a:r>
              <a:rPr lang="nl-BE" dirty="0" err="1"/>
              <a:t>aq</a:t>
            </a:r>
            <a:r>
              <a:rPr lang="nl-BE" dirty="0" smtClean="0"/>
              <a:t>)</a:t>
            </a:r>
          </a:p>
          <a:p>
            <a:pPr marL="0" indent="0">
              <a:buNone/>
            </a:pPr>
            <a:endParaRPr lang="nl-BE" dirty="0"/>
          </a:p>
          <a:p>
            <a:pPr marL="0" indent="0" eaLnBrk="0" hangingPunct="0">
              <a:buNone/>
            </a:pPr>
            <a:r>
              <a:rPr lang="nl-BE" dirty="0" smtClean="0"/>
              <a:t>In </a:t>
            </a:r>
            <a:r>
              <a:rPr lang="nl-BE" dirty="0"/>
              <a:t>water geldt: </a:t>
            </a:r>
            <a:r>
              <a:rPr lang="nl-BE" dirty="0" err="1" smtClean="0"/>
              <a:t>K</a:t>
            </a:r>
            <a:r>
              <a:rPr lang="nl-BE" baseline="-25000" dirty="0" err="1" smtClean="0"/>
              <a:t>w</a:t>
            </a:r>
            <a:r>
              <a:rPr lang="nl-BE" dirty="0"/>
              <a:t>= 10</a:t>
            </a:r>
            <a:r>
              <a:rPr lang="nl-BE" baseline="30000" dirty="0"/>
              <a:t>-14 </a:t>
            </a:r>
            <a:r>
              <a:rPr lang="nl-BE" dirty="0"/>
              <a:t>=  c(H</a:t>
            </a:r>
            <a:r>
              <a:rPr lang="nl-BE" baseline="-25000" dirty="0"/>
              <a:t>3</a:t>
            </a:r>
            <a:r>
              <a:rPr lang="nl-BE" dirty="0"/>
              <a:t>O</a:t>
            </a:r>
            <a:r>
              <a:rPr lang="nl-BE" baseline="30000" dirty="0"/>
              <a:t>+</a:t>
            </a:r>
            <a:r>
              <a:rPr lang="nl-BE" dirty="0"/>
              <a:t>) . c(OH</a:t>
            </a:r>
            <a:r>
              <a:rPr lang="nl-BE" baseline="30000" dirty="0"/>
              <a:t>-</a:t>
            </a:r>
            <a:r>
              <a:rPr lang="nl-BE" dirty="0" smtClean="0"/>
              <a:t>)</a:t>
            </a:r>
          </a:p>
          <a:p>
            <a:pPr marL="0" indent="0" eaLnBrk="0" hangingPunct="0">
              <a:buNone/>
            </a:pPr>
            <a:endParaRPr lang="nl-BE" dirty="0" smtClean="0"/>
          </a:p>
          <a:p>
            <a:pPr eaLnBrk="0" hangingPunct="0"/>
            <a:r>
              <a:rPr lang="nl-BE" dirty="0" smtClean="0"/>
              <a:t>In water </a:t>
            </a:r>
            <a:r>
              <a:rPr lang="nl-BE" dirty="0"/>
              <a:t>van 25°C: zuur karakter = basisch karakter dus  </a:t>
            </a:r>
          </a:p>
          <a:p>
            <a:pPr eaLnBrk="0" hangingPunct="0"/>
            <a:r>
              <a:rPr lang="nl-BE" dirty="0"/>
              <a:t>c(H</a:t>
            </a:r>
            <a:r>
              <a:rPr lang="nl-BE" baseline="-25000" dirty="0"/>
              <a:t>3</a:t>
            </a:r>
            <a:r>
              <a:rPr lang="nl-BE" dirty="0"/>
              <a:t>O</a:t>
            </a:r>
            <a:r>
              <a:rPr lang="nl-BE" baseline="30000" dirty="0"/>
              <a:t>+</a:t>
            </a:r>
            <a:r>
              <a:rPr lang="nl-BE" dirty="0"/>
              <a:t>) = c(OH</a:t>
            </a:r>
            <a:r>
              <a:rPr lang="nl-BE" baseline="30000" dirty="0"/>
              <a:t>-</a:t>
            </a:r>
            <a:r>
              <a:rPr lang="nl-BE" dirty="0"/>
              <a:t>) = 10</a:t>
            </a:r>
            <a:r>
              <a:rPr lang="nl-BE" baseline="30000" dirty="0"/>
              <a:t>-7 </a:t>
            </a:r>
            <a:r>
              <a:rPr lang="nl-BE" dirty="0"/>
              <a:t>mol/l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73736" y="115889"/>
            <a:ext cx="11423481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5: </a:t>
            </a:r>
            <a:r>
              <a:rPr lang="nl-BE" sz="2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autoprotolyse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van water</a:t>
            </a:r>
            <a:endParaRPr lang="en-GB" sz="2400" dirty="0"/>
          </a:p>
        </p:txBody>
      </p:sp>
      <p:graphicFrame>
        <p:nvGraphicFramePr>
          <p:cNvPr id="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85650"/>
              </p:ext>
            </p:extLst>
          </p:nvPr>
        </p:nvGraphicFramePr>
        <p:xfrm>
          <a:off x="4769605" y="2467305"/>
          <a:ext cx="5581650" cy="54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Document" r:id="rId3" imgW="5582261" imgH="233322" progId="Word.Document.12">
                  <p:embed/>
                </p:oleObj>
              </mc:Choice>
              <mc:Fallback>
                <p:oleObj name="Document" r:id="rId3" imgW="5582261" imgH="233322" progId="Word.Document.12">
                  <p:embed/>
                  <p:pic>
                    <p:nvPicPr>
                      <p:cNvPr id="311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605" y="2467305"/>
                        <a:ext cx="5581650" cy="547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34647"/>
              </p:ext>
            </p:extLst>
          </p:nvPr>
        </p:nvGraphicFramePr>
        <p:xfrm>
          <a:off x="4769605" y="1837822"/>
          <a:ext cx="55816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Document" r:id="rId5" imgW="5582261" imgH="233322" progId="Word.Document.12">
                  <p:embed/>
                </p:oleObj>
              </mc:Choice>
              <mc:Fallback>
                <p:oleObj name="Document" r:id="rId5" imgW="5582261" imgH="233322" progId="Word.Document.12">
                  <p:embed/>
                  <p:pic>
                    <p:nvPicPr>
                      <p:cNvPr id="7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605" y="1837822"/>
                        <a:ext cx="55816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540658"/>
              </p:ext>
            </p:extLst>
          </p:nvPr>
        </p:nvGraphicFramePr>
        <p:xfrm>
          <a:off x="4769605" y="1466052"/>
          <a:ext cx="55816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Document" r:id="rId5" imgW="5582261" imgH="233322" progId="Word.Document.12">
                  <p:embed/>
                </p:oleObj>
              </mc:Choice>
              <mc:Fallback>
                <p:oleObj name="Document" r:id="rId5" imgW="5582261" imgH="233322" progId="Word.Document.12">
                  <p:embed/>
                  <p:pic>
                    <p:nvPicPr>
                      <p:cNvPr id="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605" y="1466052"/>
                        <a:ext cx="55816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0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/>
          <p:cNvSpPr/>
          <p:nvPr/>
        </p:nvSpPr>
        <p:spPr>
          <a:xfrm>
            <a:off x="8029263" y="2593988"/>
            <a:ext cx="2859578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fgeronde rechthoek 5"/>
          <p:cNvSpPr/>
          <p:nvPr/>
        </p:nvSpPr>
        <p:spPr>
          <a:xfrm>
            <a:off x="997527" y="1762299"/>
            <a:ext cx="3408218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fgeronde rechthoek 4"/>
          <p:cNvSpPr/>
          <p:nvPr/>
        </p:nvSpPr>
        <p:spPr>
          <a:xfrm>
            <a:off x="997527" y="892096"/>
            <a:ext cx="3408218" cy="60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nl-BE" dirty="0" smtClean="0"/>
              <a:t>pH = -log </a:t>
            </a:r>
            <a:r>
              <a:rPr lang="nl-BE" dirty="0"/>
              <a:t>c(H</a:t>
            </a:r>
            <a:r>
              <a:rPr lang="nl-BE" baseline="-25000" dirty="0"/>
              <a:t>3</a:t>
            </a:r>
            <a:r>
              <a:rPr lang="nl-BE" dirty="0"/>
              <a:t>O</a:t>
            </a:r>
            <a:r>
              <a:rPr lang="nl-BE" baseline="30000" dirty="0"/>
              <a:t>+</a:t>
            </a:r>
            <a:r>
              <a:rPr lang="nl-BE" dirty="0"/>
              <a:t>)        dus c(H</a:t>
            </a:r>
            <a:r>
              <a:rPr lang="nl-BE" baseline="-25000" dirty="0"/>
              <a:t>3</a:t>
            </a:r>
            <a:r>
              <a:rPr lang="nl-BE" dirty="0"/>
              <a:t>O</a:t>
            </a:r>
            <a:r>
              <a:rPr lang="nl-BE" baseline="30000" dirty="0"/>
              <a:t>+</a:t>
            </a:r>
            <a:r>
              <a:rPr lang="nl-BE" dirty="0"/>
              <a:t>) = </a:t>
            </a:r>
            <a:r>
              <a:rPr lang="nl-BE" dirty="0" smtClean="0"/>
              <a:t>10</a:t>
            </a:r>
            <a:r>
              <a:rPr lang="nl-BE" baseline="30000" dirty="0" smtClean="0"/>
              <a:t>-pH</a:t>
            </a:r>
          </a:p>
          <a:p>
            <a:pPr eaLnBrk="0" hangingPunct="0"/>
            <a:endParaRPr lang="nl-BE" baseline="30000" dirty="0"/>
          </a:p>
          <a:p>
            <a:pPr eaLnBrk="0" hangingPunct="0"/>
            <a:r>
              <a:rPr lang="nl-BE" dirty="0" err="1"/>
              <a:t>pOH</a:t>
            </a:r>
            <a:r>
              <a:rPr lang="nl-BE" dirty="0"/>
              <a:t> = -log c(OH</a:t>
            </a:r>
            <a:r>
              <a:rPr lang="nl-BE" baseline="30000" dirty="0"/>
              <a:t>-</a:t>
            </a:r>
            <a:r>
              <a:rPr lang="nl-BE" dirty="0"/>
              <a:t>)</a:t>
            </a:r>
          </a:p>
          <a:p>
            <a:pPr eaLnBrk="0" hangingPunct="0"/>
            <a:endParaRPr lang="nl-BE" baseline="30000" dirty="0" smtClean="0"/>
          </a:p>
          <a:p>
            <a:pPr eaLnBrk="0" hangingPunct="0"/>
            <a:r>
              <a:rPr lang="nl-BE" dirty="0"/>
              <a:t>In </a:t>
            </a:r>
            <a:r>
              <a:rPr lang="nl-BE" dirty="0" smtClean="0"/>
              <a:t>water:10</a:t>
            </a:r>
            <a:r>
              <a:rPr lang="nl-BE" baseline="30000" dirty="0" smtClean="0"/>
              <a:t>-14</a:t>
            </a:r>
            <a:r>
              <a:rPr lang="nl-BE" dirty="0" smtClean="0"/>
              <a:t> </a:t>
            </a:r>
            <a:r>
              <a:rPr lang="nl-BE" dirty="0"/>
              <a:t>=  c(H</a:t>
            </a:r>
            <a:r>
              <a:rPr lang="nl-BE" baseline="-25000" dirty="0"/>
              <a:t>3</a:t>
            </a:r>
            <a:r>
              <a:rPr lang="nl-BE" dirty="0"/>
              <a:t>O</a:t>
            </a:r>
            <a:r>
              <a:rPr lang="nl-BE" baseline="30000" dirty="0"/>
              <a:t>+</a:t>
            </a:r>
            <a:r>
              <a:rPr lang="nl-BE" dirty="0"/>
              <a:t>) . c(OH</a:t>
            </a:r>
            <a:r>
              <a:rPr lang="nl-BE" baseline="30000" dirty="0"/>
              <a:t>-</a:t>
            </a:r>
            <a:r>
              <a:rPr lang="nl-BE" dirty="0" smtClean="0"/>
              <a:t>) dus </a:t>
            </a:r>
            <a:r>
              <a:rPr lang="nl-BE" dirty="0" err="1"/>
              <a:t>pOH</a:t>
            </a:r>
            <a:r>
              <a:rPr lang="nl-BE" dirty="0"/>
              <a:t> + pH </a:t>
            </a:r>
            <a:r>
              <a:rPr lang="nl-BE" dirty="0" smtClean="0"/>
              <a:t>= 14</a:t>
            </a:r>
            <a:endParaRPr lang="nl-BE" dirty="0"/>
          </a:p>
          <a:p>
            <a:pPr eaLnBrk="0" hangingPunct="0"/>
            <a:endParaRPr lang="nl-BE" baseline="30000" dirty="0" smtClean="0"/>
          </a:p>
          <a:p>
            <a:pPr marL="0" indent="0" eaLnBrk="0" hangingPunct="0">
              <a:buNone/>
            </a:pPr>
            <a:r>
              <a:rPr lang="pt-BR" dirty="0"/>
              <a:t>Zure oplossingen: </a:t>
            </a:r>
          </a:p>
          <a:p>
            <a:pPr marL="357188" lvl="1" indent="-357188" eaLnBrk="0" hangingPunct="0"/>
            <a:r>
              <a:rPr lang="pt-BR" dirty="0" smtClean="0"/>
              <a:t>c(H</a:t>
            </a:r>
            <a:r>
              <a:rPr lang="pt-BR" baseline="-25000" dirty="0" smtClean="0"/>
              <a:t>3</a:t>
            </a:r>
            <a:r>
              <a:rPr lang="pt-BR" dirty="0" smtClean="0"/>
              <a:t>O</a:t>
            </a:r>
            <a:r>
              <a:rPr lang="pt-BR" baseline="30000" dirty="0"/>
              <a:t>+</a:t>
            </a:r>
            <a:r>
              <a:rPr lang="pt-BR" dirty="0"/>
              <a:t>) &gt; c(OH</a:t>
            </a:r>
            <a:r>
              <a:rPr lang="pt-BR" baseline="30000" dirty="0"/>
              <a:t>-</a:t>
            </a:r>
            <a:r>
              <a:rPr lang="pt-BR" dirty="0"/>
              <a:t>) </a:t>
            </a:r>
          </a:p>
          <a:p>
            <a:pPr marL="357188" lvl="1" indent="-357188" eaLnBrk="0" hangingPunct="0"/>
            <a:r>
              <a:rPr lang="pt-BR" dirty="0" smtClean="0"/>
              <a:t>c(H</a:t>
            </a:r>
            <a:r>
              <a:rPr lang="pt-BR" baseline="-25000" dirty="0" smtClean="0"/>
              <a:t>3</a:t>
            </a:r>
            <a:r>
              <a:rPr lang="pt-BR" dirty="0" smtClean="0"/>
              <a:t>O</a:t>
            </a:r>
            <a:r>
              <a:rPr lang="pt-BR" baseline="30000" dirty="0" smtClean="0"/>
              <a:t>+</a:t>
            </a:r>
            <a:r>
              <a:rPr lang="pt-BR" dirty="0" smtClean="0"/>
              <a:t>) &gt;  10</a:t>
            </a:r>
            <a:r>
              <a:rPr lang="pt-BR" baseline="30000" dirty="0" smtClean="0"/>
              <a:t>-7</a:t>
            </a:r>
            <a:r>
              <a:rPr lang="pt-BR" dirty="0" smtClean="0"/>
              <a:t>mol/l  dus pH&lt; 7</a:t>
            </a:r>
          </a:p>
          <a:p>
            <a:pPr eaLnBrk="0" hangingPunct="0"/>
            <a:endParaRPr lang="nl-BE" dirty="0" smtClean="0"/>
          </a:p>
          <a:p>
            <a:pPr eaLnBrk="0" hangingPunct="0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5: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autoprotolyse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van water</a:t>
            </a:r>
            <a:endParaRPr lang="en-GB" sz="2400" dirty="0"/>
          </a:p>
        </p:txBody>
      </p:sp>
      <p:sp>
        <p:nvSpPr>
          <p:cNvPr id="4" name="Tijdelijke aanduiding voor inhoud 1"/>
          <p:cNvSpPr txBox="1">
            <a:spLocks/>
          </p:cNvSpPr>
          <p:nvPr/>
        </p:nvSpPr>
        <p:spPr bwMode="auto">
          <a:xfrm>
            <a:off x="6394704" y="3475137"/>
            <a:ext cx="6886489" cy="239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Font typeface="Wingdings" pitchFamily="2" charset="2"/>
              <a:buNone/>
            </a:pPr>
            <a:r>
              <a:rPr lang="pt-BR" dirty="0" smtClean="0"/>
              <a:t>Basische oplossingen: </a:t>
            </a:r>
          </a:p>
          <a:p>
            <a:pPr marL="365125" lvl="1" eaLnBrk="0" hangingPunct="0"/>
            <a:r>
              <a:rPr lang="nl-BE" dirty="0"/>
              <a:t>c(H</a:t>
            </a:r>
            <a:r>
              <a:rPr lang="nl-BE" baseline="-25000" dirty="0"/>
              <a:t>3</a:t>
            </a:r>
            <a:r>
              <a:rPr lang="nl-BE" dirty="0"/>
              <a:t>O</a:t>
            </a:r>
            <a:r>
              <a:rPr lang="nl-BE" baseline="30000" dirty="0"/>
              <a:t>+</a:t>
            </a:r>
            <a:r>
              <a:rPr lang="nl-BE" dirty="0"/>
              <a:t>) &lt; c(OH</a:t>
            </a:r>
            <a:r>
              <a:rPr lang="nl-BE" baseline="30000" dirty="0"/>
              <a:t>-</a:t>
            </a:r>
            <a:r>
              <a:rPr lang="nl-BE" dirty="0"/>
              <a:t>) </a:t>
            </a:r>
            <a:endParaRPr lang="nl-BE" dirty="0" smtClean="0"/>
          </a:p>
          <a:p>
            <a:pPr marL="365125" lvl="1" eaLnBrk="0" hangingPunct="0"/>
            <a:r>
              <a:rPr lang="nl-BE" dirty="0" smtClean="0"/>
              <a:t>c(H</a:t>
            </a:r>
            <a:r>
              <a:rPr lang="nl-BE" baseline="-25000" dirty="0" smtClean="0"/>
              <a:t>3</a:t>
            </a:r>
            <a:r>
              <a:rPr lang="nl-BE" dirty="0" smtClean="0"/>
              <a:t>O</a:t>
            </a:r>
            <a:r>
              <a:rPr lang="nl-BE" baseline="30000" dirty="0"/>
              <a:t>+</a:t>
            </a:r>
            <a:r>
              <a:rPr lang="nl-BE" dirty="0"/>
              <a:t>) &lt;  10</a:t>
            </a:r>
            <a:r>
              <a:rPr lang="nl-BE" baseline="30000" dirty="0"/>
              <a:t>-7</a:t>
            </a:r>
            <a:r>
              <a:rPr lang="nl-BE" dirty="0"/>
              <a:t>mol/l  dus pH &gt; 7</a:t>
            </a:r>
          </a:p>
          <a:p>
            <a:pPr eaLnBrk="0" hangingPunct="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99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>
              <a:xfrm>
                <a:off x="201168" y="908721"/>
                <a:ext cx="11990832" cy="52174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400" dirty="0" smtClean="0"/>
                  <a:t>Protolysereacties</a:t>
                </a:r>
                <a:r>
                  <a:rPr lang="en-GB" sz="2400" dirty="0"/>
                  <a:t> </a:t>
                </a:r>
                <a:r>
                  <a:rPr lang="en-GB" sz="2400" dirty="0" smtClean="0"/>
                  <a:t>van:</a:t>
                </a:r>
              </a:p>
              <a:p>
                <a:pPr lvl="1"/>
                <a:r>
                  <a:rPr lang="en-GB" dirty="0" err="1" smtClean="0"/>
                  <a:t>HCl</a:t>
                </a:r>
                <a:r>
                  <a:rPr lang="en-GB" dirty="0" smtClean="0"/>
                  <a:t> </a:t>
                </a:r>
                <a:r>
                  <a:rPr lang="en-GB" dirty="0"/>
                  <a:t>(g)  + </a:t>
                </a:r>
                <a:r>
                  <a:rPr lang="en-GB" dirty="0" smtClean="0"/>
                  <a:t>H</a:t>
                </a:r>
                <a:r>
                  <a:rPr lang="en-GB" baseline="-25000" dirty="0" smtClean="0"/>
                  <a:t>2</a:t>
                </a:r>
                <a:r>
                  <a:rPr lang="en-GB" dirty="0" smtClean="0"/>
                  <a:t>0(</a:t>
                </a:r>
                <a:r>
                  <a:rPr lang="en-GB" dirty="0" err="1" smtClean="0"/>
                  <a:t>aq</a:t>
                </a:r>
                <a:r>
                  <a:rPr lang="en-GB" dirty="0" smtClean="0"/>
                  <a:t>)             </a:t>
                </a:r>
                <a:r>
                  <a:rPr lang="en-GB" dirty="0"/>
                  <a:t>H</a:t>
                </a:r>
                <a:r>
                  <a:rPr lang="en-GB" baseline="-25000" dirty="0"/>
                  <a:t>3</a:t>
                </a:r>
                <a:r>
                  <a:rPr lang="en-GB" dirty="0"/>
                  <a:t>O</a:t>
                </a:r>
                <a:r>
                  <a:rPr lang="en-GB" baseline="30000" dirty="0" smtClean="0"/>
                  <a:t>+</a:t>
                </a:r>
                <a:r>
                  <a:rPr lang="en-GB" dirty="0" smtClean="0"/>
                  <a:t>(</a:t>
                </a:r>
                <a:r>
                  <a:rPr lang="en-GB" dirty="0" err="1" smtClean="0"/>
                  <a:t>aq</a:t>
                </a:r>
                <a:r>
                  <a:rPr lang="en-GB" dirty="0" smtClean="0"/>
                  <a:t>) </a:t>
                </a:r>
                <a:r>
                  <a:rPr lang="en-GB" dirty="0"/>
                  <a:t>+  </a:t>
                </a:r>
                <a:r>
                  <a:rPr lang="en-GB" dirty="0" smtClean="0"/>
                  <a:t>Cl</a:t>
                </a:r>
                <a:r>
                  <a:rPr lang="en-GB" baseline="30000" dirty="0" smtClean="0"/>
                  <a:t>-</a:t>
                </a:r>
                <a:r>
                  <a:rPr lang="en-GB" dirty="0" smtClean="0"/>
                  <a:t>(</a:t>
                </a:r>
                <a:r>
                  <a:rPr lang="en-GB" dirty="0" err="1" smtClean="0"/>
                  <a:t>aq</a:t>
                </a:r>
                <a:r>
                  <a:rPr lang="en-GB" dirty="0" smtClean="0"/>
                  <a:t>)</a:t>
                </a:r>
                <a:endParaRPr lang="en-GB" dirty="0" smtClean="0"/>
              </a:p>
              <a:p>
                <a:pPr marL="714375" lvl="1" indent="0">
                  <a:buNone/>
                </a:pPr>
                <a:r>
                  <a:rPr lang="en-GB" dirty="0" smtClean="0"/>
                  <a:t>K</a:t>
                </a:r>
                <a:r>
                  <a:rPr lang="en-GB" baseline="-25000" dirty="0" smtClean="0"/>
                  <a:t>z</a:t>
                </a:r>
                <a:r>
                  <a:rPr lang="en-GB" dirty="0" smtClean="0"/>
                  <a:t> </a:t>
                </a:r>
                <a:r>
                  <a:rPr lang="en-GB" baseline="-25000" dirty="0" smtClean="0"/>
                  <a:t>HCl</a:t>
                </a:r>
                <a:r>
                  <a:rPr lang="en-GB" dirty="0" smtClean="0"/>
                  <a:t> = </a:t>
                </a:r>
                <a:r>
                  <a:rPr lang="en-GB" dirty="0" err="1"/>
                  <a:t>zuurconstante</a:t>
                </a:r>
                <a:r>
                  <a:rPr lang="en-GB" dirty="0"/>
                  <a:t>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nl-BE" i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nl-BE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BE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nl-BE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nl-BE" i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p>
                            <m:r>
                              <a:rPr lang="nl-BE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nl-BE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nl-BE" i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nl-BE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nl-BE" i="0">
                            <a:latin typeface="Cambria Math" panose="02040503050406030204" pitchFamily="18" charset="0"/>
                          </a:rPr>
                          <m:t>C</m:t>
                        </m:r>
                        <m:sSup>
                          <m:sSup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nl-BE" i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nl-BE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nl-BE" i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HCl</m:t>
                        </m:r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 smtClean="0"/>
                  <a:t>&gt; 1</a:t>
                </a:r>
                <a:r>
                  <a:rPr lang="en-GB" dirty="0"/>
                  <a:t>: </a:t>
                </a:r>
                <a:r>
                  <a:rPr lang="en-GB" dirty="0" err="1">
                    <a:solidFill>
                      <a:srgbClr val="FF0000"/>
                    </a:solidFill>
                  </a:rPr>
                  <a:t>aflopende</a:t>
                </a:r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reactie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714375" indent="0">
                  <a:buNone/>
                </a:pPr>
                <a:r>
                  <a:rPr lang="en-GB" sz="2400" dirty="0" err="1" smtClean="0">
                    <a:solidFill>
                      <a:srgbClr val="FF0000"/>
                    </a:solidFill>
                  </a:rPr>
                  <a:t>Dus</a:t>
                </a:r>
                <a:r>
                  <a:rPr lang="en-GB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sz="2400" dirty="0">
                    <a:solidFill>
                      <a:srgbClr val="FF0000"/>
                    </a:solidFill>
                  </a:rPr>
                  <a:t>HCl = STERK ZUUR  </a:t>
                </a:r>
                <a:r>
                  <a:rPr lang="en-GB" sz="2400" dirty="0" err="1">
                    <a:solidFill>
                      <a:srgbClr val="FF0000"/>
                    </a:solidFill>
                  </a:rPr>
                  <a:t>als</a:t>
                </a:r>
                <a:r>
                  <a:rPr lang="en-GB" sz="2400" dirty="0">
                    <a:solidFill>
                      <a:srgbClr val="FF0000"/>
                    </a:solidFill>
                  </a:rPr>
                  <a:t> K</a:t>
                </a:r>
                <a:r>
                  <a:rPr lang="en-GB" sz="2400" baseline="-25000" dirty="0">
                    <a:solidFill>
                      <a:srgbClr val="FF0000"/>
                    </a:solidFill>
                  </a:rPr>
                  <a:t>Z</a:t>
                </a:r>
                <a:r>
                  <a:rPr lang="en-GB" sz="2400" dirty="0">
                    <a:solidFill>
                      <a:srgbClr val="FF0000"/>
                    </a:solidFill>
                  </a:rPr>
                  <a:t> &gt; 1 of pK</a:t>
                </a:r>
                <a:r>
                  <a:rPr lang="en-GB" sz="2400" baseline="-25000" dirty="0">
                    <a:solidFill>
                      <a:srgbClr val="FF0000"/>
                    </a:solidFill>
                  </a:rPr>
                  <a:t>Z</a:t>
                </a:r>
                <a:r>
                  <a:rPr lang="en-GB" sz="2400" dirty="0">
                    <a:solidFill>
                      <a:srgbClr val="FF0000"/>
                    </a:solidFill>
                  </a:rPr>
                  <a:t>&lt;0 </a:t>
                </a:r>
                <a:endParaRPr lang="en-GB" sz="2400" dirty="0" smtClean="0">
                  <a:solidFill>
                    <a:srgbClr val="FF0000"/>
                  </a:solidFill>
                </a:endParaRPr>
              </a:p>
              <a:p>
                <a:pPr marL="714375" indent="0">
                  <a:buNone/>
                </a:pPr>
                <a:endParaRPr lang="en-GB" sz="2400" dirty="0" smtClean="0"/>
              </a:p>
              <a:p>
                <a:pPr lvl="1"/>
                <a:r>
                  <a:rPr lang="en-GB" dirty="0" smtClean="0"/>
                  <a:t>Vb2: </a:t>
                </a:r>
                <a:r>
                  <a:rPr lang="nl-BE" dirty="0"/>
                  <a:t>NH</a:t>
                </a:r>
                <a:r>
                  <a:rPr lang="nl-BE" baseline="-25000" dirty="0"/>
                  <a:t>4</a:t>
                </a:r>
                <a:r>
                  <a:rPr lang="nl-BE" baseline="30000" dirty="0" smtClean="0"/>
                  <a:t>+</a:t>
                </a:r>
                <a:r>
                  <a:rPr lang="nl-BE" dirty="0" smtClean="0"/>
                  <a:t>(</a:t>
                </a:r>
                <a:r>
                  <a:rPr lang="nl-BE" dirty="0" err="1" smtClean="0"/>
                  <a:t>aq</a:t>
                </a:r>
                <a:r>
                  <a:rPr lang="nl-BE" dirty="0" smtClean="0"/>
                  <a:t>) + H</a:t>
                </a:r>
                <a:r>
                  <a:rPr lang="nl-BE" baseline="-25000" dirty="0" smtClean="0"/>
                  <a:t>2</a:t>
                </a:r>
                <a:r>
                  <a:rPr lang="nl-BE" dirty="0" smtClean="0"/>
                  <a:t>0(</a:t>
                </a:r>
                <a:r>
                  <a:rPr lang="nl-BE" dirty="0" err="1" smtClean="0"/>
                  <a:t>aq</a:t>
                </a:r>
                <a:r>
                  <a:rPr lang="nl-BE" dirty="0" smtClean="0"/>
                  <a:t>)            </a:t>
                </a:r>
                <a:r>
                  <a:rPr lang="nl-BE" dirty="0"/>
                  <a:t>H</a:t>
                </a:r>
                <a:r>
                  <a:rPr lang="nl-BE" baseline="-25000" dirty="0"/>
                  <a:t>3</a:t>
                </a:r>
                <a:r>
                  <a:rPr lang="nl-BE" dirty="0"/>
                  <a:t>O</a:t>
                </a:r>
                <a:r>
                  <a:rPr lang="nl-BE" baseline="30000" dirty="0" smtClean="0"/>
                  <a:t>+</a:t>
                </a:r>
                <a:r>
                  <a:rPr lang="nl-BE" dirty="0" smtClean="0"/>
                  <a:t>(</a:t>
                </a:r>
                <a:r>
                  <a:rPr lang="nl-BE" dirty="0" err="1" smtClean="0"/>
                  <a:t>aq</a:t>
                </a:r>
                <a:r>
                  <a:rPr lang="nl-BE" dirty="0" smtClean="0"/>
                  <a:t>) +  NH</a:t>
                </a:r>
                <a:r>
                  <a:rPr lang="nl-BE" baseline="-25000" dirty="0" smtClean="0"/>
                  <a:t>3</a:t>
                </a:r>
                <a:r>
                  <a:rPr lang="nl-BE" dirty="0" smtClean="0"/>
                  <a:t>(</a:t>
                </a:r>
                <a:r>
                  <a:rPr lang="nl-BE" dirty="0" err="1" smtClean="0"/>
                  <a:t>aq</a:t>
                </a:r>
                <a:r>
                  <a:rPr lang="nl-BE" dirty="0"/>
                  <a:t>) </a:t>
                </a:r>
                <a:endParaRPr lang="nl-BE" baseline="-25000" dirty="0"/>
              </a:p>
              <a:p>
                <a:pPr marL="714375" lvl="1" indent="0">
                  <a:buNone/>
                </a:pPr>
                <a:r>
                  <a:rPr lang="en-GB" dirty="0" smtClean="0"/>
                  <a:t>K</a:t>
                </a:r>
                <a:r>
                  <a:rPr lang="en-GB" baseline="-25000" dirty="0" smtClean="0"/>
                  <a:t>z</a:t>
                </a:r>
                <a:r>
                  <a:rPr lang="en-GB" dirty="0" smtClean="0"/>
                  <a:t> </a:t>
                </a:r>
                <a:r>
                  <a:rPr lang="en-GB" baseline="-25000" dirty="0" smtClean="0"/>
                  <a:t>NH4</a:t>
                </a:r>
                <a:r>
                  <a:rPr lang="en-GB" baseline="-10000" dirty="0" smtClean="0"/>
                  <a:t>+</a:t>
                </a:r>
                <a:r>
                  <a:rPr lang="en-GB" dirty="0" smtClean="0"/>
                  <a:t>= </a:t>
                </a:r>
                <a:r>
                  <a:rPr lang="en-GB" dirty="0" err="1" smtClean="0"/>
                  <a:t>zuurconstante</a:t>
                </a:r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nl-BE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nl-B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p>
                            <m:r>
                              <a:rPr lang="nl-BE">
                                <a:latin typeface="Cambria Math" panose="02040503050406030204" pitchFamily="18" charset="0"/>
                              </a:rPr>
                              <m:t>+)</m:t>
                            </m:r>
                          </m:sup>
                        </m:sSup>
                        <m:r>
                          <a:rPr lang="nl-B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nl-BE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nl-B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BE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nl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nl-BE">
                            <a:latin typeface="Cambria Math" panose="02040503050406030204" pitchFamily="18" charset="0"/>
                          </a:rPr>
                          <m:t>N</m:t>
                        </m:r>
                        <m:sSubSup>
                          <m:sSubSup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nl-BE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nl-BE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nl-BE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 smtClean="0"/>
                  <a:t>&lt; 1: 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evenwichtsreactie</a:t>
                </a:r>
                <a:endParaRPr lang="en-GB" dirty="0" smtClean="0">
                  <a:solidFill>
                    <a:srgbClr val="FF0000"/>
                  </a:solidFill>
                </a:endParaRPr>
              </a:p>
              <a:p>
                <a:pPr marL="714375" lvl="1" indent="0">
                  <a:buNone/>
                </a:pPr>
                <a:r>
                  <a:rPr lang="en-GB" dirty="0" smtClean="0">
                    <a:solidFill>
                      <a:srgbClr val="FF0000"/>
                    </a:solidFill>
                  </a:rPr>
                  <a:t>DUS </a:t>
                </a:r>
                <a:r>
                  <a:rPr lang="en-GB" dirty="0">
                    <a:solidFill>
                      <a:srgbClr val="FF0000"/>
                    </a:solidFill>
                  </a:rPr>
                  <a:t>NH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4</a:t>
                </a:r>
                <a:r>
                  <a:rPr lang="en-GB" baseline="30000" dirty="0">
                    <a:solidFill>
                      <a:srgbClr val="FF0000"/>
                    </a:solidFill>
                  </a:rPr>
                  <a:t>+</a:t>
                </a:r>
                <a:r>
                  <a:rPr lang="en-GB" dirty="0">
                    <a:solidFill>
                      <a:srgbClr val="FF0000"/>
                    </a:solidFill>
                  </a:rPr>
                  <a:t> = ZWAK ZUUR  </a:t>
                </a:r>
                <a:r>
                  <a:rPr lang="en-GB" dirty="0" err="1">
                    <a:solidFill>
                      <a:srgbClr val="FF0000"/>
                    </a:solidFill>
                  </a:rPr>
                  <a:t>als</a:t>
                </a:r>
                <a:r>
                  <a:rPr lang="en-GB" dirty="0">
                    <a:solidFill>
                      <a:srgbClr val="FF0000"/>
                    </a:solidFill>
                  </a:rPr>
                  <a:t> K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Z</a:t>
                </a:r>
                <a:r>
                  <a:rPr lang="en-GB" dirty="0">
                    <a:solidFill>
                      <a:srgbClr val="FF0000"/>
                    </a:solidFill>
                  </a:rPr>
                  <a:t> &lt; 1 of pK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Z</a:t>
                </a:r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&gt; 0 </a:t>
                </a:r>
                <a:r>
                  <a:rPr lang="en-GB" dirty="0"/>
                  <a:t>	</a:t>
                </a:r>
              </a:p>
              <a:p>
                <a:pPr marL="0" indent="0">
                  <a:buNone/>
                </a:pPr>
                <a:endParaRPr lang="nl-BE" sz="2400" b="1" dirty="0" smtClean="0"/>
              </a:p>
              <a:p>
                <a:pPr marL="0" indent="0">
                  <a:buNone/>
                </a:pPr>
                <a:r>
                  <a:rPr lang="nl-BE" sz="2400" b="1" dirty="0" smtClean="0"/>
                  <a:t>Hoe </a:t>
                </a:r>
                <a:r>
                  <a:rPr lang="nl-BE" sz="2400" b="1" dirty="0"/>
                  <a:t>groter </a:t>
                </a:r>
                <a:r>
                  <a:rPr lang="nl-BE" sz="2400" b="1" dirty="0" err="1"/>
                  <a:t>K</a:t>
                </a:r>
                <a:r>
                  <a:rPr lang="nl-BE" sz="2400" b="1" baseline="-25000" dirty="0" err="1"/>
                  <a:t>z</a:t>
                </a:r>
                <a:r>
                  <a:rPr lang="nl-BE" sz="2400" b="1" dirty="0"/>
                  <a:t>, hoe kleiner </a:t>
                </a:r>
                <a:r>
                  <a:rPr lang="nl-BE" sz="2400" b="1" dirty="0" err="1"/>
                  <a:t>pK</a:t>
                </a:r>
                <a:r>
                  <a:rPr lang="nl-BE" sz="2400" b="1" baseline="-25000" dirty="0" err="1"/>
                  <a:t>z</a:t>
                </a:r>
                <a:r>
                  <a:rPr lang="nl-BE" sz="2400" b="1" dirty="0"/>
                  <a:t>, hoe sterker het </a:t>
                </a:r>
                <a:r>
                  <a:rPr lang="nl-BE" sz="2400" b="1" dirty="0" smtClean="0"/>
                  <a:t>zuur </a:t>
                </a:r>
                <a:r>
                  <a:rPr lang="nl-BE" sz="2000" b="1" dirty="0" smtClean="0"/>
                  <a:t>(achterkant PSE)</a:t>
                </a:r>
                <a:endParaRPr lang="en-GB" sz="2000" dirty="0"/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168" y="908721"/>
                <a:ext cx="11990832" cy="5217443"/>
              </a:xfrm>
              <a:blipFill>
                <a:blip r:embed="rId3"/>
                <a:stretch>
                  <a:fillRect l="-763" t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201168" y="115889"/>
            <a:ext cx="11396049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5: sterke en zwakke zuren</a:t>
            </a:r>
            <a:endParaRPr lang="en-GB" sz="2400" dirty="0"/>
          </a:p>
        </p:txBody>
      </p:sp>
      <p:cxnSp>
        <p:nvCxnSpPr>
          <p:cNvPr id="4" name="Rechte verbindingslijn met pijl 3"/>
          <p:cNvCxnSpPr/>
          <p:nvPr/>
        </p:nvCxnSpPr>
        <p:spPr>
          <a:xfrm>
            <a:off x="4093945" y="1627727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59405"/>
              </p:ext>
            </p:extLst>
          </p:nvPr>
        </p:nvGraphicFramePr>
        <p:xfrm>
          <a:off x="5284953" y="3608882"/>
          <a:ext cx="56467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Document" r:id="rId4" imgW="5646359" imgH="233322" progId="Word.Document.12">
                  <p:embed/>
                </p:oleObj>
              </mc:Choice>
              <mc:Fallback>
                <p:oleObj name="Document" r:id="rId4" imgW="5646359" imgH="233322" progId="Word.Document.12">
                  <p:embed/>
                  <p:pic>
                    <p:nvPicPr>
                      <p:cNvPr id="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953" y="3608882"/>
                        <a:ext cx="564673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2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08721"/>
                <a:ext cx="11535072" cy="52174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400" dirty="0" err="1" smtClean="0"/>
                  <a:t>Hydrolysereacties</a:t>
                </a:r>
                <a:r>
                  <a:rPr lang="en-GB" sz="2400" dirty="0" smtClean="0"/>
                  <a:t>: </a:t>
                </a:r>
              </a:p>
              <a:p>
                <a:r>
                  <a:rPr lang="en-GB" sz="2400" dirty="0" smtClean="0"/>
                  <a:t> </a:t>
                </a:r>
                <a:r>
                  <a:rPr lang="en-GB" sz="2400" dirty="0" err="1"/>
                  <a:t>NaOH</a:t>
                </a:r>
                <a:r>
                  <a:rPr lang="en-GB" sz="2400" dirty="0"/>
                  <a:t>(</a:t>
                </a:r>
                <a:r>
                  <a:rPr lang="en-GB" sz="2400" dirty="0" err="1"/>
                  <a:t>aq</a:t>
                </a:r>
                <a:r>
                  <a:rPr lang="en-GB" sz="2400" dirty="0"/>
                  <a:t>)         </a:t>
                </a:r>
                <a:r>
                  <a:rPr lang="en-GB" sz="2400" dirty="0" smtClean="0"/>
                  <a:t>Na</a:t>
                </a:r>
                <a:r>
                  <a:rPr lang="en-GB" sz="2400" baseline="30000" dirty="0" smtClean="0"/>
                  <a:t>+</a:t>
                </a:r>
                <a:r>
                  <a:rPr lang="en-GB" sz="2400" dirty="0" smtClean="0"/>
                  <a:t>(</a:t>
                </a:r>
                <a:r>
                  <a:rPr lang="en-GB" sz="2400" dirty="0" err="1" smtClean="0"/>
                  <a:t>aq</a:t>
                </a:r>
                <a:r>
                  <a:rPr lang="en-GB" sz="2400" dirty="0" smtClean="0"/>
                  <a:t>)+  OH</a:t>
                </a:r>
                <a:r>
                  <a:rPr lang="en-GB" sz="2400" baseline="30000" dirty="0" smtClean="0"/>
                  <a:t>-</a:t>
                </a:r>
                <a:r>
                  <a:rPr lang="en-GB" sz="2400" dirty="0"/>
                  <a:t>(</a:t>
                </a:r>
                <a:r>
                  <a:rPr lang="en-GB" sz="2400" dirty="0" err="1" smtClean="0"/>
                  <a:t>aq</a:t>
                </a:r>
                <a:r>
                  <a:rPr lang="en-GB" sz="2400" dirty="0" smtClean="0"/>
                  <a:t>)</a:t>
                </a:r>
                <a:endParaRPr lang="en-GB" sz="2400" baseline="30000" dirty="0"/>
              </a:p>
              <a:p>
                <a:pPr marL="365125" indent="0">
                  <a:buNone/>
                </a:pPr>
                <a:r>
                  <a:rPr lang="en-GB" sz="2400" dirty="0" smtClean="0"/>
                  <a:t>K</a:t>
                </a:r>
                <a:r>
                  <a:rPr lang="en-GB" sz="2400" baseline="-25000" dirty="0" smtClean="0"/>
                  <a:t>B </a:t>
                </a:r>
                <a:r>
                  <a:rPr lang="en-GB" sz="2400" baseline="-25000" dirty="0" err="1" smtClean="0"/>
                  <a:t>NaOH</a:t>
                </a:r>
                <a:r>
                  <a:rPr lang="en-GB" sz="2400" baseline="-25000" dirty="0" smtClean="0"/>
                  <a:t> </a:t>
                </a:r>
                <a:r>
                  <a:rPr lang="en-GB" sz="2400" dirty="0" smtClean="0"/>
                  <a:t>  </a:t>
                </a:r>
                <a:r>
                  <a:rPr lang="en-GB" sz="2400" dirty="0"/>
                  <a:t>= </a:t>
                </a:r>
                <a:r>
                  <a:rPr lang="en-GB" sz="2400" dirty="0" err="1"/>
                  <a:t>baseconstante</a:t>
                </a:r>
                <a:r>
                  <a:rPr lang="en-GB" sz="2400" dirty="0"/>
                  <a:t> &gt;  1: </a:t>
                </a:r>
                <a:r>
                  <a:rPr lang="en-GB" sz="2400" dirty="0" err="1">
                    <a:solidFill>
                      <a:srgbClr val="FF0000"/>
                    </a:solidFill>
                  </a:rPr>
                  <a:t>aflopende</a:t>
                </a:r>
                <a:r>
                  <a:rPr lang="en-GB" sz="2400" dirty="0">
                    <a:solidFill>
                      <a:srgbClr val="FF0000"/>
                    </a:solidFill>
                  </a:rPr>
                  <a:t> </a:t>
                </a:r>
                <a:r>
                  <a:rPr lang="en-GB" sz="2400" dirty="0" err="1">
                    <a:solidFill>
                      <a:srgbClr val="FF0000"/>
                    </a:solidFill>
                  </a:rPr>
                  <a:t>reactie</a:t>
                </a:r>
                <a:endParaRPr lang="en-GB" sz="2400" dirty="0">
                  <a:solidFill>
                    <a:srgbClr val="FF0000"/>
                  </a:solidFill>
                </a:endParaRPr>
              </a:p>
              <a:p>
                <a:pPr marL="365125" indent="0">
                  <a:buNone/>
                </a:pPr>
                <a:r>
                  <a:rPr lang="en-GB" sz="2400" b="1" dirty="0" err="1" smtClean="0">
                    <a:solidFill>
                      <a:srgbClr val="FF0000"/>
                    </a:solidFill>
                  </a:rPr>
                  <a:t>Dus</a:t>
                </a:r>
                <a:r>
                  <a:rPr lang="en-GB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sz="2400" b="1" dirty="0" err="1">
                    <a:solidFill>
                      <a:srgbClr val="FF0000"/>
                    </a:solidFill>
                  </a:rPr>
                  <a:t>NaOH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 = STERKE BASE  </a:t>
                </a:r>
                <a:r>
                  <a:rPr lang="en-GB" sz="2400" b="1" dirty="0" err="1">
                    <a:solidFill>
                      <a:srgbClr val="FF0000"/>
                    </a:solidFill>
                  </a:rPr>
                  <a:t>als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 KB &gt; 1 of </a:t>
                </a:r>
                <a:r>
                  <a:rPr lang="en-GB" sz="2400" b="1" dirty="0" err="1">
                    <a:solidFill>
                      <a:srgbClr val="FF0000"/>
                    </a:solidFill>
                  </a:rPr>
                  <a:t>pKB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&lt;0 </a:t>
                </a:r>
              </a:p>
              <a:p>
                <a:pPr marL="0" indent="0">
                  <a:buNone/>
                </a:pPr>
                <a:r>
                  <a:rPr lang="nl-BE" sz="2000" dirty="0" smtClean="0"/>
                  <a:t>    (sterke basen = alle metaalionen groep Ia/</a:t>
                </a:r>
                <a:r>
                  <a:rPr lang="nl-BE" sz="2000" dirty="0" err="1" smtClean="0"/>
                  <a:t>IIa</a:t>
                </a:r>
                <a:r>
                  <a:rPr lang="nl-BE" sz="2000" dirty="0" smtClean="0"/>
                  <a:t> gebonden aan </a:t>
                </a:r>
                <a:r>
                  <a:rPr lang="nl-BE" sz="2000" dirty="0" err="1" smtClean="0"/>
                  <a:t>nOH</a:t>
                </a:r>
                <a:r>
                  <a:rPr lang="nl-BE" sz="2000" dirty="0" smtClean="0"/>
                  <a:t>-)</a:t>
                </a:r>
              </a:p>
              <a:p>
                <a:pPr marL="0" indent="0">
                  <a:buNone/>
                </a:pPr>
                <a:endParaRPr lang="nl-BE" sz="2000" dirty="0" smtClean="0"/>
              </a:p>
              <a:p>
                <a:pPr marL="0" indent="0">
                  <a:buNone/>
                </a:pPr>
                <a:endParaRPr lang="en-GB" sz="2000" dirty="0" smtClean="0"/>
              </a:p>
              <a:p>
                <a:r>
                  <a:rPr lang="nl-BE" sz="2400" dirty="0" smtClean="0"/>
                  <a:t>NH</a:t>
                </a:r>
                <a:r>
                  <a:rPr lang="nl-BE" sz="2400" baseline="-25000" dirty="0" smtClean="0"/>
                  <a:t>3</a:t>
                </a:r>
                <a:r>
                  <a:rPr lang="nl-BE" sz="2400" dirty="0" smtClean="0"/>
                  <a:t> </a:t>
                </a:r>
                <a:r>
                  <a:rPr lang="nl-BE" sz="2400" dirty="0"/>
                  <a:t>+ H</a:t>
                </a:r>
                <a:r>
                  <a:rPr lang="nl-BE" sz="2400" baseline="-25000" dirty="0"/>
                  <a:t>2</a:t>
                </a:r>
                <a:r>
                  <a:rPr lang="nl-BE" sz="2400" dirty="0"/>
                  <a:t>0            NH</a:t>
                </a:r>
                <a:r>
                  <a:rPr lang="nl-BE" sz="2400" baseline="-25000" dirty="0"/>
                  <a:t>4</a:t>
                </a:r>
                <a:r>
                  <a:rPr lang="nl-BE" sz="2400" baseline="30000" dirty="0"/>
                  <a:t>+</a:t>
                </a:r>
                <a:r>
                  <a:rPr lang="nl-BE" sz="2400" dirty="0"/>
                  <a:t> +  </a:t>
                </a:r>
                <a:r>
                  <a:rPr lang="nl-BE" sz="2400" dirty="0" smtClean="0"/>
                  <a:t>OH</a:t>
                </a:r>
                <a:r>
                  <a:rPr lang="nl-BE" sz="2400" baseline="30000" dirty="0" smtClean="0"/>
                  <a:t>-</a:t>
                </a:r>
              </a:p>
              <a:p>
                <a:pPr marL="365125" indent="0">
                  <a:buNone/>
                </a:pPr>
                <a:r>
                  <a:rPr lang="nl-BE" sz="2400" dirty="0" smtClean="0"/>
                  <a:t>K</a:t>
                </a:r>
                <a:r>
                  <a:rPr lang="nl-BE" sz="2400" baseline="-25000" dirty="0" smtClean="0"/>
                  <a:t>B </a:t>
                </a:r>
                <a:r>
                  <a:rPr lang="nl-BE" sz="2400" baseline="-25000" dirty="0"/>
                  <a:t>NH3</a:t>
                </a:r>
                <a:r>
                  <a:rPr lang="nl-BE" sz="2400" dirty="0"/>
                  <a:t>= baseconstante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𝑁</m:t>
                        </m:r>
                        <m:sSubSup>
                          <m:sSubSup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).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𝑂</m:t>
                        </m:r>
                        <m:sSup>
                          <m:sSup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eqArr>
                          <m:eqArrPr>
                            <m:ctrlP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den>
                    </m:f>
                  </m:oMath>
                </a14:m>
                <a:r>
                  <a:rPr lang="nl-BE" sz="2400" dirty="0" smtClean="0">
                    <a:solidFill>
                      <a:srgbClr val="000000"/>
                    </a:solidFill>
                  </a:rPr>
                  <a:t>&lt; 1: </a:t>
                </a:r>
                <a:r>
                  <a:rPr lang="nl-BE" sz="2400" dirty="0" smtClean="0">
                    <a:solidFill>
                      <a:srgbClr val="FF0000"/>
                    </a:solidFill>
                  </a:rPr>
                  <a:t>evenwichtsreactie</a:t>
                </a:r>
                <a:endParaRPr lang="nl-BE" sz="2400" dirty="0">
                  <a:solidFill>
                    <a:srgbClr val="FF0000"/>
                  </a:solidFill>
                </a:endParaRPr>
              </a:p>
              <a:p>
                <a:pPr marL="365125" indent="0" eaLnBrk="0" hangingPunct="0">
                  <a:buNone/>
                </a:pPr>
                <a:r>
                  <a:rPr lang="nl-BE" sz="2400" b="1" dirty="0" smtClean="0">
                    <a:solidFill>
                      <a:srgbClr val="FF0000"/>
                    </a:solidFill>
                  </a:rPr>
                  <a:t>DUS </a:t>
                </a:r>
                <a:r>
                  <a:rPr lang="nl-BE" sz="2400" b="1" dirty="0">
                    <a:solidFill>
                      <a:srgbClr val="FF0000"/>
                    </a:solidFill>
                  </a:rPr>
                  <a:t>NH</a:t>
                </a:r>
                <a:r>
                  <a:rPr lang="nl-BE" sz="2400" b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nl-BE" sz="2400" b="1" dirty="0">
                    <a:solidFill>
                      <a:srgbClr val="FF0000"/>
                    </a:solidFill>
                  </a:rPr>
                  <a:t> = ZWAKKE BASE  als K</a:t>
                </a:r>
                <a:r>
                  <a:rPr lang="nl-BE" sz="2400" b="1" baseline="-25000" dirty="0">
                    <a:solidFill>
                      <a:srgbClr val="FF0000"/>
                    </a:solidFill>
                  </a:rPr>
                  <a:t>B</a:t>
                </a:r>
                <a:r>
                  <a:rPr lang="nl-BE" sz="2400" b="1" dirty="0">
                    <a:solidFill>
                      <a:srgbClr val="FF0000"/>
                    </a:solidFill>
                  </a:rPr>
                  <a:t> &lt; 1 of </a:t>
                </a:r>
                <a:r>
                  <a:rPr lang="nl-BE" sz="2400" b="1" dirty="0" err="1">
                    <a:solidFill>
                      <a:srgbClr val="FF0000"/>
                    </a:solidFill>
                  </a:rPr>
                  <a:t>pK</a:t>
                </a:r>
                <a:r>
                  <a:rPr lang="nl-BE" sz="2400" b="1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lang="nl-BE" sz="2400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nl-BE" sz="2400" b="1" dirty="0">
                    <a:solidFill>
                      <a:srgbClr val="FF0000"/>
                    </a:solidFill>
                  </a:rPr>
                  <a:t>&gt;0  </a:t>
                </a:r>
                <a:r>
                  <a:rPr lang="en-GB" sz="2400" dirty="0"/>
                  <a:t>					 </a:t>
                </a:r>
              </a:p>
              <a:p>
                <a:r>
                  <a:rPr lang="nl-BE" b="1" dirty="0"/>
                  <a:t>Hoe groter </a:t>
                </a:r>
                <a:r>
                  <a:rPr lang="nl-BE" b="1" dirty="0" smtClean="0"/>
                  <a:t>K</a:t>
                </a:r>
                <a:r>
                  <a:rPr lang="nl-BE" b="1" baseline="-25000" dirty="0" smtClean="0"/>
                  <a:t>B</a:t>
                </a:r>
                <a:r>
                  <a:rPr lang="nl-BE" b="1" dirty="0" smtClean="0"/>
                  <a:t>, </a:t>
                </a:r>
                <a:r>
                  <a:rPr lang="nl-BE" b="1" dirty="0"/>
                  <a:t>hoe kleiner </a:t>
                </a:r>
                <a:r>
                  <a:rPr lang="nl-BE" b="1" dirty="0" err="1" smtClean="0"/>
                  <a:t>pK</a:t>
                </a:r>
                <a:r>
                  <a:rPr lang="nl-BE" b="1" baseline="-25000" dirty="0" err="1" smtClean="0"/>
                  <a:t>B</a:t>
                </a:r>
                <a:r>
                  <a:rPr lang="nl-BE" b="1" dirty="0" smtClean="0"/>
                  <a:t>, </a:t>
                </a:r>
                <a:r>
                  <a:rPr lang="nl-BE" b="1" dirty="0"/>
                  <a:t>hoe </a:t>
                </a:r>
                <a:r>
                  <a:rPr lang="nl-BE" b="1" dirty="0" smtClean="0"/>
                  <a:t>sterker de base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08721"/>
                <a:ext cx="11535072" cy="5217443"/>
              </a:xfrm>
              <a:blipFill>
                <a:blip r:embed="rId3"/>
                <a:stretch>
                  <a:fillRect l="-899" t="-935" b="-7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274320" y="115889"/>
            <a:ext cx="11322897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5: 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sterke en zwakke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basen</a:t>
            </a:r>
            <a:endParaRPr lang="en-GB" sz="2400" dirty="0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2856708" y="161063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9630"/>
              </p:ext>
            </p:extLst>
          </p:nvPr>
        </p:nvGraphicFramePr>
        <p:xfrm>
          <a:off x="2962377" y="3891859"/>
          <a:ext cx="56467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Document" r:id="rId4" imgW="5646359" imgH="233322" progId="Word.Document.12">
                  <p:embed/>
                </p:oleObj>
              </mc:Choice>
              <mc:Fallback>
                <p:oleObj name="Document" r:id="rId4" imgW="5646359" imgH="233322" progId="Word.Document.12">
                  <p:embed/>
                  <p:pic>
                    <p:nvPicPr>
                      <p:cNvPr id="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377" y="3891859"/>
                        <a:ext cx="564673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4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</a:t>
            </a:r>
            <a:r>
              <a:rPr lang="nl-BE" baseline="-25000" dirty="0" err="1" smtClean="0"/>
              <a:t>z</a:t>
            </a:r>
            <a:r>
              <a:rPr lang="nl-BE" baseline="-25000" dirty="0" smtClean="0"/>
              <a:t> (zuur) </a:t>
            </a:r>
            <a:r>
              <a:rPr lang="nl-BE" dirty="0" smtClean="0"/>
              <a:t>. K</a:t>
            </a:r>
            <a:r>
              <a:rPr lang="nl-BE" baseline="-25000" dirty="0" smtClean="0"/>
              <a:t>b (geconjugeerde base) </a:t>
            </a:r>
            <a:r>
              <a:rPr lang="nl-BE" dirty="0" smtClean="0"/>
              <a:t>= 10</a:t>
            </a:r>
            <a:r>
              <a:rPr lang="nl-BE" baseline="30000" dirty="0" smtClean="0"/>
              <a:t>-14</a:t>
            </a:r>
          </a:p>
          <a:p>
            <a:pPr marL="266700" indent="0">
              <a:buNone/>
            </a:pPr>
            <a:r>
              <a:rPr lang="nl-BE" dirty="0" smtClean="0"/>
              <a:t>of </a:t>
            </a:r>
            <a:r>
              <a:rPr lang="nl-BE" dirty="0" err="1" smtClean="0"/>
              <a:t>pK</a:t>
            </a:r>
            <a:r>
              <a:rPr lang="nl-BE" baseline="-25000" dirty="0" err="1" smtClean="0"/>
              <a:t>z</a:t>
            </a:r>
            <a:r>
              <a:rPr lang="nl-BE" baseline="-25000" dirty="0" smtClean="0"/>
              <a:t> (zuur) </a:t>
            </a:r>
            <a:r>
              <a:rPr lang="nl-BE" dirty="0" smtClean="0"/>
              <a:t>+ </a:t>
            </a:r>
            <a:r>
              <a:rPr lang="nl-BE" dirty="0" err="1" smtClean="0"/>
              <a:t>pK</a:t>
            </a:r>
            <a:r>
              <a:rPr lang="nl-BE" baseline="-25000" dirty="0" err="1" smtClean="0"/>
              <a:t>b</a:t>
            </a:r>
            <a:r>
              <a:rPr lang="nl-BE" baseline="-25000" dirty="0" smtClean="0"/>
              <a:t> (geconjugeerde base) </a:t>
            </a:r>
            <a:r>
              <a:rPr lang="nl-BE" dirty="0" smtClean="0"/>
              <a:t>= 14</a:t>
            </a:r>
          </a:p>
          <a:p>
            <a:pPr marL="266700" indent="0">
              <a:buNone/>
            </a:pPr>
            <a:endParaRPr lang="nl-BE" dirty="0"/>
          </a:p>
          <a:p>
            <a:pPr marL="266700" indent="0">
              <a:buNone/>
            </a:pPr>
            <a:r>
              <a:rPr lang="nl-BE" sz="2400" dirty="0"/>
              <a:t>Hoe sterker het zuur, hoe groter K</a:t>
            </a:r>
            <a:r>
              <a:rPr lang="nl-BE" sz="2400" baseline="-25000" dirty="0"/>
              <a:t>Z</a:t>
            </a:r>
            <a:r>
              <a:rPr lang="nl-BE" sz="2400" dirty="0"/>
              <a:t>, hoe kleiner </a:t>
            </a:r>
            <a:r>
              <a:rPr lang="nl-BE" sz="2400" dirty="0" err="1"/>
              <a:t>pK</a:t>
            </a:r>
            <a:r>
              <a:rPr lang="nl-BE" sz="2400" baseline="-25000" dirty="0" err="1"/>
              <a:t>Z</a:t>
            </a:r>
            <a:r>
              <a:rPr lang="nl-BE" sz="2400" dirty="0"/>
              <a:t>, hoe </a:t>
            </a:r>
          </a:p>
          <a:p>
            <a:pPr marL="266700" indent="0">
              <a:buNone/>
            </a:pPr>
            <a:r>
              <a:rPr lang="nl-BE" sz="2400" dirty="0"/>
              <a:t>zwakker de </a:t>
            </a:r>
            <a:r>
              <a:rPr lang="nl-BE" sz="2400" dirty="0" smtClean="0"/>
              <a:t>geconjugeerde </a:t>
            </a:r>
            <a:r>
              <a:rPr lang="nl-BE" sz="2400" dirty="0"/>
              <a:t>base en hoe kleiner de K</a:t>
            </a:r>
            <a:r>
              <a:rPr lang="nl-BE" sz="2400" baseline="-25000" dirty="0"/>
              <a:t>B</a:t>
            </a:r>
            <a:r>
              <a:rPr lang="nl-BE" sz="2400" dirty="0"/>
              <a:t> </a:t>
            </a:r>
          </a:p>
          <a:p>
            <a:pPr marL="266700" indent="0">
              <a:buNone/>
            </a:pPr>
            <a:r>
              <a:rPr lang="nl-BE" sz="2400" dirty="0"/>
              <a:t>van de </a:t>
            </a:r>
            <a:r>
              <a:rPr lang="nl-BE" sz="2400" dirty="0" smtClean="0"/>
              <a:t>geconjugeerde </a:t>
            </a:r>
            <a:r>
              <a:rPr lang="nl-BE" sz="2400" dirty="0"/>
              <a:t>base, dus hoe groter </a:t>
            </a:r>
            <a:r>
              <a:rPr lang="nl-BE" sz="2400" dirty="0" err="1"/>
              <a:t>pK</a:t>
            </a:r>
            <a:r>
              <a:rPr lang="nl-BE" sz="2400" baseline="-25000" dirty="0" err="1"/>
              <a:t>B</a:t>
            </a:r>
            <a:r>
              <a:rPr lang="nl-BE" sz="2400" dirty="0"/>
              <a:t> van de </a:t>
            </a:r>
          </a:p>
          <a:p>
            <a:pPr marL="266700" indent="0">
              <a:buNone/>
            </a:pPr>
            <a:r>
              <a:rPr lang="nl-BE" sz="2400" dirty="0" smtClean="0"/>
              <a:t>geconjugeerde </a:t>
            </a:r>
            <a:r>
              <a:rPr lang="nl-BE" sz="2400" dirty="0"/>
              <a:t>base</a:t>
            </a:r>
            <a:r>
              <a:rPr lang="nl-BE" sz="2400" dirty="0" smtClean="0"/>
              <a:t>. </a:t>
            </a:r>
          </a:p>
          <a:p>
            <a:pPr marL="266700" indent="0">
              <a:buNone/>
            </a:pPr>
            <a:endParaRPr lang="nl-BE" sz="2400" dirty="0"/>
          </a:p>
          <a:p>
            <a:pPr marL="266700" indent="0">
              <a:buNone/>
            </a:pPr>
            <a:r>
              <a:rPr lang="nl-BE" sz="2400" dirty="0" smtClean="0"/>
              <a:t>Vb. wie is de sterkste base: </a:t>
            </a:r>
            <a:r>
              <a:rPr lang="nl-BE" sz="2400" dirty="0" smtClean="0">
                <a:solidFill>
                  <a:srgbClr val="FF0000"/>
                </a:solidFill>
              </a:rPr>
              <a:t>CN</a:t>
            </a:r>
            <a:r>
              <a:rPr lang="nl-BE" sz="2400" baseline="30000" dirty="0" smtClean="0">
                <a:solidFill>
                  <a:srgbClr val="FF0000"/>
                </a:solidFill>
              </a:rPr>
              <a:t>-</a:t>
            </a:r>
            <a:r>
              <a:rPr lang="nl-BE" sz="2400" dirty="0" smtClean="0"/>
              <a:t> of NO</a:t>
            </a:r>
            <a:r>
              <a:rPr lang="nl-BE" sz="2400" baseline="-25000" dirty="0" smtClean="0"/>
              <a:t>2</a:t>
            </a:r>
            <a:r>
              <a:rPr lang="nl-BE" sz="2400" baseline="30000" dirty="0" smtClean="0"/>
              <a:t>-</a:t>
            </a:r>
            <a:r>
              <a:rPr lang="nl-BE" sz="2400" dirty="0" smtClean="0"/>
              <a:t>?</a:t>
            </a:r>
          </a:p>
          <a:p>
            <a:pPr marL="266700" indent="0">
              <a:buNone/>
            </a:pPr>
            <a:r>
              <a:rPr lang="nl-BE" sz="2400" dirty="0" err="1" smtClean="0"/>
              <a:t>pKz</a:t>
            </a:r>
            <a:r>
              <a:rPr lang="nl-BE" sz="2400" dirty="0" smtClean="0"/>
              <a:t> (HNO</a:t>
            </a:r>
            <a:r>
              <a:rPr lang="nl-BE" sz="2400" baseline="-25000" dirty="0" smtClean="0"/>
              <a:t>2</a:t>
            </a:r>
            <a:r>
              <a:rPr lang="nl-BE" sz="2400" dirty="0" smtClean="0"/>
              <a:t>)= </a:t>
            </a:r>
            <a:r>
              <a:rPr lang="nl-BE" sz="2400" dirty="0" smtClean="0"/>
              <a:t>3,4   dus </a:t>
            </a:r>
            <a:r>
              <a:rPr lang="nl-BE" sz="2400" dirty="0" err="1" smtClean="0"/>
              <a:t>pKb</a:t>
            </a:r>
            <a:r>
              <a:rPr lang="nl-BE" sz="2400" dirty="0"/>
              <a:t> (NO</a:t>
            </a:r>
            <a:r>
              <a:rPr lang="nl-BE" sz="2400" baseline="-25000" dirty="0"/>
              <a:t>2</a:t>
            </a:r>
            <a:r>
              <a:rPr lang="nl-BE" sz="2400" baseline="30000" dirty="0"/>
              <a:t>-</a:t>
            </a:r>
            <a:r>
              <a:rPr lang="nl-BE" sz="2400" dirty="0" smtClean="0"/>
              <a:t>)= 14-3,4= 10,6</a:t>
            </a:r>
            <a:endParaRPr lang="nl-BE" sz="2400" dirty="0" smtClean="0"/>
          </a:p>
          <a:p>
            <a:pPr marL="266700" indent="0">
              <a:buNone/>
            </a:pPr>
            <a:r>
              <a:rPr lang="nl-BE" sz="2400" dirty="0" err="1" smtClean="0"/>
              <a:t>pKz</a:t>
            </a:r>
            <a:r>
              <a:rPr lang="nl-BE" sz="2400" dirty="0" smtClean="0"/>
              <a:t> (HCN)= </a:t>
            </a:r>
            <a:r>
              <a:rPr lang="nl-BE" sz="2400" dirty="0" smtClean="0"/>
              <a:t>9,31   dus </a:t>
            </a:r>
            <a:r>
              <a:rPr lang="nl-BE" sz="2400" dirty="0" err="1"/>
              <a:t>pKb</a:t>
            </a:r>
            <a:r>
              <a:rPr lang="nl-BE" sz="2400" dirty="0"/>
              <a:t> </a:t>
            </a:r>
            <a:r>
              <a:rPr lang="nl-BE" sz="2400" dirty="0" smtClean="0"/>
              <a:t>(</a:t>
            </a:r>
            <a:r>
              <a:rPr lang="nl-BE" sz="2400" dirty="0"/>
              <a:t>CN</a:t>
            </a:r>
            <a:r>
              <a:rPr lang="nl-BE" sz="2400" baseline="30000" dirty="0"/>
              <a:t>-</a:t>
            </a:r>
            <a:r>
              <a:rPr lang="nl-BE" sz="2400" dirty="0" smtClean="0"/>
              <a:t>)= 14-9,31= 4,69</a:t>
            </a:r>
            <a:endParaRPr lang="nl-BE" sz="2400" dirty="0"/>
          </a:p>
          <a:p>
            <a:pPr marL="266700" indent="0">
              <a:buNone/>
            </a:pPr>
            <a:endParaRPr lang="nl-BE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</a:t>
            </a:r>
            <a:r>
              <a:rPr lang="nl-BE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5: verband tussen zuurconstante en baseconstante</a:t>
            </a:r>
            <a:endParaRPr lang="en-GB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791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w" id="{8B78771A-F25D-4C2C-B977-4F63AF4B5EB7}" vid="{DAF4A448-0A02-4F1C-BCC4-C51847F393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</Template>
  <TotalTime>479</TotalTime>
  <Words>680</Words>
  <Application>Microsoft Office PowerPoint</Application>
  <PresentationFormat>Breedbeeld</PresentationFormat>
  <Paragraphs>146</Paragraphs>
  <Slides>13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Cambria Math</vt:lpstr>
      <vt:lpstr>Verdana</vt:lpstr>
      <vt:lpstr>Wingdings</vt:lpstr>
      <vt:lpstr>iiw</vt:lpstr>
      <vt:lpstr>Document</vt:lpstr>
      <vt:lpstr>Chemie schakelprogramma  Hoofdstuk 5</vt:lpstr>
      <vt:lpstr>Hoofdstuk 5: zuren en basen vgls. Arrhenius</vt:lpstr>
      <vt:lpstr>Hoofdstuk 5: zuren en basen vgls. Bronsted-Lowry</vt:lpstr>
      <vt:lpstr>Hoofdstuk 5: geconjugeerde zuur-base systemen</vt:lpstr>
      <vt:lpstr>Hoofdstuk 5: autoprotolyse van water</vt:lpstr>
      <vt:lpstr>Hoofdstuk 5: autoprotolyse van water</vt:lpstr>
      <vt:lpstr>Hoofdstuk 5: sterke en zwakke zuren</vt:lpstr>
      <vt:lpstr>Hoofdstuk 5: sterke en zwakke basen</vt:lpstr>
      <vt:lpstr>Hoofdstuk 5: verband tussen zuurconstante en baseconstante</vt:lpstr>
      <vt:lpstr>Hoofdstuk 5: sterke zuren</vt:lpstr>
      <vt:lpstr>Hoofdstuk 5: sterke basen</vt:lpstr>
      <vt:lpstr>Hoofdstuk 5: zwakke zuren</vt:lpstr>
      <vt:lpstr>Hoofdstuk 5: zwakke basen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schakelprogramma FCHES Hoofdstuk 1_deel 2</dc:title>
  <dc:creator>GOIGNARD Els</dc:creator>
  <cp:lastModifiedBy>GOIGNARD Els</cp:lastModifiedBy>
  <cp:revision>36</cp:revision>
  <dcterms:created xsi:type="dcterms:W3CDTF">2018-08-23T11:53:32Z</dcterms:created>
  <dcterms:modified xsi:type="dcterms:W3CDTF">2021-03-22T09:31:57Z</dcterms:modified>
</cp:coreProperties>
</file>