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3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27" y="6165304"/>
            <a:ext cx="8291859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C4CC4B48-EDB1-4ABC-B025-47FBFB9A82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2FE7A1F2-CD88-45A8-8D68-29266DFD7F43}" type="slidenum">
              <a:rPr lang="en-GB" smtClean="0"/>
              <a:t>‹nr.›</a:t>
            </a:fld>
            <a:endParaRPr lang="en-GB"/>
          </a:p>
        </p:txBody>
      </p:sp>
      <p:pic>
        <p:nvPicPr>
          <p:cNvPr id="2" name="Afbeelding 1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2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C4CC4B48-EDB1-4ABC-B025-47FBFB9A82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2FE7A1F2-CD88-45A8-8D68-29266DFD7F43}" type="slidenum">
              <a:rPr lang="en-GB" smtClean="0"/>
              <a:t>‹nr.›</a:t>
            </a:fld>
            <a:endParaRPr lang="en-GB"/>
          </a:p>
        </p:txBody>
      </p:sp>
      <p:pic>
        <p:nvPicPr>
          <p:cNvPr id="15" name="Afbeelding 14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0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89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4CC4B48-EDB1-4ABC-B025-47FBFB9A82F8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FE7A1F2-CD88-45A8-8D68-29266DFD7F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1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Chemie schakelprogramma</a:t>
            </a:r>
            <a:br>
              <a:rPr lang="nl-BE" dirty="0" smtClean="0"/>
            </a:br>
            <a:r>
              <a:rPr lang="nl-BE" dirty="0" smtClean="0"/>
              <a:t>Hoofdstuk 7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52406" y="4093866"/>
            <a:ext cx="9313035" cy="432048"/>
          </a:xfrm>
        </p:spPr>
        <p:txBody>
          <a:bodyPr/>
          <a:lstStyle/>
          <a:p>
            <a:r>
              <a:rPr lang="nl-BE" dirty="0" smtClean="0"/>
              <a:t>De pH van oplossingen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8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zout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1389887" y="1051857"/>
            <a:ext cx="2650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</a:pPr>
            <a:r>
              <a:rPr kumimoji="0" lang="nl-BE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nl-BE" sz="2400" b="1" u="sng" dirty="0" smtClean="0"/>
              <a:t>Zouten : zuur  zout</a:t>
            </a:r>
          </a:p>
        </p:txBody>
      </p:sp>
      <p:sp>
        <p:nvSpPr>
          <p:cNvPr id="5" name="Rechthoek 4"/>
          <p:cNvSpPr/>
          <p:nvPr/>
        </p:nvSpPr>
        <p:spPr>
          <a:xfrm>
            <a:off x="1500166" y="1852858"/>
            <a:ext cx="7072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NH</a:t>
            </a:r>
            <a:r>
              <a:rPr lang="nl-BE" sz="2000" baseline="-25000" dirty="0" smtClean="0"/>
              <a:t>4</a:t>
            </a:r>
            <a:r>
              <a:rPr lang="nl-BE" sz="2000" dirty="0" smtClean="0"/>
              <a:t>Cl (</a:t>
            </a:r>
            <a:r>
              <a:rPr lang="nl-BE" sz="2000" dirty="0" err="1" smtClean="0"/>
              <a:t>aq</a:t>
            </a:r>
            <a:r>
              <a:rPr lang="nl-BE" sz="2000" dirty="0" smtClean="0"/>
              <a:t>)		NH</a:t>
            </a:r>
            <a:r>
              <a:rPr lang="nl-BE" sz="2000" baseline="-25000" dirty="0" smtClean="0"/>
              <a:t>4</a:t>
            </a:r>
            <a:r>
              <a:rPr lang="nl-BE" sz="2000" baseline="30000" dirty="0" smtClean="0"/>
              <a:t>+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   +   Cl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0,10M                                   0,10M            0,10M 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2857488" y="2069866"/>
            <a:ext cx="124753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/>
          <p:cNvSpPr/>
          <p:nvPr/>
        </p:nvSpPr>
        <p:spPr>
          <a:xfrm>
            <a:off x="1500166" y="2944669"/>
            <a:ext cx="92531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Cl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: </a:t>
            </a:r>
            <a:r>
              <a:rPr lang="nl-BE" sz="2000" dirty="0" err="1" smtClean="0"/>
              <a:t>geconjungeerde</a:t>
            </a:r>
            <a:r>
              <a:rPr lang="nl-BE" sz="2000" dirty="0" smtClean="0"/>
              <a:t> base van een sterk zuur of </a:t>
            </a:r>
            <a:r>
              <a:rPr lang="nl-BE" sz="2000" dirty="0" err="1" smtClean="0"/>
              <a:t>pK</a:t>
            </a:r>
            <a:r>
              <a:rPr lang="nl-BE" sz="2000" baseline="-25000" dirty="0" err="1" smtClean="0"/>
              <a:t>B</a:t>
            </a:r>
            <a:r>
              <a:rPr lang="nl-BE" sz="2000" dirty="0" smtClean="0"/>
              <a:t>= 21&gt; 14: neutraal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NH</a:t>
            </a:r>
            <a:r>
              <a:rPr lang="nl-BE" sz="2000" baseline="-25000" dirty="0" smtClean="0"/>
              <a:t>4</a:t>
            </a:r>
            <a:r>
              <a:rPr lang="nl-BE" sz="2000" baseline="30000" dirty="0" smtClean="0"/>
              <a:t>+</a:t>
            </a:r>
            <a:r>
              <a:rPr lang="nl-BE" sz="2000" dirty="0" smtClean="0"/>
              <a:t> : </a:t>
            </a:r>
            <a:r>
              <a:rPr lang="nl-BE" sz="2000" dirty="0" err="1" smtClean="0"/>
              <a:t>pKz</a:t>
            </a:r>
            <a:r>
              <a:rPr lang="nl-BE" sz="2000" dirty="0" smtClean="0"/>
              <a:t>=9,25 dus zwak zuur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nl-BE" sz="2000" dirty="0" smtClean="0"/>
          </a:p>
        </p:txBody>
      </p:sp>
      <p:sp>
        <p:nvSpPr>
          <p:cNvPr id="8" name="Rechthoek 7"/>
          <p:cNvSpPr/>
          <p:nvPr/>
        </p:nvSpPr>
        <p:spPr>
          <a:xfrm>
            <a:off x="1500166" y="3939690"/>
            <a:ext cx="70723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NH</a:t>
            </a:r>
            <a:r>
              <a:rPr lang="nl-BE" sz="2000" baseline="-25000" dirty="0" smtClean="0"/>
              <a:t>4</a:t>
            </a:r>
            <a:r>
              <a:rPr lang="nl-BE" sz="2000" baseline="30000" dirty="0" smtClean="0"/>
              <a:t>+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   +   H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O (</a:t>
            </a:r>
            <a:r>
              <a:rPr lang="nl-BE" sz="2000" dirty="0" err="1" smtClean="0"/>
              <a:t>vl</a:t>
            </a:r>
            <a:r>
              <a:rPr lang="nl-BE" sz="2000" dirty="0" smtClean="0"/>
              <a:t>)		  NH</a:t>
            </a:r>
            <a:r>
              <a:rPr lang="nl-BE" sz="2000" baseline="-25000" dirty="0" smtClean="0"/>
              <a:t>3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   +   H</a:t>
            </a:r>
            <a:r>
              <a:rPr lang="nl-BE" sz="2000" baseline="-25000" dirty="0" smtClean="0"/>
              <a:t>3</a:t>
            </a:r>
            <a:r>
              <a:rPr lang="nl-BE" sz="2000" dirty="0" smtClean="0"/>
              <a:t>O</a:t>
            </a:r>
            <a:r>
              <a:rPr lang="nl-BE" sz="2000" baseline="30000" dirty="0" smtClean="0"/>
              <a:t>+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0,10M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Zwak zuur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482586"/>
              </p:ext>
            </p:extLst>
          </p:nvPr>
        </p:nvGraphicFramePr>
        <p:xfrm>
          <a:off x="4214810" y="3998692"/>
          <a:ext cx="5510213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Document" r:id="rId3" imgW="5581901" imgH="233682" progId="Word.Document.12">
                  <p:embed/>
                </p:oleObj>
              </mc:Choice>
              <mc:Fallback>
                <p:oleObj name="Document" r:id="rId3" imgW="5581901" imgH="233682" progId="Word.Document.12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998692"/>
                        <a:ext cx="5510213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hoek 9"/>
          <p:cNvSpPr/>
          <p:nvPr/>
        </p:nvSpPr>
        <p:spPr>
          <a:xfrm>
            <a:off x="1500166" y="5173749"/>
            <a:ext cx="600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800" b="1" dirty="0" err="1" smtClean="0">
                <a:solidFill>
                  <a:srgbClr val="FF0000"/>
                </a:solidFill>
              </a:rPr>
              <a:t>pH</a:t>
            </a:r>
            <a:r>
              <a:rPr lang="nl-BE" sz="2800" b="1" dirty="0" smtClean="0">
                <a:solidFill>
                  <a:srgbClr val="FF0000"/>
                </a:solidFill>
              </a:rPr>
              <a:t> = ½ </a:t>
            </a:r>
            <a:r>
              <a:rPr lang="nl-BE" sz="2800" b="1" dirty="0" err="1" smtClean="0">
                <a:solidFill>
                  <a:srgbClr val="FF0000"/>
                </a:solidFill>
              </a:rPr>
              <a:t>pK</a:t>
            </a:r>
            <a:r>
              <a:rPr lang="nl-BE" sz="2800" b="1" baseline="-25000" dirty="0" err="1" smtClean="0">
                <a:solidFill>
                  <a:srgbClr val="FF0000"/>
                </a:solidFill>
              </a:rPr>
              <a:t>z</a:t>
            </a:r>
            <a:r>
              <a:rPr lang="nl-BE" sz="2800" b="1" dirty="0" smtClean="0">
                <a:solidFill>
                  <a:srgbClr val="FF0000"/>
                </a:solidFill>
              </a:rPr>
              <a:t> – ½ log c </a:t>
            </a:r>
            <a:r>
              <a:rPr lang="nl-BE" sz="2800" b="1" baseline="-25000" dirty="0" smtClean="0">
                <a:solidFill>
                  <a:srgbClr val="FF0000"/>
                </a:solidFill>
              </a:rPr>
              <a:t>zuur 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500166" y="5693134"/>
            <a:ext cx="820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Dus pH = ½ 9,25 -1/2 log 0,10 = 5,13   dus </a:t>
            </a:r>
            <a:r>
              <a:rPr lang="nl-BE" sz="2400" b="1" dirty="0" smtClean="0"/>
              <a:t>NH</a:t>
            </a:r>
            <a:r>
              <a:rPr lang="nl-BE" sz="2400" b="1" baseline="-25000" dirty="0" smtClean="0"/>
              <a:t>4</a:t>
            </a:r>
            <a:r>
              <a:rPr lang="nl-BE" sz="2400" b="1" dirty="0" smtClean="0"/>
              <a:t>Cl= zuur zout want pH&lt;7 </a:t>
            </a:r>
          </a:p>
        </p:txBody>
      </p:sp>
    </p:spTree>
    <p:extLst>
      <p:ext uri="{BB962C8B-B14F-4D97-AF65-F5344CB8AC3E}">
        <p14:creationId xmlns:p14="http://schemas.microsoft.com/office/powerpoint/2010/main" val="42140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zout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1392247" y="1112284"/>
            <a:ext cx="29304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</a:pPr>
            <a:r>
              <a:rPr kumimoji="0" lang="nl-BE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nl-BE" sz="2400" b="1" u="sng" dirty="0" smtClean="0"/>
              <a:t>Zouten : basisch zout</a:t>
            </a:r>
          </a:p>
        </p:txBody>
      </p:sp>
      <p:sp>
        <p:nvSpPr>
          <p:cNvPr id="5" name="Rechthoek 4"/>
          <p:cNvSpPr/>
          <p:nvPr/>
        </p:nvSpPr>
        <p:spPr>
          <a:xfrm>
            <a:off x="1500166" y="1689295"/>
            <a:ext cx="70723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err="1" smtClean="0"/>
              <a:t>NaF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	               		Na</a:t>
            </a:r>
            <a:r>
              <a:rPr lang="nl-BE" sz="2000" baseline="30000" dirty="0" smtClean="0"/>
              <a:t>+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   +   F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0,10M                                   	0,10M            </a:t>
            </a:r>
            <a:r>
              <a:rPr lang="nl-BE" sz="2000" dirty="0" err="1" smtClean="0"/>
              <a:t>0,10M</a:t>
            </a:r>
            <a:r>
              <a:rPr lang="nl-BE" sz="2000" dirty="0" smtClean="0"/>
              <a:t> 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2857488" y="1903609"/>
            <a:ext cx="124753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/>
          <p:cNvSpPr/>
          <p:nvPr/>
        </p:nvSpPr>
        <p:spPr>
          <a:xfrm>
            <a:off x="1500166" y="2689427"/>
            <a:ext cx="92623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Na</a:t>
            </a:r>
            <a:r>
              <a:rPr lang="nl-BE" sz="2000" baseline="30000" dirty="0" smtClean="0"/>
              <a:t>+</a:t>
            </a:r>
            <a:r>
              <a:rPr lang="nl-BE" sz="2000" dirty="0" smtClean="0"/>
              <a:t>: afk. van groep Ia of geconjugeerd zuur van een sterke base: neutraal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F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: geconjugeerde base van een zwak zuur of </a:t>
            </a:r>
            <a:r>
              <a:rPr lang="nl-BE" sz="2000" dirty="0" err="1" smtClean="0"/>
              <a:t>pK</a:t>
            </a:r>
            <a:r>
              <a:rPr lang="nl-BE" sz="2000" baseline="-25000" dirty="0" err="1" smtClean="0"/>
              <a:t>B</a:t>
            </a:r>
            <a:r>
              <a:rPr lang="nl-BE" sz="2000" dirty="0" smtClean="0"/>
              <a:t>= 14- 3,45= 10,55 dus zwakke base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nl-BE" sz="2000" dirty="0" smtClean="0"/>
          </a:p>
        </p:txBody>
      </p:sp>
      <p:sp>
        <p:nvSpPr>
          <p:cNvPr id="8" name="Rechthoek 7"/>
          <p:cNvSpPr/>
          <p:nvPr/>
        </p:nvSpPr>
        <p:spPr>
          <a:xfrm>
            <a:off x="1500166" y="3760997"/>
            <a:ext cx="70723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F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   +   H</a:t>
            </a:r>
            <a:r>
              <a:rPr lang="nl-BE" sz="2000" baseline="-25000" dirty="0" smtClean="0"/>
              <a:t>2</a:t>
            </a:r>
            <a:r>
              <a:rPr lang="nl-BE" sz="2000" dirty="0" smtClean="0"/>
              <a:t>O (</a:t>
            </a:r>
            <a:r>
              <a:rPr lang="nl-BE" sz="2000" dirty="0" err="1" smtClean="0"/>
              <a:t>vl</a:t>
            </a:r>
            <a:r>
              <a:rPr lang="nl-BE" sz="2000" dirty="0" smtClean="0"/>
              <a:t>)		  HF(</a:t>
            </a:r>
            <a:r>
              <a:rPr lang="nl-BE" sz="2000" dirty="0" err="1" smtClean="0"/>
              <a:t>aq</a:t>
            </a:r>
            <a:r>
              <a:rPr lang="nl-BE" sz="2000" dirty="0" smtClean="0"/>
              <a:t>)   +   OH</a:t>
            </a:r>
            <a:r>
              <a:rPr lang="nl-BE" sz="2000" baseline="30000" dirty="0" smtClean="0"/>
              <a:t>-</a:t>
            </a:r>
            <a:r>
              <a:rPr lang="nl-BE" sz="2000" dirty="0" smtClean="0"/>
              <a:t> (</a:t>
            </a:r>
            <a:r>
              <a:rPr lang="nl-BE" sz="2000" dirty="0" err="1" smtClean="0"/>
              <a:t>aq</a:t>
            </a:r>
            <a:r>
              <a:rPr lang="nl-BE" sz="2000" dirty="0" smtClean="0"/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0,10M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Zwakke base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65540"/>
              </p:ext>
            </p:extLst>
          </p:nvPr>
        </p:nvGraphicFramePr>
        <p:xfrm>
          <a:off x="4214810" y="3832435"/>
          <a:ext cx="5510213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Document" r:id="rId3" imgW="5581901" imgH="233682" progId="Word.Document.12">
                  <p:embed/>
                </p:oleObj>
              </mc:Choice>
              <mc:Fallback>
                <p:oleObj name="Document" r:id="rId3" imgW="5581901" imgH="233682" progId="Word.Document.12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832435"/>
                        <a:ext cx="5510213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hoek 9"/>
          <p:cNvSpPr/>
          <p:nvPr/>
        </p:nvSpPr>
        <p:spPr>
          <a:xfrm>
            <a:off x="1500166" y="5046881"/>
            <a:ext cx="600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800" b="1" dirty="0" smtClean="0">
                <a:solidFill>
                  <a:srgbClr val="FF0000"/>
                </a:solidFill>
              </a:rPr>
              <a:t>pH = 7 + ½ </a:t>
            </a:r>
            <a:r>
              <a:rPr lang="nl-BE" sz="2800" b="1" dirty="0" err="1" smtClean="0">
                <a:solidFill>
                  <a:srgbClr val="FF0000"/>
                </a:solidFill>
              </a:rPr>
              <a:t>pK</a:t>
            </a:r>
            <a:r>
              <a:rPr lang="nl-BE" sz="2800" b="1" baseline="-25000" dirty="0" err="1" smtClean="0">
                <a:solidFill>
                  <a:srgbClr val="FF0000"/>
                </a:solidFill>
              </a:rPr>
              <a:t>z</a:t>
            </a:r>
            <a:r>
              <a:rPr lang="nl-BE" sz="2800" b="1" dirty="0" smtClean="0">
                <a:solidFill>
                  <a:srgbClr val="FF0000"/>
                </a:solidFill>
              </a:rPr>
              <a:t> + ½ log c </a:t>
            </a:r>
            <a:r>
              <a:rPr lang="nl-BE" sz="2800" b="1" baseline="-25000" dirty="0" smtClean="0">
                <a:solidFill>
                  <a:srgbClr val="FF0000"/>
                </a:solidFill>
              </a:rPr>
              <a:t>base 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500166" y="5486379"/>
            <a:ext cx="8742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000" dirty="0" smtClean="0"/>
              <a:t>Dus pH = 7 + ½ 3,45 + 1/2 log 0,10 = 8,23   dus </a:t>
            </a:r>
            <a:r>
              <a:rPr lang="nl-BE" sz="2400" b="1" dirty="0" err="1" smtClean="0"/>
              <a:t>NaF</a:t>
            </a:r>
            <a:r>
              <a:rPr lang="nl-BE" sz="2400" b="1" dirty="0" smtClean="0"/>
              <a:t>= basisch zout want pH&gt;7</a:t>
            </a:r>
          </a:p>
        </p:txBody>
      </p:sp>
    </p:spTree>
    <p:extLst>
      <p:ext uri="{BB962C8B-B14F-4D97-AF65-F5344CB8AC3E}">
        <p14:creationId xmlns:p14="http://schemas.microsoft.com/office/powerpoint/2010/main" val="14881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zout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1059561" y="1032103"/>
            <a:ext cx="5051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</a:pPr>
            <a:r>
              <a:rPr kumimoji="0" lang="nl-BE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l-BE" sz="2000" b="1" u="sng" dirty="0" smtClean="0"/>
              <a:t>Zouten: afkomstig van een </a:t>
            </a:r>
            <a:r>
              <a:rPr lang="nl-BE" sz="2000" b="1" u="sng" dirty="0" err="1" smtClean="0"/>
              <a:t>meerwaardig</a:t>
            </a:r>
            <a:r>
              <a:rPr lang="nl-BE" sz="2000" b="1" u="sng" dirty="0" smtClean="0"/>
              <a:t> zuur</a:t>
            </a:r>
            <a:endParaRPr lang="nl-BE" sz="2000" b="1" u="sng" baseline="-25000" dirty="0" smtClean="0"/>
          </a:p>
        </p:txBody>
      </p:sp>
      <p:sp>
        <p:nvSpPr>
          <p:cNvPr id="5" name="Rechthoek 4"/>
          <p:cNvSpPr/>
          <p:nvPr/>
        </p:nvSpPr>
        <p:spPr>
          <a:xfrm>
            <a:off x="1214414" y="1722544"/>
            <a:ext cx="735811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dirty="0" smtClean="0"/>
              <a:t>Na</a:t>
            </a:r>
            <a:r>
              <a:rPr lang="nl-BE" baseline="-25000" dirty="0" smtClean="0"/>
              <a:t>2</a:t>
            </a:r>
            <a:r>
              <a:rPr lang="nl-BE" dirty="0" smtClean="0"/>
              <a:t>CO</a:t>
            </a:r>
            <a:r>
              <a:rPr lang="nl-BE" baseline="-25000" dirty="0" smtClean="0"/>
              <a:t>3</a:t>
            </a:r>
            <a:r>
              <a:rPr lang="nl-BE" dirty="0" smtClean="0"/>
              <a:t>(</a:t>
            </a:r>
            <a:r>
              <a:rPr lang="nl-BE" dirty="0" err="1" smtClean="0"/>
              <a:t>aq</a:t>
            </a:r>
            <a:r>
              <a:rPr lang="nl-BE" dirty="0" smtClean="0"/>
              <a:t>)		   2 Na</a:t>
            </a:r>
            <a:r>
              <a:rPr lang="nl-BE" baseline="30000" dirty="0" smtClean="0"/>
              <a:t>+</a:t>
            </a:r>
            <a:r>
              <a:rPr lang="nl-BE" dirty="0" smtClean="0"/>
              <a:t> (</a:t>
            </a:r>
            <a:r>
              <a:rPr lang="nl-BE" dirty="0" err="1" smtClean="0"/>
              <a:t>aq</a:t>
            </a:r>
            <a:r>
              <a:rPr lang="nl-BE" dirty="0" smtClean="0"/>
              <a:t>)   +   CO</a:t>
            </a:r>
            <a:r>
              <a:rPr lang="nl-BE" baseline="-25000" dirty="0" smtClean="0"/>
              <a:t>3</a:t>
            </a:r>
            <a:r>
              <a:rPr lang="nl-BE" baseline="30000" dirty="0" smtClean="0"/>
              <a:t>2-</a:t>
            </a:r>
            <a:r>
              <a:rPr lang="nl-BE" dirty="0" smtClean="0"/>
              <a:t> (</a:t>
            </a:r>
            <a:r>
              <a:rPr lang="nl-BE" dirty="0" err="1" smtClean="0"/>
              <a:t>aq</a:t>
            </a:r>
            <a:r>
              <a:rPr lang="nl-BE" dirty="0" smtClean="0"/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dirty="0" smtClean="0"/>
              <a:t>0,10M                                             0,20M            0,10M </a:t>
            </a:r>
          </a:p>
        </p:txBody>
      </p:sp>
      <p:sp>
        <p:nvSpPr>
          <p:cNvPr id="6" name="Rechthoek 5"/>
          <p:cNvSpPr/>
          <p:nvPr/>
        </p:nvSpPr>
        <p:spPr>
          <a:xfrm>
            <a:off x="1214414" y="2674585"/>
            <a:ext cx="827705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dirty="0" smtClean="0"/>
              <a:t>Na</a:t>
            </a:r>
            <a:r>
              <a:rPr lang="nl-BE" baseline="30000" dirty="0" smtClean="0"/>
              <a:t>+</a:t>
            </a:r>
            <a:r>
              <a:rPr lang="nl-BE" dirty="0" smtClean="0"/>
              <a:t>: afk. groep Ia of geconjugeerd zuur van een sterke base: neutraal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dirty="0" smtClean="0"/>
              <a:t>CO</a:t>
            </a:r>
            <a:r>
              <a:rPr lang="nl-BE" baseline="-25000" dirty="0" smtClean="0"/>
              <a:t>3</a:t>
            </a:r>
            <a:r>
              <a:rPr lang="nl-BE" baseline="30000" dirty="0" smtClean="0"/>
              <a:t>2-</a:t>
            </a:r>
            <a:r>
              <a:rPr lang="nl-BE" dirty="0" smtClean="0"/>
              <a:t> : </a:t>
            </a:r>
            <a:r>
              <a:rPr lang="nl-BE" dirty="0" err="1" smtClean="0"/>
              <a:t>pK</a:t>
            </a:r>
            <a:r>
              <a:rPr lang="nl-BE" baseline="-25000" dirty="0" err="1" smtClean="0"/>
              <a:t>B</a:t>
            </a:r>
            <a:r>
              <a:rPr lang="nl-BE" dirty="0" smtClean="0"/>
              <a:t>= 14- 10,4= 3,6 of geconjugeerde base van een zwak zuur dus zwakke base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nl-BE" dirty="0" smtClean="0"/>
          </a:p>
        </p:txBody>
      </p:sp>
      <p:sp>
        <p:nvSpPr>
          <p:cNvPr id="7" name="Rechthoek 6"/>
          <p:cNvSpPr/>
          <p:nvPr/>
        </p:nvSpPr>
        <p:spPr>
          <a:xfrm>
            <a:off x="1214414" y="3770008"/>
            <a:ext cx="7072362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dirty="0" smtClean="0"/>
              <a:t>CO</a:t>
            </a:r>
            <a:r>
              <a:rPr lang="nl-BE" baseline="-25000" dirty="0" smtClean="0"/>
              <a:t>3</a:t>
            </a:r>
            <a:r>
              <a:rPr lang="nl-BE" baseline="30000" dirty="0" smtClean="0"/>
              <a:t>2-</a:t>
            </a:r>
            <a:r>
              <a:rPr lang="nl-BE" dirty="0" smtClean="0"/>
              <a:t> (</a:t>
            </a:r>
            <a:r>
              <a:rPr lang="nl-BE" dirty="0" err="1" smtClean="0"/>
              <a:t>aq</a:t>
            </a:r>
            <a:r>
              <a:rPr lang="nl-BE" dirty="0" smtClean="0"/>
              <a:t>)   +   H</a:t>
            </a:r>
            <a:r>
              <a:rPr lang="nl-BE" baseline="-25000" dirty="0" smtClean="0"/>
              <a:t>2</a:t>
            </a:r>
            <a:r>
              <a:rPr lang="nl-BE" dirty="0" smtClean="0"/>
              <a:t>O (</a:t>
            </a:r>
            <a:r>
              <a:rPr lang="nl-BE" dirty="0" err="1" smtClean="0"/>
              <a:t>vl</a:t>
            </a:r>
            <a:r>
              <a:rPr lang="nl-BE" dirty="0" smtClean="0"/>
              <a:t>)		  HCO</a:t>
            </a:r>
            <a:r>
              <a:rPr lang="nl-BE" baseline="-25000" dirty="0" smtClean="0"/>
              <a:t>3</a:t>
            </a:r>
            <a:r>
              <a:rPr lang="nl-BE" baseline="30000" dirty="0" smtClean="0"/>
              <a:t>-</a:t>
            </a:r>
            <a:r>
              <a:rPr lang="nl-BE" dirty="0" smtClean="0"/>
              <a:t> (</a:t>
            </a:r>
            <a:r>
              <a:rPr lang="nl-BE" dirty="0" err="1" smtClean="0"/>
              <a:t>aq</a:t>
            </a:r>
            <a:r>
              <a:rPr lang="nl-BE" dirty="0" smtClean="0"/>
              <a:t>)   +   OH</a:t>
            </a:r>
            <a:r>
              <a:rPr lang="nl-BE" baseline="30000" dirty="0" smtClean="0"/>
              <a:t>-</a:t>
            </a:r>
            <a:r>
              <a:rPr lang="nl-BE" dirty="0" smtClean="0"/>
              <a:t> (</a:t>
            </a:r>
            <a:r>
              <a:rPr lang="nl-BE" dirty="0" err="1" smtClean="0"/>
              <a:t>aq</a:t>
            </a:r>
            <a:r>
              <a:rPr lang="nl-BE" dirty="0" smtClean="0"/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dirty="0" smtClean="0"/>
              <a:t>0,10M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dirty="0" smtClean="0"/>
              <a:t>Zwakke base 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746350"/>
              </p:ext>
            </p:extLst>
          </p:nvPr>
        </p:nvGraphicFramePr>
        <p:xfrm>
          <a:off x="4143372" y="3865684"/>
          <a:ext cx="5510213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Document" r:id="rId3" imgW="5581901" imgH="233682" progId="Word.Document.12">
                  <p:embed/>
                </p:oleObj>
              </mc:Choice>
              <mc:Fallback>
                <p:oleObj name="Document" r:id="rId3" imgW="5581901" imgH="233682" progId="Word.Document.12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865684"/>
                        <a:ext cx="5510213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/>
          <p:cNvSpPr/>
          <p:nvPr/>
        </p:nvSpPr>
        <p:spPr>
          <a:xfrm>
            <a:off x="1214414" y="4836189"/>
            <a:ext cx="8715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sz="2400" b="1" dirty="0" smtClean="0">
                <a:solidFill>
                  <a:srgbClr val="FF0000"/>
                </a:solidFill>
              </a:rPr>
              <a:t>pH = 7 + ½ </a:t>
            </a:r>
            <a:r>
              <a:rPr lang="nl-BE" sz="2400" b="1" dirty="0" err="1" smtClean="0">
                <a:solidFill>
                  <a:srgbClr val="FF0000"/>
                </a:solidFill>
              </a:rPr>
              <a:t>pK</a:t>
            </a:r>
            <a:r>
              <a:rPr lang="nl-BE" sz="2400" b="1" baseline="-25000" dirty="0" err="1" smtClean="0">
                <a:solidFill>
                  <a:srgbClr val="FF0000"/>
                </a:solidFill>
              </a:rPr>
              <a:t>z</a:t>
            </a:r>
            <a:r>
              <a:rPr lang="nl-BE" sz="2400" b="1" dirty="0" smtClean="0">
                <a:solidFill>
                  <a:srgbClr val="FF0000"/>
                </a:solidFill>
              </a:rPr>
              <a:t> + ½ log </a:t>
            </a:r>
            <a:r>
              <a:rPr lang="nl-BE" sz="2400" b="1" dirty="0" err="1" smtClean="0">
                <a:solidFill>
                  <a:srgbClr val="FF0000"/>
                </a:solidFill>
              </a:rPr>
              <a:t>c</a:t>
            </a:r>
            <a:r>
              <a:rPr lang="nl-BE" sz="2400" b="1" baseline="-25000" dirty="0" err="1" smtClean="0">
                <a:solidFill>
                  <a:srgbClr val="FF0000"/>
                </a:solidFill>
              </a:rPr>
              <a:t>base</a:t>
            </a:r>
            <a:r>
              <a:rPr lang="nl-BE" sz="2400" b="1" dirty="0" smtClean="0">
                <a:solidFill>
                  <a:srgbClr val="FF0000"/>
                </a:solidFill>
              </a:rPr>
              <a:t>    !!Let op </a:t>
            </a:r>
            <a:r>
              <a:rPr lang="nl-BE" sz="2400" b="1" dirty="0" err="1" smtClean="0">
                <a:solidFill>
                  <a:srgbClr val="FF0000"/>
                </a:solidFill>
              </a:rPr>
              <a:t>pK</a:t>
            </a:r>
            <a:r>
              <a:rPr lang="nl-BE" sz="2400" b="1" baseline="-25000" dirty="0" err="1" smtClean="0">
                <a:solidFill>
                  <a:srgbClr val="FF0000"/>
                </a:solidFill>
              </a:rPr>
              <a:t>z</a:t>
            </a:r>
            <a:r>
              <a:rPr lang="nl-BE" sz="2400" b="1" baseline="-25000" dirty="0" smtClean="0">
                <a:solidFill>
                  <a:srgbClr val="FF0000"/>
                </a:solidFill>
              </a:rPr>
              <a:t> </a:t>
            </a:r>
            <a:r>
              <a:rPr lang="nl-BE" sz="2400" b="1" dirty="0" smtClean="0">
                <a:solidFill>
                  <a:srgbClr val="FF0000"/>
                </a:solidFill>
              </a:rPr>
              <a:t>van HCO</a:t>
            </a:r>
            <a:r>
              <a:rPr lang="nl-BE" sz="2400" b="1" baseline="-25000" dirty="0" smtClean="0">
                <a:solidFill>
                  <a:srgbClr val="FF0000"/>
                </a:solidFill>
              </a:rPr>
              <a:t>3</a:t>
            </a:r>
            <a:r>
              <a:rPr lang="nl-BE" sz="2400" b="1" baseline="30000" dirty="0" smtClean="0">
                <a:solidFill>
                  <a:srgbClr val="FF0000"/>
                </a:solidFill>
              </a:rPr>
              <a:t>- </a:t>
            </a:r>
            <a:r>
              <a:rPr lang="nl-BE" sz="2400" b="1" dirty="0" smtClean="0">
                <a:solidFill>
                  <a:srgbClr val="FF0000"/>
                </a:solidFill>
              </a:rPr>
              <a:t>= </a:t>
            </a:r>
            <a:r>
              <a:rPr lang="nl-BE" b="1" dirty="0" smtClean="0">
                <a:solidFill>
                  <a:srgbClr val="FF0000"/>
                </a:solidFill>
              </a:rPr>
              <a:t>10,4</a:t>
            </a:r>
          </a:p>
        </p:txBody>
      </p:sp>
      <p:sp>
        <p:nvSpPr>
          <p:cNvPr id="10" name="Rechthoek 9"/>
          <p:cNvSpPr/>
          <p:nvPr/>
        </p:nvSpPr>
        <p:spPr>
          <a:xfrm>
            <a:off x="1214414" y="5416219"/>
            <a:ext cx="8813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nl-BE" dirty="0" smtClean="0"/>
              <a:t>Dus pH = 7 + ½ 10,4 +1/2 log 0,10 = 11,7   dus </a:t>
            </a:r>
            <a:r>
              <a:rPr lang="nl-BE" sz="2000" b="1" dirty="0" smtClean="0"/>
              <a:t>Na</a:t>
            </a:r>
            <a:r>
              <a:rPr lang="nl-BE" sz="2000" b="1" baseline="-25000" dirty="0" smtClean="0"/>
              <a:t>2</a:t>
            </a:r>
            <a:r>
              <a:rPr lang="nl-BE" sz="2000" b="1" dirty="0" smtClean="0"/>
              <a:t>CO</a:t>
            </a:r>
            <a:r>
              <a:rPr lang="nl-BE" sz="2000" b="1" baseline="-25000" dirty="0" smtClean="0"/>
              <a:t>3</a:t>
            </a:r>
            <a:r>
              <a:rPr lang="nl-BE" sz="2000" b="1" dirty="0" smtClean="0"/>
              <a:t>= </a:t>
            </a:r>
            <a:r>
              <a:rPr lang="nl-BE" sz="2000" b="1" smtClean="0"/>
              <a:t>basisch zout want pH&gt;7 </a:t>
            </a:r>
            <a:endParaRPr lang="nl-BE" sz="2000" b="1" dirty="0" smtClean="0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2555736" y="1921897"/>
            <a:ext cx="124753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0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Belangrijke eigenschap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:            </a:t>
            </a:r>
          </a:p>
          <a:p>
            <a:pPr lvl="0"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Indien je aan een  bufferoplossing beperkte hoeveelheden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ve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zuur of base toevoegt, dan blijft de pH =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cte</a:t>
            </a: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bvb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bloed : pH gebufferd op 7,4</a:t>
            </a:r>
          </a:p>
          <a:p>
            <a:pPr lvl="0" eaLnBrk="0" hangingPunct="0">
              <a:buNone/>
            </a:pPr>
            <a:endParaRPr lang="nl-BE" sz="2000" dirty="0" smtClean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</a:t>
            </a:r>
          </a:p>
          <a:p>
            <a:pPr lvl="0" eaLnBrk="0" hangingPunct="0">
              <a:buNone/>
            </a:pPr>
            <a:r>
              <a:rPr lang="nl-BE" sz="2000" b="1" dirty="0" smtClean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Samenstelling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= mengsel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ve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zwak zuur en zijn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geconjugeerde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base</a:t>
            </a:r>
          </a:p>
          <a:p>
            <a:pPr lvl="0"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voorwaarden:</a:t>
            </a:r>
          </a:p>
          <a:p>
            <a:pPr marL="800100" lvl="1" indent="-342900" eaLnBrk="0" hangingPunct="0">
              <a:buFont typeface="Arial" pitchFamily="34" charset="0"/>
              <a:buChar char="•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zuur en base: zelfde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geconjugeerd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systeem</a:t>
            </a:r>
          </a:p>
          <a:p>
            <a:pPr marL="800100" lvl="1" indent="-342900" eaLnBrk="0" hangingPunct="0">
              <a:buFont typeface="Arial" pitchFamily="34" charset="0"/>
              <a:buChar char="•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het  zuur moet zwak zijn (!! Niet sterk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</a:t>
            </a:r>
          </a:p>
          <a:p>
            <a:pPr marL="800100" lvl="1" indent="-342900" eaLnBrk="0" hangingPunct="0">
              <a:buFont typeface="Arial" pitchFamily="34" charset="0"/>
              <a:buChar char="•"/>
            </a:pP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1/10&lt; 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</a:t>
            </a:r>
            <a:r>
              <a:rPr lang="nl-BE" sz="2000" baseline="-25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base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/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</a:t>
            </a:r>
            <a:r>
              <a:rPr lang="nl-BE" sz="2000" baseline="-25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zuur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&lt; 10/1 of   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1/10</a:t>
            </a:r>
            <a:r>
              <a:rPr lang="nl-BE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 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n</a:t>
            </a:r>
            <a:r>
              <a:rPr lang="nl-BE" sz="2000" baseline="-25000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base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/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n</a:t>
            </a:r>
            <a:r>
              <a:rPr lang="nl-BE" sz="2000" baseline="-25000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zuur</a:t>
            </a:r>
            <a:r>
              <a:rPr lang="nl-BE" sz="2000" dirty="0">
                <a:solidFill>
                  <a:prstClr val="black"/>
                </a:solidFill>
                <a:latin typeface="Arial" charset="0"/>
                <a:cs typeface="Arial" charset="0"/>
              </a:rPr>
              <a:t>&lt; 10/1 </a:t>
            </a:r>
            <a:endParaRPr lang="en-GB" sz="20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bufferoplossing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728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nl-BE" sz="20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Bereiding: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2 mogelijkheden voor de buffer koolzuur </a:t>
            </a:r>
            <a:endParaRPr lang="nl-BE" sz="2000" dirty="0" smtClean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	H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CO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/waterstofcarbonaat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HCO</a:t>
            </a:r>
            <a:r>
              <a:rPr lang="nl-BE" sz="2000" baseline="-25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-</a:t>
            </a: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</a:t>
            </a:r>
          </a:p>
          <a:p>
            <a:pPr lvl="0" eaLnBrk="0" hangingPunct="0">
              <a:buNone/>
            </a:pP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57200" lvl="0" indent="-457200" eaLnBrk="0" hangingPunct="0">
              <a:buFont typeface="+mj-lt"/>
              <a:buAutoNum type="alphaLcParenR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Bereiden van een mengsel  van koolzuur H</a:t>
            </a:r>
            <a:r>
              <a:rPr lang="nl-BE" sz="2000" baseline="-25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CO</a:t>
            </a:r>
            <a:r>
              <a:rPr lang="nl-BE" sz="2000" baseline="-25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en natriumwaterstofcarbonaat  van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bvb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0,10M in water. </a:t>
            </a:r>
          </a:p>
          <a:p>
            <a:pPr lvl="0" eaLnBrk="0" hangingPunct="0">
              <a:buNone/>
            </a:pP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H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CO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(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aq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  +   H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O(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vl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 	    HCO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000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–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aq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  +   H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</a:t>
            </a:r>
            <a:r>
              <a:rPr lang="nl-BE" sz="2000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+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aq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</a:t>
            </a:r>
          </a:p>
          <a:p>
            <a:pPr lvl="0" eaLnBrk="0" hangingPunct="0">
              <a:buNone/>
            </a:pP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zwak zuur </a:t>
            </a: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NaHCO</a:t>
            </a:r>
            <a:r>
              <a:rPr lang="nl-BE" sz="2000" baseline="-25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aq</a:t>
            </a:r>
            <a:r>
              <a:rPr lang="nl-BE" sz="2000" dirty="0">
                <a:solidFill>
                  <a:prstClr val="black"/>
                </a:solidFill>
                <a:latin typeface="Arial" charset="0"/>
                <a:cs typeface="Arial" charset="0"/>
              </a:rPr>
              <a:t>)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	     Na</a:t>
            </a: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+ </a:t>
            </a:r>
            <a:r>
              <a:rPr lang="nl-BE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aq</a:t>
            </a:r>
            <a:r>
              <a:rPr lang="nl-BE" sz="2000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+   HCO</a:t>
            </a:r>
            <a:r>
              <a:rPr lang="nl-BE" sz="2000" baseline="-25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- </a:t>
            </a:r>
            <a:r>
              <a:rPr lang="nl-BE" sz="20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cs typeface="Arial" charset="0"/>
              </a:rPr>
              <a:t>aq</a:t>
            </a:r>
            <a:r>
              <a:rPr lang="nl-BE" sz="2000" dirty="0">
                <a:solidFill>
                  <a:prstClr val="black"/>
                </a:solidFill>
                <a:latin typeface="Arial" charset="0"/>
                <a:cs typeface="Arial" charset="0"/>
              </a:rPr>
              <a:t>) </a:t>
            </a:r>
            <a:endParaRPr lang="nl-BE" sz="2000" baseline="30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bufferoplossing</a:t>
            </a:r>
            <a:endParaRPr lang="en-GB" sz="2400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340013"/>
              </p:ext>
            </p:extLst>
          </p:nvPr>
        </p:nvGraphicFramePr>
        <p:xfrm>
          <a:off x="3925761" y="3517442"/>
          <a:ext cx="551021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Document" r:id="rId3" imgW="5581901" imgH="233682" progId="Word.Document.12">
                  <p:embed/>
                </p:oleObj>
              </mc:Choice>
              <mc:Fallback>
                <p:oleObj name="Document" r:id="rId3" imgW="5581901" imgH="233682" progId="Word.Document.12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761" y="3517442"/>
                        <a:ext cx="551021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echte verbindingslijn met pijl 6"/>
          <p:cNvCxnSpPr/>
          <p:nvPr/>
        </p:nvCxnSpPr>
        <p:spPr>
          <a:xfrm>
            <a:off x="2700823" y="4394915"/>
            <a:ext cx="10715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400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Bereiding:</a:t>
            </a: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57200" lvl="0" indent="-457200" eaLnBrk="0" hangingPunct="0">
              <a:buFont typeface="+mj-lt"/>
              <a:buAutoNum type="alphaLcParenR" startAt="2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Men lost een bepaalde hoeveelheid koolzuur op in water (0,10mol)  en voegt daar een kleine hoeveelheid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NaOH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(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0,010mol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 aan toe.</a:t>
            </a:r>
          </a:p>
          <a:p>
            <a:pPr lvl="0" eaLnBrk="0" hangingPunct="0">
              <a:buNone/>
            </a:pP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    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 H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CO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(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aq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 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+  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NaOH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aq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                      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NaHCO</a:t>
            </a:r>
            <a:r>
              <a:rPr lang="nl-BE" sz="2000" baseline="-25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aq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 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+  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H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2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O(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vl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nl-BE" sz="2000" baseline="30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Begin</a:t>
            </a: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:    </a:t>
            </a:r>
            <a:r>
              <a:rPr lang="nl-BE" sz="2000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0,10mol</a:t>
            </a: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 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	 </a:t>
            </a:r>
            <a:r>
              <a:rPr lang="nl-BE" sz="2000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0,010mol</a:t>
            </a:r>
          </a:p>
          <a:p>
            <a:pPr lvl="0" eaLnBrk="0" hangingPunct="0">
              <a:buNone/>
            </a:pPr>
            <a:r>
              <a:rPr lang="nl-BE" sz="2000" u="sng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Omgezet</a:t>
            </a:r>
            <a:r>
              <a:rPr lang="nl-BE" sz="2000" u="sng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: - 0,010mol           	</a:t>
            </a:r>
            <a:r>
              <a:rPr lang="nl-BE" sz="2000" u="sng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-</a:t>
            </a:r>
            <a:r>
              <a:rPr lang="nl-BE" sz="2000" u="sng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0,010mol		 </a:t>
            </a:r>
            <a:r>
              <a:rPr lang="nl-BE" sz="2000" u="sng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      </a:t>
            </a:r>
            <a:r>
              <a:rPr lang="nl-BE" sz="2000" u="sng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+</a:t>
            </a:r>
            <a:r>
              <a:rPr lang="nl-BE" sz="2000" u="sng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0,010mol</a:t>
            </a:r>
            <a:r>
              <a:rPr lang="nl-BE" sz="2000" u="sng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  <a:p>
            <a:pPr lvl="0" eaLnBrk="0" hangingPunct="0">
              <a:buNone/>
            </a:pP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Einde:  </a:t>
            </a:r>
            <a:r>
              <a:rPr lang="nl-BE" sz="2000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 </a:t>
            </a: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0,09mol                      </a:t>
            </a:r>
            <a:r>
              <a:rPr lang="nl-BE" sz="2000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       </a:t>
            </a:r>
            <a:r>
              <a:rPr lang="nl-BE" sz="2000" baseline="30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/    		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       </a:t>
            </a:r>
            <a:r>
              <a:rPr lang="nl-BE" sz="2000" baseline="30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0,010mol</a:t>
            </a:r>
            <a:endParaRPr lang="nl-BE" sz="2000" baseline="30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b="1" baseline="30000" dirty="0" smtClean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BUFFER:</a:t>
            </a:r>
            <a:r>
              <a:rPr lang="nl-BE" sz="2000" b="1" dirty="0" smtClean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CO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3 en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HCO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r>
              <a:rPr lang="nl-BE" sz="2000" baseline="30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-</a:t>
            </a:r>
            <a:endParaRPr lang="nl-BE" sz="2000" b="1" baseline="30000" dirty="0">
              <a:solidFill>
                <a:srgbClr val="FF0000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! 3 voorwaarden:</a:t>
            </a:r>
          </a:p>
          <a:p>
            <a:pPr lvl="2" eaLnBrk="0" hangingPunct="0"/>
            <a:r>
              <a:rPr lang="nl-BE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geconjugeerd </a:t>
            </a:r>
            <a:r>
              <a:rPr lang="nl-BE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zb</a:t>
            </a:r>
            <a:r>
              <a:rPr lang="nl-BE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systeem				</a:t>
            </a:r>
          </a:p>
          <a:p>
            <a:pPr lvl="2" eaLnBrk="0" hangingPunct="0"/>
            <a:r>
              <a:rPr lang="nl-BE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combinatie van een zwak zuur en een zwakke base</a:t>
            </a:r>
          </a:p>
          <a:p>
            <a:pPr lvl="2" eaLnBrk="0" hangingPunct="0"/>
            <a:r>
              <a:rPr lang="nl-BE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0,1 &lt;nb</a:t>
            </a:r>
            <a:r>
              <a:rPr lang="nl-BE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/</a:t>
            </a:r>
            <a:r>
              <a:rPr lang="nl-BE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nz</a:t>
            </a:r>
            <a:r>
              <a:rPr lang="nl-BE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&lt;10, 					</a:t>
            </a:r>
            <a:r>
              <a:rPr lang="nl-BE" b="1" dirty="0" smtClean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pH =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pKz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  log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zuur</a:t>
            </a:r>
            <a:endParaRPr lang="en-US" b="1" baseline="-25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eaLnBrk="0" hangingPunct="0"/>
            <a:endParaRPr lang="nl-BE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	</a:t>
            </a:r>
            <a:endParaRPr lang="en-GB" sz="32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bufferoplossing</a:t>
            </a:r>
            <a:endParaRPr lang="en-GB" sz="2400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5039247" y="3032459"/>
            <a:ext cx="10715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Formule buffer: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pH=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pKz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+   log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[base]/[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zuur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]=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pKz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+   log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base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zuur</a:t>
            </a:r>
            <a:endParaRPr lang="en-US" sz="2400" baseline="-25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eaLnBrk="0" hangingPunct="0">
              <a:buNone/>
            </a:pPr>
            <a:r>
              <a:rPr lang="nl-BE" sz="2400" b="1" dirty="0" smtClean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Afleiding niet kennen, formule kunnen toepassen.</a:t>
            </a:r>
          </a:p>
          <a:p>
            <a:pPr lvl="0" eaLnBrk="0" hangingPunct="0">
              <a:buNone/>
            </a:pPr>
            <a:r>
              <a:rPr lang="nl-BE" sz="24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De 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pH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ve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bufferoplossing wordt bepaald door 2 factoren:</a:t>
            </a:r>
          </a:p>
          <a:p>
            <a:pPr lvl="0" eaLnBrk="0" hangingPunct="0">
              <a:buNone/>
            </a:pP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57200" lvl="0" indent="-457200" eaLnBrk="0" hangingPunct="0">
              <a:buFont typeface="+mj-lt"/>
              <a:buAutoNum type="alphaLcParenR"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De waarde van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pKz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: hoe hoger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pKz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, hoe zwakker het zuur en hoe hoger de pH van de buffer zal zijn</a:t>
            </a:r>
            <a:r>
              <a:rPr lang="nl-BE" sz="24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. </a:t>
            </a:r>
            <a:r>
              <a:rPr lang="nl-BE" sz="2000" dirty="0" smtClean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Bij de bereiding van een buffer kies je steeds het zwak zuur met een </a:t>
            </a:r>
            <a:r>
              <a:rPr lang="nl-BE" sz="2000" dirty="0" err="1" smtClean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pKz</a:t>
            </a:r>
            <a:r>
              <a:rPr lang="nl-BE" sz="2000" dirty="0" smtClean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 zo dicht mogelijk bij de gevraagde pH</a:t>
            </a:r>
            <a:endParaRPr lang="nl-BE" sz="2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marL="457200" lvl="0" indent="-457200" eaLnBrk="0" hangingPunct="0">
              <a:buFont typeface="+mj-lt"/>
              <a:buAutoNum type="alphaLcParenR"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De verhouding van de concentratie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vd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base op de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conc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vh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zuur:</a:t>
            </a:r>
          </a:p>
          <a:p>
            <a:pPr marL="800100" lvl="1" indent="-342900" eaLnBrk="0" hangingPunct="0">
              <a:buFont typeface="Arial" pitchFamily="34" charset="0"/>
              <a:buChar char="•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Voor een verhouding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</a:t>
            </a:r>
            <a:r>
              <a:rPr lang="nl-BE" sz="20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/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</a:t>
            </a:r>
            <a:r>
              <a:rPr lang="nl-BE" sz="20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=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10/1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geldt bij benadering: pH =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pK</a:t>
            </a:r>
            <a:r>
              <a:rPr lang="nl-BE" sz="20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+1</a:t>
            </a:r>
          </a:p>
          <a:p>
            <a:pPr marL="800100" lvl="1" indent="-342900" eaLnBrk="0" hangingPunct="0">
              <a:buFont typeface="Arial" pitchFamily="34" charset="0"/>
              <a:buChar char="•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Voor een verhouding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</a:t>
            </a:r>
            <a:r>
              <a:rPr lang="nl-BE" sz="20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/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</a:t>
            </a:r>
            <a:r>
              <a:rPr lang="nl-BE" sz="20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= 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1/10 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geldt bij benadering: pH =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pK</a:t>
            </a:r>
            <a:r>
              <a:rPr lang="nl-BE" sz="20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-1</a:t>
            </a:r>
          </a:p>
          <a:p>
            <a:pPr marL="800100" lvl="1" indent="-342900" eaLnBrk="0" hangingPunct="0">
              <a:buFont typeface="Arial" pitchFamily="34" charset="0"/>
              <a:buChar char="•"/>
            </a:pP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Voor een verhouding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</a:t>
            </a:r>
            <a:r>
              <a:rPr lang="nl-BE" sz="20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B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/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</a:t>
            </a:r>
            <a:r>
              <a:rPr lang="nl-BE" sz="20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</a:t>
            </a:r>
            <a:r>
              <a:rPr lang="nl-BE" sz="20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= 1/1 geldt pH = </a:t>
            </a:r>
            <a:r>
              <a:rPr lang="nl-BE" sz="2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pK</a:t>
            </a:r>
            <a:r>
              <a:rPr lang="nl-BE" sz="20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</a:t>
            </a: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Font typeface="Arial" pitchFamily="34" charset="0"/>
              <a:buChar char="•"/>
            </a:pP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pPr lvl="0" eaLnBrk="0" hangingPunct="0">
              <a:buNone/>
            </a:pP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Dus het buffergebied beslaat 2 pH-eenheden nl tussen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pK</a:t>
            </a:r>
            <a:r>
              <a:rPr lang="nl-BE" sz="24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+1 en </a:t>
            </a:r>
            <a:r>
              <a:rPr lang="nl-BE" sz="24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pK</a:t>
            </a:r>
            <a:r>
              <a:rPr lang="nl-BE" sz="2400" baseline="-25000" dirty="0" err="1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z</a:t>
            </a:r>
            <a:r>
              <a:rPr lang="nl-BE" sz="2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-1</a:t>
            </a:r>
          </a:p>
          <a:p>
            <a:pPr lvl="0" eaLnBrk="0" hangingPunct="0">
              <a:buNone/>
            </a:pP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bufferoplossing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93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>
              <a:buNone/>
            </a:pP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? pH wanneer je 150ml 0,10M ammoniakoplossing (NH</a:t>
            </a:r>
            <a:r>
              <a:rPr lang="nl-BE" sz="2000" baseline="-25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3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) toevoegt aan 25,0ml 0,20M </a:t>
            </a:r>
            <a:r>
              <a:rPr lang="nl-BE" sz="2000" dirty="0" err="1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HCl-opl</a:t>
            </a: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?</a:t>
            </a:r>
          </a:p>
          <a:p>
            <a:pPr lvl="0" eaLnBrk="0" hangingPunct="0">
              <a:buNone/>
            </a:pPr>
            <a:r>
              <a:rPr lang="nl-BE" sz="2000" dirty="0" smtClean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Mag ik deze oplossing lozen als je mag lozen tussen pH 6 en 7?</a:t>
            </a:r>
          </a:p>
          <a:p>
            <a:pPr lvl="0" eaLnBrk="0" hangingPunct="0">
              <a:buFont typeface="Arial" pitchFamily="34" charset="0"/>
              <a:buChar char="•"/>
            </a:pPr>
            <a:endParaRPr lang="nl-BE" sz="20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pH-berekeningen indien 2 verbindingen aanwezig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41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Heb je slechts 1 verbinding: indelen in klassen</a:t>
            </a:r>
          </a:p>
          <a:p>
            <a:pPr marL="964565" lvl="1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nl-BE" dirty="0" smtClean="0"/>
              <a:t>Sterk zuur: </a:t>
            </a:r>
            <a:r>
              <a:rPr lang="nl-BE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 =  = </a:t>
            </a:r>
            <a:r>
              <a:rPr lang="nl-BE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nl-B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log </a:t>
            </a:r>
            <a:r>
              <a:rPr lang="nl-BE" sz="36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nl-BE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st.zuur</a:t>
            </a:r>
            <a:endParaRPr lang="nl-B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 smtClean="0"/>
              <a:t>  Zwak zuur:</a:t>
            </a:r>
            <a:r>
              <a:rPr lang="nl-BE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nl-N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</a:t>
            </a:r>
            <a:r>
              <a:rPr lang="nl-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½ </a:t>
            </a:r>
            <a:r>
              <a:rPr lang="nl-N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pKz</a:t>
            </a:r>
            <a:r>
              <a:rPr lang="nl-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-  ½ log </a:t>
            </a:r>
            <a:r>
              <a:rPr lang="nl-NL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nl-NL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zuur</a:t>
            </a:r>
            <a:endParaRPr lang="nl-NL" baseline="-25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 smtClean="0"/>
              <a:t>  </a:t>
            </a:r>
            <a:r>
              <a:rPr lang="nl-BE" dirty="0" err="1" smtClean="0"/>
              <a:t>Meerwaardig</a:t>
            </a:r>
            <a:r>
              <a:rPr lang="nl-BE" dirty="0" smtClean="0"/>
              <a:t> zwak </a:t>
            </a:r>
            <a:r>
              <a:rPr lang="nl-BE" dirty="0"/>
              <a:t>zuur</a:t>
            </a:r>
            <a:r>
              <a:rPr lang="nl-BE" dirty="0" smtClean="0"/>
              <a:t>: zie zwak zuur</a:t>
            </a:r>
            <a:r>
              <a:rPr lang="nl-BE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nl-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pH= ½ </a:t>
            </a:r>
            <a:r>
              <a:rPr lang="nl-N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pKz</a:t>
            </a:r>
            <a:r>
              <a:rPr lang="nl-N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-  ½ log </a:t>
            </a:r>
            <a:r>
              <a:rPr lang="nl-N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nl-NL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zuur</a:t>
            </a:r>
            <a:endParaRPr lang="nl-NL" baseline="-25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 smtClean="0"/>
              <a:t>  Sterke base: </a:t>
            </a:r>
            <a:r>
              <a:rPr lang="nl-NL" dirty="0"/>
              <a:t>pH= 14 + log </a:t>
            </a:r>
            <a:r>
              <a:rPr lang="nl-NL" dirty="0" err="1"/>
              <a:t>C</a:t>
            </a:r>
            <a:r>
              <a:rPr lang="nl-NL" baseline="-25000" dirty="0" err="1"/>
              <a:t>base</a:t>
            </a:r>
            <a:endParaRPr lang="nl-B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 smtClean="0"/>
              <a:t>  Zwakke base: </a:t>
            </a:r>
            <a:r>
              <a:rPr lang="nl-NL" dirty="0" smtClean="0"/>
              <a:t>pH</a:t>
            </a:r>
            <a:r>
              <a:rPr lang="nl-NL" dirty="0"/>
              <a:t>= 7 +  ½ </a:t>
            </a:r>
            <a:r>
              <a:rPr lang="nl-NL" dirty="0" err="1"/>
              <a:t>pK</a:t>
            </a:r>
            <a:r>
              <a:rPr lang="nl-NL" baseline="-25000" dirty="0" err="1"/>
              <a:t>z</a:t>
            </a:r>
            <a:r>
              <a:rPr lang="nl-NL" dirty="0"/>
              <a:t>  +  ½ log </a:t>
            </a:r>
            <a:r>
              <a:rPr lang="nl-NL" dirty="0" smtClean="0"/>
              <a:t>C</a:t>
            </a:r>
            <a:r>
              <a:rPr lang="nl-NL" baseline="-25000" dirty="0" smtClean="0"/>
              <a:t>B</a:t>
            </a:r>
            <a:endParaRPr lang="nl-B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 smtClean="0"/>
              <a:t>  Zout(</a:t>
            </a:r>
            <a:r>
              <a:rPr lang="nl-BE" dirty="0" err="1" smtClean="0"/>
              <a:t>aq</a:t>
            </a:r>
            <a:r>
              <a:rPr lang="nl-BE" dirty="0" smtClean="0"/>
              <a:t>)            kation(</a:t>
            </a:r>
            <a:r>
              <a:rPr lang="nl-BE" dirty="0" err="1" smtClean="0"/>
              <a:t>aq</a:t>
            </a:r>
            <a:r>
              <a:rPr lang="nl-BE" dirty="0" smtClean="0"/>
              <a:t>) + anion (</a:t>
            </a:r>
            <a:r>
              <a:rPr lang="nl-BE" dirty="0" err="1" smtClean="0"/>
              <a:t>aq</a:t>
            </a:r>
            <a:r>
              <a:rPr lang="nl-BE" dirty="0" smtClean="0"/>
              <a:t>)  </a:t>
            </a:r>
          </a:p>
          <a:p>
            <a:pPr marL="457200" lvl="1" indent="0">
              <a:buNone/>
            </a:pPr>
            <a:r>
              <a:rPr lang="nl-BE" dirty="0"/>
              <a:t>	</a:t>
            </a:r>
            <a:r>
              <a:rPr lang="nl-BE" dirty="0" smtClean="0"/>
              <a:t>		gedrag van ionen in water: </a:t>
            </a:r>
          </a:p>
          <a:p>
            <a:pPr marL="457200" lvl="1" indent="0">
              <a:buNone/>
            </a:pPr>
            <a:r>
              <a:rPr lang="nl-BE" dirty="0"/>
              <a:t>	</a:t>
            </a:r>
            <a:r>
              <a:rPr lang="nl-BE" dirty="0" smtClean="0"/>
              <a:t>		zwak zuur/zwak basisch of neutraal</a:t>
            </a:r>
          </a:p>
          <a:p>
            <a:r>
              <a:rPr lang="nl-BE" dirty="0" smtClean="0"/>
              <a:t>Heb je &gt; 1 verbinding: vormen ze een buffer?</a:t>
            </a:r>
            <a:r>
              <a:rPr lang="en-GB" dirty="0" smtClean="0"/>
              <a:t> Is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zuur</a:t>
            </a:r>
            <a:r>
              <a:rPr lang="en-GB" dirty="0" smtClean="0"/>
              <a:t>-base </a:t>
            </a:r>
            <a:r>
              <a:rPr lang="en-GB" dirty="0" err="1" smtClean="0"/>
              <a:t>reactie</a:t>
            </a:r>
            <a:r>
              <a:rPr lang="en-GB" dirty="0" smtClean="0"/>
              <a:t> </a:t>
            </a:r>
            <a:r>
              <a:rPr lang="en-GB" dirty="0" err="1" smtClean="0"/>
              <a:t>mogelijk</a:t>
            </a:r>
            <a:r>
              <a:rPr lang="en-GB" dirty="0" smtClean="0"/>
              <a:t>?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Doel: pH </a:t>
            </a:r>
            <a:r>
              <a:rPr lang="nl-BE" sz="2400" dirty="0"/>
              <a:t>van oplossingen </a:t>
            </a:r>
            <a:r>
              <a:rPr lang="nl-BE" sz="2400" dirty="0" smtClean="0"/>
              <a:t>berekenen</a:t>
            </a:r>
            <a:endParaRPr lang="nl-BE" sz="2400" dirty="0"/>
          </a:p>
        </p:txBody>
      </p:sp>
      <p:cxnSp>
        <p:nvCxnSpPr>
          <p:cNvPr id="4" name="Rechte verbindingslijn met pijl 3"/>
          <p:cNvCxnSpPr/>
          <p:nvPr/>
        </p:nvCxnSpPr>
        <p:spPr>
          <a:xfrm>
            <a:off x="3080380" y="4066891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b="1" u="sng" dirty="0"/>
              <a:t>pH-berekeningen</a:t>
            </a:r>
            <a:r>
              <a:rPr lang="nl-BE" sz="2400" dirty="0"/>
              <a:t>:</a:t>
            </a:r>
            <a:endParaRPr lang="en-GB" sz="2400" dirty="0"/>
          </a:p>
          <a:p>
            <a:pPr marL="0" indent="0">
              <a:buNone/>
            </a:pPr>
            <a:r>
              <a:rPr lang="nl-BE" sz="2400" dirty="0"/>
              <a:t> </a:t>
            </a:r>
            <a:endParaRPr lang="en-GB" sz="2400" dirty="0"/>
          </a:p>
          <a:p>
            <a:r>
              <a:rPr lang="nl-BE" sz="2400" dirty="0"/>
              <a:t>pH </a:t>
            </a:r>
            <a:r>
              <a:rPr lang="nl-BE" sz="2400" dirty="0" err="1"/>
              <a:t>ve</a:t>
            </a:r>
            <a:r>
              <a:rPr lang="nl-BE" sz="2400" dirty="0"/>
              <a:t> sterk zuur: pH =  = - log </a:t>
            </a:r>
            <a:r>
              <a:rPr lang="nl-BE" sz="2400" i="1" dirty="0" err="1"/>
              <a:t>c</a:t>
            </a:r>
            <a:r>
              <a:rPr lang="nl-BE" sz="2400" dirty="0" err="1"/>
              <a:t>st.zuur</a:t>
            </a:r>
            <a:endParaRPr lang="en-GB" sz="2400" dirty="0"/>
          </a:p>
          <a:p>
            <a:r>
              <a:rPr lang="nl-BE" sz="2400" dirty="0"/>
              <a:t>pH </a:t>
            </a:r>
            <a:r>
              <a:rPr lang="nl-BE" sz="2400" dirty="0" err="1"/>
              <a:t>ve</a:t>
            </a:r>
            <a:r>
              <a:rPr lang="nl-BE" sz="2400" dirty="0"/>
              <a:t> zwak zuur: </a:t>
            </a:r>
            <a:r>
              <a:rPr lang="nl-NL" sz="2400" dirty="0"/>
              <a:t>pH= ½ </a:t>
            </a:r>
            <a:r>
              <a:rPr lang="nl-NL" sz="2400" dirty="0" err="1"/>
              <a:t>pKz</a:t>
            </a:r>
            <a:r>
              <a:rPr lang="nl-NL" sz="2400" dirty="0"/>
              <a:t>  -  ½ log </a:t>
            </a:r>
            <a:r>
              <a:rPr lang="nl-NL" sz="2400" dirty="0" err="1"/>
              <a:t>C</a:t>
            </a:r>
            <a:r>
              <a:rPr lang="nl-NL" sz="2400" baseline="-25000" dirty="0" err="1"/>
              <a:t>zuur</a:t>
            </a:r>
            <a:endParaRPr lang="en-GB" sz="2400" dirty="0"/>
          </a:p>
          <a:p>
            <a:r>
              <a:rPr lang="nl-NL" sz="2400" dirty="0"/>
              <a:t>pH </a:t>
            </a:r>
            <a:r>
              <a:rPr lang="nl-NL" sz="2400" dirty="0" err="1"/>
              <a:t>ve</a:t>
            </a:r>
            <a:r>
              <a:rPr lang="nl-NL" sz="2400" dirty="0"/>
              <a:t> sterke base: pH= 14 + log </a:t>
            </a:r>
            <a:r>
              <a:rPr lang="nl-NL" sz="2400" dirty="0" err="1"/>
              <a:t>C</a:t>
            </a:r>
            <a:r>
              <a:rPr lang="nl-NL" sz="2400" baseline="-25000" dirty="0" err="1"/>
              <a:t>base</a:t>
            </a:r>
            <a:endParaRPr lang="en-GB" sz="2400" dirty="0"/>
          </a:p>
          <a:p>
            <a:r>
              <a:rPr lang="nl-NL" sz="2400" dirty="0"/>
              <a:t>pH </a:t>
            </a:r>
            <a:r>
              <a:rPr lang="nl-NL" sz="2400" dirty="0" err="1"/>
              <a:t>ve</a:t>
            </a:r>
            <a:r>
              <a:rPr lang="nl-NL" sz="2400" dirty="0"/>
              <a:t> zwakke base: pH= 7 +  ½ </a:t>
            </a:r>
            <a:r>
              <a:rPr lang="nl-NL" sz="2400" dirty="0" err="1"/>
              <a:t>pKz</a:t>
            </a:r>
            <a:r>
              <a:rPr lang="nl-NL" sz="2400" dirty="0"/>
              <a:t>  +  ½ log C</a:t>
            </a:r>
            <a:r>
              <a:rPr lang="nl-NL" sz="2400" baseline="-25000" dirty="0"/>
              <a:t>B</a:t>
            </a:r>
            <a:endParaRPr lang="en-GB" sz="2400" dirty="0"/>
          </a:p>
          <a:p>
            <a:r>
              <a:rPr lang="nl-NL" sz="2400" dirty="0"/>
              <a:t>pH </a:t>
            </a:r>
            <a:r>
              <a:rPr lang="nl-NL" sz="2400" dirty="0" err="1"/>
              <a:t>ve</a:t>
            </a:r>
            <a:r>
              <a:rPr lang="nl-NL" sz="2400" dirty="0"/>
              <a:t> zout: type zout bepalen</a:t>
            </a:r>
            <a:endParaRPr lang="en-GB" sz="2400" dirty="0"/>
          </a:p>
          <a:p>
            <a:r>
              <a:rPr lang="en-US" sz="2400" dirty="0"/>
              <a:t>pH </a:t>
            </a:r>
            <a:r>
              <a:rPr lang="en-US" sz="2400" dirty="0" err="1"/>
              <a:t>ve</a:t>
            </a:r>
            <a:r>
              <a:rPr lang="en-US" sz="2400" dirty="0"/>
              <a:t> buffer: pH=  </a:t>
            </a:r>
            <a:r>
              <a:rPr lang="en-US" sz="2400" dirty="0" err="1"/>
              <a:t>pKz</a:t>
            </a:r>
            <a:r>
              <a:rPr lang="en-US" sz="2400" dirty="0"/>
              <a:t>  +   log </a:t>
            </a:r>
            <a:r>
              <a:rPr lang="en-US" sz="2400" dirty="0" err="1"/>
              <a:t>C</a:t>
            </a:r>
            <a:r>
              <a:rPr lang="en-US" sz="2400" baseline="-25000" dirty="0" err="1"/>
              <a:t>base</a:t>
            </a:r>
            <a:r>
              <a:rPr lang="en-US" sz="2400" dirty="0"/>
              <a:t>/</a:t>
            </a:r>
            <a:r>
              <a:rPr lang="en-US" sz="2400" dirty="0" err="1"/>
              <a:t>C</a:t>
            </a:r>
            <a:r>
              <a:rPr lang="en-US" sz="2400" baseline="-25000" dirty="0" err="1"/>
              <a:t>zuur</a:t>
            </a:r>
            <a:endParaRPr lang="en-GB" sz="24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sz="2400" b="0" dirty="0" smtClean="0"/>
              <a:t>Formularium</a:t>
            </a: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38847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al 5"/>
          <p:cNvSpPr/>
          <p:nvPr/>
        </p:nvSpPr>
        <p:spPr>
          <a:xfrm>
            <a:off x="1960500" y="3861048"/>
            <a:ext cx="271464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800" dirty="0" smtClean="0"/>
              <a:t>pH van een sterk zuur</a:t>
            </a:r>
            <a:endParaRPr lang="en-GB" sz="28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1268776" y="1694184"/>
            <a:ext cx="7710632" cy="592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vb</a:t>
            </a:r>
            <a:r>
              <a:rPr lang="nl-BE" sz="2400" dirty="0" smtClean="0">
                <a:latin typeface="+mn-lt"/>
                <a:cs typeface="+mn-cs"/>
              </a:rPr>
              <a:t>.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HCl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+   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O(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vl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	</a:t>
            </a:r>
            <a:r>
              <a:rPr lang="nl-BE" sz="2400" dirty="0" smtClean="0">
                <a:latin typeface="+mn-lt"/>
                <a:cs typeface="+mn-cs"/>
              </a:rPr>
              <a:t>	    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Cl</a:t>
            </a:r>
            <a:r>
              <a:rPr lang="nl-BE" sz="2400" baseline="30000" dirty="0" smtClean="0">
                <a:latin typeface="+mn-lt"/>
                <a:cs typeface="+mn-cs"/>
              </a:rPr>
              <a:t>-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nl-B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+   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lang="nl-BE" sz="2400" dirty="0" smtClean="0"/>
              <a:t>(</a:t>
            </a:r>
            <a:r>
              <a:rPr lang="nl-BE" sz="2400" dirty="0" err="1"/>
              <a:t>aq</a:t>
            </a:r>
            <a:r>
              <a:rPr lang="nl-BE" sz="2400" dirty="0"/>
              <a:t>) </a:t>
            </a:r>
            <a:r>
              <a:rPr kumimoji="0" lang="nl-BE" sz="2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pKz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&lt;0	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                </a:t>
            </a:r>
            <a:r>
              <a:rPr kumimoji="0" lang="nl-BE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Reactie aflopend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800" baseline="30000" dirty="0" smtClean="0"/>
              <a:t>				</a:t>
            </a:r>
            <a:endParaRPr lang="nl-BE" sz="28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dirty="0" err="1" smtClean="0"/>
              <a:t>pH</a:t>
            </a:r>
            <a:r>
              <a:rPr lang="nl-BE" sz="2800" dirty="0" smtClean="0"/>
              <a:t> = - log c H</a:t>
            </a:r>
            <a:r>
              <a:rPr lang="nl-BE" sz="2800" baseline="-25000" dirty="0" smtClean="0"/>
              <a:t>3</a:t>
            </a:r>
            <a:r>
              <a:rPr lang="nl-BE" sz="2800" dirty="0" smtClean="0"/>
              <a:t>O</a:t>
            </a:r>
            <a:r>
              <a:rPr lang="nl-BE" sz="2800" baseline="30000" dirty="0" smtClean="0"/>
              <a:t>+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800" baseline="30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baseline="30000" dirty="0" smtClean="0"/>
              <a:t>Dus 	</a:t>
            </a:r>
            <a:r>
              <a:rPr lang="nl-BE" sz="2800" dirty="0" smtClean="0"/>
              <a:t>pH = - log c </a:t>
            </a:r>
            <a:r>
              <a:rPr lang="nl-BE" sz="2800" baseline="-25000" dirty="0" smtClean="0"/>
              <a:t>zuur        </a:t>
            </a:r>
            <a:r>
              <a:rPr lang="nl-BE" sz="3200" baseline="-25000" dirty="0" smtClean="0"/>
              <a:t>als de c </a:t>
            </a:r>
            <a:r>
              <a:rPr lang="nl-BE" sz="3200" baseline="-25000" smtClean="0"/>
              <a:t>st zuur &gt; </a:t>
            </a:r>
            <a:r>
              <a:rPr lang="nl-BE" sz="3200" baseline="-25000" dirty="0" smtClean="0"/>
              <a:t>10^-6M</a:t>
            </a:r>
          </a:p>
          <a:p>
            <a:pPr marL="800100" lvl="1" indent="-342900" eaLnBrk="0" hangingPunct="0">
              <a:spcBef>
                <a:spcPct val="20000"/>
              </a:spcBef>
            </a:pPr>
            <a:r>
              <a:rPr lang="nl-BE" sz="2800" dirty="0" smtClean="0"/>
              <a:t>    </a:t>
            </a: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3200" baseline="30000" dirty="0" smtClean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</a:t>
            </a:r>
            <a:endParaRPr kumimoji="0" lang="nl-BE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					</a:t>
            </a: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4624026" y="193863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999321" y="5001768"/>
            <a:ext cx="1022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Vb</a:t>
            </a:r>
            <a:r>
              <a:rPr lang="nl-BE" dirty="0" smtClean="0"/>
              <a:t> 1. pH van 10</a:t>
            </a:r>
            <a:r>
              <a:rPr lang="nl-BE" baseline="30000" dirty="0" smtClean="0"/>
              <a:t>-3</a:t>
            </a:r>
            <a:r>
              <a:rPr lang="nl-BE" dirty="0" smtClean="0"/>
              <a:t>M </a:t>
            </a:r>
            <a:r>
              <a:rPr lang="nl-BE" dirty="0" err="1" smtClean="0"/>
              <a:t>HCl</a:t>
            </a:r>
            <a:r>
              <a:rPr lang="nl-BE" dirty="0" smtClean="0"/>
              <a:t>-oplossing: schrijf </a:t>
            </a:r>
            <a:r>
              <a:rPr lang="nl-BE" dirty="0" err="1" smtClean="0"/>
              <a:t>protolysereactie</a:t>
            </a:r>
            <a:r>
              <a:rPr lang="nl-BE" dirty="0" smtClean="0"/>
              <a:t>- pH= 3</a:t>
            </a:r>
          </a:p>
          <a:p>
            <a:r>
              <a:rPr lang="nl-BE" dirty="0" err="1" smtClean="0"/>
              <a:t>Vb</a:t>
            </a:r>
            <a:r>
              <a:rPr lang="nl-BE" dirty="0" smtClean="0"/>
              <a:t> 2. pH van 10</a:t>
            </a:r>
            <a:r>
              <a:rPr lang="nl-BE" baseline="30000" dirty="0" smtClean="0"/>
              <a:t>-8</a:t>
            </a:r>
            <a:r>
              <a:rPr lang="nl-BE" dirty="0" smtClean="0"/>
              <a:t>M </a:t>
            </a:r>
            <a:r>
              <a:rPr lang="nl-BE" dirty="0" err="1" smtClean="0"/>
              <a:t>HCl</a:t>
            </a:r>
            <a:r>
              <a:rPr lang="nl-BE" dirty="0" smtClean="0"/>
              <a:t>-oplossing: </a:t>
            </a:r>
            <a:r>
              <a:rPr lang="nl-BE" dirty="0" err="1" smtClean="0"/>
              <a:t>autoprotolyse</a:t>
            </a:r>
            <a:r>
              <a:rPr lang="nl-BE" dirty="0" smtClean="0"/>
              <a:t> van water is !!!: pH=7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eenwaardig zwak zuur</a:t>
            </a:r>
            <a:endParaRPr lang="en-GB" sz="2400" dirty="0"/>
          </a:p>
        </p:txBody>
      </p:sp>
      <p:sp>
        <p:nvSpPr>
          <p:cNvPr id="4" name="Ovaal 3"/>
          <p:cNvSpPr/>
          <p:nvPr/>
        </p:nvSpPr>
        <p:spPr>
          <a:xfrm>
            <a:off x="823973" y="3482646"/>
            <a:ext cx="42148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5" name="Tekstvak 4"/>
          <p:cNvSpPr txBox="1"/>
          <p:nvPr/>
        </p:nvSpPr>
        <p:spPr bwMode="auto">
          <a:xfrm>
            <a:off x="1188135" y="2167823"/>
            <a:ext cx="5963492" cy="634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vb</a:t>
            </a:r>
            <a:r>
              <a:rPr lang="nl-BE" sz="2400" dirty="0" smtClean="0">
                <a:latin typeface="+mn-lt"/>
                <a:cs typeface="+mn-cs"/>
              </a:rPr>
              <a:t>. 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HF(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 +   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O(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vl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	</a:t>
            </a:r>
            <a:r>
              <a:rPr lang="nl-BE" sz="2400" dirty="0" smtClean="0">
                <a:latin typeface="+mn-lt"/>
                <a:cs typeface="+mn-cs"/>
              </a:rPr>
              <a:t>          F</a:t>
            </a:r>
            <a:r>
              <a:rPr lang="nl-BE" sz="2400" baseline="30000" dirty="0" smtClean="0">
                <a:latin typeface="+mn-lt"/>
                <a:cs typeface="+mn-cs"/>
              </a:rPr>
              <a:t>-  </a:t>
            </a:r>
            <a:r>
              <a:rPr lang="nl-BE" sz="2400" dirty="0" smtClean="0">
                <a:latin typeface="+mn-lt"/>
                <a:cs typeface="+mn-cs"/>
              </a:rPr>
              <a:t>(</a:t>
            </a:r>
            <a:r>
              <a:rPr lang="nl-BE" sz="2400" dirty="0" err="1" smtClean="0">
                <a:latin typeface="+mn-lt"/>
                <a:cs typeface="+mn-cs"/>
              </a:rPr>
              <a:t>aq</a:t>
            </a:r>
            <a:r>
              <a:rPr lang="nl-BE" sz="2400" dirty="0" smtClean="0">
                <a:latin typeface="+mn-lt"/>
                <a:cs typeface="+mn-cs"/>
              </a:rPr>
              <a:t>)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+   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lang="nl-BE" sz="2400" dirty="0" smtClean="0"/>
              <a:t>(</a:t>
            </a:r>
            <a:r>
              <a:rPr lang="nl-BE" sz="2400" dirty="0" err="1" smtClean="0"/>
              <a:t>aq</a:t>
            </a:r>
            <a:r>
              <a:rPr lang="nl-BE" sz="2400" dirty="0"/>
              <a:t>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nl-BE" sz="2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pKz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=3,45	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</a:t>
            </a:r>
            <a:r>
              <a:rPr kumimoji="0" lang="nl-BE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evenwichtsreactie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800" baseline="30000" dirty="0" smtClean="0"/>
              <a:t>				</a:t>
            </a:r>
            <a:endParaRPr lang="nl-BE" sz="28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dirty="0" err="1" smtClean="0"/>
              <a:t>pH</a:t>
            </a:r>
            <a:r>
              <a:rPr lang="nl-BE" sz="2800" dirty="0" smtClean="0"/>
              <a:t> = ½ </a:t>
            </a:r>
            <a:r>
              <a:rPr lang="nl-BE" sz="2800" dirty="0" err="1" smtClean="0"/>
              <a:t>pK</a:t>
            </a:r>
            <a:r>
              <a:rPr lang="nl-BE" sz="2800" baseline="-25000" dirty="0" err="1" smtClean="0"/>
              <a:t>z</a:t>
            </a:r>
            <a:r>
              <a:rPr lang="nl-BE" sz="2800" dirty="0" smtClean="0"/>
              <a:t> – ½ log c </a:t>
            </a:r>
            <a:r>
              <a:rPr lang="nl-BE" sz="2800" baseline="-25000" dirty="0" smtClean="0"/>
              <a:t>zuur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800" baseline="30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baseline="30000" dirty="0" smtClean="0"/>
              <a:t>	</a:t>
            </a:r>
            <a:endParaRPr lang="nl-BE" sz="2800" baseline="-25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nl-BE" sz="2800" dirty="0" smtClean="0"/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3200" baseline="30000" dirty="0" smtClean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</a:t>
            </a:r>
            <a:endParaRPr kumimoji="0" lang="nl-BE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					</a:t>
            </a: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751584"/>
              </p:ext>
            </p:extLst>
          </p:nvPr>
        </p:nvGraphicFramePr>
        <p:xfrm>
          <a:off x="4105873" y="2323330"/>
          <a:ext cx="558165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3" imgW="5581901" imgH="233682" progId="Word.Document.12">
                  <p:embed/>
                </p:oleObj>
              </mc:Choice>
              <mc:Fallback>
                <p:oleObj name="Document" r:id="rId3" imgW="5581901" imgH="233682" progId="Word.Document.12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873" y="2323330"/>
                        <a:ext cx="558165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vak 6"/>
          <p:cNvSpPr txBox="1"/>
          <p:nvPr/>
        </p:nvSpPr>
        <p:spPr bwMode="auto">
          <a:xfrm>
            <a:off x="1428728" y="4386006"/>
            <a:ext cx="4929222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Vb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1. 0,10M</a:t>
            </a:r>
            <a:r>
              <a:rPr lang="nl-BE" sz="2400" dirty="0" smtClean="0"/>
              <a:t> HF-oplossing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400" dirty="0" smtClean="0"/>
              <a:t>Dus pH = ½ 3,45 -1/2 log 0,10 = 2,23</a:t>
            </a:r>
          </a:p>
          <a:p>
            <a:pPr marL="342900" indent="-342900" algn="r" eaLnBrk="0" hangingPunct="0">
              <a:spcBef>
                <a:spcPct val="20000"/>
              </a:spcBef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557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/>
          <p:cNvSpPr/>
          <p:nvPr/>
        </p:nvSpPr>
        <p:spPr>
          <a:xfrm>
            <a:off x="3727698" y="4753287"/>
            <a:ext cx="42148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</a:t>
            </a:r>
            <a:r>
              <a:rPr lang="nl-BE" sz="2400" dirty="0" err="1" smtClean="0"/>
              <a:t>meerwaardig</a:t>
            </a:r>
            <a:r>
              <a:rPr lang="nl-BE" sz="2400" dirty="0" smtClean="0"/>
              <a:t> zwak zuur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1099022" y="907435"/>
            <a:ext cx="8630020" cy="979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SO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aq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)+  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O(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vl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r>
              <a:rPr lang="nl-BE" sz="2400" dirty="0" smtClean="0"/>
              <a:t>	    HSO</a:t>
            </a:r>
            <a:r>
              <a:rPr lang="nl-BE" sz="2400" baseline="-25000" dirty="0" smtClean="0"/>
              <a:t>3</a:t>
            </a:r>
            <a:r>
              <a:rPr lang="nl-BE" sz="2400" dirty="0" smtClean="0"/>
              <a:t> </a:t>
            </a:r>
            <a:r>
              <a:rPr lang="nl-BE" sz="2400" baseline="30000" dirty="0" smtClean="0"/>
              <a:t>-</a:t>
            </a:r>
            <a:r>
              <a:rPr lang="nl-BE" sz="2400" dirty="0" smtClean="0"/>
              <a:t>(</a:t>
            </a:r>
            <a:r>
              <a:rPr lang="nl-BE" sz="2400" dirty="0" err="1" smtClean="0"/>
              <a:t>aq</a:t>
            </a:r>
            <a:r>
              <a:rPr lang="nl-BE" sz="2400" dirty="0" smtClean="0"/>
              <a:t>)</a:t>
            </a:r>
            <a:r>
              <a:rPr lang="nl-BE" sz="2400" baseline="30000" dirty="0" smtClean="0"/>
              <a:t> 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+   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</a:t>
            </a:r>
            <a:r>
              <a:rPr lang="nl-BE" sz="2400" dirty="0"/>
              <a:t>(</a:t>
            </a:r>
            <a:r>
              <a:rPr lang="nl-BE" sz="2400" dirty="0" err="1" smtClean="0"/>
              <a:t>aq</a:t>
            </a:r>
            <a:r>
              <a:rPr lang="nl-BE" sz="2400" dirty="0" smtClean="0"/>
              <a:t>)</a:t>
            </a:r>
            <a:endParaRPr kumimoji="0" lang="nl-BE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nl-BE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lang="nl-BE" sz="2800" baseline="30000" dirty="0" smtClean="0"/>
              <a:t> 		</a:t>
            </a:r>
            <a:r>
              <a:rPr lang="nl-BE" sz="2400" baseline="30000" dirty="0" smtClean="0"/>
              <a:t>evenwichtsreactie</a:t>
            </a:r>
            <a:endParaRPr kumimoji="0" lang="nl-BE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400" dirty="0" err="1" smtClean="0"/>
              <a:t>pKz</a:t>
            </a:r>
            <a:r>
              <a:rPr lang="nl-BE" sz="2400" dirty="0" smtClean="0"/>
              <a:t>= 1,8 dus </a:t>
            </a:r>
            <a:r>
              <a:rPr lang="nl-BE" sz="2400" dirty="0" smtClean="0">
                <a:latin typeface="+mn-lt"/>
                <a:cs typeface="+mn-cs"/>
              </a:rPr>
              <a:t>K</a:t>
            </a:r>
            <a:r>
              <a:rPr lang="nl-BE" sz="2400" baseline="-25000" dirty="0" smtClean="0">
                <a:latin typeface="+mn-lt"/>
                <a:cs typeface="+mn-cs"/>
              </a:rPr>
              <a:t>Z</a:t>
            </a:r>
            <a:r>
              <a:rPr lang="nl-BE" sz="2400" dirty="0" smtClean="0">
                <a:latin typeface="+mn-lt"/>
                <a:cs typeface="+mn-cs"/>
              </a:rPr>
              <a:t> = 1,6. 10</a:t>
            </a:r>
            <a:r>
              <a:rPr lang="nl-BE" sz="2400" baseline="30000" dirty="0" smtClean="0">
                <a:latin typeface="+mn-lt"/>
                <a:cs typeface="+mn-cs"/>
              </a:rPr>
              <a:t>-2</a:t>
            </a:r>
            <a:r>
              <a:rPr kumimoji="0" lang="nl-BE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8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dirty="0" smtClean="0"/>
              <a:t> </a:t>
            </a:r>
            <a:r>
              <a:rPr lang="nl-BE" sz="2400" dirty="0" smtClean="0"/>
              <a:t>HSO</a:t>
            </a:r>
            <a:r>
              <a:rPr lang="nl-BE" sz="2400" baseline="-25000" dirty="0" smtClean="0"/>
              <a:t>3</a:t>
            </a:r>
            <a:r>
              <a:rPr lang="nl-BE" sz="2400" baseline="30000" dirty="0" smtClean="0"/>
              <a:t>-</a:t>
            </a:r>
            <a:r>
              <a:rPr lang="nl-BE" sz="2400" dirty="0" smtClean="0"/>
              <a:t> (</a:t>
            </a:r>
            <a:r>
              <a:rPr lang="nl-BE" sz="2400" dirty="0" err="1" smtClean="0"/>
              <a:t>aq</a:t>
            </a:r>
            <a:r>
              <a:rPr lang="nl-BE" sz="2400" dirty="0" smtClean="0"/>
              <a:t>)  +   H</a:t>
            </a:r>
            <a:r>
              <a:rPr lang="nl-BE" sz="2400" baseline="-25000" dirty="0" smtClean="0"/>
              <a:t>2</a:t>
            </a:r>
            <a:r>
              <a:rPr lang="nl-BE" sz="2400" dirty="0" smtClean="0"/>
              <a:t>O(</a:t>
            </a:r>
            <a:r>
              <a:rPr lang="nl-BE" sz="2400" dirty="0" err="1" smtClean="0"/>
              <a:t>vl</a:t>
            </a:r>
            <a:r>
              <a:rPr lang="nl-BE" sz="2400" dirty="0" smtClean="0"/>
              <a:t>)	             SO</a:t>
            </a:r>
            <a:r>
              <a:rPr lang="nl-BE" sz="2400" baseline="-25000" dirty="0" smtClean="0"/>
              <a:t>3</a:t>
            </a:r>
            <a:r>
              <a:rPr lang="nl-BE" sz="2400" baseline="30000" dirty="0" smtClean="0"/>
              <a:t>2- </a:t>
            </a:r>
            <a:r>
              <a:rPr lang="nl-BE" sz="2400" dirty="0"/>
              <a:t>(</a:t>
            </a:r>
            <a:r>
              <a:rPr lang="nl-BE" sz="2400" dirty="0" err="1" smtClean="0"/>
              <a:t>aq</a:t>
            </a:r>
            <a:r>
              <a:rPr lang="nl-BE" sz="2400" dirty="0" smtClean="0"/>
              <a:t>)</a:t>
            </a:r>
            <a:r>
              <a:rPr lang="nl-BE" sz="2400" baseline="30000" dirty="0" smtClean="0"/>
              <a:t> </a:t>
            </a:r>
            <a:r>
              <a:rPr lang="nl-BE" sz="2400" dirty="0" smtClean="0"/>
              <a:t> +   H</a:t>
            </a:r>
            <a:r>
              <a:rPr lang="nl-BE" sz="2400" baseline="-25000" dirty="0" smtClean="0"/>
              <a:t>3</a:t>
            </a:r>
            <a:r>
              <a:rPr lang="nl-BE" sz="2400" dirty="0" smtClean="0"/>
              <a:t>O</a:t>
            </a:r>
            <a:r>
              <a:rPr lang="nl-BE" sz="2400" baseline="30000" dirty="0" smtClean="0"/>
              <a:t>+</a:t>
            </a:r>
            <a:r>
              <a:rPr lang="nl-BE" sz="2400" dirty="0"/>
              <a:t>(</a:t>
            </a:r>
            <a:r>
              <a:rPr lang="nl-BE" sz="2400" dirty="0" err="1" smtClean="0"/>
              <a:t>aq</a:t>
            </a:r>
            <a:r>
              <a:rPr lang="nl-BE" sz="2400" dirty="0" smtClean="0"/>
              <a:t>)</a:t>
            </a:r>
            <a:endParaRPr lang="nl-BE" sz="2400" baseline="30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400" baseline="30000" dirty="0" smtClean="0"/>
              <a:t>	 		evenwichtsreactie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400" dirty="0" err="1" smtClean="0"/>
              <a:t>pKz</a:t>
            </a:r>
            <a:r>
              <a:rPr lang="nl-BE" sz="2400" dirty="0" smtClean="0"/>
              <a:t> = 7,2 dus K</a:t>
            </a:r>
            <a:r>
              <a:rPr lang="nl-BE" sz="2400" baseline="-25000" dirty="0" smtClean="0"/>
              <a:t>Z</a:t>
            </a:r>
            <a:r>
              <a:rPr lang="nl-BE" sz="2400" dirty="0" smtClean="0"/>
              <a:t> = 6,3. 10</a:t>
            </a:r>
            <a:r>
              <a:rPr lang="nl-BE" sz="2400" baseline="30000" dirty="0" smtClean="0"/>
              <a:t>-8 </a:t>
            </a:r>
            <a:r>
              <a:rPr lang="nl-BE" sz="2800" baseline="30000" dirty="0" smtClean="0"/>
              <a:t>				</a:t>
            </a:r>
            <a:endParaRPr lang="nl-BE" sz="2800" dirty="0" smtClean="0"/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 smtClean="0">
                <a:latin typeface="+mn-lt"/>
                <a:cs typeface="+mn-cs"/>
              </a:rPr>
              <a:t>!! Eerste </a:t>
            </a:r>
            <a:r>
              <a:rPr lang="nl-BE" sz="2400" dirty="0" err="1" smtClean="0">
                <a:latin typeface="+mn-lt"/>
                <a:cs typeface="+mn-cs"/>
              </a:rPr>
              <a:t>protolysereactie</a:t>
            </a:r>
            <a:r>
              <a:rPr lang="nl-BE" sz="2400" dirty="0" smtClean="0">
                <a:latin typeface="+mn-lt"/>
                <a:cs typeface="+mn-cs"/>
              </a:rPr>
              <a:t>: evenwicht  reeds naar links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 smtClean="0">
                <a:latin typeface="+mn-lt"/>
                <a:cs typeface="+mn-cs"/>
              </a:rPr>
              <a:t>Tweede </a:t>
            </a:r>
            <a:r>
              <a:rPr lang="nl-BE" sz="2400" dirty="0" err="1" smtClean="0">
                <a:latin typeface="+mn-lt"/>
                <a:cs typeface="+mn-cs"/>
              </a:rPr>
              <a:t>protolysereactie</a:t>
            </a:r>
            <a:r>
              <a:rPr lang="nl-BE" sz="2400" dirty="0" smtClean="0">
                <a:latin typeface="+mn-lt"/>
                <a:cs typeface="+mn-cs"/>
              </a:rPr>
              <a:t>:nog meer naar links: verwaarloosbaar.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dirty="0" smtClean="0"/>
              <a:t>Dus formule </a:t>
            </a:r>
            <a:r>
              <a:rPr lang="nl-BE" sz="2800" dirty="0" err="1" smtClean="0"/>
              <a:t>zw</a:t>
            </a:r>
            <a:r>
              <a:rPr lang="nl-BE" sz="2800" dirty="0" smtClean="0"/>
              <a:t> z:     pH = ½ </a:t>
            </a:r>
            <a:r>
              <a:rPr lang="nl-BE" sz="2800" dirty="0" err="1" smtClean="0"/>
              <a:t>pK</a:t>
            </a:r>
            <a:r>
              <a:rPr lang="nl-BE" sz="2800" baseline="-25000" dirty="0" err="1" smtClean="0"/>
              <a:t>z</a:t>
            </a:r>
            <a:r>
              <a:rPr lang="nl-BE" sz="2800" dirty="0" smtClean="0"/>
              <a:t> – ½ log c </a:t>
            </a:r>
            <a:r>
              <a:rPr lang="nl-BE" sz="2800" baseline="-25000" dirty="0" smtClean="0"/>
              <a:t>zuur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4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400" dirty="0" smtClean="0"/>
              <a:t>Vb.  0,10M H</a:t>
            </a:r>
            <a:r>
              <a:rPr lang="nl-BE" sz="2400" baseline="-25000" dirty="0" smtClean="0"/>
              <a:t>2</a:t>
            </a:r>
            <a:r>
              <a:rPr lang="nl-BE" sz="2400" dirty="0" smtClean="0"/>
              <a:t>SO</a:t>
            </a:r>
            <a:r>
              <a:rPr lang="nl-BE" sz="2400" baseline="-25000" dirty="0" smtClean="0"/>
              <a:t>3</a:t>
            </a:r>
            <a:r>
              <a:rPr lang="nl-BE" sz="2400" dirty="0" smtClean="0"/>
              <a:t>-oplossing</a:t>
            </a:r>
            <a:r>
              <a:rPr lang="nl-BE" sz="2400" dirty="0"/>
              <a:t>: </a:t>
            </a:r>
            <a:r>
              <a:rPr lang="nl-BE" sz="2400" dirty="0" smtClean="0"/>
              <a:t>pH = ½ 1,8 </a:t>
            </a:r>
            <a:r>
              <a:rPr lang="nl-BE" sz="2400" dirty="0"/>
              <a:t>-1/2 log 0,10 = </a:t>
            </a:r>
            <a:r>
              <a:rPr lang="nl-BE" sz="2400" dirty="0" smtClean="0"/>
              <a:t>1,4</a:t>
            </a:r>
            <a:endParaRPr lang="nl-BE" sz="2400" dirty="0"/>
          </a:p>
          <a:p>
            <a:pPr marL="342900" indent="-342900" eaLnBrk="0" hangingPunct="0">
              <a:spcBef>
                <a:spcPct val="20000"/>
              </a:spcBef>
            </a:pPr>
            <a:endParaRPr lang="nl-BE" sz="2800" baseline="30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baseline="30000" dirty="0" smtClean="0"/>
              <a:t>	</a:t>
            </a:r>
            <a:endParaRPr lang="nl-BE" sz="2800" baseline="-25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nl-BE" sz="2800" dirty="0" smtClean="0"/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3200" baseline="30000" dirty="0" smtClean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</a:t>
            </a:r>
            <a:endParaRPr kumimoji="0" lang="nl-BE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					</a:t>
            </a: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71667"/>
              </p:ext>
            </p:extLst>
          </p:nvPr>
        </p:nvGraphicFramePr>
        <p:xfrm>
          <a:off x="3727698" y="1057082"/>
          <a:ext cx="558165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Document" r:id="rId3" imgW="5581901" imgH="233682" progId="Word.Document.12">
                  <p:embed/>
                </p:oleObj>
              </mc:Choice>
              <mc:Fallback>
                <p:oleObj name="Document" r:id="rId3" imgW="5581901" imgH="233682" progId="Word.Document.12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698" y="1057082"/>
                        <a:ext cx="5581650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41170"/>
              </p:ext>
            </p:extLst>
          </p:nvPr>
        </p:nvGraphicFramePr>
        <p:xfrm>
          <a:off x="4172429" y="2872521"/>
          <a:ext cx="7016773" cy="293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Document" r:id="rId5" imgW="5581901" imgH="233682" progId="Word.Document.12">
                  <p:embed/>
                </p:oleObj>
              </mc:Choice>
              <mc:Fallback>
                <p:oleObj name="Document" r:id="rId5" imgW="5581901" imgH="233682" progId="Word.Document.12">
                  <p:embed/>
                  <p:pic>
                    <p:nvPicPr>
                      <p:cNvPr id="399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429" y="2872521"/>
                        <a:ext cx="7016773" cy="293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8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al 5"/>
          <p:cNvSpPr/>
          <p:nvPr/>
        </p:nvSpPr>
        <p:spPr>
          <a:xfrm>
            <a:off x="2014533" y="3773206"/>
            <a:ext cx="2973103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sterke base 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1259632" y="1167158"/>
            <a:ext cx="5724644" cy="875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vb</a:t>
            </a:r>
            <a:r>
              <a:rPr lang="nl-BE" sz="2400" dirty="0" smtClean="0">
                <a:latin typeface="+mn-lt"/>
                <a:cs typeface="+mn-cs"/>
              </a:rPr>
              <a:t>.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NaOH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	</a:t>
            </a:r>
            <a:r>
              <a:rPr lang="nl-BE" sz="2400" dirty="0" smtClean="0">
                <a:latin typeface="+mn-lt"/>
                <a:cs typeface="+mn-cs"/>
              </a:rPr>
              <a:t>	    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Na</a:t>
            </a:r>
            <a:r>
              <a:rPr lang="nl-BE" sz="2400" baseline="30000" dirty="0" smtClean="0">
                <a:latin typeface="+mn-lt"/>
                <a:cs typeface="+mn-cs"/>
              </a:rPr>
              <a:t>+</a:t>
            </a:r>
            <a:r>
              <a:rPr lang="nl-BE" sz="2400" baseline="-25000" dirty="0" smtClean="0">
                <a:latin typeface="+mn-lt"/>
                <a:cs typeface="+mn-cs"/>
              </a:rPr>
              <a:t>(</a:t>
            </a:r>
            <a:r>
              <a:rPr lang="nl-BE" sz="2400" baseline="-25000" dirty="0" err="1" smtClean="0">
                <a:latin typeface="+mn-lt"/>
                <a:cs typeface="+mn-cs"/>
              </a:rPr>
              <a:t>aq</a:t>
            </a:r>
            <a:r>
              <a:rPr lang="nl-BE" sz="2400" baseline="-25000" dirty="0" smtClean="0">
                <a:latin typeface="+mn-lt"/>
                <a:cs typeface="+mn-cs"/>
              </a:rPr>
              <a:t>)  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   OH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nl-BE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sterke base (Ia)	</a:t>
            </a:r>
            <a:r>
              <a:rPr kumimoji="0" lang="nl-BE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Reactie aflopend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 err="1" smtClean="0"/>
              <a:t>pKB</a:t>
            </a:r>
            <a:r>
              <a:rPr lang="nl-BE" sz="2400" dirty="0" smtClean="0"/>
              <a:t>&lt;0 of K</a:t>
            </a:r>
            <a:r>
              <a:rPr lang="nl-BE" sz="2400" baseline="-25000" dirty="0" smtClean="0"/>
              <a:t>B</a:t>
            </a:r>
            <a:r>
              <a:rPr lang="nl-BE" sz="2400" dirty="0" smtClean="0"/>
              <a:t>&gt;&gt; 1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8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dirty="0" err="1" smtClean="0"/>
              <a:t>pH</a:t>
            </a:r>
            <a:r>
              <a:rPr lang="nl-BE" sz="2800" dirty="0" smtClean="0"/>
              <a:t> = - log c OH</a:t>
            </a:r>
            <a:r>
              <a:rPr lang="nl-BE" sz="2800" baseline="30000" dirty="0" smtClean="0"/>
              <a:t>-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800" baseline="30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baseline="30000" dirty="0" smtClean="0"/>
              <a:t>Dus 	</a:t>
            </a:r>
            <a:r>
              <a:rPr lang="nl-BE" sz="2800" dirty="0" err="1" smtClean="0"/>
              <a:t>pH</a:t>
            </a:r>
            <a:r>
              <a:rPr lang="nl-BE" sz="2800" dirty="0" smtClean="0"/>
              <a:t> = 14 + log </a:t>
            </a:r>
            <a:r>
              <a:rPr lang="nl-BE" sz="2800" dirty="0" err="1" smtClean="0"/>
              <a:t>c</a:t>
            </a:r>
            <a:r>
              <a:rPr lang="nl-BE" sz="2800" baseline="-25000" dirty="0" err="1" smtClean="0"/>
              <a:t>B</a:t>
            </a:r>
            <a:endParaRPr lang="nl-BE" sz="2800" baseline="-25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nl-BE" sz="2800" baseline="-25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nl-BE" sz="2800" baseline="-25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400" dirty="0" smtClean="0"/>
              <a:t>Vb. 10</a:t>
            </a:r>
            <a:r>
              <a:rPr lang="nl-BE" sz="2400" baseline="30000" dirty="0" smtClean="0"/>
              <a:t>-3</a:t>
            </a:r>
            <a:r>
              <a:rPr lang="nl-BE" sz="2400" dirty="0" smtClean="0"/>
              <a:t>M </a:t>
            </a:r>
            <a:r>
              <a:rPr lang="nl-BE" sz="2400" dirty="0" err="1" smtClean="0"/>
              <a:t>NaOH-oplossing</a:t>
            </a:r>
            <a:endParaRPr lang="nl-BE" sz="24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400" dirty="0" err="1" smtClean="0"/>
              <a:t>pH</a:t>
            </a:r>
            <a:r>
              <a:rPr lang="nl-BE" sz="2400" dirty="0" smtClean="0"/>
              <a:t> = 14 + log 10</a:t>
            </a:r>
            <a:r>
              <a:rPr lang="nl-BE" sz="2400" baseline="30000" dirty="0" smtClean="0"/>
              <a:t>-3</a:t>
            </a:r>
            <a:r>
              <a:rPr lang="nl-BE" sz="2400" dirty="0" smtClean="0"/>
              <a:t> = 11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800" dirty="0" smtClean="0"/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3200" baseline="30000" dirty="0" smtClean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</a:t>
            </a:r>
            <a:endParaRPr kumimoji="0" lang="nl-BE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					</a:t>
            </a: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3121822" y="1308729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dirty="0" smtClean="0"/>
              <a:t> </a:t>
            </a:r>
            <a:r>
              <a:rPr lang="nl-BE" sz="2400" dirty="0" smtClean="0"/>
              <a:t>pH van een zwakke base</a:t>
            </a:r>
            <a:endParaRPr lang="en-GB" sz="2400" dirty="0"/>
          </a:p>
        </p:txBody>
      </p:sp>
      <p:sp>
        <p:nvSpPr>
          <p:cNvPr id="5" name="Ovaal 4"/>
          <p:cNvSpPr/>
          <p:nvPr/>
        </p:nvSpPr>
        <p:spPr>
          <a:xfrm>
            <a:off x="804672" y="2676698"/>
            <a:ext cx="4654296" cy="131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6" name="Tekstvak 5"/>
          <p:cNvSpPr txBox="1"/>
          <p:nvPr/>
        </p:nvSpPr>
        <p:spPr bwMode="auto">
          <a:xfrm>
            <a:off x="1259632" y="951856"/>
            <a:ext cx="5799986" cy="720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vb</a:t>
            </a:r>
            <a:r>
              <a:rPr lang="nl-BE" sz="2400" dirty="0" smtClean="0"/>
              <a:t>. 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nl-BE" sz="2400" dirty="0"/>
              <a:t>(</a:t>
            </a:r>
            <a:r>
              <a:rPr lang="nl-BE" sz="2400" dirty="0" err="1" smtClean="0"/>
              <a:t>aq</a:t>
            </a:r>
            <a:r>
              <a:rPr lang="nl-BE" sz="2400" dirty="0" smtClean="0"/>
              <a:t>)  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   H</a:t>
            </a:r>
            <a:r>
              <a:rPr kumimoji="0" lang="nl-BE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</a:t>
            </a:r>
            <a:r>
              <a:rPr lang="nl-BE" sz="2400" dirty="0" smtClean="0"/>
              <a:t>	    NH</a:t>
            </a:r>
            <a:r>
              <a:rPr lang="nl-BE" sz="2400" baseline="-25000" dirty="0" smtClean="0"/>
              <a:t>4</a:t>
            </a:r>
            <a:r>
              <a:rPr lang="nl-BE" sz="2400" baseline="30000" dirty="0" smtClean="0"/>
              <a:t>+ </a:t>
            </a:r>
            <a:r>
              <a:rPr lang="nl-BE" sz="2400" dirty="0"/>
              <a:t>(</a:t>
            </a:r>
            <a:r>
              <a:rPr lang="nl-BE" sz="2400" dirty="0" err="1" smtClean="0"/>
              <a:t>aq</a:t>
            </a:r>
            <a:r>
              <a:rPr lang="nl-BE" sz="2400" dirty="0" smtClean="0"/>
              <a:t>)</a:t>
            </a:r>
            <a:r>
              <a:rPr lang="nl-BE" sz="2400" baseline="30000" dirty="0" smtClean="0"/>
              <a:t> 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+   OH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</a:t>
            </a:r>
            <a:r>
              <a:rPr lang="nl-BE" sz="2400" dirty="0"/>
              <a:t>(</a:t>
            </a:r>
            <a:r>
              <a:rPr lang="nl-BE" sz="2400" dirty="0" err="1" smtClean="0"/>
              <a:t>aq</a:t>
            </a:r>
            <a:r>
              <a:rPr lang="nl-BE" sz="2400" dirty="0" smtClean="0"/>
              <a:t>)</a:t>
            </a:r>
            <a:endParaRPr kumimoji="0" lang="nl-BE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lang="nl-BE" sz="2400" dirty="0" err="1" smtClean="0"/>
              <a:t>pK</a:t>
            </a:r>
            <a:r>
              <a:rPr lang="nl-BE" sz="2400" baseline="-25000" dirty="0" err="1" smtClean="0"/>
              <a:t>B</a:t>
            </a:r>
            <a:r>
              <a:rPr lang="nl-BE" sz="2400" baseline="30000" dirty="0" smtClean="0"/>
              <a:t>=</a:t>
            </a:r>
            <a:r>
              <a:rPr lang="nl-BE" sz="2400" dirty="0" smtClean="0"/>
              <a:t> 14- 9,25=4,75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</a:t>
            </a:r>
            <a:r>
              <a:rPr kumimoji="0" lang="nl-BE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evenwichtsreactie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800" baseline="30000" dirty="0" smtClean="0"/>
              <a:t>			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8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nl-BE" sz="28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dirty="0" smtClean="0"/>
              <a:t>pH = 7 + ½ </a:t>
            </a:r>
            <a:r>
              <a:rPr lang="nl-BE" sz="2800" dirty="0" err="1" smtClean="0"/>
              <a:t>pK</a:t>
            </a:r>
            <a:r>
              <a:rPr lang="nl-BE" sz="2800" baseline="-25000" dirty="0" err="1" smtClean="0"/>
              <a:t>Z</a:t>
            </a:r>
            <a:r>
              <a:rPr lang="nl-BE" sz="2800" dirty="0" smtClean="0"/>
              <a:t> + ½ log c </a:t>
            </a:r>
            <a:r>
              <a:rPr lang="nl-BE" sz="2800" baseline="-25000" dirty="0" smtClean="0"/>
              <a:t>B</a:t>
            </a:r>
            <a:r>
              <a:rPr lang="nl-BE" sz="2800" dirty="0" smtClean="0"/>
              <a:t>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800" baseline="30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800" baseline="30000" dirty="0" smtClean="0"/>
              <a:t>	</a:t>
            </a:r>
            <a:endParaRPr lang="nl-BE" sz="2800" baseline="-25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nl-BE" sz="2800" dirty="0" smtClean="0"/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3200" baseline="30000" dirty="0" smtClean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</a:t>
            </a:r>
            <a:endParaRPr kumimoji="0" lang="nl-BE" sz="24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					</a:t>
            </a: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05253"/>
              </p:ext>
            </p:extLst>
          </p:nvPr>
        </p:nvGraphicFramePr>
        <p:xfrm>
          <a:off x="3968488" y="1096855"/>
          <a:ext cx="551021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3" imgW="5581901" imgH="233682" progId="Word.Document.12">
                  <p:embed/>
                </p:oleObj>
              </mc:Choice>
              <mc:Fallback>
                <p:oleObj name="Document" r:id="rId3" imgW="5581901" imgH="233682" progId="Word.Document.12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488" y="1096855"/>
                        <a:ext cx="551021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vak 7"/>
          <p:cNvSpPr txBox="1"/>
          <p:nvPr/>
        </p:nvSpPr>
        <p:spPr bwMode="auto">
          <a:xfrm>
            <a:off x="1428728" y="4322630"/>
            <a:ext cx="68580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Bvb 0,10M</a:t>
            </a:r>
            <a:r>
              <a:rPr lang="nl-BE" sz="2400" dirty="0" smtClean="0"/>
              <a:t> NH</a:t>
            </a:r>
            <a:r>
              <a:rPr lang="nl-BE" sz="2400" baseline="-25000" dirty="0" smtClean="0"/>
              <a:t>3</a:t>
            </a:r>
            <a:r>
              <a:rPr lang="nl-BE" sz="2400" dirty="0" smtClean="0"/>
              <a:t>-oplossing</a:t>
            </a:r>
            <a:endParaRPr lang="nl-BE" sz="2400" baseline="-25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sz="2400" dirty="0" smtClean="0"/>
              <a:t>Dus pH = 7 + ½ 9,25 +1/2 log 0,10 = 11,12</a:t>
            </a:r>
          </a:p>
          <a:p>
            <a:pPr marL="342900" indent="-342900" algn="r" eaLnBrk="0" hangingPunct="0">
              <a:spcBef>
                <a:spcPct val="20000"/>
              </a:spcBef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55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nl-BE" sz="2400" dirty="0" smtClean="0"/>
              <a:t>pH van een zout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1499616" y="1285860"/>
            <a:ext cx="4512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Zouten : neutraal zout</a:t>
            </a:r>
          </a:p>
        </p:txBody>
      </p:sp>
      <p:sp>
        <p:nvSpPr>
          <p:cNvPr id="5" name="Tekstvak 4"/>
          <p:cNvSpPr txBox="1"/>
          <p:nvPr/>
        </p:nvSpPr>
        <p:spPr bwMode="auto">
          <a:xfrm>
            <a:off x="1370813" y="1785926"/>
            <a:ext cx="6325834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NaCl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			Na</a:t>
            </a:r>
            <a:r>
              <a:rPr kumimoji="0" lang="nl-BE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lang="nl-BE" sz="2400" dirty="0">
                <a:latin typeface="+mn-lt"/>
                <a:cs typeface="+mn-cs"/>
              </a:rPr>
              <a:t> </a:t>
            </a:r>
            <a:r>
              <a:rPr lang="nl-BE" sz="2400" dirty="0" smtClean="0">
                <a:latin typeface="+mn-lt"/>
                <a:cs typeface="+mn-cs"/>
              </a:rPr>
              <a:t>(</a:t>
            </a:r>
            <a:r>
              <a:rPr lang="nl-BE" sz="2400" dirty="0" err="1" smtClean="0">
                <a:latin typeface="+mn-lt"/>
                <a:cs typeface="+mn-cs"/>
              </a:rPr>
              <a:t>aq</a:t>
            </a:r>
            <a:r>
              <a:rPr lang="nl-BE" sz="2400" dirty="0" smtClean="0">
                <a:latin typeface="+mn-lt"/>
                <a:cs typeface="+mn-cs"/>
              </a:rPr>
              <a:t>)   +   Cl</a:t>
            </a:r>
            <a:r>
              <a:rPr lang="nl-BE" sz="2400" baseline="30000" dirty="0" smtClean="0">
                <a:latin typeface="+mn-lt"/>
                <a:cs typeface="+mn-cs"/>
              </a:rPr>
              <a:t>-</a:t>
            </a:r>
            <a:r>
              <a:rPr lang="nl-BE" sz="2400" dirty="0" smtClean="0">
                <a:latin typeface="+mn-lt"/>
                <a:cs typeface="+mn-cs"/>
              </a:rPr>
              <a:t> (</a:t>
            </a:r>
            <a:r>
              <a:rPr lang="nl-BE" sz="2400" dirty="0" err="1" smtClean="0">
                <a:latin typeface="+mn-lt"/>
                <a:cs typeface="+mn-cs"/>
              </a:rPr>
              <a:t>aq</a:t>
            </a:r>
            <a:r>
              <a:rPr lang="nl-BE" sz="2400" dirty="0" smtClean="0">
                <a:latin typeface="+mn-lt"/>
                <a:cs typeface="+mn-cs"/>
              </a:rPr>
              <a:t>)</a:t>
            </a:r>
          </a:p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0,10M                                        0,10M             0,10M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3071802" y="2357430"/>
            <a:ext cx="124753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 bwMode="auto">
          <a:xfrm>
            <a:off x="1370812" y="3172388"/>
            <a:ext cx="1022640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Na</a:t>
            </a:r>
            <a:r>
              <a:rPr lang="nl-BE" sz="2400" baseline="30000" dirty="0" smtClean="0">
                <a:latin typeface="+mn-lt"/>
                <a:cs typeface="+mn-cs"/>
              </a:rPr>
              <a:t>+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: </a:t>
            </a:r>
            <a:r>
              <a:rPr kumimoji="0" lang="nl-B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afk</a:t>
            </a:r>
            <a:r>
              <a:rPr kumimoji="0" lang="nl-B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van groep Ia of geconjugeerde zuur</a:t>
            </a:r>
            <a:r>
              <a:rPr kumimoji="0" lang="nl-B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van een sterke base dus neutraal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baseline="0" dirty="0" smtClean="0">
                <a:latin typeface="+mn-lt"/>
                <a:cs typeface="+mn-cs"/>
              </a:rPr>
              <a:t>Cl</a:t>
            </a:r>
            <a:r>
              <a:rPr lang="nl-BE" sz="2400" baseline="30000" dirty="0" smtClean="0">
                <a:latin typeface="+mn-lt"/>
                <a:cs typeface="+mn-cs"/>
              </a:rPr>
              <a:t>-</a:t>
            </a:r>
            <a:r>
              <a:rPr lang="nl-BE" sz="2400" baseline="0" dirty="0" smtClean="0">
                <a:latin typeface="+mn-lt"/>
                <a:cs typeface="+mn-cs"/>
              </a:rPr>
              <a:t>: geconjugeerde base van een sterk zuur of </a:t>
            </a:r>
            <a:r>
              <a:rPr lang="nl-BE" sz="2400" baseline="0" dirty="0" err="1" smtClean="0">
                <a:latin typeface="+mn-lt"/>
                <a:cs typeface="+mn-cs"/>
              </a:rPr>
              <a:t>pK</a:t>
            </a:r>
            <a:r>
              <a:rPr lang="nl-BE" sz="2400" baseline="-25000" dirty="0" err="1" smtClean="0">
                <a:latin typeface="+mn-lt"/>
                <a:cs typeface="+mn-cs"/>
              </a:rPr>
              <a:t>B</a:t>
            </a:r>
            <a:r>
              <a:rPr lang="nl-BE" sz="2400" baseline="0" dirty="0" smtClean="0">
                <a:latin typeface="+mn-lt"/>
                <a:cs typeface="+mn-cs"/>
              </a:rPr>
              <a:t>= 14-(-7)=</a:t>
            </a:r>
            <a:r>
              <a:rPr lang="nl-BE" sz="2400" dirty="0" smtClean="0">
                <a:latin typeface="+mn-lt"/>
                <a:cs typeface="+mn-cs"/>
              </a:rPr>
              <a:t> 21 &gt; 14 </a:t>
            </a:r>
            <a:r>
              <a:rPr lang="nl-BE" sz="2400" baseline="0" dirty="0" smtClean="0">
                <a:latin typeface="+mn-lt"/>
                <a:cs typeface="+mn-cs"/>
              </a:rPr>
              <a:t>: neutraal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pH</a:t>
            </a:r>
            <a:r>
              <a:rPr kumimoji="0" lang="nl-BE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 = 7  dus </a:t>
            </a:r>
            <a:r>
              <a:rPr kumimoji="0" lang="nl-BE" sz="24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NaCl</a:t>
            </a:r>
            <a:r>
              <a:rPr kumimoji="0" lang="nl-BE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= neutraal zout 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b="1" dirty="0" smtClean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pH</a:t>
            </a:r>
            <a:r>
              <a:rPr kumimoji="0" lang="nl-BE" sz="2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 = 7 ongeacht de concentratie van het  zout</a:t>
            </a:r>
            <a:endParaRPr kumimoji="0" lang="nl-BE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w" id="{8B78771A-F25D-4C2C-B977-4F63AF4B5EB7}" vid="{DAF4A448-0A02-4F1C-BCC4-C51847F393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</Template>
  <TotalTime>440</TotalTime>
  <Words>718</Words>
  <Application>Microsoft Office PowerPoint</Application>
  <PresentationFormat>Breedbeeld</PresentationFormat>
  <Paragraphs>214</Paragraphs>
  <Slides>17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Times New Roman</vt:lpstr>
      <vt:lpstr>Verdana</vt:lpstr>
      <vt:lpstr>Wingdings</vt:lpstr>
      <vt:lpstr>iiw</vt:lpstr>
      <vt:lpstr>Document</vt:lpstr>
      <vt:lpstr>Chemie schakelprogramma Hoofdstuk 7</vt:lpstr>
      <vt:lpstr>Doel: pH van oplossingen berekenen</vt:lpstr>
      <vt:lpstr>Formularium</vt:lpstr>
      <vt:lpstr>pH van een sterk zuur</vt:lpstr>
      <vt:lpstr>pH van een eenwaardig zwak zuur</vt:lpstr>
      <vt:lpstr>pH van een meerwaardig zwak zuur</vt:lpstr>
      <vt:lpstr>pH van een sterke base </vt:lpstr>
      <vt:lpstr> pH van een zwakke base</vt:lpstr>
      <vt:lpstr>pH van een zout</vt:lpstr>
      <vt:lpstr>pH van een zout</vt:lpstr>
      <vt:lpstr>pH van een zout</vt:lpstr>
      <vt:lpstr>pH van een zout</vt:lpstr>
      <vt:lpstr>pH van een bufferoplossing</vt:lpstr>
      <vt:lpstr>pH van een bufferoplossing</vt:lpstr>
      <vt:lpstr>pH van een bufferoplossing</vt:lpstr>
      <vt:lpstr>pH van een bufferoplossing</vt:lpstr>
      <vt:lpstr>pH-berekeningen indien 2 verbindingen aanwezig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schakelprogramma FCHES Leereenheid 3_deel 2</dc:title>
  <dc:creator>GOIGNARD Els</dc:creator>
  <cp:lastModifiedBy>GOIGNARD Els</cp:lastModifiedBy>
  <cp:revision>34</cp:revision>
  <dcterms:created xsi:type="dcterms:W3CDTF">2018-08-26T12:08:54Z</dcterms:created>
  <dcterms:modified xsi:type="dcterms:W3CDTF">2022-04-19T13:17:13Z</dcterms:modified>
</cp:coreProperties>
</file>