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74" r:id="rId10"/>
    <p:sldId id="295" r:id="rId11"/>
    <p:sldId id="275" r:id="rId12"/>
    <p:sldId id="297" r:id="rId13"/>
    <p:sldId id="283" r:id="rId14"/>
    <p:sldId id="298" r:id="rId15"/>
    <p:sldId id="299" r:id="rId16"/>
    <p:sldId id="300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339933"/>
    <a:srgbClr val="006600"/>
    <a:srgbClr val="0000FF"/>
    <a:srgbClr val="00CC66"/>
    <a:srgbClr val="33CC33"/>
    <a:srgbClr val="00CC00"/>
    <a:srgbClr val="3F9A79"/>
    <a:srgbClr val="198B64"/>
    <a:srgbClr val="C671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napToGrid="0" showGuides="1">
      <p:cViewPr varScale="1">
        <p:scale>
          <a:sx n="113" d="100"/>
          <a:sy n="113" d="100"/>
        </p:scale>
        <p:origin x="-840" y="-84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09521" y="5283140"/>
            <a:ext cx="7308070" cy="12766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4000" dirty="0" err="1" smtClean="0"/>
              <a:t>Digitaal-analoog</a:t>
            </a:r>
            <a:r>
              <a:rPr lang="nl-BE" sz="4000" dirty="0" smtClean="0"/>
              <a:t> </a:t>
            </a:r>
            <a:r>
              <a:rPr lang="nl-BE" sz="4000" dirty="0" smtClean="0"/>
              <a:t>conversie</a:t>
            </a:r>
          </a:p>
          <a:p>
            <a:pPr>
              <a:spcBef>
                <a:spcPts val="600"/>
              </a:spcBef>
            </a:pPr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249" y="2268226"/>
            <a:ext cx="6719018" cy="310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458" y="3838307"/>
            <a:ext cx="506868" cy="56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kstvak 21"/>
          <p:cNvSpPr txBox="1"/>
          <p:nvPr/>
        </p:nvSpPr>
        <p:spPr>
          <a:xfrm>
            <a:off x="948533" y="4200526"/>
            <a:ext cx="423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sz="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R-2R ladder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R-2R ladder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/11</a:t>
            </a:r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719666" y="142240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Alleen </a:t>
            </a:r>
            <a:r>
              <a:rPr lang="nl-BE" dirty="0" err="1" smtClean="0">
                <a:latin typeface="Corbel" pitchFamily="34" charset="0"/>
              </a:rPr>
              <a:t>Q</a:t>
            </a:r>
            <a:r>
              <a:rPr lang="nl-BE" baseline="-25000" dirty="0" err="1" smtClean="0">
                <a:latin typeface="Corbel" pitchFamily="34" charset="0"/>
              </a:rPr>
              <a:t>a</a:t>
            </a:r>
            <a:r>
              <a:rPr lang="nl-BE" dirty="0" smtClean="0">
                <a:latin typeface="Corbel" pitchFamily="34" charset="0"/>
              </a:rPr>
              <a:t> (LSB) is hoog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2658536" y="2472266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2667002" y="3064933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667002" y="3683000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833873" y="3792164"/>
            <a:ext cx="646981" cy="664233"/>
          </a:xfrm>
          <a:prstGeom prst="roundRect">
            <a:avLst/>
          </a:prstGeom>
          <a:noFill/>
          <a:ln w="15875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PIJL-RECHTS 19"/>
          <p:cNvSpPr/>
          <p:nvPr/>
        </p:nvSpPr>
        <p:spPr>
          <a:xfrm>
            <a:off x="1549400" y="4106334"/>
            <a:ext cx="194733" cy="931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 l="40183" t="55268" r="51137" b="18181"/>
          <a:stretch>
            <a:fillRect/>
          </a:stretch>
        </p:blipFill>
        <p:spPr bwMode="auto">
          <a:xfrm>
            <a:off x="1047221" y="4169569"/>
            <a:ext cx="161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92801" y="1488016"/>
            <a:ext cx="1824860" cy="8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254000"/>
            <a:ext cx="5210835" cy="1440161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R-2R ladder DAC7741 </a:t>
            </a:r>
            <a:r>
              <a:rPr lang="nl-BE" dirty="0" err="1" smtClean="0"/>
              <a:t>Burr</a:t>
            </a:r>
            <a:r>
              <a:rPr lang="nl-BE" dirty="0" smtClean="0"/>
              <a:t> Brown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R-2R ladder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9218" name="Picture 2" descr="C:\Users\Patrik Debbaut\Desktop\PPT Elektronische signalen 2\Afbeeldingen\Schermafdruk 2015-04-07 20.04.12.png"/>
          <p:cNvPicPr>
            <a:picLocks noChangeAspect="1" noChangeArrowheads="1"/>
          </p:cNvPicPr>
          <p:nvPr/>
        </p:nvPicPr>
        <p:blipFill>
          <a:blip r:embed="rId2"/>
          <a:srcRect l="18049" t="9802" r="10216" b="6083"/>
          <a:stretch>
            <a:fillRect/>
          </a:stretch>
        </p:blipFill>
        <p:spPr bwMode="auto">
          <a:xfrm>
            <a:off x="609604" y="2284914"/>
            <a:ext cx="5410196" cy="3568238"/>
          </a:xfrm>
          <a:prstGeom prst="rect">
            <a:avLst/>
          </a:prstGeom>
          <a:noFill/>
        </p:spPr>
      </p:pic>
      <p:pic>
        <p:nvPicPr>
          <p:cNvPr id="9219" name="Picture 3" descr="C:\Users\Patrik Debbaut\Desktop\PPT Elektronische signalen 2\Afbeeldingen\Schermafdruk 2015-04-07 20.03.37.png"/>
          <p:cNvPicPr>
            <a:picLocks noChangeAspect="1" noChangeArrowheads="1"/>
          </p:cNvPicPr>
          <p:nvPr/>
        </p:nvPicPr>
        <p:blipFill>
          <a:blip r:embed="rId3"/>
          <a:srcRect l="31202" t="23022" r="22436" b="17121"/>
          <a:stretch>
            <a:fillRect/>
          </a:stretch>
        </p:blipFill>
        <p:spPr bwMode="auto">
          <a:xfrm>
            <a:off x="6179535" y="889001"/>
            <a:ext cx="2558065" cy="1857620"/>
          </a:xfrm>
          <a:prstGeom prst="rect">
            <a:avLst/>
          </a:prstGeom>
          <a:noFill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1508" y="3513666"/>
            <a:ext cx="2426010" cy="19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ADC </a:t>
            </a:r>
            <a:r>
              <a:rPr lang="nl-BE" u="sng" dirty="0" err="1" smtClean="0"/>
              <a:t>A</a:t>
            </a:r>
            <a:r>
              <a:rPr lang="nl-BE" dirty="0" err="1" smtClean="0"/>
              <a:t>naloog-</a:t>
            </a:r>
            <a:r>
              <a:rPr lang="nl-BE" u="sng" dirty="0" err="1" smtClean="0"/>
              <a:t>D</a:t>
            </a:r>
            <a:r>
              <a:rPr lang="nl-BE" dirty="0" err="1" smtClean="0"/>
              <a:t>igitaal</a:t>
            </a:r>
            <a:r>
              <a:rPr lang="nl-BE" dirty="0" smtClean="0"/>
              <a:t> </a:t>
            </a:r>
            <a:r>
              <a:rPr lang="nl-BE" u="sng" dirty="0" err="1" smtClean="0"/>
              <a:t>C</a:t>
            </a:r>
            <a:r>
              <a:rPr lang="nl-BE" dirty="0" err="1" smtClean="0"/>
              <a:t>onverter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2409" y="2807528"/>
            <a:ext cx="5470334" cy="19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608687" y="2536259"/>
            <a:ext cx="176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Digitaal signaal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1422400" y="2878667"/>
            <a:ext cx="500123" cy="68278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603087" y="2536259"/>
            <a:ext cx="1863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Analoog signaal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uit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6883993" y="2866347"/>
            <a:ext cx="583150" cy="69510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Binair gewogen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Binair</a:t>
            </a:r>
            <a:r>
              <a:rPr lang="en-US" dirty="0" smtClean="0"/>
              <a:t> </a:t>
            </a:r>
            <a:r>
              <a:rPr lang="en-US" dirty="0" err="1" smtClean="0"/>
              <a:t>gewogen</a:t>
            </a:r>
            <a:r>
              <a:rPr lang="en-US" dirty="0" smtClean="0"/>
              <a:t>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266" y="1656856"/>
            <a:ext cx="7699475" cy="32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raccolade 14"/>
          <p:cNvSpPr/>
          <p:nvPr/>
        </p:nvSpPr>
        <p:spPr>
          <a:xfrm rot="5400000">
            <a:off x="2827865" y="3479802"/>
            <a:ext cx="385234" cy="3644900"/>
          </a:xfrm>
          <a:prstGeom prst="rightBrace">
            <a:avLst/>
          </a:prstGeom>
          <a:ln w="1905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1862666" y="5524992"/>
            <a:ext cx="23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Inverterende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sommator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7" name="Rechteraccolade 16"/>
          <p:cNvSpPr/>
          <p:nvPr/>
        </p:nvSpPr>
        <p:spPr>
          <a:xfrm rot="5400000">
            <a:off x="6358466" y="3674534"/>
            <a:ext cx="385234" cy="3255435"/>
          </a:xfrm>
          <a:prstGeom prst="rightBrace">
            <a:avLst/>
          </a:prstGeom>
          <a:ln w="1905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6104466" y="5524992"/>
            <a:ext cx="89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Inverter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6002865" y="1816591"/>
            <a:ext cx="89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R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</a:rPr>
              <a:t>5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= R</a:t>
            </a:r>
            <a:r>
              <a:rPr lang="nl-BE" sz="1600" baseline="-25000" dirty="0" smtClean="0">
                <a:solidFill>
                  <a:srgbClr val="FF00FF"/>
                </a:solidFill>
                <a:latin typeface="Corbel" pitchFamily="34" charset="0"/>
              </a:rPr>
              <a:t>6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185333"/>
          </a:xfrm>
        </p:spPr>
        <p:txBody>
          <a:bodyPr>
            <a:normAutofit/>
          </a:bodyPr>
          <a:lstStyle/>
          <a:p>
            <a:r>
              <a:rPr lang="nl-BE" dirty="0" smtClean="0"/>
              <a:t>Voorbeeld binair gewogen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Binair</a:t>
            </a:r>
            <a:r>
              <a:rPr lang="en-US" dirty="0" smtClean="0"/>
              <a:t> </a:t>
            </a:r>
            <a:r>
              <a:rPr lang="en-US" dirty="0" err="1" smtClean="0"/>
              <a:t>gewogen</a:t>
            </a:r>
            <a:r>
              <a:rPr lang="en-US" dirty="0" smtClean="0"/>
              <a:t>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07" y="1163304"/>
            <a:ext cx="6430992" cy="108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4" y="2380729"/>
            <a:ext cx="4461929" cy="342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Binair</a:t>
            </a:r>
            <a:r>
              <a:rPr lang="en-US" dirty="0" smtClean="0"/>
              <a:t> </a:t>
            </a:r>
            <a:r>
              <a:rPr lang="en-US" dirty="0" err="1" smtClean="0"/>
              <a:t>gewogen</a:t>
            </a:r>
            <a:r>
              <a:rPr lang="en-US" dirty="0" smtClean="0"/>
              <a:t>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3" y="877919"/>
            <a:ext cx="4233334" cy="178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itel 1"/>
          <p:cNvSpPr txBox="1">
            <a:spLocks/>
          </p:cNvSpPr>
          <p:nvPr/>
        </p:nvSpPr>
        <p:spPr>
          <a:xfrm>
            <a:off x="656565" y="1"/>
            <a:ext cx="8028852" cy="1066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E90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Voorbeeld binair gewogen DAC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667" y="1781706"/>
            <a:ext cx="2379133" cy="23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856" y="2924365"/>
            <a:ext cx="5327358" cy="28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199" y="3234267"/>
            <a:ext cx="677333" cy="58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71502" y="3419475"/>
            <a:ext cx="3323598" cy="27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1139" y="3895046"/>
            <a:ext cx="4503707" cy="2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3858" y="4255030"/>
            <a:ext cx="777875" cy="57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90721" y="4199468"/>
            <a:ext cx="3331146" cy="68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44589" y="4927601"/>
            <a:ext cx="5477630" cy="29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36615" y="5314421"/>
            <a:ext cx="746652" cy="64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53732" y="5275088"/>
            <a:ext cx="3309963" cy="6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PIJL-RECHTS 42"/>
          <p:cNvSpPr/>
          <p:nvPr/>
        </p:nvSpPr>
        <p:spPr>
          <a:xfrm>
            <a:off x="1879601" y="3479800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PIJL-RECHTS 43"/>
          <p:cNvSpPr/>
          <p:nvPr/>
        </p:nvSpPr>
        <p:spPr>
          <a:xfrm>
            <a:off x="1871134" y="4461933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PIJL-RECHTS 44"/>
          <p:cNvSpPr/>
          <p:nvPr/>
        </p:nvSpPr>
        <p:spPr>
          <a:xfrm>
            <a:off x="1888067" y="5537200"/>
            <a:ext cx="270932" cy="135466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Voordelen </a:t>
            </a:r>
            <a:r>
              <a:rPr lang="nl-BE" dirty="0" smtClean="0"/>
              <a:t>binair gewogen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Binair</a:t>
            </a:r>
            <a:r>
              <a:rPr lang="en-US" dirty="0" smtClean="0"/>
              <a:t> </a:t>
            </a:r>
            <a:r>
              <a:rPr lang="en-US" dirty="0" err="1" smtClean="0"/>
              <a:t>gewogen</a:t>
            </a:r>
            <a:r>
              <a:rPr lang="en-US" dirty="0" smtClean="0"/>
              <a:t>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/11</a:t>
            </a:r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812800" y="1388533"/>
            <a:ext cx="433493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0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Eenvoudig principe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</a:t>
            </a:r>
            <a:r>
              <a:rPr lang="nl-BE" sz="2200" dirty="0" smtClean="0">
                <a:latin typeface="Corbel" pitchFamily="34" charset="0"/>
              </a:rPr>
              <a:t> Werkt zeer goed</a:t>
            </a:r>
            <a:endParaRPr lang="nl-BE" sz="2200" dirty="0" smtClean="0">
              <a:latin typeface="Corbel" pitchFamily="34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90432" y="2489202"/>
            <a:ext cx="8028852" cy="7873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E90"/>
                </a:solidFill>
                <a:effectLst/>
                <a:uLnTx/>
                <a:uFillTx/>
                <a:latin typeface="Corbel"/>
                <a:ea typeface="+mj-ea"/>
                <a:cs typeface="Corbel"/>
              </a:rPr>
              <a:t>Nadelen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812800" y="3555999"/>
            <a:ext cx="5918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0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Groot </a:t>
            </a:r>
            <a:r>
              <a:rPr lang="nl-BE" sz="2200" dirty="0" smtClean="0">
                <a:latin typeface="Corbel" pitchFamily="34" charset="0"/>
              </a:rPr>
              <a:t>range van weerstanden nodig</a:t>
            </a:r>
            <a:endParaRPr lang="nl-BE" sz="2200" dirty="0" smtClean="0"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sz="2200" dirty="0" smtClean="0">
                <a:latin typeface="Corbel" pitchFamily="34" charset="0"/>
              </a:rPr>
              <a:t>  </a:t>
            </a:r>
            <a:r>
              <a:rPr lang="nl-BE" sz="2200" dirty="0" smtClean="0">
                <a:latin typeface="Corbel" pitchFamily="34" charset="0"/>
              </a:rPr>
              <a:t>Moeilijk hoge precisie te halen</a:t>
            </a:r>
            <a:endParaRPr lang="nl-BE" sz="22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R-2R ladder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R-2R ladder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266" y="1780585"/>
            <a:ext cx="7421911" cy="340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kstvak 41"/>
          <p:cNvSpPr txBox="1"/>
          <p:nvPr/>
        </p:nvSpPr>
        <p:spPr>
          <a:xfrm>
            <a:off x="2564488" y="1486393"/>
            <a:ext cx="294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CMOS transistor: 1 = omhoog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43" name="Rechte verbindingslijn met pijl 42"/>
          <p:cNvCxnSpPr/>
          <p:nvPr/>
        </p:nvCxnSpPr>
        <p:spPr>
          <a:xfrm flipH="1">
            <a:off x="2845393" y="1816481"/>
            <a:ext cx="583150" cy="695101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vak 47"/>
          <p:cNvSpPr txBox="1"/>
          <p:nvPr/>
        </p:nvSpPr>
        <p:spPr>
          <a:xfrm>
            <a:off x="2860821" y="5440326"/>
            <a:ext cx="365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Maar 2 waarden van weerstanden nodig!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R-2R ladder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R-2R ladder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/11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812" y="2265340"/>
            <a:ext cx="6730021" cy="311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vak 10"/>
          <p:cNvSpPr txBox="1"/>
          <p:nvPr/>
        </p:nvSpPr>
        <p:spPr>
          <a:xfrm>
            <a:off x="719666" y="142240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Alleen </a:t>
            </a:r>
            <a:r>
              <a:rPr lang="nl-BE" dirty="0" err="1" smtClean="0">
                <a:latin typeface="Corbel" pitchFamily="34" charset="0"/>
              </a:rPr>
              <a:t>Q</a:t>
            </a:r>
            <a:r>
              <a:rPr lang="nl-BE" baseline="-25000" dirty="0" err="1" smtClean="0">
                <a:latin typeface="Corbel" pitchFamily="34" charset="0"/>
              </a:rPr>
              <a:t>c</a:t>
            </a:r>
            <a:r>
              <a:rPr lang="nl-BE" dirty="0" smtClean="0">
                <a:latin typeface="Corbel" pitchFamily="34" charset="0"/>
              </a:rPr>
              <a:t> (MSB) is hoog</a:t>
            </a:r>
            <a:endParaRPr lang="nl-BE" dirty="0">
              <a:latin typeface="Corbe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933" y="1486430"/>
            <a:ext cx="1853671" cy="82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kstvak 15"/>
          <p:cNvSpPr txBox="1"/>
          <p:nvPr/>
        </p:nvSpPr>
        <p:spPr>
          <a:xfrm>
            <a:off x="2387602" y="2472266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2396068" y="3064933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396068" y="3683000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924" y="3228707"/>
            <a:ext cx="506868" cy="56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kstvak 21"/>
          <p:cNvSpPr txBox="1"/>
          <p:nvPr/>
        </p:nvSpPr>
        <p:spPr>
          <a:xfrm>
            <a:off x="956999" y="3590926"/>
            <a:ext cx="4238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BE" sz="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7928" y="2255053"/>
            <a:ext cx="6780362" cy="316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0"/>
            <a:ext cx="8028852" cy="1440161"/>
          </a:xfrm>
        </p:spPr>
        <p:txBody>
          <a:bodyPr>
            <a:normAutofit/>
          </a:bodyPr>
          <a:lstStyle/>
          <a:p>
            <a:r>
              <a:rPr lang="nl-BE" dirty="0" smtClean="0"/>
              <a:t>R-2R ladder DAC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smtClean="0"/>
              <a:t>R-2R ladder DAC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/11</a:t>
            </a:r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719666" y="142240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Alleen </a:t>
            </a:r>
            <a:r>
              <a:rPr lang="nl-BE" dirty="0" err="1" smtClean="0">
                <a:latin typeface="Corbel" pitchFamily="34" charset="0"/>
              </a:rPr>
              <a:t>Q</a:t>
            </a:r>
            <a:r>
              <a:rPr lang="nl-BE" baseline="-25000" dirty="0" err="1" smtClean="0">
                <a:latin typeface="Corbel" pitchFamily="34" charset="0"/>
              </a:rPr>
              <a:t>b</a:t>
            </a:r>
            <a:r>
              <a:rPr lang="nl-BE" dirty="0" smtClean="0">
                <a:latin typeface="Corbel" pitchFamily="34" charset="0"/>
              </a:rPr>
              <a:t> is hoog</a:t>
            </a:r>
            <a:endParaRPr lang="nl-BE" dirty="0">
              <a:latin typeface="Corbel" pitchFamily="34" charset="0"/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2675469" y="2472266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2683935" y="3064933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1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683935" y="3683000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339933"/>
                </a:solidFill>
                <a:latin typeface="Corbel" pitchFamily="34" charset="0"/>
              </a:rPr>
              <a:t>0</a:t>
            </a:r>
            <a:endParaRPr lang="nl-BE" b="1" dirty="0">
              <a:solidFill>
                <a:srgbClr val="339933"/>
              </a:solidFill>
              <a:latin typeface="Corbe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7264" y="1468309"/>
            <a:ext cx="1865461" cy="86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fgeronde rechthoek 18"/>
          <p:cNvSpPr/>
          <p:nvPr/>
        </p:nvSpPr>
        <p:spPr>
          <a:xfrm>
            <a:off x="842339" y="3182564"/>
            <a:ext cx="646981" cy="664233"/>
          </a:xfrm>
          <a:prstGeom prst="roundRect">
            <a:avLst/>
          </a:prstGeom>
          <a:noFill/>
          <a:ln w="15875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PIJL-RECHTS 19"/>
          <p:cNvSpPr/>
          <p:nvPr/>
        </p:nvSpPr>
        <p:spPr>
          <a:xfrm>
            <a:off x="1557866" y="3496734"/>
            <a:ext cx="194733" cy="93133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/>
          <a:srcRect l="17227" t="62632" r="51297"/>
          <a:stretch>
            <a:fillRect/>
          </a:stretch>
        </p:blipFill>
        <p:spPr bwMode="auto">
          <a:xfrm>
            <a:off x="1078442" y="3569494"/>
            <a:ext cx="159544" cy="21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223</Words>
  <Application>Microsoft Office PowerPoint</Application>
  <PresentationFormat>Diavoorstelling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ADC Analoog-Digitaal Converter</vt:lpstr>
      <vt:lpstr>Binair gewogen DAC</vt:lpstr>
      <vt:lpstr>Voorbeeld binair gewogen DAC</vt:lpstr>
      <vt:lpstr>Dia 5</vt:lpstr>
      <vt:lpstr>Voordelen binair gewogen DAC</vt:lpstr>
      <vt:lpstr>R-2R ladder DAC</vt:lpstr>
      <vt:lpstr>R-2R ladder DAC</vt:lpstr>
      <vt:lpstr>R-2R ladder DAC</vt:lpstr>
      <vt:lpstr>R-2R ladder DAC</vt:lpstr>
      <vt:lpstr>R-2R ladder DAC7741 Burr Brown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226</cp:revision>
  <dcterms:created xsi:type="dcterms:W3CDTF">2014-08-06T13:17:37Z</dcterms:created>
  <dcterms:modified xsi:type="dcterms:W3CDTF">2015-11-16T17:03:27Z</dcterms:modified>
</cp:coreProperties>
</file>