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7" r:id="rId9"/>
    <p:sldId id="25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9293" autoAdjust="0"/>
  </p:normalViewPr>
  <p:slideViewPr>
    <p:cSldViewPr showGuides="1">
      <p:cViewPr varScale="1">
        <p:scale>
          <a:sx n="113" d="100"/>
          <a:sy n="113" d="100"/>
        </p:scale>
        <p:origin x="-1500" y="-96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rPr/>
              <a:pPr/>
              <a:t>22/09/14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 smtClean="0"/>
              <a:t>Klik om de 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rPr/>
              <a:pPr/>
              <a:t>22/09/14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rPr/>
              <a:pPr/>
              <a:t>22/09/14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rPr/>
              <a:pPr/>
              <a:t>22/09/14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640358"/>
          </a:xfrm>
        </p:spPr>
        <p:txBody>
          <a:bodyPr anchor="t" anchorCtr="0"/>
          <a:lstStyle/>
          <a:p>
            <a:r>
              <a:rPr lang="nl-BE" sz="5700" dirty="0" smtClean="0"/>
              <a:t>Elektronische signalen 2</a:t>
            </a:r>
            <a:br>
              <a:rPr lang="nl-BE" sz="57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800" dirty="0" smtClean="0"/>
              <a:t/>
            </a:r>
            <a:br>
              <a:rPr lang="nl-BE" sz="2800" dirty="0" smtClean="0"/>
            </a:br>
            <a:endParaRPr lang="nl-BE" sz="24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De ideale </a:t>
            </a:r>
            <a:r>
              <a:rPr lang="nl-BE" dirty="0" err="1" smtClean="0"/>
              <a:t>opamp</a:t>
            </a:r>
            <a:endParaRPr lang="nl-BE" dirty="0" smtClean="0"/>
          </a:p>
          <a:p>
            <a:r>
              <a:rPr lang="nl-BE" sz="1600" b="0" dirty="0" smtClean="0"/>
              <a:t>P. Debbaut</a:t>
            </a:r>
            <a:endParaRPr lang="nl-BE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Basiseigenschappen ideale </a:t>
            </a:r>
            <a:r>
              <a:rPr lang="nl-BE" dirty="0" err="1" smtClean="0"/>
              <a:t>opamp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81590" y="1403775"/>
            <a:ext cx="4454112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nl-BE" sz="2400" dirty="0" smtClean="0"/>
              <a:t> spanningsversterking  </a:t>
            </a:r>
            <a:r>
              <a:rPr lang="nl-BE" sz="2400" dirty="0" err="1" smtClean="0"/>
              <a:t>A</a:t>
            </a:r>
            <a:r>
              <a:rPr lang="nl-BE" sz="2400" baseline="-25000" dirty="0" err="1" smtClean="0"/>
              <a:t>uo</a:t>
            </a:r>
            <a:endParaRPr lang="nl-BE" sz="2400" dirty="0" smtClean="0"/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ingangsweerstand  </a:t>
            </a:r>
            <a:r>
              <a:rPr lang="nl-BE" sz="2400" dirty="0" err="1" smtClean="0"/>
              <a:t>R</a:t>
            </a:r>
            <a:r>
              <a:rPr lang="nl-BE" sz="2400" baseline="-25000" dirty="0" err="1" smtClean="0"/>
              <a:t>i</a:t>
            </a:r>
            <a:endParaRPr lang="nl-BE" sz="2400" baseline="-25000" dirty="0" smtClean="0"/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ingangsstroom  </a:t>
            </a:r>
            <a:r>
              <a:rPr lang="nl-BE" sz="2400" dirty="0" err="1" smtClean="0"/>
              <a:t>I</a:t>
            </a:r>
            <a:r>
              <a:rPr lang="nl-BE" sz="2400" baseline="-25000" dirty="0" err="1" smtClean="0"/>
              <a:t>i</a:t>
            </a:r>
            <a:endParaRPr lang="nl-BE" sz="2400" baseline="-25000" dirty="0" smtClean="0"/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uitgangsweerstand  </a:t>
            </a:r>
            <a:r>
              <a:rPr lang="nl-BE" sz="2400" dirty="0" err="1" smtClean="0"/>
              <a:t>R</a:t>
            </a:r>
            <a:r>
              <a:rPr lang="nl-BE" sz="2400" baseline="-25000" dirty="0" err="1" smtClean="0"/>
              <a:t>o</a:t>
            </a:r>
            <a:endParaRPr lang="nl-BE" sz="2400" baseline="-25000" dirty="0" smtClean="0"/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bandbreedte  </a:t>
            </a:r>
            <a:r>
              <a:rPr lang="nl-BE" sz="2400" dirty="0" err="1" smtClean="0"/>
              <a:t>f</a:t>
            </a:r>
            <a:r>
              <a:rPr lang="nl-BE" sz="2400" baseline="-25000" dirty="0" err="1" smtClean="0"/>
              <a:t>u</a:t>
            </a:r>
            <a:endParaRPr lang="nl-BE" sz="2400" baseline="-25000" dirty="0" smtClean="0"/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snelheid  SR</a:t>
            </a:r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maximale uitgangsspanning</a:t>
            </a:r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</a:t>
            </a:r>
            <a:r>
              <a:rPr lang="nl-BE" sz="2400" dirty="0" err="1" smtClean="0"/>
              <a:t>temp-drift</a:t>
            </a:r>
            <a:endParaRPr lang="nl-BE" sz="2400" dirty="0" smtClean="0"/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eigen ruis</a:t>
            </a:r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 versterkt alleen U</a:t>
            </a:r>
            <a:r>
              <a:rPr lang="nl-BE" sz="2400" baseline="-25000" dirty="0" smtClean="0"/>
              <a:t>i</a:t>
            </a:r>
            <a:endParaRPr lang="nl-BE" sz="2400" dirty="0" smtClean="0"/>
          </a:p>
          <a:p>
            <a:pPr>
              <a:buFont typeface="Arial" pitchFamily="34" charset="0"/>
              <a:buChar char="•"/>
            </a:pPr>
            <a:endParaRPr lang="nl-BE" b="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1403775"/>
            <a:ext cx="2674640" cy="4525963"/>
          </a:xfrm>
        </p:spPr>
        <p:txBody>
          <a:bodyPr>
            <a:normAutofit fontScale="92500" lnSpcReduction="10000"/>
          </a:bodyPr>
          <a:lstStyle/>
          <a:p>
            <a:r>
              <a:rPr lang="nl-BE" sz="2400" dirty="0" smtClean="0">
                <a:sym typeface="Symbol"/>
              </a:rPr>
              <a:t></a:t>
            </a:r>
          </a:p>
          <a:p>
            <a:r>
              <a:rPr lang="nl-BE" sz="2400" dirty="0" smtClean="0">
                <a:sym typeface="Symbol"/>
              </a:rPr>
              <a:t></a:t>
            </a:r>
          </a:p>
          <a:p>
            <a:r>
              <a:rPr lang="nl-BE" sz="2400" dirty="0" smtClean="0">
                <a:sym typeface="Symbol"/>
              </a:rPr>
              <a:t>0A</a:t>
            </a:r>
          </a:p>
          <a:p>
            <a:r>
              <a:rPr lang="nl-BE" sz="2400" dirty="0" smtClean="0">
                <a:sym typeface="Symbol"/>
              </a:rPr>
              <a:t>0</a:t>
            </a:r>
          </a:p>
          <a:p>
            <a:r>
              <a:rPr lang="nl-BE" sz="2400" dirty="0" smtClean="0">
                <a:sym typeface="Symbol"/>
              </a:rPr>
              <a:t>Hz</a:t>
            </a:r>
          </a:p>
          <a:p>
            <a:r>
              <a:rPr lang="nl-BE" sz="2400" dirty="0" smtClean="0">
                <a:sym typeface="Symbol"/>
              </a:rPr>
              <a:t>V/µs</a:t>
            </a:r>
          </a:p>
          <a:p>
            <a:r>
              <a:rPr lang="nl-BE" sz="2400" dirty="0" err="1" smtClean="0">
                <a:sym typeface="Symbol"/>
              </a:rPr>
              <a:t>U</a:t>
            </a:r>
            <a:r>
              <a:rPr lang="nl-BE" sz="2400" baseline="-25000" dirty="0" err="1" smtClean="0">
                <a:sym typeface="Symbol"/>
              </a:rPr>
              <a:t>s</a:t>
            </a:r>
            <a:r>
              <a:rPr lang="nl-BE" sz="2400" baseline="-25000" dirty="0" smtClean="0">
                <a:sym typeface="Symbol"/>
              </a:rPr>
              <a:t>+</a:t>
            </a:r>
            <a:r>
              <a:rPr lang="nl-BE" sz="2400" dirty="0" smtClean="0">
                <a:sym typeface="Symbol"/>
              </a:rPr>
              <a:t> of </a:t>
            </a:r>
            <a:r>
              <a:rPr lang="nl-BE" sz="2400" dirty="0" err="1" smtClean="0">
                <a:sym typeface="Symbol"/>
              </a:rPr>
              <a:t>U</a:t>
            </a:r>
            <a:r>
              <a:rPr lang="nl-BE" sz="2400" baseline="-25000" dirty="0" err="1" smtClean="0">
                <a:sym typeface="Symbol"/>
              </a:rPr>
              <a:t>s</a:t>
            </a:r>
            <a:r>
              <a:rPr lang="nl-BE" sz="2400" baseline="-25000" dirty="0" smtClean="0">
                <a:sym typeface="Symbol"/>
              </a:rPr>
              <a:t>-</a:t>
            </a:r>
            <a:endParaRPr lang="nl-BE" sz="2400" dirty="0" smtClean="0">
              <a:sym typeface="Symbol"/>
            </a:endParaRPr>
          </a:p>
          <a:p>
            <a:r>
              <a:rPr lang="nl-BE" sz="2400" dirty="0" smtClean="0"/>
              <a:t>geen</a:t>
            </a:r>
          </a:p>
          <a:p>
            <a:r>
              <a:rPr lang="nl-BE" sz="2400" dirty="0" smtClean="0"/>
              <a:t>geen</a:t>
            </a:r>
            <a:endParaRPr lang="nl-BE" sz="240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10</a:t>
            </a:fld>
            <a:r>
              <a:rPr lang="nl-BE" dirty="0" smtClean="0"/>
              <a:t>/15</a:t>
            </a:r>
            <a:endParaRPr lang="nl-BE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83606" y="6350169"/>
            <a:ext cx="5290838" cy="365125"/>
          </a:xfrm>
        </p:spPr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025760" y="6350169"/>
            <a:ext cx="2133600" cy="365125"/>
          </a:xfrm>
        </p:spPr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8" name="Ovaal 7"/>
          <p:cNvSpPr/>
          <p:nvPr/>
        </p:nvSpPr>
        <p:spPr>
          <a:xfrm>
            <a:off x="3941931" y="1583795"/>
            <a:ext cx="315034" cy="315035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88640"/>
            <a:ext cx="8028852" cy="140377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Transferkarakteristiek</a:t>
            </a:r>
            <a:br>
              <a:rPr lang="nl-BE" dirty="0" smtClean="0"/>
            </a:br>
            <a:r>
              <a:rPr lang="nl-BE" dirty="0" smtClean="0"/>
              <a:t>ideale </a:t>
            </a:r>
            <a:r>
              <a:rPr lang="nl-BE" dirty="0" err="1" smtClean="0"/>
              <a:t>opamp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11</a:t>
            </a:fld>
            <a:r>
              <a:rPr lang="nl-BE" dirty="0" smtClean="0"/>
              <a:t>/15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715" y="1628800"/>
            <a:ext cx="4498842" cy="4464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Specificaties LM741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12</a:t>
            </a:fld>
            <a:r>
              <a:rPr lang="nl-BE" dirty="0" smtClean="0"/>
              <a:t>/15</a:t>
            </a:r>
            <a:endParaRPr lang="nl-BE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81590" y="1763816"/>
            <a:ext cx="4454112" cy="31503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nl-BE" sz="2400" dirty="0" smtClean="0"/>
              <a:t> </a:t>
            </a:r>
            <a:r>
              <a:rPr lang="nl-BE" sz="2800" dirty="0" smtClean="0"/>
              <a:t>spanningsversterking  </a:t>
            </a:r>
            <a:r>
              <a:rPr lang="nl-BE" sz="2800" dirty="0" err="1" smtClean="0"/>
              <a:t>A</a:t>
            </a:r>
            <a:r>
              <a:rPr lang="nl-BE" sz="2800" baseline="-25000" dirty="0" err="1" smtClean="0"/>
              <a:t>uo</a:t>
            </a:r>
            <a:endParaRPr lang="nl-BE" sz="2800" dirty="0" smtClean="0"/>
          </a:p>
          <a:p>
            <a:pPr>
              <a:buFont typeface="Arial" pitchFamily="34" charset="0"/>
              <a:buChar char="•"/>
            </a:pPr>
            <a:r>
              <a:rPr lang="nl-BE" sz="2800" dirty="0" smtClean="0"/>
              <a:t> ingangsweerstand  </a:t>
            </a:r>
            <a:r>
              <a:rPr lang="nl-BE" sz="2800" dirty="0" err="1" smtClean="0"/>
              <a:t>R</a:t>
            </a:r>
            <a:r>
              <a:rPr lang="nl-BE" sz="2800" baseline="-25000" dirty="0" err="1" smtClean="0"/>
              <a:t>i</a:t>
            </a:r>
            <a:endParaRPr lang="nl-BE" sz="2800" baseline="-25000" dirty="0" smtClean="0"/>
          </a:p>
          <a:p>
            <a:pPr>
              <a:buFont typeface="Arial" pitchFamily="34" charset="0"/>
              <a:buChar char="•"/>
            </a:pPr>
            <a:r>
              <a:rPr lang="nl-BE" sz="2800" dirty="0" smtClean="0"/>
              <a:t>uitgangsweerstand  </a:t>
            </a:r>
            <a:r>
              <a:rPr lang="nl-BE" sz="2800" dirty="0" err="1" smtClean="0"/>
              <a:t>R</a:t>
            </a:r>
            <a:r>
              <a:rPr lang="nl-BE" sz="2800" baseline="-25000" dirty="0" err="1" smtClean="0"/>
              <a:t>o</a:t>
            </a:r>
            <a:endParaRPr lang="nl-BE" sz="2800" baseline="-25000" dirty="0" smtClean="0"/>
          </a:p>
          <a:p>
            <a:pPr>
              <a:buFont typeface="Arial" pitchFamily="34" charset="0"/>
              <a:buChar char="•"/>
            </a:pPr>
            <a:r>
              <a:rPr lang="nl-BE" sz="2800" dirty="0" smtClean="0"/>
              <a:t> bandbreedte  </a:t>
            </a:r>
            <a:r>
              <a:rPr lang="nl-BE" sz="2800" dirty="0" err="1" smtClean="0"/>
              <a:t>f</a:t>
            </a:r>
            <a:r>
              <a:rPr lang="nl-BE" sz="2800" baseline="-25000" dirty="0" err="1" smtClean="0"/>
              <a:t>u</a:t>
            </a:r>
            <a:endParaRPr lang="nl-BE" sz="2800" baseline="-25000" dirty="0" smtClean="0"/>
          </a:p>
          <a:p>
            <a:pPr>
              <a:buFont typeface="Arial" pitchFamily="34" charset="0"/>
              <a:buChar char="•"/>
            </a:pPr>
            <a:r>
              <a:rPr lang="nl-BE" sz="2800" dirty="0" smtClean="0"/>
              <a:t> snelheid  SR (</a:t>
            </a:r>
            <a:r>
              <a:rPr lang="nl-BE" sz="2800" dirty="0" err="1" smtClean="0"/>
              <a:t>slew</a:t>
            </a:r>
            <a:r>
              <a:rPr lang="nl-BE" sz="2800" dirty="0" smtClean="0"/>
              <a:t> </a:t>
            </a:r>
            <a:r>
              <a:rPr lang="nl-BE" sz="2800" dirty="0" err="1" smtClean="0"/>
              <a:t>rate</a:t>
            </a:r>
            <a:r>
              <a:rPr lang="nl-BE" sz="28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nl-BE" b="0" dirty="0" smtClean="0"/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6012160" y="1763815"/>
            <a:ext cx="2674640" cy="3195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Corbel"/>
                <a:sym typeface="Symbol"/>
              </a:rPr>
              <a:t>200.10</a:t>
            </a:r>
            <a:r>
              <a:rPr kumimoji="0" lang="nl-BE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Corbel"/>
                <a:sym typeface="Symbol"/>
              </a:rPr>
              <a:t>3</a:t>
            </a:r>
            <a:endParaRPr kumimoji="0" lang="nl-BE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Corbel"/>
              <a:sym typeface="Symbol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Corbel"/>
                <a:sym typeface="Symbol"/>
              </a:rPr>
              <a:t>2M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sz="2800" b="1" dirty="0" smtClean="0">
                <a:latin typeface="Corbel"/>
                <a:cs typeface="Corbel"/>
                <a:sym typeface="Symbol"/>
              </a:rPr>
              <a:t>75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Corbel"/>
                <a:sym typeface="Symbol"/>
              </a:rPr>
              <a:t>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sz="2800" b="1" dirty="0" smtClean="0">
                <a:latin typeface="Corbel"/>
                <a:cs typeface="Corbel"/>
                <a:sym typeface="Symbol"/>
              </a:rPr>
              <a:t>5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Corbel"/>
                <a:sym typeface="Symbol"/>
              </a:rPr>
              <a:t>Hz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sz="2800" b="1" dirty="0" smtClean="0">
                <a:latin typeface="Corbel"/>
                <a:cs typeface="Corbel"/>
                <a:sym typeface="Symbol"/>
              </a:rPr>
              <a:t>0,5</a:t>
            </a:r>
            <a:r>
              <a:rPr kumimoji="0" lang="nl-B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+mn-ea"/>
                <a:cs typeface="Corbel"/>
                <a:sym typeface="Symbol"/>
              </a:rPr>
              <a:t>V/µs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88640"/>
            <a:ext cx="8028852" cy="140377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Transferkarakteristiek</a:t>
            </a:r>
            <a:br>
              <a:rPr lang="nl-BE" dirty="0" smtClean="0"/>
            </a:br>
            <a:r>
              <a:rPr lang="nl-BE" dirty="0" smtClean="0"/>
              <a:t>praktische </a:t>
            </a:r>
            <a:r>
              <a:rPr lang="nl-BE" dirty="0" err="1" smtClean="0"/>
              <a:t>opamp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13</a:t>
            </a:fld>
            <a:r>
              <a:rPr lang="nl-BE" dirty="0" smtClean="0"/>
              <a:t>/15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656565" y="1853825"/>
            <a:ext cx="6930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err="1" smtClean="0">
                <a:latin typeface="Corbel" pitchFamily="34" charset="0"/>
              </a:rPr>
              <a:t>Open-lusversterking</a:t>
            </a:r>
            <a:endParaRPr lang="nl-BE" sz="2800" b="1" dirty="0">
              <a:latin typeface="Corbe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820" y="2843935"/>
            <a:ext cx="2668941" cy="27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8"/>
          <p:cNvCxnSpPr/>
          <p:nvPr/>
        </p:nvCxnSpPr>
        <p:spPr>
          <a:xfrm flipH="1">
            <a:off x="5787136" y="4644135"/>
            <a:ext cx="720081" cy="54006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552220" y="4419110"/>
            <a:ext cx="148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lineair verband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565" y="188640"/>
            <a:ext cx="8028852" cy="140377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Transferkarakteristiek</a:t>
            </a:r>
            <a:br>
              <a:rPr lang="nl-BE" dirty="0" smtClean="0"/>
            </a:br>
            <a:r>
              <a:rPr lang="nl-BE" dirty="0" smtClean="0"/>
              <a:t>praktische </a:t>
            </a:r>
            <a:r>
              <a:rPr lang="nl-BE" dirty="0" err="1" smtClean="0"/>
              <a:t>opamp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14</a:t>
            </a:fld>
            <a:r>
              <a:rPr lang="nl-BE" dirty="0" smtClean="0"/>
              <a:t>/15</a:t>
            </a:r>
            <a:endParaRPr lang="nl-B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715" y="1673805"/>
            <a:ext cx="5040560" cy="427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kstvak 10"/>
          <p:cNvSpPr txBox="1"/>
          <p:nvPr/>
        </p:nvSpPr>
        <p:spPr>
          <a:xfrm>
            <a:off x="6957265" y="167380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saturatiespanning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12" name="Ovaal 11"/>
          <p:cNvSpPr/>
          <p:nvPr/>
        </p:nvSpPr>
        <p:spPr>
          <a:xfrm>
            <a:off x="6372200" y="2393885"/>
            <a:ext cx="585065" cy="225025"/>
          </a:xfrm>
          <a:prstGeom prst="ellipse">
            <a:avLst/>
          </a:prstGeom>
          <a:noFill/>
          <a:ln w="1270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met pijl 12"/>
          <p:cNvCxnSpPr/>
          <p:nvPr/>
        </p:nvCxnSpPr>
        <p:spPr>
          <a:xfrm flipH="1">
            <a:off x="7047276" y="2033845"/>
            <a:ext cx="675074" cy="45005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al 19"/>
          <p:cNvSpPr/>
          <p:nvPr/>
        </p:nvSpPr>
        <p:spPr>
          <a:xfrm>
            <a:off x="6372200" y="5229200"/>
            <a:ext cx="585065" cy="225025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1" name="Rechte verbindingslijn met pijl 20"/>
          <p:cNvCxnSpPr/>
          <p:nvPr/>
        </p:nvCxnSpPr>
        <p:spPr>
          <a:xfrm flipH="1">
            <a:off x="7002273" y="2033845"/>
            <a:ext cx="855092" cy="324036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al 29"/>
          <p:cNvSpPr/>
          <p:nvPr/>
        </p:nvSpPr>
        <p:spPr>
          <a:xfrm>
            <a:off x="4617005" y="4599130"/>
            <a:ext cx="1260140" cy="270030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kstvak 30"/>
          <p:cNvSpPr txBox="1"/>
          <p:nvPr/>
        </p:nvSpPr>
        <p:spPr>
          <a:xfrm>
            <a:off x="341530" y="2618910"/>
            <a:ext cx="297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FF"/>
                </a:solidFill>
                <a:latin typeface="Corbel" pitchFamily="34" charset="0"/>
              </a:rPr>
              <a:t>* </a:t>
            </a:r>
            <a:r>
              <a:rPr lang="nl-BE" dirty="0" err="1" smtClean="0">
                <a:solidFill>
                  <a:srgbClr val="FF00FF"/>
                </a:solidFill>
                <a:latin typeface="Corbel" pitchFamily="34" charset="0"/>
              </a:rPr>
              <a:t>Rail-to-rail</a:t>
            </a:r>
            <a:r>
              <a:rPr lang="nl-BE" dirty="0" smtClean="0">
                <a:solidFill>
                  <a:srgbClr val="FF00FF"/>
                </a:solidFill>
                <a:latin typeface="Corbel" pitchFamily="34" charset="0"/>
              </a:rPr>
              <a:t> </a:t>
            </a:r>
            <a:r>
              <a:rPr lang="nl-BE" dirty="0" err="1" smtClean="0">
                <a:solidFill>
                  <a:srgbClr val="FF00FF"/>
                </a:solidFill>
                <a:latin typeface="Corbel" pitchFamily="34" charset="0"/>
              </a:rPr>
              <a:t>opamp</a:t>
            </a:r>
            <a:r>
              <a:rPr lang="nl-BE" dirty="0" smtClean="0">
                <a:solidFill>
                  <a:srgbClr val="FF00FF"/>
                </a:solidFill>
                <a:latin typeface="Corbel" pitchFamily="34" charset="0"/>
              </a:rPr>
              <a:t>: </a:t>
            </a:r>
            <a:r>
              <a:rPr lang="nl-BE" dirty="0" err="1" smtClean="0">
                <a:solidFill>
                  <a:srgbClr val="FF00FF"/>
                </a:solidFill>
                <a:latin typeface="Corbel" pitchFamily="34" charset="0"/>
              </a:rPr>
              <a:t>U</a:t>
            </a:r>
            <a:r>
              <a:rPr lang="nl-BE" baseline="-25000" dirty="0" err="1" smtClean="0">
                <a:solidFill>
                  <a:srgbClr val="FF00FF"/>
                </a:solidFill>
                <a:latin typeface="Corbel" pitchFamily="34" charset="0"/>
              </a:rPr>
              <a:t>sat</a:t>
            </a:r>
            <a:r>
              <a:rPr lang="nl-BE" dirty="0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  </a:t>
            </a:r>
            <a:r>
              <a:rPr lang="nl-BE" dirty="0" err="1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U</a:t>
            </a:r>
            <a:r>
              <a:rPr lang="nl-BE" baseline="-25000" dirty="0" err="1" smtClean="0">
                <a:solidFill>
                  <a:srgbClr val="FF00FF"/>
                </a:solidFill>
                <a:latin typeface="Corbel" pitchFamily="34" charset="0"/>
                <a:sym typeface="Symbol"/>
              </a:rPr>
              <a:t>s</a:t>
            </a:r>
            <a:endParaRPr lang="nl-BE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34" name="Linkeraccolade 33"/>
          <p:cNvSpPr/>
          <p:nvPr/>
        </p:nvSpPr>
        <p:spPr>
          <a:xfrm rot="1966693">
            <a:off x="3826850" y="2083379"/>
            <a:ext cx="355671" cy="3413604"/>
          </a:xfrm>
          <a:prstGeom prst="leftBrace">
            <a:avLst/>
          </a:prstGeom>
          <a:ln w="12700">
            <a:solidFill>
              <a:srgbClr val="FF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F00FF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1916705" y="3474005"/>
            <a:ext cx="193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F00FF"/>
                </a:solidFill>
                <a:latin typeface="Corbel" pitchFamily="34" charset="0"/>
              </a:rPr>
              <a:t>lineair werkgebied</a:t>
            </a:r>
            <a:endParaRPr lang="nl-BE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30" grpId="0" animBg="1"/>
      <p:bldP spid="31" grpId="0"/>
      <p:bldP spid="34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Offset-compensatie</a:t>
            </a:r>
            <a:r>
              <a:rPr lang="nl-BE" dirty="0" smtClean="0"/>
              <a:t> LM741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15</a:t>
            </a:fld>
            <a:r>
              <a:rPr lang="nl-BE" dirty="0" smtClean="0"/>
              <a:t>/15</a:t>
            </a:r>
            <a:endParaRPr lang="nl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6795" y="1853825"/>
            <a:ext cx="3510390" cy="315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523232"/>
            <a:ext cx="807524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BE" u="sng" dirty="0" err="1" smtClean="0"/>
              <a:t>Op</a:t>
            </a:r>
            <a:r>
              <a:rPr lang="nl-BE" b="0" dirty="0" err="1" smtClean="0"/>
              <a:t>erational</a:t>
            </a:r>
            <a:r>
              <a:rPr lang="nl-BE" b="0" dirty="0" smtClean="0"/>
              <a:t> </a:t>
            </a:r>
            <a:r>
              <a:rPr lang="nl-BE" u="sng" dirty="0" err="1" smtClean="0"/>
              <a:t>Amp</a:t>
            </a:r>
            <a:r>
              <a:rPr lang="nl-BE" b="0" dirty="0" err="1" smtClean="0"/>
              <a:t>lifier</a:t>
            </a:r>
            <a:r>
              <a:rPr lang="nl-BE" b="0" dirty="0" smtClean="0"/>
              <a:t>  </a:t>
            </a:r>
            <a:r>
              <a:rPr lang="nl-BE" b="0" dirty="0" smtClean="0">
                <a:sym typeface="Wingdings"/>
              </a:rPr>
              <a:t> </a:t>
            </a:r>
            <a:r>
              <a:rPr lang="nl-BE" b="0" dirty="0" smtClean="0">
                <a:sym typeface="Symbol"/>
              </a:rPr>
              <a:t>   </a:t>
            </a:r>
            <a:r>
              <a:rPr lang="nl-BE" dirty="0" err="1" smtClean="0">
                <a:sym typeface="Symbol"/>
              </a:rPr>
              <a:t>Opamp</a:t>
            </a:r>
            <a:endParaRPr lang="nl-BE" dirty="0" smtClean="0">
              <a:sym typeface="Symbol"/>
            </a:endParaRPr>
          </a:p>
          <a:p>
            <a:pPr>
              <a:spcBef>
                <a:spcPts val="0"/>
              </a:spcBef>
            </a:pPr>
            <a:endParaRPr lang="nl-BE" dirty="0" smtClean="0">
              <a:sym typeface="Symbol"/>
            </a:endParaRPr>
          </a:p>
          <a:p>
            <a:pPr>
              <a:spcBef>
                <a:spcPts val="0"/>
              </a:spcBef>
            </a:pPr>
            <a:endParaRPr lang="nl-BE" dirty="0" smtClean="0">
              <a:sym typeface="Symbol"/>
            </a:endParaRPr>
          </a:p>
          <a:p>
            <a:pPr>
              <a:spcBef>
                <a:spcPts val="0"/>
              </a:spcBef>
            </a:pPr>
            <a:r>
              <a:rPr lang="nl-BE" b="0" dirty="0" smtClean="0">
                <a:sym typeface="Symbol"/>
              </a:rPr>
              <a:t>Verschilversterker met </a:t>
            </a:r>
            <a:r>
              <a:rPr lang="nl-BE" dirty="0" smtClean="0">
                <a:sym typeface="Symbol"/>
              </a:rPr>
              <a:t>zeer grote versterking </a:t>
            </a:r>
          </a:p>
          <a:p>
            <a:pPr>
              <a:spcBef>
                <a:spcPts val="0"/>
              </a:spcBef>
            </a:pPr>
            <a:endParaRPr lang="nl-BE" sz="1400" dirty="0" smtClean="0">
              <a:sym typeface="Symbol"/>
            </a:endParaRPr>
          </a:p>
          <a:p>
            <a:pPr>
              <a:spcBef>
                <a:spcPts val="0"/>
              </a:spcBef>
            </a:pPr>
            <a:r>
              <a:rPr lang="nl-BE" dirty="0" smtClean="0">
                <a:sym typeface="Symbol"/>
              </a:rPr>
              <a:t>                                             </a:t>
            </a:r>
            <a:r>
              <a:rPr lang="nl-BE" b="0" dirty="0" smtClean="0">
                <a:sym typeface="Symbol"/>
              </a:rPr>
              <a:t></a:t>
            </a:r>
          </a:p>
          <a:p>
            <a:pPr>
              <a:spcBef>
                <a:spcPts val="0"/>
              </a:spcBef>
            </a:pPr>
            <a:r>
              <a:rPr lang="nl-BE" b="0" dirty="0" smtClean="0">
                <a:sym typeface="Symbol"/>
              </a:rPr>
              <a:t>Schakelingen met </a:t>
            </a:r>
            <a:r>
              <a:rPr lang="nl-BE" dirty="0" smtClean="0">
                <a:sym typeface="Symbol"/>
              </a:rPr>
              <a:t>“quasi ideale eigenschappen”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2</a:t>
            </a:fld>
            <a:r>
              <a:rPr lang="nl-BE" dirty="0" smtClean="0"/>
              <a:t>/15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Enkele toepassingen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nl-BE" dirty="0" smtClean="0"/>
              <a:t>  </a:t>
            </a:r>
            <a:r>
              <a:rPr lang="nl-BE" b="0" dirty="0" smtClean="0"/>
              <a:t>Versterker, elektronische regelaar</a:t>
            </a:r>
          </a:p>
          <a:p>
            <a:pPr>
              <a:buFont typeface="Arial" pitchFamily="34" charset="0"/>
              <a:buChar char="•"/>
            </a:pPr>
            <a:r>
              <a:rPr lang="nl-BE" b="0" dirty="0" smtClean="0"/>
              <a:t>  </a:t>
            </a:r>
            <a:r>
              <a:rPr lang="nl-BE" b="0" dirty="0" err="1" smtClean="0"/>
              <a:t>Multivibrator</a:t>
            </a:r>
            <a:r>
              <a:rPr lang="nl-BE" b="0" dirty="0" smtClean="0"/>
              <a:t>, </a:t>
            </a:r>
            <a:r>
              <a:rPr lang="nl-BE" b="0" dirty="0" err="1" smtClean="0"/>
              <a:t>Schmitt</a:t>
            </a:r>
            <a:r>
              <a:rPr lang="nl-BE" b="0" dirty="0" smtClean="0"/>
              <a:t> </a:t>
            </a:r>
            <a:r>
              <a:rPr lang="nl-BE" b="0" dirty="0" err="1" smtClean="0"/>
              <a:t>trigger</a:t>
            </a:r>
            <a:r>
              <a:rPr lang="nl-BE" b="0" dirty="0" smtClean="0"/>
              <a:t>, oscillator</a:t>
            </a:r>
          </a:p>
          <a:p>
            <a:pPr>
              <a:buFont typeface="Arial" pitchFamily="34" charset="0"/>
              <a:buChar char="•"/>
            </a:pPr>
            <a:r>
              <a:rPr lang="nl-BE" b="0" dirty="0" smtClean="0"/>
              <a:t>  </a:t>
            </a:r>
            <a:r>
              <a:rPr lang="nl-BE" b="0" dirty="0" err="1" smtClean="0"/>
              <a:t>Comparator</a:t>
            </a:r>
            <a:endParaRPr lang="nl-BE" b="0" dirty="0" smtClean="0"/>
          </a:p>
          <a:p>
            <a:pPr>
              <a:buFont typeface="Arial" pitchFamily="34" charset="0"/>
              <a:buChar char="•"/>
            </a:pPr>
            <a:r>
              <a:rPr lang="nl-BE" b="0" dirty="0" smtClean="0"/>
              <a:t>  Buffer, </a:t>
            </a:r>
            <a:r>
              <a:rPr lang="nl-BE" b="0" dirty="0" err="1" smtClean="0"/>
              <a:t>niveau-aanpassing</a:t>
            </a:r>
            <a:r>
              <a:rPr lang="nl-BE" b="0" dirty="0" smtClean="0"/>
              <a:t>, </a:t>
            </a:r>
            <a:r>
              <a:rPr lang="nl-BE" b="0" dirty="0" err="1" smtClean="0"/>
              <a:t>line</a:t>
            </a:r>
            <a:r>
              <a:rPr lang="nl-BE" b="0" dirty="0" smtClean="0"/>
              <a:t> </a:t>
            </a:r>
            <a:r>
              <a:rPr lang="nl-BE" b="0" dirty="0" err="1" smtClean="0"/>
              <a:t>driver</a:t>
            </a:r>
            <a:endParaRPr lang="nl-BE" b="0" dirty="0" smtClean="0"/>
          </a:p>
          <a:p>
            <a:pPr>
              <a:buFont typeface="Arial" pitchFamily="34" charset="0"/>
              <a:buChar char="•"/>
            </a:pPr>
            <a:r>
              <a:rPr lang="nl-BE" b="0" dirty="0" smtClean="0"/>
              <a:t>  Filter</a:t>
            </a:r>
          </a:p>
          <a:p>
            <a:pPr>
              <a:buFont typeface="Arial" pitchFamily="34" charset="0"/>
              <a:buChar char="•"/>
            </a:pPr>
            <a:r>
              <a:rPr lang="nl-BE" b="0" dirty="0" smtClean="0"/>
              <a:t>  Log. versterker, </a:t>
            </a:r>
            <a:r>
              <a:rPr lang="nl-BE" b="0" dirty="0" err="1" smtClean="0"/>
              <a:t>prec</a:t>
            </a:r>
            <a:r>
              <a:rPr lang="nl-BE" b="0" dirty="0" smtClean="0"/>
              <a:t>. gelijkrichter, timer</a:t>
            </a:r>
          </a:p>
          <a:p>
            <a:pPr>
              <a:buFont typeface="Wingdings" pitchFamily="2" charset="2"/>
              <a:buChar char="Ø"/>
            </a:pPr>
            <a:endParaRPr lang="nl-BE" dirty="0" smtClean="0"/>
          </a:p>
          <a:p>
            <a:pPr>
              <a:buFont typeface="Wingdings" pitchFamily="2" charset="2"/>
              <a:buChar char="Ø"/>
            </a:pP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3</a:t>
            </a:fld>
            <a:r>
              <a:rPr lang="nl-BE" dirty="0" smtClean="0"/>
              <a:t>/15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Historiek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4</a:t>
            </a:fld>
            <a:r>
              <a:rPr lang="nl-BE" dirty="0" smtClean="0"/>
              <a:t>/15</a:t>
            </a:r>
            <a:endParaRPr lang="nl-BE" dirty="0"/>
          </a:p>
        </p:txBody>
      </p:sp>
      <p:pic>
        <p:nvPicPr>
          <p:cNvPr id="1026" name="Picture 2" descr="C:\Users\Patrik Debbaut\Desktop\PPT Elektronische signalen 2\Afbeeldingen\K2-w_Vacuum_Tube_Op-a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590" y="1313765"/>
            <a:ext cx="1986716" cy="3951824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/>
        </p:nvSpPr>
        <p:spPr>
          <a:xfrm>
            <a:off x="926595" y="5454225"/>
            <a:ext cx="198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GAP/R's K2-W vacuum-tube op-amp 1953</a:t>
            </a:r>
            <a:endParaRPr lang="nl-BE" sz="1200" dirty="0">
              <a:latin typeface="Corbel" pitchFamily="34" charset="0"/>
            </a:endParaRPr>
          </a:p>
        </p:txBody>
      </p:sp>
      <p:pic>
        <p:nvPicPr>
          <p:cNvPr id="1027" name="Picture 3" descr="C:\Users\Patrik Debbaut\Desktop\PPT Elektronische signalen 2\Afbeeldingen\Discrete_opam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7035" y="998730"/>
            <a:ext cx="2372647" cy="1847476"/>
          </a:xfrm>
          <a:prstGeom prst="rect">
            <a:avLst/>
          </a:prstGeom>
          <a:noFill/>
        </p:spPr>
      </p:pic>
      <p:pic>
        <p:nvPicPr>
          <p:cNvPr id="1028" name="Picture 4" descr="C:\Users\Patrik Debbaut\Desktop\PPT Elektronische signalen 2\Afbeeldingen\Modular_opam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6543" y="3429000"/>
            <a:ext cx="2160526" cy="2087110"/>
          </a:xfrm>
          <a:prstGeom prst="rect">
            <a:avLst/>
          </a:prstGeom>
          <a:noFill/>
        </p:spPr>
      </p:pic>
      <p:sp>
        <p:nvSpPr>
          <p:cNvPr id="10" name="Tekstvak 9"/>
          <p:cNvSpPr txBox="1"/>
          <p:nvPr/>
        </p:nvSpPr>
        <p:spPr>
          <a:xfrm>
            <a:off x="4391980" y="2888940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GAP/R's model P45 solid-state discrete op-amp (1961)</a:t>
            </a:r>
            <a:endParaRPr lang="nl-BE" sz="1200" dirty="0" smtClean="0">
              <a:latin typeface="Corbe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4121950" y="5634245"/>
            <a:ext cx="43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GAP/R's model PP65 solid-state op-amp in a potted module (1962)</a:t>
            </a:r>
            <a:endParaRPr lang="nl-BE" sz="12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Historiek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5</a:t>
            </a:fld>
            <a:r>
              <a:rPr lang="nl-BE" dirty="0" smtClean="0"/>
              <a:t>/15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1196625" y="4779150"/>
            <a:ext cx="2430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ADI's HOS-050 high speed hybrid IC op-amp (1979)</a:t>
            </a:r>
            <a:endParaRPr lang="nl-BE" sz="1200" dirty="0" smtClean="0">
              <a:latin typeface="Corbe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5472100" y="4779150"/>
            <a:ext cx="198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Signetics</a:t>
            </a:r>
            <a:r>
              <a:rPr lang="en-US" sz="1200" dirty="0" smtClean="0"/>
              <a:t> </a:t>
            </a:r>
            <a:r>
              <a:rPr lang="nl-BE" sz="1200" dirty="0" smtClean="0"/>
              <a:t>μ</a:t>
            </a:r>
            <a:r>
              <a:rPr lang="en-US" sz="1200" dirty="0" smtClean="0"/>
              <a:t>a741 operational amplifier</a:t>
            </a:r>
            <a:endParaRPr lang="nl-BE" sz="1200" dirty="0" smtClean="0">
              <a:latin typeface="Corbel" pitchFamily="34" charset="0"/>
            </a:endParaRPr>
          </a:p>
        </p:txBody>
      </p:sp>
      <p:pic>
        <p:nvPicPr>
          <p:cNvPr id="2050" name="Picture 2" descr="C:\Users\Patrik Debbaut\Desktop\PPT Elektronische signalen 2\Afbeeldingen\Hybrid_opa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605" y="1718810"/>
            <a:ext cx="2733675" cy="2647950"/>
          </a:xfrm>
          <a:prstGeom prst="rect">
            <a:avLst/>
          </a:prstGeom>
          <a:noFill/>
        </p:spPr>
      </p:pic>
      <p:pic>
        <p:nvPicPr>
          <p:cNvPr id="2051" name="Picture 3" descr="C:\Users\Patrik Debbaut\Desktop\PPT Elektronische signalen 2\Afbeeldingen\Ua741_opamp.jpg"/>
          <p:cNvPicPr>
            <a:picLocks noChangeAspect="1" noChangeArrowheads="1"/>
          </p:cNvPicPr>
          <p:nvPr/>
        </p:nvPicPr>
        <p:blipFill>
          <a:blip r:embed="rId3">
            <a:lum bright="20000"/>
          </a:blip>
          <a:srcRect l="13788" r="16120"/>
          <a:stretch>
            <a:fillRect/>
          </a:stretch>
        </p:blipFill>
        <p:spPr bwMode="auto">
          <a:xfrm>
            <a:off x="5022050" y="1718810"/>
            <a:ext cx="2792638" cy="2655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Historiek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6</a:t>
            </a:fld>
            <a:r>
              <a:rPr lang="nl-BE" dirty="0" smtClean="0"/>
              <a:t>/15</a:t>
            </a:r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1961710" y="4779150"/>
            <a:ext cx="1305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op-amp in DIL</a:t>
            </a:r>
            <a:endParaRPr lang="nl-BE" sz="1200" dirty="0" smtClean="0">
              <a:latin typeface="Corbel" pitchFamily="34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5472100" y="4779150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SMD </a:t>
            </a:r>
            <a:r>
              <a:rPr lang="en-US" sz="1200" dirty="0" smtClean="0"/>
              <a:t>operational amplifier</a:t>
            </a:r>
            <a:endParaRPr lang="nl-BE" sz="1200" dirty="0" smtClean="0">
              <a:latin typeface="Corbel" pitchFamily="34" charset="0"/>
            </a:endParaRPr>
          </a:p>
        </p:txBody>
      </p:sp>
      <p:pic>
        <p:nvPicPr>
          <p:cNvPr id="1026" name="Picture 2" descr="C:\Users\Patrik Debbaut\Desktop\PPT Elektronische signalen 2\Afbeeldingen\LM741C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605" y="1718810"/>
            <a:ext cx="2803766" cy="2565285"/>
          </a:xfrm>
          <a:prstGeom prst="rect">
            <a:avLst/>
          </a:prstGeom>
          <a:noFill/>
        </p:spPr>
      </p:pic>
      <p:pic>
        <p:nvPicPr>
          <p:cNvPr id="1027" name="Picture 3" descr="C:\Users\Patrik Debbaut\Desktop\PPT Elektronische signalen 2\Afbeeldingen\mfg_sc-7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7135" y="2393885"/>
            <a:ext cx="1170130" cy="1170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Inwendige opbouw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7</a:t>
            </a:fld>
            <a:r>
              <a:rPr lang="nl-BE" dirty="0" smtClean="0"/>
              <a:t>/15</a:t>
            </a:r>
            <a:endParaRPr lang="nl-BE" dirty="0"/>
          </a:p>
        </p:txBody>
      </p:sp>
      <p:pic>
        <p:nvPicPr>
          <p:cNvPr id="2050" name="Picture 2" descr="C:\Users\Patrik Debbaut\Desktop\PPT Elektronische signalen 2\Afbeeldingen\Schermafdruk 2015-01-31 20.07.27.png"/>
          <p:cNvPicPr>
            <a:picLocks noChangeAspect="1" noChangeArrowheads="1"/>
          </p:cNvPicPr>
          <p:nvPr/>
        </p:nvPicPr>
        <p:blipFill>
          <a:blip r:embed="rId2"/>
          <a:srcRect l="22031" t="9673" r="8216" b="7181"/>
          <a:stretch>
            <a:fillRect/>
          </a:stretch>
        </p:blipFill>
        <p:spPr bwMode="auto">
          <a:xfrm>
            <a:off x="1736685" y="1403775"/>
            <a:ext cx="5670630" cy="3801900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3851920" y="5589240"/>
            <a:ext cx="189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LM741 Texas Instruments</a:t>
            </a:r>
            <a:endParaRPr lang="nl-BE" sz="1200" dirty="0" smtClean="0">
              <a:latin typeface="Corbel" pitchFamily="34" charset="0"/>
            </a:endParaRPr>
          </a:p>
        </p:txBody>
      </p:sp>
      <p:sp>
        <p:nvSpPr>
          <p:cNvPr id="10" name="Ovaal 9"/>
          <p:cNvSpPr/>
          <p:nvPr/>
        </p:nvSpPr>
        <p:spPr>
          <a:xfrm>
            <a:off x="4031940" y="3789040"/>
            <a:ext cx="900100" cy="900100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2906815" y="4554125"/>
            <a:ext cx="1215136" cy="90010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2186735" y="5409220"/>
            <a:ext cx="1665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stroomspiegel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2231740" y="1763815"/>
            <a:ext cx="1440160" cy="1440160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met pijl 17"/>
          <p:cNvCxnSpPr/>
          <p:nvPr/>
        </p:nvCxnSpPr>
        <p:spPr>
          <a:xfrm flipV="1">
            <a:off x="1421650" y="2708920"/>
            <a:ext cx="765085" cy="58506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566555" y="3338989"/>
            <a:ext cx="135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differentieel-versterker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7632339" y="158379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buffertrap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sp>
        <p:nvSpPr>
          <p:cNvPr id="24" name="Ovaal 23"/>
          <p:cNvSpPr/>
          <p:nvPr/>
        </p:nvSpPr>
        <p:spPr>
          <a:xfrm>
            <a:off x="6597225" y="1853824"/>
            <a:ext cx="585065" cy="585066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Rechte verbindingslijn met pijl 24"/>
          <p:cNvCxnSpPr/>
          <p:nvPr/>
        </p:nvCxnSpPr>
        <p:spPr>
          <a:xfrm flipH="1">
            <a:off x="7227295" y="1763815"/>
            <a:ext cx="405044" cy="31503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al 27"/>
          <p:cNvSpPr/>
          <p:nvPr/>
        </p:nvSpPr>
        <p:spPr>
          <a:xfrm>
            <a:off x="5427096" y="1403775"/>
            <a:ext cx="810090" cy="3915435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28"/>
          <p:cNvSpPr txBox="1"/>
          <p:nvPr/>
        </p:nvSpPr>
        <p:spPr>
          <a:xfrm>
            <a:off x="6012160" y="863715"/>
            <a:ext cx="2385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versterkertrap met zeer grote versterking 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 flipH="1">
            <a:off x="6192181" y="1448780"/>
            <a:ext cx="720079" cy="58506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al 34"/>
          <p:cNvSpPr/>
          <p:nvPr/>
        </p:nvSpPr>
        <p:spPr>
          <a:xfrm>
            <a:off x="6102170" y="2393885"/>
            <a:ext cx="990111" cy="990110"/>
          </a:xfrm>
          <a:prstGeom prst="ellipse">
            <a:avLst/>
          </a:prstGeom>
          <a:noFill/>
          <a:ln w="12700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Tekstvak 36"/>
          <p:cNvSpPr txBox="1"/>
          <p:nvPr/>
        </p:nvSpPr>
        <p:spPr>
          <a:xfrm>
            <a:off x="7542330" y="2348880"/>
            <a:ext cx="1170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beveiliging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 flipH="1">
            <a:off x="7137286" y="2573905"/>
            <a:ext cx="405044" cy="31503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7" grpId="0" animBg="1"/>
      <p:bldP spid="22" grpId="0"/>
      <p:bldP spid="23" grpId="0"/>
      <p:bldP spid="24" grpId="0" animBg="1"/>
      <p:bldP spid="28" grpId="0" animBg="1"/>
      <p:bldP spid="29" grpId="0"/>
      <p:bldP spid="35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Symbool - aansluitingen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8</a:t>
            </a:fld>
            <a:r>
              <a:rPr lang="nl-BE" dirty="0" smtClean="0"/>
              <a:t>/15</a:t>
            </a:r>
            <a:endParaRPr lang="nl-BE" dirty="0"/>
          </a:p>
        </p:txBody>
      </p:sp>
      <p:pic>
        <p:nvPicPr>
          <p:cNvPr id="3109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1730" y="1718810"/>
            <a:ext cx="4436595" cy="3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Rechte verbindingslijn met pijl 58"/>
          <p:cNvCxnSpPr/>
          <p:nvPr/>
        </p:nvCxnSpPr>
        <p:spPr>
          <a:xfrm flipV="1">
            <a:off x="1736685" y="3699030"/>
            <a:ext cx="1530170" cy="1035114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1016605" y="4689140"/>
            <a:ext cx="135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inverterende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ingang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62" name="Rechte verbindingslijn met pijl 61"/>
          <p:cNvCxnSpPr/>
          <p:nvPr/>
        </p:nvCxnSpPr>
        <p:spPr>
          <a:xfrm>
            <a:off x="1961710" y="1853825"/>
            <a:ext cx="1305145" cy="90010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1061610" y="1448780"/>
            <a:ext cx="175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err="1" smtClean="0">
                <a:solidFill>
                  <a:srgbClr val="FF00FF"/>
                </a:solidFill>
                <a:latin typeface="Corbel" pitchFamily="34" charset="0"/>
              </a:rPr>
              <a:t>niet-inverterende</a:t>
            </a:r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 ingang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68" name="Rechte verbindingslijn met pijl 67"/>
          <p:cNvCxnSpPr>
            <a:stCxn id="69" idx="1"/>
          </p:cNvCxnSpPr>
          <p:nvPr/>
        </p:nvCxnSpPr>
        <p:spPr>
          <a:xfrm flipH="1">
            <a:off x="4797025" y="1471138"/>
            <a:ext cx="1125125" cy="652717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kstvak 68"/>
          <p:cNvSpPr txBox="1"/>
          <p:nvPr/>
        </p:nvSpPr>
        <p:spPr>
          <a:xfrm>
            <a:off x="5922150" y="1178750"/>
            <a:ext cx="175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positieve voedingsspanning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77" name="Rechte verbindingslijn met pijl 76"/>
          <p:cNvCxnSpPr/>
          <p:nvPr/>
        </p:nvCxnSpPr>
        <p:spPr>
          <a:xfrm flipH="1" flipV="1">
            <a:off x="4797025" y="4419110"/>
            <a:ext cx="810090" cy="1102478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kstvak 77"/>
          <p:cNvSpPr txBox="1"/>
          <p:nvPr/>
        </p:nvSpPr>
        <p:spPr>
          <a:xfrm>
            <a:off x="5697125" y="5274205"/>
            <a:ext cx="175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negatieve voedingsspanning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85" name="Rechte verbindingslijn met pijl 84"/>
          <p:cNvCxnSpPr/>
          <p:nvPr/>
        </p:nvCxnSpPr>
        <p:spPr>
          <a:xfrm flipH="1">
            <a:off x="6102170" y="2708920"/>
            <a:ext cx="720081" cy="540060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6777244" y="2438890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uitgangsspanning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  <p:cxnSp>
        <p:nvCxnSpPr>
          <p:cNvPr id="89" name="Rechte verbindingslijn met pijl 88"/>
          <p:cNvCxnSpPr/>
          <p:nvPr/>
        </p:nvCxnSpPr>
        <p:spPr>
          <a:xfrm>
            <a:off x="2231740" y="2753925"/>
            <a:ext cx="720080" cy="495055"/>
          </a:xfrm>
          <a:prstGeom prst="straightConnector1">
            <a:avLst/>
          </a:prstGeom>
          <a:ln w="12700">
            <a:solidFill>
              <a:srgbClr val="FF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kstvak 89"/>
          <p:cNvSpPr txBox="1"/>
          <p:nvPr/>
        </p:nvSpPr>
        <p:spPr>
          <a:xfrm>
            <a:off x="521550" y="2528900"/>
            <a:ext cx="18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FF"/>
                </a:solidFill>
                <a:latin typeface="Corbel" pitchFamily="34" charset="0"/>
              </a:rPr>
              <a:t>ingangsspanning</a:t>
            </a:r>
            <a:endParaRPr lang="nl-BE" sz="1600" dirty="0">
              <a:solidFill>
                <a:srgbClr val="FF00FF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  <p:bldP spid="69" grpId="0"/>
      <p:bldP spid="78" grpId="0"/>
      <p:bldP spid="86" grpId="0"/>
      <p:bldP spid="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Pinning</a:t>
            </a:r>
            <a:r>
              <a:rPr lang="nl-BE" dirty="0" smtClean="0"/>
              <a:t> LM741 DIL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Debbaut  P.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Elektronische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r>
              <a:rPr lang="en-US" dirty="0" smtClean="0"/>
              <a:t> 2  –  De </a:t>
            </a:r>
            <a:r>
              <a:rPr lang="en-US" dirty="0" err="1" smtClean="0"/>
              <a:t>ideale</a:t>
            </a:r>
            <a:r>
              <a:rPr lang="en-US" dirty="0" smtClean="0"/>
              <a:t>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pPr/>
              <a:t>9</a:t>
            </a:fld>
            <a:r>
              <a:rPr lang="nl-BE" dirty="0" smtClean="0"/>
              <a:t>/15</a:t>
            </a:r>
            <a:endParaRPr lang="nl-BE" dirty="0"/>
          </a:p>
        </p:txBody>
      </p:sp>
      <p:pic>
        <p:nvPicPr>
          <p:cNvPr id="4098" name="Picture 2" descr="C:\Users\Patrik Debbaut\Desktop\PPT Elektronische signalen 2\Afbeeldingen\Schermafdruk 2015-01-31 21.23.16.png"/>
          <p:cNvPicPr>
            <a:picLocks noChangeAspect="1" noChangeArrowheads="1"/>
          </p:cNvPicPr>
          <p:nvPr/>
        </p:nvPicPr>
        <p:blipFill>
          <a:blip r:embed="rId2"/>
          <a:srcRect l="11743" t="8351" r="7820" b="10228"/>
          <a:stretch>
            <a:fillRect/>
          </a:stretch>
        </p:blipFill>
        <p:spPr bwMode="auto">
          <a:xfrm>
            <a:off x="1556665" y="1898830"/>
            <a:ext cx="5985665" cy="3407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387</Words>
  <Application>Microsoft Office PowerPoint</Application>
  <PresentationFormat>Diavoorstelling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7</vt:i4>
      </vt:variant>
      <vt:variant>
        <vt:lpstr>Diatitels</vt:lpstr>
      </vt:variant>
      <vt:variant>
        <vt:i4>15</vt:i4>
      </vt:variant>
    </vt:vector>
  </HeadingPairs>
  <TitlesOfParts>
    <vt:vector size="22" baseType="lpstr">
      <vt:lpstr>odisee_template</vt:lpstr>
      <vt:lpstr>2_Odisee</vt:lpstr>
      <vt:lpstr>3_Odisee</vt:lpstr>
      <vt:lpstr>7_Odisee</vt:lpstr>
      <vt:lpstr>4_Odisee</vt:lpstr>
      <vt:lpstr>5_Odisee</vt:lpstr>
      <vt:lpstr>6_Odisee</vt:lpstr>
      <vt:lpstr>Elektronische signalen 2    </vt:lpstr>
      <vt:lpstr>WAT?</vt:lpstr>
      <vt:lpstr>Enkele toepassingen</vt:lpstr>
      <vt:lpstr>Historiek</vt:lpstr>
      <vt:lpstr>Historiek</vt:lpstr>
      <vt:lpstr>Historiek</vt:lpstr>
      <vt:lpstr>Inwendige opbouw</vt:lpstr>
      <vt:lpstr>Symbool - aansluitingen</vt:lpstr>
      <vt:lpstr>Pinning LM741 DIL</vt:lpstr>
      <vt:lpstr>Basiseigenschappen ideale opamp</vt:lpstr>
      <vt:lpstr>Transferkarakteristiek ideale opamp</vt:lpstr>
      <vt:lpstr>Specificaties LM741</vt:lpstr>
      <vt:lpstr>Transferkarakteristiek praktische opamp</vt:lpstr>
      <vt:lpstr>Transferkarakteristiek praktische opamp</vt:lpstr>
      <vt:lpstr>Offset-compensatie LM741</vt:lpstr>
    </vt:vector>
  </TitlesOfParts>
  <Company>The Factory Brussels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Van der Eecken</dc:creator>
  <cp:lastModifiedBy>Patrik Debbaut</cp:lastModifiedBy>
  <cp:revision>89</cp:revision>
  <dcterms:created xsi:type="dcterms:W3CDTF">2014-08-06T13:17:37Z</dcterms:created>
  <dcterms:modified xsi:type="dcterms:W3CDTF">2015-09-09T07:40:49Z</dcterms:modified>
</cp:coreProperties>
</file>