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72" r:id="rId10"/>
    <p:sldId id="273" r:id="rId11"/>
    <p:sldId id="274" r:id="rId12"/>
    <p:sldId id="275" r:id="rId13"/>
    <p:sldId id="276" r:id="rId14"/>
    <p:sldId id="277" r:id="rId15"/>
    <p:sldId id="258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FF"/>
    <a:srgbClr val="006482"/>
    <a:srgbClr val="006699"/>
    <a:srgbClr val="009900"/>
    <a:srgbClr val="CC00CC"/>
    <a:srgbClr val="CC0099"/>
    <a:srgbClr val="FF00FF"/>
    <a:srgbClr val="FF33CC"/>
    <a:srgbClr val="198B64"/>
    <a:srgbClr val="C671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9293" autoAdjust="0"/>
  </p:normalViewPr>
  <p:slideViewPr>
    <p:cSldViewPr showGuides="1">
      <p:cViewPr varScale="1">
        <p:scale>
          <a:sx n="113" d="100"/>
          <a:sy n="113" d="100"/>
        </p:scale>
        <p:origin x="-1500" y="-96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Inverterende</a:t>
            </a:r>
            <a:r>
              <a:rPr lang="nl-BE" dirty="0" smtClean="0"/>
              <a:t> versterker</a:t>
            </a:r>
          </a:p>
          <a:p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Transferkarakteristiek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10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580" y="1448780"/>
            <a:ext cx="45866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/>
        </p:nvSpPr>
        <p:spPr>
          <a:xfrm>
            <a:off x="6057165" y="1583795"/>
            <a:ext cx="292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Statische versterking</a:t>
            </a:r>
            <a:endParaRPr lang="nl-BE" dirty="0">
              <a:latin typeface="Corbe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7224" y="2197712"/>
            <a:ext cx="1218561" cy="7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kstvak 13"/>
          <p:cNvSpPr txBox="1"/>
          <p:nvPr/>
        </p:nvSpPr>
        <p:spPr>
          <a:xfrm>
            <a:off x="6057165" y="3609020"/>
            <a:ext cx="292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Dynamische versterking</a:t>
            </a:r>
            <a:endParaRPr lang="nl-BE" dirty="0">
              <a:latin typeface="Corbe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7225" y="4194085"/>
            <a:ext cx="1179683" cy="7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Oversturing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11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565" y="1358770"/>
            <a:ext cx="7092280" cy="431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Rechte verbindingslijn met pijl 11"/>
          <p:cNvCxnSpPr/>
          <p:nvPr/>
        </p:nvCxnSpPr>
        <p:spPr>
          <a:xfrm flipH="1">
            <a:off x="5382090" y="1943835"/>
            <a:ext cx="270030" cy="58506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5292080" y="158379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clipping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Asymmetrische voeding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12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6665" y="1853825"/>
            <a:ext cx="5750145" cy="306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vak 10"/>
          <p:cNvSpPr txBox="1"/>
          <p:nvPr/>
        </p:nvSpPr>
        <p:spPr>
          <a:xfrm>
            <a:off x="1916705" y="5229200"/>
            <a:ext cx="193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Corbel" pitchFamily="34" charset="0"/>
              </a:rPr>
              <a:t>Bij R</a:t>
            </a:r>
            <a:r>
              <a:rPr lang="nl-BE" sz="2000" baseline="-25000" dirty="0" smtClean="0">
                <a:latin typeface="Corbel" pitchFamily="34" charset="0"/>
              </a:rPr>
              <a:t>2</a:t>
            </a:r>
            <a:r>
              <a:rPr lang="nl-BE" sz="2000" dirty="0" smtClean="0">
                <a:latin typeface="Corbel" pitchFamily="34" charset="0"/>
              </a:rPr>
              <a:t> = R</a:t>
            </a:r>
            <a:r>
              <a:rPr lang="nl-BE" sz="2000" baseline="-25000" dirty="0" smtClean="0">
                <a:latin typeface="Corbel" pitchFamily="34" charset="0"/>
              </a:rPr>
              <a:t>3</a:t>
            </a:r>
            <a:endParaRPr lang="nl-BE" sz="2000" dirty="0">
              <a:latin typeface="Corbel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656565" y="1313765"/>
            <a:ext cx="26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Enkelvoudige voeding </a:t>
            </a:r>
            <a:r>
              <a:rPr lang="nl-BE" dirty="0" err="1" smtClean="0">
                <a:latin typeface="Corbel" pitchFamily="34" charset="0"/>
              </a:rPr>
              <a:t>U</a:t>
            </a:r>
            <a:r>
              <a:rPr lang="nl-BE" baseline="-25000" dirty="0" err="1" smtClean="0">
                <a:latin typeface="Corbel" pitchFamily="34" charset="0"/>
              </a:rPr>
              <a:t>s</a:t>
            </a:r>
            <a:r>
              <a:rPr lang="nl-BE" baseline="-25000" dirty="0" smtClean="0">
                <a:latin typeface="Corbel" pitchFamily="34" charset="0"/>
              </a:rPr>
              <a:t>+</a:t>
            </a:r>
            <a:endParaRPr lang="nl-B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Signalen asymmetrische voeding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13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358770"/>
            <a:ext cx="7110790" cy="451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5832140" y="2168860"/>
            <a:ext cx="2610290" cy="2800767"/>
          </a:xfrm>
          <a:prstGeom prst="rect">
            <a:avLst/>
          </a:prstGeom>
          <a:noFill/>
          <a:ln w="15875">
            <a:solidFill>
              <a:srgbClr val="CC00FF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Oplossing:</a:t>
            </a:r>
          </a:p>
          <a:p>
            <a:endParaRPr lang="nl-BE" dirty="0" smtClean="0">
              <a:latin typeface="Corbel" pitchFamily="34" charset="0"/>
            </a:endParaRPr>
          </a:p>
          <a:p>
            <a:endParaRPr lang="nl-BE" dirty="0" smtClean="0">
              <a:latin typeface="Corbel" pitchFamily="34" charset="0"/>
            </a:endParaRPr>
          </a:p>
          <a:p>
            <a:endParaRPr lang="nl-BE" sz="1400" dirty="0" smtClean="0">
              <a:latin typeface="Corbel" pitchFamily="34" charset="0"/>
            </a:endParaRPr>
          </a:p>
          <a:p>
            <a:endParaRPr lang="nl-BE" dirty="0" smtClean="0">
              <a:latin typeface="Corbel" pitchFamily="34" charset="0"/>
            </a:endParaRPr>
          </a:p>
          <a:p>
            <a:endParaRPr lang="nl-BE" dirty="0" smtClean="0">
              <a:latin typeface="Corbel" pitchFamily="34" charset="0"/>
            </a:endParaRPr>
          </a:p>
          <a:p>
            <a:endParaRPr lang="nl-BE" dirty="0" smtClean="0">
              <a:latin typeface="Corbel" pitchFamily="34" charset="0"/>
            </a:endParaRPr>
          </a:p>
          <a:p>
            <a:endParaRPr lang="nl-BE" dirty="0" smtClean="0">
              <a:latin typeface="Corbel" pitchFamily="34" charset="0"/>
            </a:endParaRPr>
          </a:p>
          <a:p>
            <a:endParaRPr lang="nl-BE" dirty="0" smtClean="0">
              <a:latin typeface="Corbel" pitchFamily="34" charset="0"/>
            </a:endParaRPr>
          </a:p>
          <a:p>
            <a:endParaRPr lang="nl-BE" dirty="0" smtClean="0">
              <a:latin typeface="Corbe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6969" b="3157"/>
          <a:stretch>
            <a:fillRect/>
          </a:stretch>
        </p:blipFill>
        <p:spPr bwMode="auto">
          <a:xfrm>
            <a:off x="5922150" y="2663915"/>
            <a:ext cx="2403195" cy="2250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14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540" y="2213865"/>
            <a:ext cx="4564578" cy="301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701570" y="1268760"/>
            <a:ext cx="553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Bepaal de spanningsversterking en de ingangsweerstand van de volgende versterker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832140" y="5274205"/>
            <a:ext cx="2610290" cy="369332"/>
          </a:xfrm>
          <a:prstGeom prst="rect">
            <a:avLst/>
          </a:prstGeom>
          <a:noFill/>
          <a:ln w="15875">
            <a:solidFill>
              <a:srgbClr val="CC00FF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Dit is een </a:t>
            </a:r>
            <a:r>
              <a:rPr lang="nl-BE" dirty="0" err="1" smtClean="0">
                <a:latin typeface="Corbel" pitchFamily="34" charset="0"/>
              </a:rPr>
              <a:t>inverter</a:t>
            </a:r>
            <a:r>
              <a:rPr lang="nl-BE" dirty="0" smtClean="0">
                <a:latin typeface="Corbel" pitchFamily="34" charset="0"/>
              </a:rPr>
              <a:t>, </a:t>
            </a:r>
            <a:r>
              <a:rPr lang="nl-BE" dirty="0" err="1" smtClean="0">
                <a:latin typeface="Corbel" pitchFamily="34" charset="0"/>
              </a:rPr>
              <a:t>U</a:t>
            </a:r>
            <a:r>
              <a:rPr lang="nl-BE" baseline="-25000" dirty="0" err="1" smtClean="0">
                <a:latin typeface="Corbel" pitchFamily="34" charset="0"/>
              </a:rPr>
              <a:t>o</a:t>
            </a:r>
            <a:r>
              <a:rPr lang="nl-BE" dirty="0" smtClean="0">
                <a:latin typeface="Corbel" pitchFamily="34" charset="0"/>
              </a:rPr>
              <a:t>=-</a:t>
            </a:r>
            <a:r>
              <a:rPr lang="nl-BE" dirty="0" err="1" smtClean="0">
                <a:latin typeface="Corbel" pitchFamily="34" charset="0"/>
              </a:rPr>
              <a:t>U</a:t>
            </a:r>
            <a:r>
              <a:rPr lang="nl-BE" baseline="-25000" dirty="0" err="1" smtClean="0">
                <a:latin typeface="Corbel" pitchFamily="34" charset="0"/>
              </a:rPr>
              <a:t>g</a:t>
            </a:r>
            <a:endParaRPr lang="nl-B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Vereenvoudigde studie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6555" y="1808820"/>
            <a:ext cx="8075240" cy="41854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nl-BE" dirty="0" smtClean="0"/>
              <a:t>Met ideale </a:t>
            </a:r>
            <a:r>
              <a:rPr lang="nl-BE" dirty="0" err="1" smtClean="0">
                <a:sym typeface="Symbol"/>
              </a:rPr>
              <a:t>Opamp</a:t>
            </a:r>
            <a:endParaRPr lang="nl-BE" dirty="0" smtClean="0">
              <a:sym typeface="Symbol"/>
            </a:endParaRPr>
          </a:p>
          <a:p>
            <a:pPr>
              <a:spcBef>
                <a:spcPts val="0"/>
              </a:spcBef>
            </a:pPr>
            <a:endParaRPr lang="nl-BE" dirty="0" smtClean="0">
              <a:sym typeface="Symbol"/>
            </a:endParaRPr>
          </a:p>
          <a:p>
            <a:pPr>
              <a:spcBef>
                <a:spcPts val="0"/>
              </a:spcBef>
            </a:pPr>
            <a:r>
              <a:rPr lang="nl-BE" dirty="0" smtClean="0">
                <a:sym typeface="Symbol"/>
              </a:rPr>
              <a:t>Voordeel: zeer eenvoudige en betrouwbare</a:t>
            </a:r>
          </a:p>
          <a:p>
            <a:pPr>
              <a:spcBef>
                <a:spcPts val="0"/>
              </a:spcBef>
            </a:pPr>
            <a:r>
              <a:rPr lang="nl-BE" dirty="0" smtClean="0">
                <a:sym typeface="Symbol"/>
              </a:rPr>
              <a:t>                     </a:t>
            </a:r>
            <a:r>
              <a:rPr lang="nl-BE" sz="1000" dirty="0" smtClean="0">
                <a:sym typeface="Symbol"/>
              </a:rPr>
              <a:t> </a:t>
            </a:r>
            <a:r>
              <a:rPr lang="nl-BE" dirty="0" smtClean="0">
                <a:sym typeface="Symbol"/>
              </a:rPr>
              <a:t>berekeningen</a:t>
            </a:r>
          </a:p>
          <a:p>
            <a:pPr>
              <a:spcBef>
                <a:spcPts val="0"/>
              </a:spcBef>
            </a:pPr>
            <a:endParaRPr lang="nl-BE" dirty="0" smtClean="0">
              <a:sym typeface="Symbol"/>
            </a:endParaRPr>
          </a:p>
          <a:p>
            <a:pPr>
              <a:spcBef>
                <a:spcPts val="0"/>
              </a:spcBef>
            </a:pPr>
            <a:r>
              <a:rPr lang="nl-BE" dirty="0" smtClean="0">
                <a:sym typeface="Symbol"/>
              </a:rPr>
              <a:t>Nadeel:    </a:t>
            </a:r>
            <a:r>
              <a:rPr lang="nl-BE" sz="2400" dirty="0" smtClean="0">
                <a:sym typeface="Symbol"/>
              </a:rPr>
              <a:t> </a:t>
            </a:r>
            <a:r>
              <a:rPr lang="nl-BE" dirty="0" smtClean="0">
                <a:sym typeface="Symbol"/>
              </a:rPr>
              <a:t>resultaten zijn niet academisch juist </a:t>
            </a:r>
          </a:p>
          <a:p>
            <a:pPr>
              <a:spcBef>
                <a:spcPts val="0"/>
              </a:spcBef>
            </a:pPr>
            <a:r>
              <a:rPr lang="nl-BE" dirty="0" smtClean="0">
                <a:sym typeface="Symbol"/>
              </a:rPr>
              <a:t>                     (praktisch voldoende nauwkeurig)</a:t>
            </a:r>
          </a:p>
          <a:p>
            <a:pPr>
              <a:spcBef>
                <a:spcPts val="0"/>
              </a:spcBef>
            </a:pPr>
            <a:endParaRPr lang="nl-BE" dirty="0" smtClean="0">
              <a:sym typeface="Symbol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/14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Principeschema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615" y="1583795"/>
            <a:ext cx="6423035" cy="385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701569" y="1358770"/>
            <a:ext cx="337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* Voedingsspanningen niet getekend!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Terugkoppeling-tegenkoppeling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615" y="1583795"/>
            <a:ext cx="6423035" cy="385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>
          <a:xfrm flipV="1">
            <a:off x="6957265" y="3158970"/>
            <a:ext cx="0" cy="450051"/>
          </a:xfrm>
          <a:prstGeom prst="straightConnector1">
            <a:avLst/>
          </a:prstGeom>
          <a:ln w="15875">
            <a:solidFill>
              <a:srgbClr val="00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7182290" y="3248980"/>
            <a:ext cx="0" cy="31503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V="1">
            <a:off x="4031940" y="2888941"/>
            <a:ext cx="0" cy="270029"/>
          </a:xfrm>
          <a:prstGeom prst="straightConnector1">
            <a:avLst/>
          </a:prstGeom>
          <a:ln w="15875">
            <a:solidFill>
              <a:srgbClr val="00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Virtuele massa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725" y="1988840"/>
            <a:ext cx="5817686" cy="349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8686" y="1659573"/>
            <a:ext cx="2340260" cy="98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Rechte verbindingslijn met pijl 10"/>
          <p:cNvCxnSpPr/>
          <p:nvPr/>
        </p:nvCxnSpPr>
        <p:spPr>
          <a:xfrm>
            <a:off x="3638936" y="2213865"/>
            <a:ext cx="1170130" cy="108012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748726" y="1853825"/>
            <a:ext cx="193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Spanning op punt a?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2153771" y="1943835"/>
            <a:ext cx="16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Virtuele massa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Spanningsversterking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565" y="1358770"/>
            <a:ext cx="4455495" cy="267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0091" t="18775" r="28247" b="29593"/>
          <a:stretch>
            <a:fillRect/>
          </a:stretch>
        </p:blipFill>
        <p:spPr bwMode="auto">
          <a:xfrm>
            <a:off x="7542330" y="1673805"/>
            <a:ext cx="855095" cy="52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7165" y="2483895"/>
            <a:ext cx="1253018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7355" y="3248980"/>
            <a:ext cx="661262" cy="3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2170" y="3248980"/>
            <a:ext cx="1530170" cy="24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7165" y="3834045"/>
            <a:ext cx="1061669" cy="63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67155" y="4734145"/>
            <a:ext cx="1800200" cy="79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kstvak 17"/>
          <p:cNvSpPr txBox="1"/>
          <p:nvPr/>
        </p:nvSpPr>
        <p:spPr>
          <a:xfrm>
            <a:off x="1241630" y="4239090"/>
            <a:ext cx="3285365" cy="1631216"/>
          </a:xfrm>
          <a:prstGeom prst="rect">
            <a:avLst/>
          </a:prstGeom>
          <a:noFill/>
          <a:ln w="15875">
            <a:solidFill>
              <a:srgbClr val="CC00FF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Opmerkingen 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solidFill>
                <a:srgbClr val="CC00FF"/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signaal wordt geïnverteerd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</a:t>
            </a:r>
            <a:r>
              <a:rPr lang="nl-BE" dirty="0" err="1" smtClean="0">
                <a:solidFill>
                  <a:srgbClr val="CC00FF"/>
                </a:solidFill>
                <a:latin typeface="Corbel" pitchFamily="34" charset="0"/>
              </a:rPr>
              <a:t>A</a:t>
            </a:r>
            <a:r>
              <a:rPr lang="nl-BE" baseline="-25000" dirty="0" err="1" smtClean="0">
                <a:solidFill>
                  <a:srgbClr val="CC00FF"/>
                </a:solidFill>
                <a:latin typeface="Corbel" pitchFamily="34" charset="0"/>
              </a:rPr>
              <a:t>uf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alleen bepaald door </a:t>
            </a:r>
            <a:r>
              <a:rPr lang="nl-BE" dirty="0" err="1" smtClean="0">
                <a:solidFill>
                  <a:srgbClr val="CC00FF"/>
                </a:solidFill>
                <a:latin typeface="Corbel" pitchFamily="34" charset="0"/>
              </a:rPr>
              <a:t>R</a:t>
            </a:r>
            <a:r>
              <a:rPr lang="nl-BE" baseline="-25000" dirty="0" err="1" smtClean="0">
                <a:solidFill>
                  <a:srgbClr val="CC00FF"/>
                </a:solidFill>
                <a:latin typeface="Corbel" pitchFamily="34" charset="0"/>
              </a:rPr>
              <a:t>f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en R</a:t>
            </a:r>
            <a:r>
              <a:rPr lang="nl-BE" baseline="-25000" dirty="0" smtClean="0">
                <a:solidFill>
                  <a:srgbClr val="CC00FF"/>
                </a:solidFill>
                <a:latin typeface="Corbel" pitchFamily="34" charset="0"/>
              </a:rPr>
              <a:t>1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</a:t>
            </a:r>
            <a:r>
              <a:rPr lang="nl-BE" dirty="0" err="1" smtClean="0">
                <a:solidFill>
                  <a:srgbClr val="CC00FF"/>
                </a:solidFill>
                <a:latin typeface="Corbel" pitchFamily="34" charset="0"/>
              </a:rPr>
              <a:t>A</a:t>
            </a:r>
            <a:r>
              <a:rPr lang="nl-BE" baseline="-25000" dirty="0" err="1" smtClean="0">
                <a:solidFill>
                  <a:srgbClr val="CC00FF"/>
                </a:solidFill>
                <a:latin typeface="Corbel" pitchFamily="34" charset="0"/>
              </a:rPr>
              <a:t>uf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dezelfde voor AC en DC</a:t>
            </a:r>
            <a:endParaRPr lang="nl-BE" dirty="0">
              <a:solidFill>
                <a:srgbClr val="CC00FF"/>
              </a:solidFill>
              <a:latin typeface="Corbel" pitchFamily="34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6012160" y="1763815"/>
            <a:ext cx="139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latin typeface="Arial" pitchFamily="34" charset="0"/>
                <a:cs typeface="Arial" pitchFamily="34" charset="0"/>
              </a:rPr>
              <a:t>knooppunt a</a:t>
            </a: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Tegenfase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645" y="2573905"/>
            <a:ext cx="5535615" cy="335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6955" y="503675"/>
            <a:ext cx="3600400" cy="216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Blokschema </a:t>
            </a:r>
            <a:r>
              <a:rPr lang="nl-BE" dirty="0" err="1" smtClean="0"/>
              <a:t>inv</a:t>
            </a:r>
            <a:r>
              <a:rPr lang="nl-BE" dirty="0" smtClean="0"/>
              <a:t>. versterker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615" y="1628800"/>
            <a:ext cx="7106275" cy="328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8"/>
          <p:cNvCxnSpPr/>
          <p:nvPr/>
        </p:nvCxnSpPr>
        <p:spPr>
          <a:xfrm>
            <a:off x="1106615" y="1853825"/>
            <a:ext cx="405045" cy="130514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296525" y="1493785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ingangsspanning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 flipV="1">
            <a:off x="2366755" y="3383996"/>
            <a:ext cx="945105" cy="166518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466655" y="5049180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ingangsweerstand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4977045" y="1673805"/>
            <a:ext cx="225025" cy="72008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4076945" y="1313765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uitgangsweerstand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 flipH="1">
            <a:off x="7002270" y="1673805"/>
            <a:ext cx="495055" cy="153017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597225" y="1313765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uitgangsspanning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 flipH="1">
            <a:off x="7992380" y="2663915"/>
            <a:ext cx="270030" cy="58506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7902370" y="230387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belasting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8" name="Rechte verbindingslijn met pijl 27"/>
          <p:cNvCxnSpPr/>
          <p:nvPr/>
        </p:nvCxnSpPr>
        <p:spPr>
          <a:xfrm flipH="1" flipV="1">
            <a:off x="5292080" y="3564015"/>
            <a:ext cx="720080" cy="148516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022050" y="5049180"/>
            <a:ext cx="20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spanningsversterking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0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In- en uitgangsweerstand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9</a:t>
            </a:fld>
            <a:r>
              <a:rPr lang="nl-BE" dirty="0" smtClean="0"/>
              <a:t>/14</a:t>
            </a:r>
            <a:endParaRPr lang="nl-B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6575" y="2033845"/>
            <a:ext cx="2651440" cy="27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75" y="2213865"/>
            <a:ext cx="1747168" cy="94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Rechte verbindingslijn met pijl 9"/>
          <p:cNvCxnSpPr/>
          <p:nvPr/>
        </p:nvCxnSpPr>
        <p:spPr>
          <a:xfrm flipV="1">
            <a:off x="6102170" y="3158970"/>
            <a:ext cx="0" cy="157517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22050" y="4824155"/>
            <a:ext cx="234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Bij belasting daalt de uitgangsspanning niet!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265</Words>
  <Application>Microsoft Office PowerPoint</Application>
  <PresentationFormat>Diavoorstelling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Vereenvoudigde studie</vt:lpstr>
      <vt:lpstr>Principeschema</vt:lpstr>
      <vt:lpstr>Terugkoppeling-tegenkoppeling</vt:lpstr>
      <vt:lpstr>Virtuele massa</vt:lpstr>
      <vt:lpstr>Spanningsversterking</vt:lpstr>
      <vt:lpstr>Tegenfase</vt:lpstr>
      <vt:lpstr>Blokschema inv. versterker</vt:lpstr>
      <vt:lpstr>In- en uitgangsweerstand</vt:lpstr>
      <vt:lpstr>Transferkarakteristiek</vt:lpstr>
      <vt:lpstr>Oversturing</vt:lpstr>
      <vt:lpstr>Asymmetrische voeding</vt:lpstr>
      <vt:lpstr>Signalen asymmetrische voeding</vt:lpstr>
      <vt:lpstr>Oefening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120</cp:revision>
  <dcterms:created xsi:type="dcterms:W3CDTF">2014-08-06T13:17:37Z</dcterms:created>
  <dcterms:modified xsi:type="dcterms:W3CDTF">2015-09-09T07:52:25Z</dcterms:modified>
</cp:coreProperties>
</file>