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4" r:id="rId2"/>
    <p:sldMasterId id="2147483670" r:id="rId3"/>
    <p:sldMasterId id="2147483694" r:id="rId4"/>
    <p:sldMasterId id="2147483676" r:id="rId5"/>
    <p:sldMasterId id="2147483682" r:id="rId6"/>
    <p:sldMasterId id="2147483688" r:id="rId7"/>
  </p:sldMasterIdLst>
  <p:notesMasterIdLst>
    <p:notesMasterId r:id="rId20"/>
  </p:notesMasterIdLst>
  <p:handoutMasterIdLst>
    <p:handoutMasterId r:id="rId21"/>
  </p:handoutMasterIdLst>
  <p:sldIdLst>
    <p:sldId id="256" r:id="rId8"/>
    <p:sldId id="272" r:id="rId9"/>
    <p:sldId id="273" r:id="rId10"/>
    <p:sldId id="275" r:id="rId11"/>
    <p:sldId id="277" r:id="rId12"/>
    <p:sldId id="258" r:id="rId13"/>
    <p:sldId id="278" r:id="rId14"/>
    <p:sldId id="283" r:id="rId15"/>
    <p:sldId id="280" r:id="rId16"/>
    <p:sldId id="282" r:id="rId17"/>
    <p:sldId id="284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FF"/>
    <a:srgbClr val="CC00FF"/>
    <a:srgbClr val="006482"/>
    <a:srgbClr val="006699"/>
    <a:srgbClr val="009900"/>
    <a:srgbClr val="CC00CC"/>
    <a:srgbClr val="CC0099"/>
    <a:srgbClr val="FF33CC"/>
    <a:srgbClr val="198B64"/>
    <a:srgbClr val="C6714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9293" autoAdjust="0"/>
  </p:normalViewPr>
  <p:slideViewPr>
    <p:cSldViewPr showGuides="1">
      <p:cViewPr varScale="1">
        <p:scale>
          <a:sx n="113" d="100"/>
          <a:sy n="113" d="100"/>
        </p:scale>
        <p:origin x="-840" y="-96"/>
      </p:cViewPr>
      <p:guideLst>
        <p:guide orient="horz" pos="649"/>
        <p:guide pos="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152A-4670-DD4C-AAFC-C17F734418B3}" type="datetimeFigureOut">
              <a:rPr/>
              <a:pPr/>
              <a:t>22/09/14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4A2F-BD0D-8B4B-8C63-218B4E48F359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83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00B5-6857-DB44-9846-7C78C09874F3}" type="datetimeFigureOut">
              <a:rPr/>
              <a:pPr/>
              <a:t>22/09/14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8F35-2A73-D34D-93FE-F1753C8EDAEC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82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 smtClean="0"/>
              <a:t>Klik om de 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99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96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71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25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248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299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45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46528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010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692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13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79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55713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136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6677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6216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900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541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3349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2471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34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989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9340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185110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98124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334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5633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9643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6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63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40358"/>
          </a:xfrm>
        </p:spPr>
        <p:txBody>
          <a:bodyPr anchor="t" anchorCtr="0"/>
          <a:lstStyle/>
          <a:p>
            <a:r>
              <a:rPr lang="nl-BE" sz="5700" dirty="0" smtClean="0"/>
              <a:t>Elektronische signalen 2</a:t>
            </a:r>
            <a:br>
              <a:rPr lang="nl-BE" sz="5700" dirty="0" smtClean="0"/>
            </a:b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800" dirty="0" smtClean="0"/>
              <a:t/>
            </a:r>
            <a:br>
              <a:rPr lang="nl-BE" sz="2800" dirty="0" smtClean="0"/>
            </a:br>
            <a:endParaRPr lang="nl-BE" sz="24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 smtClean="0"/>
              <a:t>Niet-inverterende</a:t>
            </a:r>
            <a:r>
              <a:rPr lang="nl-BE" dirty="0" smtClean="0"/>
              <a:t> </a:t>
            </a:r>
            <a:r>
              <a:rPr lang="nl-BE" dirty="0" smtClean="0"/>
              <a:t>versterker</a:t>
            </a:r>
          </a:p>
          <a:p>
            <a:r>
              <a:rPr lang="nl-BE" sz="1600" b="0" dirty="0" smtClean="0"/>
              <a:t>P. Debbaut</a:t>
            </a:r>
            <a:endParaRPr lang="nl-BE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 - </a:t>
            </a:r>
            <a:r>
              <a:rPr lang="nl-BE" dirty="0" err="1" smtClean="0"/>
              <a:t>fasesplitter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Niet-inverterende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10</a:t>
            </a:fld>
            <a:r>
              <a:rPr lang="nl-BE" dirty="0" smtClean="0"/>
              <a:t>/12</a:t>
            </a:r>
            <a:endParaRPr lang="nl-B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448780"/>
            <a:ext cx="8127395" cy="40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Rechte verbindingslijn met pijl 11"/>
          <p:cNvCxnSpPr/>
          <p:nvPr/>
        </p:nvCxnSpPr>
        <p:spPr>
          <a:xfrm flipH="1">
            <a:off x="6597225" y="3158970"/>
            <a:ext cx="1125125" cy="1080121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957265" y="2798930"/>
            <a:ext cx="18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In </a:t>
            </a:r>
            <a:r>
              <a:rPr lang="nl-BE" sz="1600" dirty="0" err="1" smtClean="0">
                <a:solidFill>
                  <a:srgbClr val="FF00FF"/>
                </a:solidFill>
                <a:latin typeface="Corbel" pitchFamily="34" charset="0"/>
              </a:rPr>
              <a:t>tegenfase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 met </a:t>
            </a:r>
            <a:r>
              <a:rPr lang="nl-BE" sz="1600" dirty="0" err="1" smtClean="0">
                <a:solidFill>
                  <a:srgbClr val="FF00FF"/>
                </a:solidFill>
                <a:latin typeface="Corbel" pitchFamily="34" charset="0"/>
              </a:rPr>
              <a:t>U</a:t>
            </a:r>
            <a:r>
              <a:rPr lang="nl-BE" sz="1600" baseline="-25000" dirty="0" err="1" smtClean="0">
                <a:solidFill>
                  <a:srgbClr val="FF00FF"/>
                </a:solidFill>
                <a:latin typeface="Corbel" pitchFamily="34" charset="0"/>
              </a:rPr>
              <a:t>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4" name="Rechte verbindingslijn met pijl 13"/>
          <p:cNvCxnSpPr/>
          <p:nvPr/>
        </p:nvCxnSpPr>
        <p:spPr>
          <a:xfrm flipH="1">
            <a:off x="6147175" y="4554125"/>
            <a:ext cx="855094" cy="100754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7002270" y="4374105"/>
            <a:ext cx="139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In fase met </a:t>
            </a:r>
            <a:r>
              <a:rPr lang="nl-BE" sz="1600" dirty="0" err="1" smtClean="0">
                <a:solidFill>
                  <a:srgbClr val="FF00FF"/>
                </a:solidFill>
                <a:latin typeface="Corbel" pitchFamily="34" charset="0"/>
              </a:rPr>
              <a:t>U</a:t>
            </a:r>
            <a:r>
              <a:rPr lang="nl-BE" sz="1600" baseline="-25000" dirty="0" err="1" smtClean="0">
                <a:solidFill>
                  <a:srgbClr val="FF00FF"/>
                </a:solidFill>
                <a:latin typeface="Corbel" pitchFamily="34" charset="0"/>
              </a:rPr>
              <a:t>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6074292" cy="1143000"/>
          </a:xfrm>
        </p:spPr>
        <p:txBody>
          <a:bodyPr/>
          <a:lstStyle/>
          <a:p>
            <a:r>
              <a:rPr lang="nl-BE" dirty="0" smtClean="0"/>
              <a:t>Toepassing– </a:t>
            </a:r>
            <a:r>
              <a:rPr lang="nl-BE" dirty="0" err="1" smtClean="0"/>
              <a:t>fasesplitter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Niet-inverterende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11</a:t>
            </a:fld>
            <a:r>
              <a:rPr lang="nl-BE" dirty="0" smtClean="0"/>
              <a:t>/12</a:t>
            </a:r>
            <a:endParaRPr lang="nl-B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673805"/>
            <a:ext cx="7870125" cy="360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kstvak 15"/>
          <p:cNvSpPr txBox="1"/>
          <p:nvPr/>
        </p:nvSpPr>
        <p:spPr>
          <a:xfrm>
            <a:off x="746575" y="1313765"/>
            <a:ext cx="387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Brugschakeling van geluidsversterkers</a:t>
            </a:r>
            <a:endParaRPr lang="nl-BE" dirty="0">
              <a:latin typeface="Corbel" pitchFamily="34" charset="0"/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1466655" y="5364215"/>
            <a:ext cx="5985664" cy="369332"/>
          </a:xfrm>
          <a:prstGeom prst="rect">
            <a:avLst/>
          </a:prstGeom>
          <a:noFill/>
          <a:ln w="12700">
            <a:solidFill>
              <a:srgbClr val="FF00FF"/>
            </a:solidFill>
          </a:ln>
        </p:spPr>
        <p:txBody>
          <a:bodyPr wrap="square" rIns="0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Voordeel: meer vermogen (4X) bij dezelfde voedingsspanning! </a:t>
            </a:r>
            <a:endParaRPr lang="nl-BE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6074292" cy="1143000"/>
          </a:xfrm>
        </p:spPr>
        <p:txBody>
          <a:bodyPr/>
          <a:lstStyle/>
          <a:p>
            <a:r>
              <a:rPr lang="nl-BE" dirty="0" smtClean="0"/>
              <a:t>Oplossing – </a:t>
            </a:r>
            <a:r>
              <a:rPr lang="nl-BE" dirty="0" err="1" smtClean="0"/>
              <a:t>fasesplitter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Niet-inverterende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12</a:t>
            </a:fld>
            <a:r>
              <a:rPr lang="nl-BE" smtClean="0"/>
              <a:t>/12</a:t>
            </a:r>
            <a:endParaRPr lang="nl-B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6735" y="1358770"/>
            <a:ext cx="4275475" cy="465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Principeschema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Niet-inverterende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2</a:t>
            </a:fld>
            <a:r>
              <a:rPr lang="nl-BE" dirty="0" smtClean="0"/>
              <a:t>/12</a:t>
            </a:r>
            <a:endParaRPr lang="nl-BE" dirty="0"/>
          </a:p>
        </p:txBody>
      </p:sp>
      <p:sp>
        <p:nvSpPr>
          <p:cNvPr id="7" name="Tekstvak 6"/>
          <p:cNvSpPr txBox="1"/>
          <p:nvPr/>
        </p:nvSpPr>
        <p:spPr>
          <a:xfrm>
            <a:off x="701569" y="1358770"/>
            <a:ext cx="3375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* Voedingsspanningen niet getekend!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530" y="2168860"/>
            <a:ext cx="8463916" cy="301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54451" t="6574" r="173" b="3036"/>
          <a:stretch>
            <a:fillRect/>
          </a:stretch>
        </p:blipFill>
        <p:spPr bwMode="auto">
          <a:xfrm>
            <a:off x="1556665" y="1583795"/>
            <a:ext cx="5805645" cy="4120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Terugkoppeling-tegenkoppeling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Niet-inverterende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3</a:t>
            </a:fld>
            <a:r>
              <a:rPr lang="nl-BE" dirty="0" smtClean="0"/>
              <a:t>/12</a:t>
            </a:r>
            <a:endParaRPr lang="nl-BE" dirty="0"/>
          </a:p>
        </p:txBody>
      </p:sp>
      <p:cxnSp>
        <p:nvCxnSpPr>
          <p:cNvPr id="8" name="Rechte verbindingslijn met pijl 7"/>
          <p:cNvCxnSpPr/>
          <p:nvPr/>
        </p:nvCxnSpPr>
        <p:spPr>
          <a:xfrm flipV="1">
            <a:off x="6777245" y="1898830"/>
            <a:ext cx="0" cy="450051"/>
          </a:xfrm>
          <a:prstGeom prst="straightConnector1">
            <a:avLst/>
          </a:prstGeom>
          <a:ln w="15875">
            <a:solidFill>
              <a:srgbClr val="0099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>
            <a:off x="7002270" y="1988840"/>
            <a:ext cx="0" cy="31503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 flipV="1">
            <a:off x="3851920" y="2888940"/>
            <a:ext cx="0" cy="270029"/>
          </a:xfrm>
          <a:prstGeom prst="straightConnector1">
            <a:avLst/>
          </a:prstGeom>
          <a:ln w="15875">
            <a:solidFill>
              <a:srgbClr val="0099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Spanningsversterking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Niet-inverterende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4</a:t>
            </a:fld>
            <a:r>
              <a:rPr lang="nl-BE" dirty="0" smtClean="0"/>
              <a:t>/12</a:t>
            </a:r>
            <a:endParaRPr lang="nl-BE" dirty="0"/>
          </a:p>
        </p:txBody>
      </p:sp>
      <p:sp>
        <p:nvSpPr>
          <p:cNvPr id="18" name="Tekstvak 17"/>
          <p:cNvSpPr txBox="1"/>
          <p:nvPr/>
        </p:nvSpPr>
        <p:spPr>
          <a:xfrm>
            <a:off x="1241630" y="4239090"/>
            <a:ext cx="3375375" cy="1631216"/>
          </a:xfrm>
          <a:prstGeom prst="rect">
            <a:avLst/>
          </a:prstGeom>
          <a:noFill/>
          <a:ln w="15875">
            <a:solidFill>
              <a:srgbClr val="CC00FF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Opmerkingen </a:t>
            </a:r>
          </a:p>
          <a:p>
            <a:pPr>
              <a:buFont typeface="Arial" pitchFamily="34" charset="0"/>
              <a:buChar char="•"/>
            </a:pPr>
            <a:endParaRPr lang="nl-BE" dirty="0" smtClean="0">
              <a:solidFill>
                <a:srgbClr val="CC00FF"/>
              </a:solidFill>
              <a:latin typeface="Corbel" pitchFamily="34" charset="0"/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  signaal wordt </a:t>
            </a:r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niet geïnverteerd</a:t>
            </a:r>
            <a:endParaRPr lang="nl-BE" dirty="0" smtClean="0">
              <a:solidFill>
                <a:srgbClr val="CC00FF"/>
              </a:solidFill>
              <a:latin typeface="Corbel" pitchFamily="34" charset="0"/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  </a:t>
            </a:r>
            <a:r>
              <a:rPr lang="nl-BE" dirty="0" err="1" smtClean="0">
                <a:solidFill>
                  <a:srgbClr val="CC00FF"/>
                </a:solidFill>
                <a:latin typeface="Corbel" pitchFamily="34" charset="0"/>
              </a:rPr>
              <a:t>A</a:t>
            </a:r>
            <a:r>
              <a:rPr lang="nl-BE" baseline="-25000" dirty="0" err="1" smtClean="0">
                <a:solidFill>
                  <a:srgbClr val="CC00FF"/>
                </a:solidFill>
                <a:latin typeface="Corbel" pitchFamily="34" charset="0"/>
              </a:rPr>
              <a:t>uf</a:t>
            </a:r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 alleen bepaald door </a:t>
            </a:r>
            <a:r>
              <a:rPr lang="nl-BE" dirty="0" err="1" smtClean="0">
                <a:solidFill>
                  <a:srgbClr val="CC00FF"/>
                </a:solidFill>
                <a:latin typeface="Corbel" pitchFamily="34" charset="0"/>
              </a:rPr>
              <a:t>R</a:t>
            </a:r>
            <a:r>
              <a:rPr lang="nl-BE" baseline="-25000" dirty="0" err="1" smtClean="0">
                <a:solidFill>
                  <a:srgbClr val="CC00FF"/>
                </a:solidFill>
                <a:latin typeface="Corbel" pitchFamily="34" charset="0"/>
              </a:rPr>
              <a:t>f</a:t>
            </a:r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 en R</a:t>
            </a:r>
            <a:r>
              <a:rPr lang="nl-BE" baseline="-25000" dirty="0" smtClean="0">
                <a:solidFill>
                  <a:srgbClr val="CC00FF"/>
                </a:solidFill>
                <a:latin typeface="Corbel" pitchFamily="34" charset="0"/>
              </a:rPr>
              <a:t>1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  </a:t>
            </a:r>
            <a:r>
              <a:rPr lang="nl-BE" dirty="0" err="1" smtClean="0">
                <a:solidFill>
                  <a:srgbClr val="CC00FF"/>
                </a:solidFill>
                <a:latin typeface="Corbel" pitchFamily="34" charset="0"/>
              </a:rPr>
              <a:t>A</a:t>
            </a:r>
            <a:r>
              <a:rPr lang="nl-BE" baseline="-25000" dirty="0" err="1" smtClean="0">
                <a:solidFill>
                  <a:srgbClr val="CC00FF"/>
                </a:solidFill>
                <a:latin typeface="Corbel" pitchFamily="34" charset="0"/>
              </a:rPr>
              <a:t>uf</a:t>
            </a:r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 dezelfde voor AC en DC</a:t>
            </a:r>
            <a:endParaRPr lang="nl-BE" dirty="0">
              <a:solidFill>
                <a:srgbClr val="CC00FF"/>
              </a:solidFill>
              <a:latin typeface="Corbe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 l="54451" t="6574" r="173" b="3036"/>
          <a:stretch>
            <a:fillRect/>
          </a:stretch>
        </p:blipFill>
        <p:spPr bwMode="auto">
          <a:xfrm>
            <a:off x="1016605" y="1403775"/>
            <a:ext cx="3600400" cy="255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2160" y="1673805"/>
            <a:ext cx="819885" cy="457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7165" y="2348880"/>
            <a:ext cx="1862541" cy="36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57165" y="2888940"/>
            <a:ext cx="2132075" cy="75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57165" y="3654025"/>
            <a:ext cx="1683148" cy="76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7155" y="4464115"/>
            <a:ext cx="2178140" cy="86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1549" y="184842"/>
            <a:ext cx="8235915" cy="1143000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Blokschema </a:t>
            </a:r>
            <a:r>
              <a:rPr lang="nl-BE" dirty="0" err="1" smtClean="0"/>
              <a:t>niet-inverterende</a:t>
            </a:r>
            <a:r>
              <a:rPr lang="nl-BE" dirty="0" smtClean="0"/>
              <a:t> verst.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Niet-inverterende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5</a:t>
            </a:fld>
            <a:r>
              <a:rPr lang="nl-BE" dirty="0" smtClean="0"/>
              <a:t>/12</a:t>
            </a:r>
            <a:endParaRPr lang="nl-B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6615" y="1628800"/>
            <a:ext cx="7106275" cy="328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Rechte verbindingslijn met pijl 8"/>
          <p:cNvCxnSpPr/>
          <p:nvPr/>
        </p:nvCxnSpPr>
        <p:spPr>
          <a:xfrm>
            <a:off x="1106615" y="1853825"/>
            <a:ext cx="405045" cy="1305145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296525" y="1493785"/>
            <a:ext cx="18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ingangsspanning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 flipV="1">
            <a:off x="2366755" y="3383996"/>
            <a:ext cx="945105" cy="1665184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466655" y="5049180"/>
            <a:ext cx="18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ingangsweerstand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6" name="Rechte verbindingslijn met pijl 15"/>
          <p:cNvCxnSpPr/>
          <p:nvPr/>
        </p:nvCxnSpPr>
        <p:spPr>
          <a:xfrm>
            <a:off x="4977045" y="1673805"/>
            <a:ext cx="225025" cy="72008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4076945" y="1313765"/>
            <a:ext cx="18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uitgangsweerstand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9" name="Rechte verbindingslijn met pijl 18"/>
          <p:cNvCxnSpPr/>
          <p:nvPr/>
        </p:nvCxnSpPr>
        <p:spPr>
          <a:xfrm flipH="1">
            <a:off x="7002270" y="1673805"/>
            <a:ext cx="495055" cy="153017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6597225" y="1313765"/>
            <a:ext cx="18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uitgangsspanning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24" name="Rechte verbindingslijn met pijl 23"/>
          <p:cNvCxnSpPr/>
          <p:nvPr/>
        </p:nvCxnSpPr>
        <p:spPr>
          <a:xfrm flipH="1">
            <a:off x="7992380" y="2663915"/>
            <a:ext cx="270030" cy="585065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7902370" y="230387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belasting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28" name="Rechte verbindingslijn met pijl 27"/>
          <p:cNvCxnSpPr/>
          <p:nvPr/>
        </p:nvCxnSpPr>
        <p:spPr>
          <a:xfrm flipH="1" flipV="1">
            <a:off x="5292080" y="3564015"/>
            <a:ext cx="720080" cy="1485164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5022050" y="5049180"/>
            <a:ext cx="20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spanningsversterking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In- en uitgangsweerstand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Niet-inverterende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6</a:t>
            </a:fld>
            <a:r>
              <a:rPr lang="nl-BE" dirty="0" smtClean="0"/>
              <a:t>/12</a:t>
            </a:r>
            <a:endParaRPr lang="nl-B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7075" y="2213865"/>
            <a:ext cx="1747168" cy="947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Rechte verbindingslijn met pijl 9"/>
          <p:cNvCxnSpPr/>
          <p:nvPr/>
        </p:nvCxnSpPr>
        <p:spPr>
          <a:xfrm flipV="1">
            <a:off x="6102170" y="3158970"/>
            <a:ext cx="0" cy="1575175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22050" y="4824155"/>
            <a:ext cx="2340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Bij belasting daalt de uitgangsspanning niet!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1610" y="2078850"/>
            <a:ext cx="2328024" cy="112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Rechte verbindingslijn met pijl 12"/>
          <p:cNvCxnSpPr/>
          <p:nvPr/>
        </p:nvCxnSpPr>
        <p:spPr>
          <a:xfrm flipH="1">
            <a:off x="3221850" y="1898830"/>
            <a:ext cx="1125124" cy="1080121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3626895" y="1538790"/>
            <a:ext cx="1755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Ingangsstroom = 0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1630" y="4014065"/>
            <a:ext cx="1845205" cy="79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Rechte verbindingslijn met pijl 15"/>
          <p:cNvCxnSpPr/>
          <p:nvPr/>
        </p:nvCxnSpPr>
        <p:spPr>
          <a:xfrm flipH="1" flipV="1">
            <a:off x="2096725" y="4914165"/>
            <a:ext cx="270030" cy="360039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1106615" y="5274205"/>
            <a:ext cx="2340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Belast de vorige trap niet!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Transferkarakteristiek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</a:t>
            </a:r>
            <a:r>
              <a:rPr lang="en-US" dirty="0" err="1" smtClean="0"/>
              <a:t>Niet-inverterende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7</a:t>
            </a:fld>
            <a:r>
              <a:rPr lang="nl-BE" dirty="0" smtClean="0"/>
              <a:t>/12</a:t>
            </a:r>
            <a:endParaRPr lang="nl-B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700" y="1133745"/>
            <a:ext cx="5445605" cy="467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Spanningsvolger-buffertrap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Niet-inverterende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8</a:t>
            </a:fld>
            <a:r>
              <a:rPr lang="nl-BE" dirty="0" smtClean="0"/>
              <a:t>/12</a:t>
            </a:r>
            <a:endParaRPr lang="nl-BE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 l="54451" t="6574" r="173" b="3036"/>
          <a:stretch>
            <a:fillRect/>
          </a:stretch>
        </p:blipFill>
        <p:spPr bwMode="auto">
          <a:xfrm>
            <a:off x="1106615" y="1358770"/>
            <a:ext cx="3060340" cy="217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Rechte verbindingslijn met pijl 12"/>
          <p:cNvCxnSpPr/>
          <p:nvPr/>
        </p:nvCxnSpPr>
        <p:spPr>
          <a:xfrm flipH="1">
            <a:off x="2771801" y="1628800"/>
            <a:ext cx="1395154" cy="1350151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3671900" y="1268760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R</a:t>
            </a:r>
            <a:r>
              <a:rPr lang="nl-BE" sz="1600" baseline="-25000" dirty="0" smtClean="0">
                <a:solidFill>
                  <a:srgbClr val="FF00FF"/>
                </a:solidFill>
                <a:latin typeface="Corbel" pitchFamily="34" charset="0"/>
              </a:rPr>
              <a:t>1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 weglaten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7135" y="1313765"/>
            <a:ext cx="1986148" cy="220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6614" y="3983782"/>
            <a:ext cx="2835315" cy="190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Rechte verbindingslijn met pijl 20"/>
          <p:cNvCxnSpPr/>
          <p:nvPr/>
        </p:nvCxnSpPr>
        <p:spPr>
          <a:xfrm flipH="1">
            <a:off x="2681790" y="4059070"/>
            <a:ext cx="1125125" cy="1080121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2411760" y="3699030"/>
            <a:ext cx="3015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 smtClean="0">
                <a:solidFill>
                  <a:srgbClr val="FF00FF"/>
                </a:solidFill>
                <a:latin typeface="Corbel" pitchFamily="34" charset="0"/>
              </a:rPr>
              <a:t>R</a:t>
            </a:r>
            <a:r>
              <a:rPr lang="nl-BE" sz="1600" baseline="-25000" dirty="0" err="1" smtClean="0">
                <a:solidFill>
                  <a:srgbClr val="FF00FF"/>
                </a:solidFill>
                <a:latin typeface="Corbel" pitchFamily="34" charset="0"/>
              </a:rPr>
              <a:t>f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 vervangen door kortsluiting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 r="2300"/>
          <a:stretch>
            <a:fillRect/>
          </a:stretch>
        </p:blipFill>
        <p:spPr bwMode="auto">
          <a:xfrm>
            <a:off x="6282190" y="4149080"/>
            <a:ext cx="1800200" cy="180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kstvak 24"/>
          <p:cNvSpPr txBox="1"/>
          <p:nvPr/>
        </p:nvSpPr>
        <p:spPr>
          <a:xfrm>
            <a:off x="5607115" y="3699030"/>
            <a:ext cx="279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Eigenschappen buffertrap</a:t>
            </a:r>
            <a:endParaRPr lang="nl-BE" dirty="0">
              <a:latin typeface="Corbel" pitchFamily="34" charset="0"/>
            </a:endParaRPr>
          </a:p>
        </p:txBody>
      </p:sp>
      <p:sp>
        <p:nvSpPr>
          <p:cNvPr id="26" name="Vrije vorm 25"/>
          <p:cNvSpPr/>
          <p:nvPr/>
        </p:nvSpPr>
        <p:spPr>
          <a:xfrm>
            <a:off x="2231740" y="2798930"/>
            <a:ext cx="405045" cy="315035"/>
          </a:xfrm>
          <a:custGeom>
            <a:avLst/>
            <a:gdLst>
              <a:gd name="connsiteX0" fmla="*/ 0 w 391131"/>
              <a:gd name="connsiteY0" fmla="*/ 0 h 317133"/>
              <a:gd name="connsiteX1" fmla="*/ 391131 w 391131"/>
              <a:gd name="connsiteY1" fmla="*/ 317133 h 31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1131" h="317133">
                <a:moveTo>
                  <a:pt x="0" y="0"/>
                </a:moveTo>
                <a:lnTo>
                  <a:pt x="391131" y="317133"/>
                </a:lnTo>
              </a:path>
            </a:pathLst>
          </a:custGeom>
          <a:ln w="15875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Vrije vorm 26"/>
          <p:cNvSpPr/>
          <p:nvPr/>
        </p:nvSpPr>
        <p:spPr>
          <a:xfrm flipH="1">
            <a:off x="2231740" y="2798930"/>
            <a:ext cx="405045" cy="315035"/>
          </a:xfrm>
          <a:custGeom>
            <a:avLst/>
            <a:gdLst>
              <a:gd name="connsiteX0" fmla="*/ 0 w 391131"/>
              <a:gd name="connsiteY0" fmla="*/ 0 h 317133"/>
              <a:gd name="connsiteX1" fmla="*/ 391131 w 391131"/>
              <a:gd name="connsiteY1" fmla="*/ 317133 h 31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1131" h="317133">
                <a:moveTo>
                  <a:pt x="0" y="0"/>
                </a:moveTo>
                <a:lnTo>
                  <a:pt x="391131" y="317133"/>
                </a:lnTo>
              </a:path>
            </a:pathLst>
          </a:custGeom>
          <a:ln w="15875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5" grpId="0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Asymmetrische voeding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Niet-inverterende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9</a:t>
            </a:fld>
            <a:r>
              <a:rPr lang="nl-BE" dirty="0" smtClean="0"/>
              <a:t>/12</a:t>
            </a:r>
            <a:endParaRPr lang="nl-BE" dirty="0"/>
          </a:p>
        </p:txBody>
      </p:sp>
      <p:sp>
        <p:nvSpPr>
          <p:cNvPr id="11" name="Tekstvak 10"/>
          <p:cNvSpPr txBox="1"/>
          <p:nvPr/>
        </p:nvSpPr>
        <p:spPr>
          <a:xfrm>
            <a:off x="1781690" y="5139190"/>
            <a:ext cx="193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Bij R</a:t>
            </a:r>
            <a:r>
              <a:rPr lang="nl-BE" baseline="-25000" dirty="0" smtClean="0">
                <a:latin typeface="Corbel" pitchFamily="34" charset="0"/>
              </a:rPr>
              <a:t>2</a:t>
            </a:r>
            <a:r>
              <a:rPr lang="nl-BE" dirty="0" smtClean="0">
                <a:latin typeface="Corbel" pitchFamily="34" charset="0"/>
              </a:rPr>
              <a:t> = R</a:t>
            </a:r>
            <a:r>
              <a:rPr lang="nl-BE" baseline="-25000" dirty="0" smtClean="0">
                <a:latin typeface="Corbel" pitchFamily="34" charset="0"/>
              </a:rPr>
              <a:t>3</a:t>
            </a:r>
            <a:endParaRPr lang="nl-BE" dirty="0">
              <a:latin typeface="Corbel" pitchFamily="34" charset="0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656565" y="1223755"/>
            <a:ext cx="261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Enkelvoudige voeding </a:t>
            </a:r>
            <a:r>
              <a:rPr lang="nl-BE" dirty="0" err="1" smtClean="0">
                <a:latin typeface="Corbel" pitchFamily="34" charset="0"/>
              </a:rPr>
              <a:t>U</a:t>
            </a:r>
            <a:r>
              <a:rPr lang="nl-BE" baseline="-25000" dirty="0" err="1" smtClean="0">
                <a:latin typeface="Corbel" pitchFamily="34" charset="0"/>
              </a:rPr>
              <a:t>s</a:t>
            </a:r>
            <a:r>
              <a:rPr lang="nl-BE" baseline="-25000" dirty="0" smtClean="0">
                <a:latin typeface="Corbel" pitchFamily="34" charset="0"/>
              </a:rPr>
              <a:t>+</a:t>
            </a:r>
            <a:endParaRPr lang="nl-BE" dirty="0">
              <a:latin typeface="Corbe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524" y="1763815"/>
            <a:ext cx="437063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0223" y="1763815"/>
            <a:ext cx="4393777" cy="328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kstvak 11"/>
          <p:cNvSpPr txBox="1"/>
          <p:nvPr/>
        </p:nvSpPr>
        <p:spPr>
          <a:xfrm>
            <a:off x="6057165" y="1538790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Signaalverloop</a:t>
            </a:r>
            <a:endParaRPr lang="nl-BE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disee_templat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1876</TotalTime>
  <Words>228</Words>
  <Application>Microsoft Office PowerPoint</Application>
  <PresentationFormat>Diavoorstelling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7</vt:i4>
      </vt:variant>
      <vt:variant>
        <vt:lpstr>Diatitels</vt:lpstr>
      </vt:variant>
      <vt:variant>
        <vt:i4>12</vt:i4>
      </vt:variant>
    </vt:vector>
  </HeadingPairs>
  <TitlesOfParts>
    <vt:vector size="19" baseType="lpstr">
      <vt:lpstr>odisee_template</vt:lpstr>
      <vt:lpstr>2_Odisee</vt:lpstr>
      <vt:lpstr>3_Odisee</vt:lpstr>
      <vt:lpstr>7_Odisee</vt:lpstr>
      <vt:lpstr>4_Odisee</vt:lpstr>
      <vt:lpstr>5_Odisee</vt:lpstr>
      <vt:lpstr>6_Odisee</vt:lpstr>
      <vt:lpstr>Elektronische signalen 2    </vt:lpstr>
      <vt:lpstr>Principeschema</vt:lpstr>
      <vt:lpstr>Terugkoppeling-tegenkoppeling</vt:lpstr>
      <vt:lpstr>Spanningsversterking</vt:lpstr>
      <vt:lpstr>Blokschema niet-inverterende verst.</vt:lpstr>
      <vt:lpstr>In- en uitgangsweerstand</vt:lpstr>
      <vt:lpstr>Transferkarakteristiek</vt:lpstr>
      <vt:lpstr>Spanningsvolger-buffertrap</vt:lpstr>
      <vt:lpstr>Asymmetrische voeding</vt:lpstr>
      <vt:lpstr>Oefening - fasesplitter</vt:lpstr>
      <vt:lpstr>Toepassing– fasesplitter </vt:lpstr>
      <vt:lpstr>Oplossing – fasesplitter </vt:lpstr>
    </vt:vector>
  </TitlesOfParts>
  <Company>The Factory Brussels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Van der Eecken</dc:creator>
  <cp:lastModifiedBy>Patrik Debbaut</cp:lastModifiedBy>
  <cp:revision>136</cp:revision>
  <dcterms:created xsi:type="dcterms:W3CDTF">2014-08-06T13:17:37Z</dcterms:created>
  <dcterms:modified xsi:type="dcterms:W3CDTF">2015-09-09T10:03:04Z</dcterms:modified>
</cp:coreProperties>
</file>