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40"/>
  </p:notesMasterIdLst>
  <p:handoutMasterIdLst>
    <p:handoutMasterId r:id="rId41"/>
  </p:handoutMasterIdLst>
  <p:sldIdLst>
    <p:sldId id="256" r:id="rId8"/>
    <p:sldId id="272" r:id="rId9"/>
    <p:sldId id="286" r:id="rId10"/>
    <p:sldId id="287" r:id="rId11"/>
    <p:sldId id="289" r:id="rId12"/>
    <p:sldId id="290" r:id="rId13"/>
    <p:sldId id="273" r:id="rId14"/>
    <p:sldId id="291" r:id="rId15"/>
    <p:sldId id="292" r:id="rId16"/>
    <p:sldId id="275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CC00FF"/>
    <a:srgbClr val="006482"/>
    <a:srgbClr val="006699"/>
    <a:srgbClr val="009900"/>
    <a:srgbClr val="CC00CC"/>
    <a:srgbClr val="CC0099"/>
    <a:srgbClr val="FF33CC"/>
    <a:srgbClr val="198B64"/>
    <a:srgbClr val="C671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293" autoAdjust="0"/>
  </p:normalViewPr>
  <p:slideViewPr>
    <p:cSldViewPr snapToGrid="0" showGuides="1">
      <p:cViewPr varScale="1">
        <p:scale>
          <a:sx n="113" d="100"/>
          <a:sy n="113" d="100"/>
        </p:scale>
        <p:origin x="-840" y="-84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Spanningscomparatoren</a:t>
            </a:r>
            <a:endParaRPr lang="nl-BE" dirty="0" smtClean="0"/>
          </a:p>
          <a:p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Venstercomparator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10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216" y="1449973"/>
            <a:ext cx="5562456" cy="420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kstvak 13"/>
          <p:cNvSpPr txBox="1"/>
          <p:nvPr/>
        </p:nvSpPr>
        <p:spPr>
          <a:xfrm>
            <a:off x="6873993" y="1486146"/>
            <a:ext cx="15926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Voorwaarde:     </a:t>
            </a:r>
          </a:p>
          <a:p>
            <a:endParaRPr lang="nl-BE" sz="1000" b="1" dirty="0" smtClean="0">
              <a:latin typeface="Corbel" pitchFamily="34" charset="0"/>
            </a:endParaRPr>
          </a:p>
          <a:p>
            <a:r>
              <a:rPr lang="nl-BE" b="1" dirty="0" smtClean="0">
                <a:latin typeface="Corbel" pitchFamily="34" charset="0"/>
              </a:rPr>
              <a:t>U</a:t>
            </a:r>
            <a:r>
              <a:rPr lang="nl-BE" b="1" baseline="-25000" dirty="0" smtClean="0">
                <a:latin typeface="Corbel" pitchFamily="34" charset="0"/>
              </a:rPr>
              <a:t>ref2</a:t>
            </a:r>
            <a:r>
              <a:rPr lang="nl-BE" b="1" dirty="0" smtClean="0">
                <a:latin typeface="Corbel" pitchFamily="34" charset="0"/>
              </a:rPr>
              <a:t> </a:t>
            </a:r>
            <a:r>
              <a:rPr lang="nl-BE" b="1" dirty="0" smtClean="0">
                <a:latin typeface="Corbel" pitchFamily="34" charset="0"/>
                <a:sym typeface="Symbol"/>
              </a:rPr>
              <a:t> </a:t>
            </a:r>
            <a:r>
              <a:rPr lang="nl-BE" b="1" dirty="0" smtClean="0">
                <a:latin typeface="Corbel" pitchFamily="34" charset="0"/>
              </a:rPr>
              <a:t>U</a:t>
            </a:r>
            <a:r>
              <a:rPr lang="nl-BE" b="1" baseline="-25000" dirty="0" smtClean="0">
                <a:latin typeface="Corbel" pitchFamily="34" charset="0"/>
              </a:rPr>
              <a:t>ref1</a:t>
            </a:r>
            <a:endParaRPr lang="nl-BE" b="1" dirty="0">
              <a:latin typeface="Corbel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6873992" y="3010145"/>
            <a:ext cx="1787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Uitgang hoog:     </a:t>
            </a:r>
          </a:p>
          <a:p>
            <a:endParaRPr lang="nl-BE" sz="1000" b="1" dirty="0" smtClean="0">
              <a:latin typeface="Corbel" pitchFamily="34" charset="0"/>
            </a:endParaRPr>
          </a:p>
          <a:p>
            <a:r>
              <a:rPr lang="nl-BE" b="1" dirty="0" err="1" smtClean="0">
                <a:latin typeface="Corbel" pitchFamily="34" charset="0"/>
              </a:rPr>
              <a:t>U</a:t>
            </a:r>
            <a:r>
              <a:rPr lang="nl-BE" b="1" baseline="-25000" dirty="0" err="1" smtClean="0">
                <a:latin typeface="Corbel" pitchFamily="34" charset="0"/>
              </a:rPr>
              <a:t>g</a:t>
            </a:r>
            <a:r>
              <a:rPr lang="nl-BE" b="1" dirty="0" smtClean="0">
                <a:latin typeface="Corbel" pitchFamily="34" charset="0"/>
              </a:rPr>
              <a:t> </a:t>
            </a:r>
            <a:r>
              <a:rPr lang="nl-BE" b="1" dirty="0" smtClean="0">
                <a:latin typeface="Corbel" pitchFamily="34" charset="0"/>
                <a:sym typeface="Symbol"/>
              </a:rPr>
              <a:t> </a:t>
            </a:r>
            <a:r>
              <a:rPr lang="nl-BE" b="1" dirty="0" smtClean="0">
                <a:latin typeface="Corbel" pitchFamily="34" charset="0"/>
              </a:rPr>
              <a:t> U</a:t>
            </a:r>
            <a:r>
              <a:rPr lang="nl-BE" b="1" baseline="-25000" dirty="0" smtClean="0">
                <a:latin typeface="Corbel" pitchFamily="34" charset="0"/>
              </a:rPr>
              <a:t>ref2</a:t>
            </a:r>
            <a:r>
              <a:rPr lang="nl-BE" b="1" dirty="0" smtClean="0">
                <a:latin typeface="Corbel" pitchFamily="34" charset="0"/>
              </a:rPr>
              <a:t> </a:t>
            </a:r>
            <a:r>
              <a:rPr lang="nl-BE" b="1" dirty="0" smtClean="0">
                <a:latin typeface="Corbel" pitchFamily="34" charset="0"/>
                <a:sym typeface="Symbol"/>
              </a:rPr>
              <a:t>en</a:t>
            </a:r>
          </a:p>
          <a:p>
            <a:r>
              <a:rPr lang="nl-BE" b="1" dirty="0" err="1" smtClean="0">
                <a:latin typeface="Corbel" pitchFamily="34" charset="0"/>
              </a:rPr>
              <a:t>U</a:t>
            </a:r>
            <a:r>
              <a:rPr lang="nl-BE" b="1" baseline="-25000" dirty="0" err="1" smtClean="0">
                <a:latin typeface="Corbel" pitchFamily="34" charset="0"/>
              </a:rPr>
              <a:t>g</a:t>
            </a:r>
            <a:r>
              <a:rPr lang="nl-BE" b="1" dirty="0" smtClean="0">
                <a:latin typeface="Corbel" pitchFamily="34" charset="0"/>
              </a:rPr>
              <a:t> </a:t>
            </a:r>
            <a:r>
              <a:rPr lang="nl-BE" b="1" dirty="0" smtClean="0">
                <a:latin typeface="Corbel" pitchFamily="34" charset="0"/>
                <a:sym typeface="Symbol"/>
              </a:rPr>
              <a:t>  </a:t>
            </a:r>
            <a:r>
              <a:rPr lang="nl-BE" b="1" dirty="0" smtClean="0">
                <a:latin typeface="Corbel" pitchFamily="34" charset="0"/>
              </a:rPr>
              <a:t>U</a:t>
            </a:r>
            <a:r>
              <a:rPr lang="nl-BE" b="1" baseline="-25000" dirty="0" smtClean="0">
                <a:latin typeface="Corbel" pitchFamily="34" charset="0"/>
              </a:rPr>
              <a:t>ref1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6415" y="1"/>
            <a:ext cx="8028852" cy="685800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Venstercomparator-signalen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Niet-inverterende</a:t>
            </a:r>
            <a:r>
              <a:rPr lang="en-US" dirty="0" smtClean="0"/>
              <a:t> </a:t>
            </a:r>
            <a:r>
              <a:rPr lang="en-US" dirty="0" err="1" smtClean="0"/>
              <a:t>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11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16" name="Tekstvak 15"/>
          <p:cNvSpPr txBox="1"/>
          <p:nvPr/>
        </p:nvSpPr>
        <p:spPr>
          <a:xfrm>
            <a:off x="5867402" y="1155945"/>
            <a:ext cx="26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rbel" pitchFamily="34" charset="0"/>
              </a:rPr>
              <a:t>Opamps</a:t>
            </a:r>
            <a:r>
              <a:rPr lang="nl-BE" dirty="0" smtClean="0">
                <a:latin typeface="Corbel" pitchFamily="34" charset="0"/>
              </a:rPr>
              <a:t> asymmetrisch gevoed (</a:t>
            </a:r>
            <a:r>
              <a:rPr lang="nl-BE" dirty="0" err="1" smtClean="0">
                <a:latin typeface="Corbel" pitchFamily="34" charset="0"/>
              </a:rPr>
              <a:t>U</a:t>
            </a:r>
            <a:r>
              <a:rPr lang="nl-BE" baseline="-25000" dirty="0" err="1" smtClean="0">
                <a:latin typeface="Corbel" pitchFamily="34" charset="0"/>
              </a:rPr>
              <a:t>s</a:t>
            </a:r>
            <a:r>
              <a:rPr lang="nl-BE" baseline="-25000" dirty="0" smtClean="0">
                <a:latin typeface="Corbel" pitchFamily="34" charset="0"/>
              </a:rPr>
              <a:t>+</a:t>
            </a:r>
            <a:r>
              <a:rPr lang="nl-BE" dirty="0" smtClean="0">
                <a:latin typeface="Corbel" pitchFamily="34" charset="0"/>
              </a:rPr>
              <a:t> 15V en </a:t>
            </a:r>
            <a:r>
              <a:rPr lang="nl-BE" dirty="0" err="1" smtClean="0">
                <a:latin typeface="Corbel" pitchFamily="34" charset="0"/>
              </a:rPr>
              <a:t>U</a:t>
            </a:r>
            <a:r>
              <a:rPr lang="nl-BE" baseline="-25000" dirty="0" err="1" smtClean="0">
                <a:latin typeface="Corbel" pitchFamily="34" charset="0"/>
              </a:rPr>
              <a:t>s</a:t>
            </a:r>
            <a:r>
              <a:rPr lang="nl-BE" baseline="-25000" dirty="0" smtClean="0">
                <a:latin typeface="Corbel" pitchFamily="34" charset="0"/>
              </a:rPr>
              <a:t>-</a:t>
            </a:r>
            <a:r>
              <a:rPr lang="nl-BE" dirty="0" smtClean="0">
                <a:latin typeface="Corbel" pitchFamily="34" charset="0"/>
              </a:rPr>
              <a:t> 0V)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362" y="702732"/>
            <a:ext cx="3766771" cy="53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5918201" y="263761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Transferkarakteristiek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2833" y="3081866"/>
            <a:ext cx="3375676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Venstercomparator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12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354" y="1569270"/>
            <a:ext cx="5702419" cy="402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kstvak 13"/>
          <p:cNvSpPr txBox="1"/>
          <p:nvPr/>
        </p:nvSpPr>
        <p:spPr>
          <a:xfrm>
            <a:off x="5080000" y="1316812"/>
            <a:ext cx="376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Voorbeeld: </a:t>
            </a:r>
          </a:p>
          <a:p>
            <a:r>
              <a:rPr lang="nl-BE" b="1" dirty="0" err="1" smtClean="0">
                <a:latin typeface="Corbel" pitchFamily="34" charset="0"/>
              </a:rPr>
              <a:t>venstercomparator</a:t>
            </a:r>
            <a:r>
              <a:rPr lang="nl-BE" b="1" dirty="0" smtClean="0">
                <a:latin typeface="Corbel" pitchFamily="34" charset="0"/>
              </a:rPr>
              <a:t> zonder </a:t>
            </a:r>
            <a:r>
              <a:rPr lang="nl-BE" b="1" dirty="0" err="1" smtClean="0">
                <a:latin typeface="Corbel" pitchFamily="34" charset="0"/>
              </a:rPr>
              <a:t>AND-poort</a:t>
            </a:r>
            <a:r>
              <a:rPr lang="nl-BE" b="1" dirty="0" smtClean="0">
                <a:latin typeface="Corbel" pitchFamily="34" charset="0"/>
              </a:rPr>
              <a:t> met symmetrische voeding van +15V en -15V en ideale </a:t>
            </a:r>
            <a:r>
              <a:rPr lang="nl-BE" b="1" dirty="0" err="1" smtClean="0">
                <a:latin typeface="Corbel" pitchFamily="34" charset="0"/>
              </a:rPr>
              <a:t>opamp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9200" y="2876353"/>
            <a:ext cx="2069571" cy="95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Venstercomparator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13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334" y="4256419"/>
            <a:ext cx="2069571" cy="95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075" y="1567867"/>
            <a:ext cx="5692925" cy="404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5130800" y="1223678"/>
            <a:ext cx="376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Voorbeeld: </a:t>
            </a:r>
          </a:p>
          <a:p>
            <a:r>
              <a:rPr lang="nl-BE" b="1" dirty="0" err="1" smtClean="0">
                <a:latin typeface="Corbel" pitchFamily="34" charset="0"/>
              </a:rPr>
              <a:t>venstercomparator</a:t>
            </a:r>
            <a:r>
              <a:rPr lang="nl-BE" b="1" dirty="0" smtClean="0">
                <a:latin typeface="Corbel" pitchFamily="34" charset="0"/>
              </a:rPr>
              <a:t> zonder </a:t>
            </a:r>
            <a:r>
              <a:rPr lang="nl-BE" b="1" dirty="0" err="1" smtClean="0">
                <a:latin typeface="Corbel" pitchFamily="34" charset="0"/>
              </a:rPr>
              <a:t>AND-poort</a:t>
            </a:r>
            <a:r>
              <a:rPr lang="nl-BE" b="1" dirty="0" smtClean="0">
                <a:latin typeface="Corbel" pitchFamily="34" charset="0"/>
              </a:rPr>
              <a:t> met symmetrische voeding van +15V en -15V en ideale </a:t>
            </a:r>
            <a:r>
              <a:rPr lang="nl-BE" b="1" dirty="0" err="1" smtClean="0">
                <a:latin typeface="Corbel" pitchFamily="34" charset="0"/>
              </a:rPr>
              <a:t>opamp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err="1" smtClean="0"/>
              <a:t>Schmitt-trigger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14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5959368" y="2846683"/>
            <a:ext cx="2841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Foutieve pulsreconstructie bij gewone </a:t>
            </a:r>
            <a:r>
              <a:rPr lang="nl-BE" b="1" dirty="0" err="1" smtClean="0">
                <a:latin typeface="Corbel" pitchFamily="34" charset="0"/>
              </a:rPr>
              <a:t>comparatoren</a:t>
            </a:r>
            <a:r>
              <a:rPr lang="nl-BE" b="1" dirty="0" smtClean="0">
                <a:latin typeface="Corbel" pitchFamily="34" charset="0"/>
              </a:rPr>
              <a:t> met signaalstoringen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460" y="1092201"/>
            <a:ext cx="4906082" cy="485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>
          <a:xfrm flipH="1">
            <a:off x="4292447" y="5096933"/>
            <a:ext cx="491220" cy="421113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803570" y="487774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jitter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err="1" smtClean="0"/>
              <a:t>Comparator</a:t>
            </a:r>
            <a:r>
              <a:rPr lang="nl-BE" dirty="0" smtClean="0"/>
              <a:t> met </a:t>
            </a:r>
            <a:r>
              <a:rPr lang="nl-BE" dirty="0" err="1" smtClean="0"/>
              <a:t>hysteresis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15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5867400" y="2846683"/>
            <a:ext cx="2933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Correcte pulsreconstructie bij een </a:t>
            </a:r>
            <a:r>
              <a:rPr lang="nl-BE" b="1" dirty="0" err="1" smtClean="0">
                <a:latin typeface="Corbel" pitchFamily="34" charset="0"/>
              </a:rPr>
              <a:t>comparator</a:t>
            </a:r>
            <a:r>
              <a:rPr lang="nl-BE" b="1" dirty="0" smtClean="0">
                <a:latin typeface="Corbel" pitchFamily="34" charset="0"/>
              </a:rPr>
              <a:t> met </a:t>
            </a:r>
            <a:r>
              <a:rPr lang="nl-BE" b="1" dirty="0" err="1" smtClean="0">
                <a:latin typeface="Corbel" pitchFamily="34" charset="0"/>
              </a:rPr>
              <a:t>hysteresis</a:t>
            </a:r>
            <a:r>
              <a:rPr lang="nl-BE" b="1" dirty="0" smtClean="0">
                <a:latin typeface="Corbel" pitchFamily="34" charset="0"/>
              </a:rPr>
              <a:t> = </a:t>
            </a:r>
            <a:r>
              <a:rPr lang="nl-BE" b="1" dirty="0" err="1" smtClean="0">
                <a:latin typeface="Corbel" pitchFamily="34" charset="0"/>
              </a:rPr>
              <a:t>Schmitt-trigger</a:t>
            </a:r>
            <a:r>
              <a:rPr lang="nl-BE" b="1" dirty="0" smtClean="0">
                <a:latin typeface="Corbel" pitchFamily="34" charset="0"/>
              </a:rPr>
              <a:t> met signaalstoringen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939" y="1151465"/>
            <a:ext cx="4895912" cy="480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>
            <a:stCxn id="13" idx="1"/>
          </p:cNvCxnSpPr>
          <p:nvPr/>
        </p:nvCxnSpPr>
        <p:spPr>
          <a:xfrm flipH="1">
            <a:off x="5139113" y="1668820"/>
            <a:ext cx="671990" cy="65729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12" idx="1"/>
          </p:cNvCxnSpPr>
          <p:nvPr/>
        </p:nvCxnSpPr>
        <p:spPr>
          <a:xfrm flipH="1">
            <a:off x="5096780" y="2490086"/>
            <a:ext cx="748190" cy="775828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5844970" y="2320809"/>
            <a:ext cx="266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Laag omklapniveau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5811103" y="1499543"/>
            <a:ext cx="266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Hoog omklapniveau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err="1" smtClean="0"/>
              <a:t>Inverterende</a:t>
            </a:r>
            <a:r>
              <a:rPr lang="nl-BE" dirty="0" smtClean="0"/>
              <a:t> </a:t>
            </a:r>
            <a:r>
              <a:rPr lang="nl-BE" dirty="0" err="1" smtClean="0"/>
              <a:t>Schmitt-trigger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16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934" y="1502071"/>
            <a:ext cx="6019799" cy="421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Rechte verbindingslijn met pijl 9"/>
          <p:cNvCxnSpPr/>
          <p:nvPr/>
        </p:nvCxnSpPr>
        <p:spPr>
          <a:xfrm flipH="1" flipV="1">
            <a:off x="6315980" y="2089046"/>
            <a:ext cx="153" cy="28162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860969" y="1855142"/>
            <a:ext cx="154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FF"/>
                </a:solidFill>
                <a:latin typeface="Corbel" pitchFamily="34" charset="0"/>
              </a:rPr>
              <a:t>Meekoppeling</a:t>
            </a:r>
            <a:endParaRPr lang="nl-BE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 flipH="1" flipV="1">
            <a:off x="3276446" y="3587646"/>
            <a:ext cx="153" cy="28162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 flipV="1">
            <a:off x="6460066" y="1701800"/>
            <a:ext cx="1" cy="668866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err="1" smtClean="0"/>
              <a:t>Inverterende</a:t>
            </a:r>
            <a:r>
              <a:rPr lang="nl-BE" dirty="0" smtClean="0"/>
              <a:t> </a:t>
            </a:r>
            <a:r>
              <a:rPr lang="nl-BE" dirty="0" err="1" smtClean="0"/>
              <a:t>Schmitt-trigger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17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265004"/>
            <a:ext cx="2844799" cy="19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2265" y="1230650"/>
            <a:ext cx="4262249" cy="2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798" y="1575330"/>
            <a:ext cx="2129367" cy="70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7706" y="2264834"/>
            <a:ext cx="22336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799" y="3331634"/>
            <a:ext cx="2945346" cy="29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152" y="3744196"/>
            <a:ext cx="5796381" cy="2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58468" y="3736555"/>
            <a:ext cx="1634066" cy="39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9"/>
          <a:srcRect b="75954"/>
          <a:stretch>
            <a:fillRect/>
          </a:stretch>
        </p:blipFill>
        <p:spPr bwMode="auto">
          <a:xfrm>
            <a:off x="629728" y="4103868"/>
            <a:ext cx="4427255" cy="27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9"/>
          <a:srcRect l="39706" t="39683" r="12484"/>
          <a:stretch>
            <a:fillRect/>
          </a:stretch>
        </p:blipFill>
        <p:spPr bwMode="auto">
          <a:xfrm>
            <a:off x="5477933" y="4165600"/>
            <a:ext cx="2116667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10"/>
          <a:srcRect r="19391" b="9440"/>
          <a:stretch>
            <a:fillRect/>
          </a:stretch>
        </p:blipFill>
        <p:spPr bwMode="auto">
          <a:xfrm>
            <a:off x="629730" y="4883003"/>
            <a:ext cx="4399470" cy="22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11"/>
          <a:srcRect l="1956" t="9508"/>
          <a:stretch>
            <a:fillRect/>
          </a:stretch>
        </p:blipFill>
        <p:spPr bwMode="auto">
          <a:xfrm>
            <a:off x="643468" y="5427135"/>
            <a:ext cx="3149600" cy="25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2"/>
          <a:srcRect r="1610" b="3381"/>
          <a:stretch>
            <a:fillRect/>
          </a:stretch>
        </p:blipFill>
        <p:spPr bwMode="auto">
          <a:xfrm>
            <a:off x="1619781" y="5140963"/>
            <a:ext cx="3104619" cy="22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10"/>
          <a:srcRect l="81695" t="4369" r="931" b="9440"/>
          <a:stretch>
            <a:fillRect/>
          </a:stretch>
        </p:blipFill>
        <p:spPr bwMode="auto">
          <a:xfrm>
            <a:off x="651933" y="5147733"/>
            <a:ext cx="948267" cy="2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35600" y="4934522"/>
            <a:ext cx="2184400" cy="82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98" y="0"/>
            <a:ext cx="8028852" cy="945105"/>
          </a:xfrm>
        </p:spPr>
        <p:txBody>
          <a:bodyPr/>
          <a:lstStyle/>
          <a:p>
            <a:r>
              <a:rPr lang="nl-BE" dirty="0" err="1" smtClean="0"/>
              <a:t>Inverterende</a:t>
            </a:r>
            <a:r>
              <a:rPr lang="nl-BE" dirty="0" smtClean="0"/>
              <a:t> </a:t>
            </a:r>
            <a:r>
              <a:rPr lang="nl-BE" dirty="0" err="1" smtClean="0"/>
              <a:t>Schmitt-trigger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18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927" y="807975"/>
            <a:ext cx="3519985" cy="524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9549" y="2015003"/>
            <a:ext cx="3530291" cy="315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kstvak 14"/>
          <p:cNvSpPr txBox="1"/>
          <p:nvPr/>
        </p:nvSpPr>
        <p:spPr>
          <a:xfrm>
            <a:off x="5396544" y="1432750"/>
            <a:ext cx="24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Transferkarakteristiek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8"/>
            <a:ext cx="8028852" cy="748485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Niet-inverterende</a:t>
            </a:r>
            <a:r>
              <a:rPr lang="nl-BE" dirty="0" smtClean="0"/>
              <a:t> </a:t>
            </a:r>
            <a:r>
              <a:rPr lang="nl-BE" dirty="0" err="1" smtClean="0"/>
              <a:t>Schmitt-trigger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19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134" y="1464733"/>
            <a:ext cx="6216758" cy="36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err="1" smtClean="0"/>
              <a:t>Nuldoorgangsdetector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493785"/>
            <a:ext cx="5895655" cy="165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701570" y="1178750"/>
            <a:ext cx="37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Inverterende-nuldoorgangsdetector</a:t>
            </a:r>
            <a:endParaRPr lang="nl-BE" b="1" dirty="0">
              <a:latin typeface="Corbe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662009" y="1178750"/>
            <a:ext cx="42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Niet-inverterende-nuldoorgangsdetector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656" y="3090248"/>
            <a:ext cx="5850650" cy="297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Rechte verbindingslijn met pijl 12"/>
          <p:cNvCxnSpPr/>
          <p:nvPr/>
        </p:nvCxnSpPr>
        <p:spPr>
          <a:xfrm flipV="1">
            <a:off x="1691680" y="4779150"/>
            <a:ext cx="765085" cy="49505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476545" y="5139190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omslagpunt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 flipV="1">
            <a:off x="1691680" y="4779150"/>
            <a:ext cx="1350150" cy="585066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H="1" flipV="1">
            <a:off x="6462210" y="4779150"/>
            <a:ext cx="630070" cy="67507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047275" y="5274205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omslagpunt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 flipH="1" flipV="1">
            <a:off x="5877145" y="4779150"/>
            <a:ext cx="1215136" cy="72008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8"/>
            <a:ext cx="8028852" cy="748485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Niet-inverterende</a:t>
            </a:r>
            <a:r>
              <a:rPr lang="nl-BE" dirty="0" smtClean="0"/>
              <a:t> </a:t>
            </a:r>
            <a:r>
              <a:rPr lang="nl-BE" dirty="0" err="1" smtClean="0"/>
              <a:t>Schmitt-trigger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20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534" y="1227666"/>
            <a:ext cx="3679127" cy="215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9242" y="1165064"/>
            <a:ext cx="3876492" cy="2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4296" y="1571626"/>
            <a:ext cx="4008437" cy="25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049" y="2011892"/>
            <a:ext cx="1151943" cy="68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98544" y="2814107"/>
            <a:ext cx="1325589" cy="3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3350156"/>
            <a:ext cx="1690158" cy="77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1210" y="4356031"/>
            <a:ext cx="5346324" cy="27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5541" y="4784198"/>
            <a:ext cx="2524125" cy="2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51462" y="4836055"/>
            <a:ext cx="1667403" cy="74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8"/>
            <a:ext cx="8028852" cy="748485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Niet-inverterende</a:t>
            </a:r>
            <a:r>
              <a:rPr lang="nl-BE" dirty="0" smtClean="0"/>
              <a:t> </a:t>
            </a:r>
            <a:r>
              <a:rPr lang="nl-BE" dirty="0" err="1" smtClean="0"/>
              <a:t>Schmitt-trigger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21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881" y="1792378"/>
            <a:ext cx="4490652" cy="392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3203677" y="1271883"/>
            <a:ext cx="24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Transferkarakteristiek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313266"/>
            <a:ext cx="4906035" cy="945105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Inverterende</a:t>
            </a:r>
            <a:r>
              <a:rPr lang="nl-BE" dirty="0" smtClean="0"/>
              <a:t> </a:t>
            </a:r>
            <a:r>
              <a:rPr lang="nl-BE" dirty="0" smtClean="0"/>
              <a:t>ST met referentiespanning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22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467" y="1859064"/>
            <a:ext cx="4161116" cy="380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6285542" y="772351"/>
            <a:ext cx="17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Schakelpunten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332144"/>
            <a:ext cx="2005542" cy="145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5849" y="2947258"/>
            <a:ext cx="3359026" cy="304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kstvak 14"/>
          <p:cNvSpPr txBox="1"/>
          <p:nvPr/>
        </p:nvSpPr>
        <p:spPr>
          <a:xfrm>
            <a:off x="6167011" y="3041416"/>
            <a:ext cx="24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Transferkarakteristiek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4867" y="3275273"/>
            <a:ext cx="3147194" cy="275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313266"/>
            <a:ext cx="5481768" cy="945105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Niet-inverterende</a:t>
            </a:r>
            <a:r>
              <a:rPr lang="nl-BE" dirty="0" smtClean="0"/>
              <a:t> ST met referentiespanning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23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6319408" y="958618"/>
            <a:ext cx="17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Schakelpunten</a:t>
            </a:r>
            <a:endParaRPr lang="nl-BE" b="1" dirty="0">
              <a:latin typeface="Corbel" pitchFamily="34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5997677" y="3058349"/>
            <a:ext cx="24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Transferkarakteristiek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998" y="1877275"/>
            <a:ext cx="4383678" cy="306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6733" y="1482197"/>
            <a:ext cx="2233613" cy="130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9"/>
            <a:ext cx="8028852" cy="1010952"/>
          </a:xfrm>
        </p:spPr>
        <p:txBody>
          <a:bodyPr>
            <a:normAutofit/>
          </a:bodyPr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59359" y="6343522"/>
            <a:ext cx="561307" cy="365125"/>
          </a:xfrm>
        </p:spPr>
        <p:txBody>
          <a:bodyPr/>
          <a:lstStyle/>
          <a:p>
            <a:fld id="{FCA3638F-6D52-644A-9831-93255061F043}" type="slidenum">
              <a:rPr lang="nl-BE" smtClean="0"/>
              <a:pPr/>
              <a:t>24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183" y="1155832"/>
            <a:ext cx="7632469" cy="379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1140666" y="5262731"/>
            <a:ext cx="405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Niet-inverterende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ST met referentiespanning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9"/>
            <a:ext cx="8028852" cy="1010952"/>
          </a:xfrm>
        </p:spPr>
        <p:txBody>
          <a:bodyPr>
            <a:normAutofit/>
          </a:bodyPr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25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2093382"/>
            <a:ext cx="5801333" cy="233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9"/>
            <a:ext cx="8028852" cy="1010952"/>
          </a:xfrm>
        </p:spPr>
        <p:txBody>
          <a:bodyPr>
            <a:normAutofit/>
          </a:bodyPr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52840" cy="365125"/>
          </a:xfrm>
        </p:spPr>
        <p:txBody>
          <a:bodyPr/>
          <a:lstStyle/>
          <a:p>
            <a:fld id="{FCA3638F-6D52-644A-9831-93255061F043}" type="slidenum">
              <a:rPr lang="nl-BE" smtClean="0"/>
              <a:pPr/>
              <a:t>26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5859" y="1306103"/>
            <a:ext cx="5766621" cy="43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519" y="1042323"/>
            <a:ext cx="5647980" cy="496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9"/>
            <a:ext cx="8028852" cy="1010952"/>
          </a:xfrm>
        </p:spPr>
        <p:txBody>
          <a:bodyPr>
            <a:normAutofit/>
          </a:bodyPr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27</a:t>
            </a:fld>
            <a:r>
              <a:rPr lang="nl-BE" dirty="0" smtClean="0"/>
              <a:t>/32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9"/>
            <a:ext cx="8028852" cy="1010952"/>
          </a:xfrm>
        </p:spPr>
        <p:txBody>
          <a:bodyPr>
            <a:normAutofit/>
          </a:bodyPr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28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1947" y="1366308"/>
            <a:ext cx="2211387" cy="2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9133" y="1974544"/>
            <a:ext cx="4663767" cy="374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err="1" smtClean="0"/>
              <a:t>Schmitt-trigger</a:t>
            </a:r>
            <a:r>
              <a:rPr lang="nl-BE" dirty="0" smtClean="0"/>
              <a:t> als pulsvormer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52840" cy="365125"/>
          </a:xfrm>
        </p:spPr>
        <p:txBody>
          <a:bodyPr/>
          <a:lstStyle/>
          <a:p>
            <a:fld id="{FCA3638F-6D52-644A-9831-93255061F043}" type="slidenum">
              <a:rPr lang="nl-BE" smtClean="0"/>
              <a:pPr/>
              <a:t>29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103" y="1556641"/>
            <a:ext cx="7110564" cy="390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err="1" smtClean="0"/>
              <a:t>Nuldoorgangsdetector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493785"/>
            <a:ext cx="5895655" cy="165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644" y="3415631"/>
            <a:ext cx="6075675" cy="262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kstvak 11"/>
          <p:cNvSpPr txBox="1"/>
          <p:nvPr/>
        </p:nvSpPr>
        <p:spPr>
          <a:xfrm>
            <a:off x="2996825" y="3293985"/>
            <a:ext cx="26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Transferkarakteristieken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701570" y="1178750"/>
            <a:ext cx="37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Inverterende-nuldoorgangsdetector</a:t>
            </a:r>
            <a:endParaRPr lang="nl-BE" b="1" dirty="0">
              <a:latin typeface="Corbel" pitchFamily="34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4662009" y="1178750"/>
            <a:ext cx="42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Niet-inverterende-nuldoorgangsdetector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211667"/>
            <a:ext cx="8305799" cy="965200"/>
          </a:xfrm>
        </p:spPr>
        <p:txBody>
          <a:bodyPr>
            <a:normAutofit/>
          </a:bodyPr>
          <a:lstStyle/>
          <a:p>
            <a:r>
              <a:rPr lang="nl-BE" dirty="0" smtClean="0"/>
              <a:t>Beveiliging en begrenzing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30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446" y="1897592"/>
            <a:ext cx="3875087" cy="145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9803" y="1192083"/>
            <a:ext cx="3841417" cy="225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5407" y="4009268"/>
            <a:ext cx="2856176" cy="174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1333" y="3645959"/>
            <a:ext cx="2878665" cy="206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2" y="228601"/>
            <a:ext cx="7653866" cy="965200"/>
          </a:xfrm>
        </p:spPr>
        <p:txBody>
          <a:bodyPr>
            <a:normAutofit/>
          </a:bodyPr>
          <a:lstStyle/>
          <a:p>
            <a:r>
              <a:rPr lang="nl-BE" dirty="0" smtClean="0"/>
              <a:t>Eigenschappen </a:t>
            </a:r>
            <a:r>
              <a:rPr lang="nl-BE" dirty="0" err="1" smtClean="0"/>
              <a:t>comparatoren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31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866875" y="1221084"/>
            <a:ext cx="17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Slew</a:t>
            </a:r>
            <a:r>
              <a:rPr lang="nl-BE" b="1" dirty="0" smtClean="0">
                <a:latin typeface="Corbel" pitchFamily="34" charset="0"/>
              </a:rPr>
              <a:t> </a:t>
            </a:r>
            <a:r>
              <a:rPr lang="nl-BE" b="1" dirty="0" err="1" smtClean="0">
                <a:latin typeface="Corbel" pitchFamily="34" charset="0"/>
              </a:rPr>
              <a:t>rate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333" y="3124731"/>
            <a:ext cx="1940455" cy="8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0355" y="1300419"/>
            <a:ext cx="4068484" cy="453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2" y="228601"/>
            <a:ext cx="7653866" cy="965200"/>
          </a:xfrm>
        </p:spPr>
        <p:txBody>
          <a:bodyPr>
            <a:normAutofit/>
          </a:bodyPr>
          <a:lstStyle/>
          <a:p>
            <a:r>
              <a:rPr lang="nl-BE" dirty="0" smtClean="0"/>
              <a:t>Eigenschappen </a:t>
            </a:r>
            <a:r>
              <a:rPr lang="nl-BE" dirty="0" err="1" smtClean="0"/>
              <a:t>comparatoren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32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875342" y="1187217"/>
            <a:ext cx="17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Response time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1657601"/>
            <a:ext cx="4445000" cy="322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vak 10"/>
          <p:cNvSpPr txBox="1"/>
          <p:nvPr/>
        </p:nvSpPr>
        <p:spPr>
          <a:xfrm>
            <a:off x="875341" y="5081885"/>
            <a:ext cx="266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Ingangs</a:t>
            </a:r>
            <a:r>
              <a:rPr lang="nl-BE" b="1" dirty="0" smtClean="0">
                <a:latin typeface="Corbel" pitchFamily="34" charset="0"/>
              </a:rPr>
              <a:t> </a:t>
            </a:r>
            <a:r>
              <a:rPr lang="nl-BE" b="1" dirty="0" err="1" smtClean="0">
                <a:latin typeface="Corbel" pitchFamily="34" charset="0"/>
              </a:rPr>
              <a:t>offset-spanning</a:t>
            </a:r>
            <a:endParaRPr lang="nl-BE" b="1" dirty="0">
              <a:latin typeface="Corbe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875341" y="5496751"/>
            <a:ext cx="266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Input Bias </a:t>
            </a:r>
            <a:r>
              <a:rPr lang="nl-BE" b="1" dirty="0" err="1" smtClean="0">
                <a:latin typeface="Corbel" pitchFamily="34" charset="0"/>
              </a:rPr>
              <a:t>Current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smtClean="0"/>
              <a:t>Niveaudetector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1061610" y="1178750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Inverterende-niveaudetector</a:t>
            </a:r>
            <a:endParaRPr lang="nl-BE" b="1" dirty="0">
              <a:latin typeface="Corbe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572000" y="1178750"/>
            <a:ext cx="355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Niet-inverterende-niveadetector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448780"/>
            <a:ext cx="5787439" cy="171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655" y="3293985"/>
            <a:ext cx="5940660" cy="269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Rechte verbindingslijn met pijl 11"/>
          <p:cNvCxnSpPr/>
          <p:nvPr/>
        </p:nvCxnSpPr>
        <p:spPr>
          <a:xfrm flipV="1">
            <a:off x="1466655" y="4509120"/>
            <a:ext cx="495055" cy="54006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251520" y="4914165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omslagpunt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466655" y="4509120"/>
            <a:ext cx="720080" cy="63007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H="1" flipV="1">
            <a:off x="5562110" y="4509122"/>
            <a:ext cx="1485165" cy="675073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7019203" y="5038041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omslagpunt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 flipV="1">
            <a:off x="5382090" y="4509120"/>
            <a:ext cx="1665186" cy="72008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smtClean="0"/>
              <a:t>Niveaudetector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1061610" y="1178750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Inverterende-niveaudetector</a:t>
            </a:r>
            <a:endParaRPr lang="nl-BE" b="1" dirty="0">
              <a:latin typeface="Corbe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572000" y="1178750"/>
            <a:ext cx="355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latin typeface="Corbel" pitchFamily="34" charset="0"/>
              </a:rPr>
              <a:t>Niet-inverterende-niveadetector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448780"/>
            <a:ext cx="5787439" cy="171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3383995"/>
            <a:ext cx="6244199" cy="263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kstvak 11"/>
          <p:cNvSpPr txBox="1"/>
          <p:nvPr/>
        </p:nvSpPr>
        <p:spPr>
          <a:xfrm>
            <a:off x="3041830" y="3293985"/>
            <a:ext cx="26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Transferkarakteristieken</a:t>
            </a:r>
            <a:endParaRPr lang="nl-B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33645"/>
            <a:ext cx="8028852" cy="945105"/>
          </a:xfrm>
        </p:spPr>
        <p:txBody>
          <a:bodyPr/>
          <a:lstStyle/>
          <a:p>
            <a:r>
              <a:rPr lang="nl-BE" dirty="0" smtClean="0"/>
              <a:t>Niveaudetector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881590" y="1223755"/>
            <a:ext cx="733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Voorbeeld: </a:t>
            </a:r>
            <a:r>
              <a:rPr lang="nl-BE" b="1" dirty="0" err="1" smtClean="0">
                <a:latin typeface="Corbel" pitchFamily="34" charset="0"/>
              </a:rPr>
              <a:t>niet-inverterende</a:t>
            </a:r>
            <a:r>
              <a:rPr lang="nl-BE" b="1" dirty="0" smtClean="0">
                <a:latin typeface="Corbel" pitchFamily="34" charset="0"/>
              </a:rPr>
              <a:t> niveaudetector met spanningsdeler als </a:t>
            </a:r>
            <a:r>
              <a:rPr lang="nl-BE" b="1" dirty="0" err="1" smtClean="0">
                <a:latin typeface="Corbel" pitchFamily="34" charset="0"/>
              </a:rPr>
              <a:t>U</a:t>
            </a:r>
            <a:r>
              <a:rPr lang="nl-BE" b="1" baseline="-25000" dirty="0" err="1" smtClean="0">
                <a:latin typeface="Corbel" pitchFamily="34" charset="0"/>
              </a:rPr>
              <a:t>ref</a:t>
            </a:r>
            <a:endParaRPr lang="nl-BE" b="1" dirty="0">
              <a:latin typeface="Corbe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755" y="1943835"/>
            <a:ext cx="3780420" cy="380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"/>
            <a:ext cx="8028852" cy="863714"/>
          </a:xfrm>
        </p:spPr>
        <p:txBody>
          <a:bodyPr/>
          <a:lstStyle/>
          <a:p>
            <a:r>
              <a:rPr lang="nl-BE" dirty="0" smtClean="0"/>
              <a:t>Dot/Bar </a:t>
            </a:r>
            <a:r>
              <a:rPr lang="nl-BE" dirty="0" err="1" smtClean="0"/>
              <a:t>Graph</a:t>
            </a:r>
            <a:r>
              <a:rPr lang="nl-BE" dirty="0" smtClean="0"/>
              <a:t> Display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/32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675" y="773705"/>
            <a:ext cx="3322699" cy="52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vak 10"/>
          <p:cNvSpPr txBox="1"/>
          <p:nvPr/>
        </p:nvSpPr>
        <p:spPr>
          <a:xfrm>
            <a:off x="5680193" y="2773078"/>
            <a:ext cx="25202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Toepassing:     </a:t>
            </a:r>
          </a:p>
          <a:p>
            <a:endParaRPr lang="nl-BE" sz="1000" b="1" dirty="0" smtClean="0">
              <a:latin typeface="Corbel" pitchFamily="34" charset="0"/>
            </a:endParaRPr>
          </a:p>
          <a:p>
            <a:r>
              <a:rPr lang="nl-BE" b="1" dirty="0" smtClean="0">
                <a:latin typeface="Corbel" pitchFamily="34" charset="0"/>
              </a:rPr>
              <a:t>ontwerpen van een lineaire voltmeter van 0V…10V met LM3914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8" y="821834"/>
            <a:ext cx="3040768" cy="52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"/>
            <a:ext cx="8028852" cy="863714"/>
          </a:xfrm>
        </p:spPr>
        <p:txBody>
          <a:bodyPr/>
          <a:lstStyle/>
          <a:p>
            <a:r>
              <a:rPr lang="nl-BE" dirty="0" smtClean="0"/>
              <a:t>Dot/Bar </a:t>
            </a:r>
            <a:r>
              <a:rPr lang="nl-BE" dirty="0" err="1" smtClean="0"/>
              <a:t>Graph</a:t>
            </a:r>
            <a:r>
              <a:rPr lang="nl-BE" dirty="0" smtClean="0"/>
              <a:t> Display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5472100" y="432910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latin typeface="Corbel" pitchFamily="34" charset="0"/>
              </a:rPr>
              <a:t>Stroom door de </a:t>
            </a:r>
            <a:r>
              <a:rPr lang="nl-BE" sz="1600" dirty="0" err="1" smtClean="0">
                <a:latin typeface="Corbel" pitchFamily="34" charset="0"/>
              </a:rPr>
              <a:t>LED’s</a:t>
            </a:r>
            <a:endParaRPr lang="nl-BE" sz="1600" dirty="0">
              <a:latin typeface="Corbe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7135" y="4734145"/>
            <a:ext cx="1440160" cy="82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5472100" y="5589240"/>
            <a:ext cx="238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latin typeface="Corbel" pitchFamily="34" charset="0"/>
              </a:rPr>
              <a:t>Bij R</a:t>
            </a:r>
            <a:r>
              <a:rPr lang="nl-BE" sz="1600" baseline="-25000" dirty="0" smtClean="0">
                <a:latin typeface="Corbel" pitchFamily="34" charset="0"/>
              </a:rPr>
              <a:t>1</a:t>
            </a:r>
            <a:r>
              <a:rPr lang="nl-BE" sz="1600" dirty="0" smtClean="0">
                <a:latin typeface="Corbel" pitchFamily="34" charset="0"/>
              </a:rPr>
              <a:t>= 1,2k</a:t>
            </a:r>
            <a:r>
              <a:rPr lang="nl-BE" sz="1600" dirty="0" smtClean="0">
                <a:latin typeface="Corbel" pitchFamily="34" charset="0"/>
                <a:sym typeface="Symbol"/>
              </a:rPr>
              <a:t>  </a:t>
            </a:r>
            <a:r>
              <a:rPr lang="nl-BE" sz="1600" dirty="0" smtClean="0">
                <a:latin typeface="Corbel" pitchFamily="34" charset="0"/>
                <a:sym typeface="Symbol"/>
              </a:rPr>
              <a:t>10mA</a:t>
            </a:r>
            <a:endParaRPr lang="nl-BE" sz="1600" dirty="0">
              <a:latin typeface="Corbe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863714"/>
            <a:ext cx="4537275" cy="317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"/>
            <a:ext cx="8028852" cy="863714"/>
          </a:xfrm>
        </p:spPr>
        <p:txBody>
          <a:bodyPr/>
          <a:lstStyle/>
          <a:p>
            <a:r>
              <a:rPr lang="nl-BE" dirty="0" smtClean="0"/>
              <a:t>Dot/Bar </a:t>
            </a:r>
            <a:r>
              <a:rPr lang="nl-BE" dirty="0" err="1" smtClean="0"/>
              <a:t>Graph</a:t>
            </a:r>
            <a:r>
              <a:rPr lang="nl-BE" dirty="0" smtClean="0"/>
              <a:t> Display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Spanningscomparatoren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9</a:t>
            </a:fld>
            <a:r>
              <a:rPr lang="nl-BE" dirty="0" smtClean="0"/>
              <a:t>/32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5292080" y="1074479"/>
            <a:ext cx="16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latin typeface="Corbel" pitchFamily="34" charset="0"/>
              </a:rPr>
              <a:t>Bepalen R</a:t>
            </a:r>
            <a:r>
              <a:rPr lang="nl-BE" sz="1600" b="1" baseline="-25000" dirty="0" smtClean="0">
                <a:latin typeface="Corbel" pitchFamily="34" charset="0"/>
              </a:rPr>
              <a:t>2</a:t>
            </a:r>
            <a:endParaRPr lang="nl-BE" sz="1600" b="1" dirty="0">
              <a:latin typeface="Corbe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570" y="1358770"/>
            <a:ext cx="3709671" cy="410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75" y="2784669"/>
            <a:ext cx="2556985" cy="31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7075" y="1569534"/>
            <a:ext cx="20823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2080" y="3189714"/>
            <a:ext cx="3346153" cy="101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47076" y="4404850"/>
            <a:ext cx="1935214" cy="31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 r="30123"/>
          <a:stretch>
            <a:fillRect/>
          </a:stretch>
        </p:blipFill>
        <p:spPr bwMode="auto">
          <a:xfrm>
            <a:off x="5247075" y="4854900"/>
            <a:ext cx="2655295" cy="36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75145" y="5349954"/>
            <a:ext cx="1080121" cy="27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Rechte verbindingslijn met pijl 17"/>
          <p:cNvCxnSpPr/>
          <p:nvPr/>
        </p:nvCxnSpPr>
        <p:spPr>
          <a:xfrm>
            <a:off x="3626895" y="5484969"/>
            <a:ext cx="1620180" cy="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2076669" y="5203349"/>
            <a:ext cx="153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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middenstand potmeter 1K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450135" y="2697215"/>
            <a:ext cx="53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10V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2999536" y="4746150"/>
            <a:ext cx="988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R</a:t>
            </a:r>
            <a:r>
              <a:rPr lang="nl-BE" sz="1600" baseline="-250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2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+R</a:t>
            </a:r>
            <a:r>
              <a:rPr lang="nl-BE" sz="1600" baseline="-250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3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+P</a:t>
            </a:r>
            <a:r>
              <a:rPr lang="nl-BE" sz="1600" baseline="-250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2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 flipH="1" flipV="1">
            <a:off x="2040467" y="4648201"/>
            <a:ext cx="999066" cy="270932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2779402" y="2993548"/>
            <a:ext cx="69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1,25V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502</Words>
  <Application>Microsoft Office PowerPoint</Application>
  <PresentationFormat>Diavoorstelling (4:3)</PresentationFormat>
  <Paragraphs>182</Paragraphs>
  <Slides>32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32</vt:i4>
      </vt:variant>
    </vt:vector>
  </HeadingPairs>
  <TitlesOfParts>
    <vt:vector size="39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Nuldoorgangsdetector</vt:lpstr>
      <vt:lpstr>Nuldoorgangsdetector</vt:lpstr>
      <vt:lpstr>Niveaudetector</vt:lpstr>
      <vt:lpstr>Niveaudetector</vt:lpstr>
      <vt:lpstr>Niveaudetector</vt:lpstr>
      <vt:lpstr>Dot/Bar Graph Display</vt:lpstr>
      <vt:lpstr>Dot/Bar Graph Display</vt:lpstr>
      <vt:lpstr>Dot/Bar Graph Display</vt:lpstr>
      <vt:lpstr>Venstercomparator</vt:lpstr>
      <vt:lpstr>Venstercomparator-signalen</vt:lpstr>
      <vt:lpstr>Venstercomparator</vt:lpstr>
      <vt:lpstr>Venstercomparator</vt:lpstr>
      <vt:lpstr>Schmitt-trigger</vt:lpstr>
      <vt:lpstr>Comparator met hysteresis</vt:lpstr>
      <vt:lpstr>Inverterende Schmitt-trigger</vt:lpstr>
      <vt:lpstr>Inverterende Schmitt-trigger</vt:lpstr>
      <vt:lpstr>Inverterende Schmitt-trigger</vt:lpstr>
      <vt:lpstr>Niet-inverterende Schmitt-trigger</vt:lpstr>
      <vt:lpstr>Niet-inverterende Schmitt-trigger</vt:lpstr>
      <vt:lpstr>Niet-inverterende Schmitt-trigger</vt:lpstr>
      <vt:lpstr>Inverterende ST met referentiespanning</vt:lpstr>
      <vt:lpstr>Niet-inverterende ST met referentiespanning</vt:lpstr>
      <vt:lpstr>Oefening</vt:lpstr>
      <vt:lpstr>Oefening</vt:lpstr>
      <vt:lpstr>Oefening</vt:lpstr>
      <vt:lpstr>Oefening</vt:lpstr>
      <vt:lpstr>Oefening</vt:lpstr>
      <vt:lpstr>Schmitt-trigger als pulsvormer</vt:lpstr>
      <vt:lpstr>Beveiliging en begrenzing</vt:lpstr>
      <vt:lpstr>Eigenschappen comparatoren</vt:lpstr>
      <vt:lpstr>Eigenschappen comparatoren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196</cp:revision>
  <dcterms:created xsi:type="dcterms:W3CDTF">2014-08-06T13:17:37Z</dcterms:created>
  <dcterms:modified xsi:type="dcterms:W3CDTF">2015-09-28T16:28:05Z</dcterms:modified>
</cp:coreProperties>
</file>