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74" r:id="rId10"/>
    <p:sldId id="275" r:id="rId11"/>
    <p:sldId id="283" r:id="rId12"/>
    <p:sldId id="281" r:id="rId13"/>
    <p:sldId id="276" r:id="rId14"/>
    <p:sldId id="284" r:id="rId15"/>
    <p:sldId id="287" r:id="rId16"/>
    <p:sldId id="288" r:id="rId17"/>
    <p:sldId id="289" r:id="rId18"/>
    <p:sldId id="286" r:id="rId19"/>
    <p:sldId id="277" r:id="rId20"/>
    <p:sldId id="292" r:id="rId21"/>
    <p:sldId id="293" r:id="rId22"/>
    <p:sldId id="294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  <a:srgbClr val="339933"/>
    <a:srgbClr val="006600"/>
    <a:srgbClr val="0000FF"/>
    <a:srgbClr val="00CC66"/>
    <a:srgbClr val="33CC33"/>
    <a:srgbClr val="00CC00"/>
    <a:srgbClr val="3F9A79"/>
    <a:srgbClr val="198B64"/>
    <a:srgbClr val="C671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293" autoAdjust="0"/>
  </p:normalViewPr>
  <p:slideViewPr>
    <p:cSldViewPr snapToGrid="0" showGuides="1">
      <p:cViewPr varScale="1">
        <p:scale>
          <a:sx n="113" d="100"/>
          <a:sy n="113" d="100"/>
        </p:scale>
        <p:origin x="-840" y="-96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09521" y="5283140"/>
            <a:ext cx="7308070" cy="12766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4000" dirty="0" err="1" smtClean="0"/>
              <a:t>Analoog-digitaal</a:t>
            </a:r>
            <a:r>
              <a:rPr lang="nl-BE" sz="4000" dirty="0" smtClean="0"/>
              <a:t> conversie</a:t>
            </a:r>
          </a:p>
          <a:p>
            <a:pPr>
              <a:spcBef>
                <a:spcPts val="600"/>
              </a:spcBef>
            </a:pPr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Conversie stap 2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Dual Slope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10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5122" name="Picture 2" descr="C:\Users\Patrik Debbaut\Desktop\PPT Elektronische signalen 2\Afbeeldingen\Schermafdruk 2015-04-03 18.47.24.png"/>
          <p:cNvPicPr>
            <a:picLocks noChangeAspect="1" noChangeArrowheads="1"/>
          </p:cNvPicPr>
          <p:nvPr/>
        </p:nvPicPr>
        <p:blipFill>
          <a:blip r:embed="rId2"/>
          <a:srcRect l="8547" t="11117" r="4568" b="6149"/>
          <a:stretch>
            <a:fillRect/>
          </a:stretch>
        </p:blipFill>
        <p:spPr bwMode="auto">
          <a:xfrm>
            <a:off x="753536" y="1278465"/>
            <a:ext cx="4055531" cy="2172083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>
            <a:off x="854430" y="1656476"/>
            <a:ext cx="42779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Patrik Debbaut\Desktop\PPT Elektronische signalen 2\Afbeeldingen\Schermafdruk 2015-04-03 20.56.25.png"/>
          <p:cNvPicPr>
            <a:picLocks noChangeAspect="1" noChangeArrowheads="1"/>
          </p:cNvPicPr>
          <p:nvPr/>
        </p:nvPicPr>
        <p:blipFill>
          <a:blip r:embed="rId3"/>
          <a:srcRect l="5319" t="16170" r="5623" b="14930"/>
          <a:stretch>
            <a:fillRect/>
          </a:stretch>
        </p:blipFill>
        <p:spPr bwMode="auto">
          <a:xfrm>
            <a:off x="770465" y="3674531"/>
            <a:ext cx="4961467" cy="2159000"/>
          </a:xfrm>
          <a:prstGeom prst="rect">
            <a:avLst/>
          </a:prstGeom>
          <a:noFill/>
        </p:spPr>
      </p:pic>
      <p:sp>
        <p:nvSpPr>
          <p:cNvPr id="10" name="Ovaal 9"/>
          <p:cNvSpPr/>
          <p:nvPr/>
        </p:nvSpPr>
        <p:spPr>
          <a:xfrm>
            <a:off x="668867" y="1676400"/>
            <a:ext cx="685800" cy="423334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3623732" y="1164659"/>
            <a:ext cx="242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Lineair dalende spanning met constante helling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 flipH="1">
            <a:off x="3073990" y="1329266"/>
            <a:ext cx="566676" cy="428782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5968998" y="1181592"/>
            <a:ext cx="2269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latin typeface="Corbel" pitchFamily="34" charset="0"/>
              </a:rPr>
              <a:t>Na de tijd </a:t>
            </a:r>
            <a:r>
              <a:rPr lang="nl-BE" sz="1600" b="1" dirty="0" err="1" smtClean="0">
                <a:latin typeface="Corbel" pitchFamily="34" charset="0"/>
              </a:rPr>
              <a:t>t</a:t>
            </a:r>
            <a:r>
              <a:rPr lang="nl-BE" sz="1600" b="1" baseline="-25000" dirty="0" err="1" smtClean="0">
                <a:latin typeface="Corbel" pitchFamily="34" charset="0"/>
              </a:rPr>
              <a:t>x</a:t>
            </a:r>
            <a:r>
              <a:rPr lang="nl-BE" sz="1600" b="1" dirty="0" smtClean="0">
                <a:latin typeface="Corbel" pitchFamily="34" charset="0"/>
              </a:rPr>
              <a:t> bereikt de </a:t>
            </a:r>
            <a:r>
              <a:rPr lang="nl-BE" sz="1600" b="1" dirty="0" err="1" smtClean="0">
                <a:latin typeface="Corbel" pitchFamily="34" charset="0"/>
              </a:rPr>
              <a:t>opamp-integrator</a:t>
            </a:r>
            <a:r>
              <a:rPr lang="nl-BE" sz="1600" b="1" dirty="0" smtClean="0">
                <a:latin typeface="Corbel" pitchFamily="34" charset="0"/>
              </a:rPr>
              <a:t> de spanning van 0V</a:t>
            </a:r>
            <a:endParaRPr lang="nl-BE" sz="1600" b="1" dirty="0">
              <a:latin typeface="Corbel" pitchFamily="34" charset="0"/>
            </a:endParaRPr>
          </a:p>
        </p:txBody>
      </p:sp>
      <p:cxnSp>
        <p:nvCxnSpPr>
          <p:cNvPr id="16" name="Rechte verbindingslijn 15"/>
          <p:cNvCxnSpPr/>
          <p:nvPr/>
        </p:nvCxnSpPr>
        <p:spPr>
          <a:xfrm rot="5400000">
            <a:off x="856137" y="1905157"/>
            <a:ext cx="48612" cy="84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5833532" y="4864590"/>
            <a:ext cx="287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t</a:t>
            </a:r>
            <a:r>
              <a:rPr lang="nl-BE" sz="1600" baseline="-25000" dirty="0" err="1" smtClean="0">
                <a:solidFill>
                  <a:srgbClr val="FF00FF"/>
                </a:solidFill>
                <a:latin typeface="Corbel" pitchFamily="34" charset="0"/>
              </a:rPr>
              <a:t>x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(tellerstand) is rechtevenredig met de aangelegde 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3" name="Rechte verbindingslijn met pijl 22"/>
          <p:cNvCxnSpPr/>
          <p:nvPr/>
        </p:nvCxnSpPr>
        <p:spPr>
          <a:xfrm flipV="1">
            <a:off x="7123926" y="3966840"/>
            <a:ext cx="0" cy="81009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988733" y="562659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Stap 2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2267" y="2225645"/>
            <a:ext cx="1430771" cy="55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8928" y="3139268"/>
            <a:ext cx="2082139" cy="73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22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err="1" smtClean="0"/>
              <a:t>Dual</a:t>
            </a:r>
            <a:r>
              <a:rPr lang="nl-BE" dirty="0" smtClean="0"/>
              <a:t> </a:t>
            </a:r>
            <a:r>
              <a:rPr lang="nl-BE" dirty="0" err="1" smtClean="0"/>
              <a:t>slope</a:t>
            </a:r>
            <a:r>
              <a:rPr lang="nl-BE" dirty="0" smtClean="0"/>
              <a:t> ADC ICL7116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Dual Slope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11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8194" name="Picture 2" descr="C:\Users\Patrik Debbaut\Desktop\PPT Elektronische signalen 2\Afbeeldingen\Schermafdruk 2015-04-04 17.18.07.png"/>
          <p:cNvPicPr>
            <a:picLocks noChangeAspect="1" noChangeArrowheads="1"/>
          </p:cNvPicPr>
          <p:nvPr/>
        </p:nvPicPr>
        <p:blipFill>
          <a:blip r:embed="rId2"/>
          <a:srcRect l="16395" t="8081" r="22496" b="6124"/>
          <a:stretch>
            <a:fillRect/>
          </a:stretch>
        </p:blipFill>
        <p:spPr bwMode="auto">
          <a:xfrm>
            <a:off x="1795055" y="1532467"/>
            <a:ext cx="5285803" cy="4174066"/>
          </a:xfrm>
          <a:prstGeom prst="rect">
            <a:avLst/>
          </a:prstGeom>
          <a:noFill/>
        </p:spPr>
      </p:pic>
      <p:sp>
        <p:nvSpPr>
          <p:cNvPr id="7" name="Ovaal 6"/>
          <p:cNvSpPr/>
          <p:nvPr/>
        </p:nvSpPr>
        <p:spPr>
          <a:xfrm>
            <a:off x="3316385" y="4397955"/>
            <a:ext cx="1585814" cy="1359378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1048953" y="5093191"/>
            <a:ext cx="176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Clock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oscillator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9" name="Rechte verbindingslijn met pijl 8"/>
          <p:cNvCxnSpPr/>
          <p:nvPr/>
        </p:nvCxnSpPr>
        <p:spPr>
          <a:xfrm flipV="1">
            <a:off x="2548466" y="5130799"/>
            <a:ext cx="677334" cy="135467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al 10"/>
          <p:cNvSpPr/>
          <p:nvPr/>
        </p:nvSpPr>
        <p:spPr>
          <a:xfrm>
            <a:off x="2260600" y="3906887"/>
            <a:ext cx="778933" cy="571978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/>
          <p:cNvSpPr txBox="1"/>
          <p:nvPr/>
        </p:nvSpPr>
        <p:spPr>
          <a:xfrm>
            <a:off x="745067" y="3916324"/>
            <a:ext cx="12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Integrator condensator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1871133" y="4207933"/>
            <a:ext cx="330201" cy="25402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2226733" y="3432754"/>
            <a:ext cx="778933" cy="571978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/>
          <p:cNvSpPr txBox="1"/>
          <p:nvPr/>
        </p:nvSpPr>
        <p:spPr>
          <a:xfrm>
            <a:off x="1032933" y="2697125"/>
            <a:ext cx="12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Integrator weerstand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2070100" y="2985567"/>
            <a:ext cx="478366" cy="384166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al 27"/>
          <p:cNvSpPr/>
          <p:nvPr/>
        </p:nvSpPr>
        <p:spPr>
          <a:xfrm>
            <a:off x="5190066" y="3932287"/>
            <a:ext cx="778933" cy="571978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28"/>
          <p:cNvSpPr txBox="1"/>
          <p:nvPr/>
        </p:nvSpPr>
        <p:spPr>
          <a:xfrm>
            <a:off x="6670819" y="4508991"/>
            <a:ext cx="176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Instelling V</a:t>
            </a:r>
            <a:r>
              <a:rPr lang="nl-BE" sz="1600" baseline="-25000" dirty="0" smtClean="0">
                <a:solidFill>
                  <a:srgbClr val="FF00FF"/>
                </a:solidFill>
                <a:latin typeface="Corbel" pitchFamily="34" charset="0"/>
              </a:rPr>
              <a:t>REF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 flipH="1" flipV="1">
            <a:off x="5892800" y="4453466"/>
            <a:ext cx="762000" cy="22860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7" grpId="0" animBg="1"/>
      <p:bldP spid="18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Voordelen </a:t>
            </a:r>
            <a:r>
              <a:rPr lang="nl-BE" dirty="0" err="1" smtClean="0"/>
              <a:t>dual</a:t>
            </a:r>
            <a:r>
              <a:rPr lang="nl-BE" dirty="0" smtClean="0"/>
              <a:t> </a:t>
            </a:r>
            <a:r>
              <a:rPr lang="nl-BE" dirty="0" err="1" smtClean="0"/>
              <a:t>slope</a:t>
            </a:r>
            <a:r>
              <a:rPr lang="nl-BE" dirty="0" smtClean="0"/>
              <a:t> ADC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Dual Slope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12</a:t>
            </a:fld>
            <a:r>
              <a:rPr lang="nl-BE" dirty="0" smtClean="0"/>
              <a:t>/17</a:t>
            </a:r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812800" y="1388533"/>
            <a:ext cx="433493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000" dirty="0" smtClean="0">
                <a:latin typeface="Corbel" pitchFamily="34" charset="0"/>
              </a:rPr>
              <a:t>  </a:t>
            </a:r>
            <a:r>
              <a:rPr lang="nl-BE" sz="2200" dirty="0" smtClean="0">
                <a:latin typeface="Corbel" pitchFamily="34" charset="0"/>
              </a:rPr>
              <a:t>Hoge precisie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  Gebruikt bij meettoestellen </a:t>
            </a:r>
            <a:endParaRPr lang="nl-BE" sz="2200" dirty="0">
              <a:latin typeface="Corbel" pitchFamily="34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73498" y="2734735"/>
            <a:ext cx="8028852" cy="7873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E90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Nadelen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795866" y="3801532"/>
            <a:ext cx="591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000" dirty="0" smtClean="0">
                <a:latin typeface="Corbel" pitchFamily="34" charset="0"/>
              </a:rPr>
              <a:t>  </a:t>
            </a:r>
            <a:r>
              <a:rPr lang="nl-BE" sz="2200" dirty="0" smtClean="0">
                <a:latin typeface="Corbel" pitchFamily="34" charset="0"/>
              </a:rPr>
              <a:t>Lange conversietijd  </a:t>
            </a:r>
            <a:endParaRPr lang="nl-BE" sz="22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err="1" smtClean="0"/>
              <a:t>Successive</a:t>
            </a:r>
            <a:r>
              <a:rPr lang="nl-BE" dirty="0" smtClean="0"/>
              <a:t> </a:t>
            </a:r>
            <a:r>
              <a:rPr lang="nl-BE" dirty="0" err="1" smtClean="0"/>
              <a:t>Approximation</a:t>
            </a:r>
            <a:r>
              <a:rPr lang="nl-BE" dirty="0" smtClean="0"/>
              <a:t> ADC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Successive Approximation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13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1026" name="Picture 2" descr="C:\Users\Patrik Debbaut\Desktop\PPT Elektronische signalen 2\Afbeeldingen\Schermafdruk 2015-04-04 18.50.04.png"/>
          <p:cNvPicPr>
            <a:picLocks noChangeAspect="1" noChangeArrowheads="1"/>
          </p:cNvPicPr>
          <p:nvPr/>
        </p:nvPicPr>
        <p:blipFill>
          <a:blip r:embed="rId2"/>
          <a:srcRect l="9904" t="7874" r="13380" b="11675"/>
          <a:stretch>
            <a:fillRect/>
          </a:stretch>
        </p:blipFill>
        <p:spPr bwMode="auto">
          <a:xfrm>
            <a:off x="1075268" y="1726141"/>
            <a:ext cx="6231466" cy="3675592"/>
          </a:xfrm>
          <a:prstGeom prst="rect">
            <a:avLst/>
          </a:prstGeom>
          <a:noFill/>
        </p:spPr>
      </p:pic>
      <p:sp>
        <p:nvSpPr>
          <p:cNvPr id="12" name="Tekstvak 11"/>
          <p:cNvSpPr txBox="1"/>
          <p:nvPr/>
        </p:nvSpPr>
        <p:spPr>
          <a:xfrm>
            <a:off x="1126066" y="1613391"/>
            <a:ext cx="62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S&amp;H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1452034" y="1927233"/>
            <a:ext cx="478366" cy="384166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7713135" y="3467592"/>
            <a:ext cx="88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End-Of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- </a:t>
            </a:r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Convert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 flipV="1">
            <a:off x="7103535" y="2836333"/>
            <a:ext cx="973666" cy="643466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629400" y="4119525"/>
            <a:ext cx="119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Data-Ready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3" name="Rechte verbindingslijn met pijl 22"/>
          <p:cNvCxnSpPr/>
          <p:nvPr/>
        </p:nvCxnSpPr>
        <p:spPr>
          <a:xfrm flipH="1" flipV="1">
            <a:off x="6739467" y="3098799"/>
            <a:ext cx="347134" cy="1075267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5943599" y="5025458"/>
            <a:ext cx="58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SAR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5156201" y="4174066"/>
            <a:ext cx="7196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BE" sz="1400" dirty="0"/>
          </a:p>
        </p:txBody>
      </p:sp>
      <p:cxnSp>
        <p:nvCxnSpPr>
          <p:cNvPr id="27" name="Rechte verbindingslijn met pijl 26"/>
          <p:cNvCxnSpPr/>
          <p:nvPr/>
        </p:nvCxnSpPr>
        <p:spPr>
          <a:xfrm flipH="1" flipV="1">
            <a:off x="5503335" y="4199466"/>
            <a:ext cx="711199" cy="846667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121433" y="3806256"/>
            <a:ext cx="162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Niveaudetector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555446" y="3153273"/>
            <a:ext cx="7196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BE" sz="1400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V="1">
            <a:off x="1915064" y="3278037"/>
            <a:ext cx="1216324" cy="57135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1" grpId="0"/>
      <p:bldP spid="26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12700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err="1" smtClean="0"/>
              <a:t>Successive</a:t>
            </a:r>
            <a:r>
              <a:rPr lang="nl-BE" dirty="0" smtClean="0"/>
              <a:t> </a:t>
            </a:r>
            <a:r>
              <a:rPr lang="nl-BE" dirty="0" err="1" smtClean="0"/>
              <a:t>Approximation</a:t>
            </a:r>
            <a:r>
              <a:rPr lang="nl-BE" dirty="0" smtClean="0"/>
              <a:t> ADC</a:t>
            </a:r>
            <a:br>
              <a:rPr lang="nl-BE" dirty="0" smtClean="0"/>
            </a:br>
            <a:r>
              <a:rPr lang="nl-BE" dirty="0" smtClean="0"/>
              <a:t>Algoritme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Successive Approximation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14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2050" name="Picture 2" descr="C:\Users\Patrik Debbaut\Desktop\PPT Elektronische signalen 2\Afbeeldingen\Schermafdruk 2015-04-04 21.08.46.png"/>
          <p:cNvPicPr>
            <a:picLocks noChangeAspect="1" noChangeArrowheads="1"/>
          </p:cNvPicPr>
          <p:nvPr/>
        </p:nvPicPr>
        <p:blipFill>
          <a:blip r:embed="rId2"/>
          <a:srcRect l="18515" t="14009" r="23399" b="7684"/>
          <a:stretch>
            <a:fillRect/>
          </a:stretch>
        </p:blipFill>
        <p:spPr bwMode="auto">
          <a:xfrm>
            <a:off x="1905001" y="1693333"/>
            <a:ext cx="5225642" cy="3962400"/>
          </a:xfrm>
          <a:prstGeom prst="rect">
            <a:avLst/>
          </a:prstGeom>
          <a:noFill/>
        </p:spPr>
      </p:pic>
      <p:sp>
        <p:nvSpPr>
          <p:cNvPr id="7" name="PIJL-RECHTS 6"/>
          <p:cNvSpPr/>
          <p:nvPr/>
        </p:nvSpPr>
        <p:spPr>
          <a:xfrm>
            <a:off x="1329267" y="2455333"/>
            <a:ext cx="355600" cy="169333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PIJL-RECHTS 7"/>
          <p:cNvSpPr/>
          <p:nvPr/>
        </p:nvSpPr>
        <p:spPr>
          <a:xfrm>
            <a:off x="1320801" y="3132666"/>
            <a:ext cx="355600" cy="169333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PIJL-RECHTS 8"/>
          <p:cNvSpPr/>
          <p:nvPr/>
        </p:nvSpPr>
        <p:spPr>
          <a:xfrm>
            <a:off x="1337733" y="3699933"/>
            <a:ext cx="355600" cy="169333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PIJL-RECHTS 9"/>
          <p:cNvSpPr/>
          <p:nvPr/>
        </p:nvSpPr>
        <p:spPr>
          <a:xfrm>
            <a:off x="1329267" y="4157133"/>
            <a:ext cx="355600" cy="169333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PIJL-RECHTS 10"/>
          <p:cNvSpPr/>
          <p:nvPr/>
        </p:nvSpPr>
        <p:spPr>
          <a:xfrm>
            <a:off x="1337734" y="4555066"/>
            <a:ext cx="355600" cy="169333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IJL-RECHTS 11"/>
          <p:cNvSpPr/>
          <p:nvPr/>
        </p:nvSpPr>
        <p:spPr>
          <a:xfrm>
            <a:off x="1337734" y="4876799"/>
            <a:ext cx="355600" cy="169333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PIJL-RECHTS 12"/>
          <p:cNvSpPr/>
          <p:nvPr/>
        </p:nvSpPr>
        <p:spPr>
          <a:xfrm>
            <a:off x="1337734" y="5384799"/>
            <a:ext cx="355600" cy="169333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632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err="1" smtClean="0"/>
              <a:t>Switched</a:t>
            </a:r>
            <a:r>
              <a:rPr lang="nl-BE" dirty="0" smtClean="0"/>
              <a:t> </a:t>
            </a:r>
            <a:r>
              <a:rPr lang="nl-BE" dirty="0" err="1" smtClean="0"/>
              <a:t>capacitor</a:t>
            </a:r>
            <a:r>
              <a:rPr lang="nl-BE" dirty="0" smtClean="0"/>
              <a:t> ADC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Successive Approximation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15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3074" name="Picture 2" descr="C:\Users\Patrik Debbaut\Desktop\PPT Elektronische signalen 2\Afbeeldingen\Schermafdruk 2015-04-04 21.33.09.png"/>
          <p:cNvPicPr>
            <a:picLocks noChangeAspect="1" noChangeArrowheads="1"/>
          </p:cNvPicPr>
          <p:nvPr/>
        </p:nvPicPr>
        <p:blipFill>
          <a:blip r:embed="rId2"/>
          <a:srcRect l="10684" t="8209" r="10615" b="14806"/>
          <a:stretch>
            <a:fillRect/>
          </a:stretch>
        </p:blipFill>
        <p:spPr bwMode="auto">
          <a:xfrm>
            <a:off x="1126067" y="1524000"/>
            <a:ext cx="6891867" cy="3791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632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AD7677 </a:t>
            </a:r>
            <a:r>
              <a:rPr lang="nl-BE" dirty="0" err="1" smtClean="0"/>
              <a:t>Switched</a:t>
            </a:r>
            <a:r>
              <a:rPr lang="nl-BE" dirty="0" smtClean="0"/>
              <a:t> </a:t>
            </a:r>
            <a:r>
              <a:rPr lang="nl-BE" dirty="0" err="1" smtClean="0"/>
              <a:t>capacitor</a:t>
            </a:r>
            <a:r>
              <a:rPr lang="nl-BE" dirty="0" smtClean="0"/>
              <a:t> ADC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Successive Approximation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16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4098" name="Picture 2" descr="C:\Users\Patrik Debbaut\Desktop\PPT Elektronische signalen 2\Afbeeldingen\Schermafdruk 2015-04-06 11.21.49.png"/>
          <p:cNvPicPr>
            <a:picLocks noChangeAspect="1" noChangeArrowheads="1"/>
          </p:cNvPicPr>
          <p:nvPr/>
        </p:nvPicPr>
        <p:blipFill>
          <a:blip r:embed="rId2"/>
          <a:srcRect l="11794" t="10872" r="10787" b="5489"/>
          <a:stretch>
            <a:fillRect/>
          </a:stretch>
        </p:blipFill>
        <p:spPr bwMode="auto">
          <a:xfrm>
            <a:off x="982134" y="1320801"/>
            <a:ext cx="7259330" cy="441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186266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Voordelen </a:t>
            </a:r>
            <a:r>
              <a:rPr lang="nl-BE" dirty="0" err="1" smtClean="0"/>
              <a:t>Successive</a:t>
            </a:r>
            <a:r>
              <a:rPr lang="nl-BE" dirty="0" smtClean="0"/>
              <a:t> </a:t>
            </a:r>
            <a:r>
              <a:rPr lang="nl-BE" dirty="0" err="1" smtClean="0"/>
              <a:t>Approximation</a:t>
            </a:r>
            <a:r>
              <a:rPr lang="nl-BE" dirty="0" smtClean="0"/>
              <a:t> ADC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Successive Approximation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17</a:t>
            </a:fld>
            <a:r>
              <a:rPr lang="nl-BE" smtClean="0"/>
              <a:t>/17</a:t>
            </a:r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795867" y="1811866"/>
            <a:ext cx="433493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Hoge snelheid</a:t>
            </a:r>
          </a:p>
          <a:p>
            <a:pPr marL="1778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Relatief eenvoudige opbouw</a:t>
            </a:r>
            <a:endParaRPr lang="nl-BE" sz="2200" dirty="0">
              <a:latin typeface="Corbel" pitchFamily="34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73498" y="2954868"/>
            <a:ext cx="8028852" cy="7873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E90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Nadelen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778933" y="3979332"/>
            <a:ext cx="77893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Ingangsspanning moet zeer stabiel zijn gedurende conversie</a:t>
            </a:r>
          </a:p>
          <a:p>
            <a:pPr marL="1778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Ingebouwde S&amp;H nodig </a:t>
            </a:r>
          </a:p>
          <a:p>
            <a:pPr marL="1778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Dure </a:t>
            </a:r>
            <a:r>
              <a:rPr lang="nl-BE" sz="2200" dirty="0" err="1" smtClean="0">
                <a:latin typeface="Corbel" pitchFamily="34" charset="0"/>
              </a:rPr>
              <a:t>laser-trimming</a:t>
            </a:r>
            <a:r>
              <a:rPr lang="nl-BE" sz="2200" dirty="0" smtClean="0">
                <a:latin typeface="Corbel" pitchFamily="34" charset="0"/>
              </a:rPr>
              <a:t> weerstanden (niet bij </a:t>
            </a:r>
            <a:r>
              <a:rPr lang="nl-BE" sz="2200" dirty="0" err="1" smtClean="0">
                <a:latin typeface="Corbel" pitchFamily="34" charset="0"/>
              </a:rPr>
              <a:t>switched</a:t>
            </a:r>
            <a:r>
              <a:rPr lang="nl-BE" sz="2200" dirty="0" smtClean="0">
                <a:latin typeface="Corbel" pitchFamily="34" charset="0"/>
              </a:rPr>
              <a:t> </a:t>
            </a:r>
            <a:r>
              <a:rPr lang="nl-BE" sz="2200" dirty="0" err="1" smtClean="0">
                <a:latin typeface="Corbel" pitchFamily="34" charset="0"/>
              </a:rPr>
              <a:t>capacitors</a:t>
            </a:r>
            <a:r>
              <a:rPr lang="nl-BE" sz="2200" dirty="0" smtClean="0">
                <a:latin typeface="Corbel" pitchFamily="34" charset="0"/>
              </a:rPr>
              <a:t>)</a:t>
            </a:r>
            <a:endParaRPr lang="nl-BE" sz="22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ADC </a:t>
            </a:r>
            <a:r>
              <a:rPr lang="nl-BE" u="sng" dirty="0" err="1" smtClean="0"/>
              <a:t>A</a:t>
            </a:r>
            <a:r>
              <a:rPr lang="nl-BE" dirty="0" err="1" smtClean="0"/>
              <a:t>naloog-</a:t>
            </a:r>
            <a:r>
              <a:rPr lang="nl-BE" u="sng" dirty="0" err="1" smtClean="0"/>
              <a:t>D</a:t>
            </a:r>
            <a:r>
              <a:rPr lang="nl-BE" dirty="0" err="1" smtClean="0"/>
              <a:t>igitaal</a:t>
            </a:r>
            <a:r>
              <a:rPr lang="nl-BE" dirty="0" smtClean="0"/>
              <a:t> </a:t>
            </a:r>
            <a:r>
              <a:rPr lang="nl-BE" u="sng" dirty="0" err="1" smtClean="0"/>
              <a:t>C</a:t>
            </a:r>
            <a:r>
              <a:rPr lang="nl-BE" dirty="0" err="1" smtClean="0"/>
              <a:t>onverter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331" y="2566285"/>
            <a:ext cx="5709763" cy="24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608687" y="2536259"/>
            <a:ext cx="176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Analoog signaal in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1422400" y="2878667"/>
            <a:ext cx="500123" cy="68278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577688" y="2536259"/>
            <a:ext cx="176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Digitaal signaal uit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1" name="Rechte verbindingslijn met pijl 10"/>
          <p:cNvCxnSpPr>
            <a:stCxn id="10" idx="2"/>
          </p:cNvCxnSpPr>
          <p:nvPr/>
        </p:nvCxnSpPr>
        <p:spPr>
          <a:xfrm flipH="1">
            <a:off x="6926326" y="2874813"/>
            <a:ext cx="532352" cy="69510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Resolutie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008" y="1825355"/>
            <a:ext cx="7883054" cy="268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1065475" y="4866199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Analoog signaal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794098" y="4859573"/>
            <a:ext cx="153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3-bit resolutie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378272" y="4867524"/>
            <a:ext cx="173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4-bit resolutie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3936087" y="1867392"/>
            <a:ext cx="1016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8 niveaus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4377267" y="2209800"/>
            <a:ext cx="500123" cy="68278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501486" y="1858925"/>
            <a:ext cx="108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16 niveaus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6942666" y="2201333"/>
            <a:ext cx="500123" cy="68278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Flash ADC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Flash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3074" name="Picture 2" descr="C:\Users\Patrik Debbaut\Desktop\PPT Elektronische signalen 2\Afbeeldingen\Schermafdruk 2015-04-03 18.27.42.png"/>
          <p:cNvPicPr>
            <a:picLocks noChangeAspect="1" noChangeArrowheads="1"/>
          </p:cNvPicPr>
          <p:nvPr/>
        </p:nvPicPr>
        <p:blipFill>
          <a:blip r:embed="rId2"/>
          <a:srcRect l="20897" t="8507" r="19628" b="6960"/>
          <a:stretch>
            <a:fillRect/>
          </a:stretch>
        </p:blipFill>
        <p:spPr bwMode="auto">
          <a:xfrm>
            <a:off x="1645920" y="1232452"/>
            <a:ext cx="5589767" cy="4468633"/>
          </a:xfrm>
          <a:prstGeom prst="rect">
            <a:avLst/>
          </a:prstGeom>
          <a:noFill/>
        </p:spPr>
      </p:pic>
      <p:sp>
        <p:nvSpPr>
          <p:cNvPr id="15" name="Tekstvak 14"/>
          <p:cNvSpPr txBox="1"/>
          <p:nvPr/>
        </p:nvSpPr>
        <p:spPr>
          <a:xfrm>
            <a:off x="3888187" y="5550010"/>
            <a:ext cx="146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latin typeface="Corbel" pitchFamily="34" charset="0"/>
              </a:rPr>
              <a:t>3 bits flash ADC</a:t>
            </a:r>
            <a:endParaRPr lang="nl-BE" sz="1400" dirty="0">
              <a:latin typeface="Corbel" pitchFamily="34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4376354" y="809058"/>
            <a:ext cx="1650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niveaudetector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4377856" y="1137037"/>
            <a:ext cx="663271" cy="604077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2296468" y="4879258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0.5V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2733439" y="5021063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2291640" y="4377924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1.5V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>
            <a:off x="2728611" y="4519729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kstvak 30"/>
          <p:cNvSpPr txBox="1"/>
          <p:nvPr/>
        </p:nvSpPr>
        <p:spPr>
          <a:xfrm>
            <a:off x="2287503" y="3840041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2.5V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2" name="Rechte verbindingslijn met pijl 31"/>
          <p:cNvCxnSpPr/>
          <p:nvPr/>
        </p:nvCxnSpPr>
        <p:spPr>
          <a:xfrm>
            <a:off x="2724474" y="3981846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2283366" y="3339398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3.5V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>
            <a:off x="2720337" y="3481203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2287504" y="2847028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4.5V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2724475" y="2988833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2287503" y="2333971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5.5V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>
            <a:off x="2724474" y="2475776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3003301" y="1460947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6.5V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40" name="Rechte verbindingslijn met pijl 39"/>
          <p:cNvCxnSpPr/>
          <p:nvPr/>
        </p:nvCxnSpPr>
        <p:spPr>
          <a:xfrm>
            <a:off x="3180982" y="1718810"/>
            <a:ext cx="0" cy="22502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918539" y="1949177"/>
            <a:ext cx="7819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Vb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: 8V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47" name="Rechte verbindingslijn met pijl 46"/>
          <p:cNvCxnSpPr/>
          <p:nvPr/>
        </p:nvCxnSpPr>
        <p:spPr>
          <a:xfrm>
            <a:off x="1690085" y="2078570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al 47"/>
          <p:cNvSpPr/>
          <p:nvPr/>
        </p:nvSpPr>
        <p:spPr>
          <a:xfrm>
            <a:off x="4977516" y="2663687"/>
            <a:ext cx="858740" cy="842838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Ovaal 48"/>
          <p:cNvSpPr/>
          <p:nvPr/>
        </p:nvSpPr>
        <p:spPr>
          <a:xfrm>
            <a:off x="3197852" y="1248355"/>
            <a:ext cx="731045" cy="262186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9" grpId="0"/>
      <p:bldP spid="19" grpId="1"/>
      <p:bldP spid="29" grpId="0"/>
      <p:bldP spid="29" grpId="1"/>
      <p:bldP spid="31" grpId="0"/>
      <p:bldP spid="31" grpId="1"/>
      <p:bldP spid="33" grpId="0"/>
      <p:bldP spid="33" grpId="1"/>
      <p:bldP spid="35" grpId="0"/>
      <p:bldP spid="35" grpId="1"/>
      <p:bldP spid="37" grpId="0"/>
      <p:bldP spid="37" grpId="1"/>
      <p:bldP spid="39" grpId="0"/>
      <p:bldP spid="39" grpId="1"/>
      <p:bldP spid="46" grpId="0"/>
      <p:bldP spid="46" grpId="1"/>
      <p:bldP spid="48" grpId="0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Voorbeeld Flash ADC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Flash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5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3074" name="Picture 2" descr="C:\Users\Patrik Debbaut\Desktop\PPT Elektronische signalen 2\Afbeeldingen\Schermafdruk 2015-04-03 18.27.42.png"/>
          <p:cNvPicPr>
            <a:picLocks noChangeAspect="1" noChangeArrowheads="1"/>
          </p:cNvPicPr>
          <p:nvPr/>
        </p:nvPicPr>
        <p:blipFill>
          <a:blip r:embed="rId2"/>
          <a:srcRect l="20897" t="8507" r="19628" b="6960"/>
          <a:stretch>
            <a:fillRect/>
          </a:stretch>
        </p:blipFill>
        <p:spPr bwMode="auto">
          <a:xfrm>
            <a:off x="1645920" y="1232452"/>
            <a:ext cx="5589767" cy="4468633"/>
          </a:xfrm>
          <a:prstGeom prst="rect">
            <a:avLst/>
          </a:prstGeom>
          <a:noFill/>
        </p:spPr>
      </p:pic>
      <p:sp>
        <p:nvSpPr>
          <p:cNvPr id="15" name="Tekstvak 14"/>
          <p:cNvSpPr txBox="1"/>
          <p:nvPr/>
        </p:nvSpPr>
        <p:spPr>
          <a:xfrm>
            <a:off x="3888187" y="5550010"/>
            <a:ext cx="146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latin typeface="Corbel" pitchFamily="34" charset="0"/>
              </a:rPr>
              <a:t>3 bits flash ADC</a:t>
            </a:r>
            <a:endParaRPr lang="nl-BE" sz="1400" dirty="0">
              <a:latin typeface="Corbel" pitchFamily="34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2296468" y="4879258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0.5V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2733439" y="5021063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2291640" y="4377924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1.5V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>
            <a:off x="2728611" y="4519729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kstvak 30"/>
          <p:cNvSpPr txBox="1"/>
          <p:nvPr/>
        </p:nvSpPr>
        <p:spPr>
          <a:xfrm>
            <a:off x="2287503" y="3840041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2.5V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2" name="Rechte verbindingslijn met pijl 31"/>
          <p:cNvCxnSpPr/>
          <p:nvPr/>
        </p:nvCxnSpPr>
        <p:spPr>
          <a:xfrm>
            <a:off x="2724474" y="3981846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2283366" y="3339398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3.5V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>
            <a:off x="2720337" y="3481203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2287504" y="2847028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4.5V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2724475" y="2988833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2287503" y="2333971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5.5V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>
            <a:off x="2724474" y="2475776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3003301" y="1460947"/>
            <a:ext cx="4050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6.5V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40" name="Rechte verbindingslijn met pijl 39"/>
          <p:cNvCxnSpPr/>
          <p:nvPr/>
        </p:nvCxnSpPr>
        <p:spPr>
          <a:xfrm>
            <a:off x="3180982" y="1718810"/>
            <a:ext cx="0" cy="22502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1359550" y="1962668"/>
            <a:ext cx="3185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8V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47" name="Rechte verbindingslijn met pijl 46"/>
          <p:cNvCxnSpPr/>
          <p:nvPr/>
        </p:nvCxnSpPr>
        <p:spPr>
          <a:xfrm>
            <a:off x="1690085" y="2078570"/>
            <a:ext cx="36004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1361224" y="1612650"/>
            <a:ext cx="3185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b="1" dirty="0" smtClean="0">
                <a:solidFill>
                  <a:srgbClr val="339933"/>
                </a:solidFill>
                <a:latin typeface="Corbel" pitchFamily="34" charset="0"/>
              </a:rPr>
              <a:t>6V</a:t>
            </a:r>
            <a:endParaRPr lang="nl-BE" sz="1600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41" name="Ovaal 40"/>
          <p:cNvSpPr/>
          <p:nvPr/>
        </p:nvSpPr>
        <p:spPr>
          <a:xfrm>
            <a:off x="3807451" y="2052687"/>
            <a:ext cx="840749" cy="3222045"/>
          </a:xfrm>
          <a:prstGeom prst="ellipse">
            <a:avLst/>
          </a:prstGeom>
          <a:noFill/>
          <a:ln w="15875">
            <a:solidFill>
              <a:srgbClr val="3399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3F9A79"/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4942824" y="4796317"/>
            <a:ext cx="3405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b="1" dirty="0" smtClean="0">
                <a:solidFill>
                  <a:srgbClr val="339933"/>
                </a:solidFill>
                <a:latin typeface="Corbel" pitchFamily="34" charset="0"/>
              </a:rPr>
              <a:t>1</a:t>
            </a:r>
            <a:endParaRPr lang="nl-BE" sz="1600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5606934" y="5421125"/>
            <a:ext cx="1293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dirty="0" smtClean="0">
                <a:solidFill>
                  <a:srgbClr val="339933"/>
                </a:solidFill>
                <a:latin typeface="Corbel" pitchFamily="34" charset="0"/>
              </a:rPr>
              <a:t>Uitgang hoog</a:t>
            </a:r>
            <a:endParaRPr lang="nl-BE" sz="1600" dirty="0">
              <a:solidFill>
                <a:srgbClr val="339933"/>
              </a:solidFill>
              <a:latin typeface="Corbel" pitchFamily="34" charset="0"/>
            </a:endParaRPr>
          </a:p>
        </p:txBody>
      </p:sp>
      <p:cxnSp>
        <p:nvCxnSpPr>
          <p:cNvPr id="50" name="Rechte verbindingslijn met pijl 49"/>
          <p:cNvCxnSpPr/>
          <p:nvPr/>
        </p:nvCxnSpPr>
        <p:spPr>
          <a:xfrm flipH="1" flipV="1">
            <a:off x="4478867" y="5164667"/>
            <a:ext cx="1092200" cy="381000"/>
          </a:xfrm>
          <a:prstGeom prst="straightConnector1">
            <a:avLst/>
          </a:prstGeom>
          <a:ln w="12700">
            <a:solidFill>
              <a:srgbClr val="3399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4942624" y="4262717"/>
            <a:ext cx="3405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b="1" dirty="0" smtClean="0">
                <a:solidFill>
                  <a:srgbClr val="339933"/>
                </a:solidFill>
                <a:latin typeface="Corbel" pitchFamily="34" charset="0"/>
              </a:rPr>
              <a:t>1</a:t>
            </a:r>
            <a:endParaRPr lang="nl-BE" sz="1600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56" name="Tekstvak 55"/>
          <p:cNvSpPr txBox="1"/>
          <p:nvPr/>
        </p:nvSpPr>
        <p:spPr>
          <a:xfrm>
            <a:off x="4946757" y="3771650"/>
            <a:ext cx="3405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b="1" dirty="0" smtClean="0">
                <a:solidFill>
                  <a:srgbClr val="339933"/>
                </a:solidFill>
                <a:latin typeface="Corbel" pitchFamily="34" charset="0"/>
              </a:rPr>
              <a:t>1</a:t>
            </a:r>
            <a:endParaRPr lang="nl-BE" sz="1600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57" name="Tekstvak 56"/>
          <p:cNvSpPr txBox="1"/>
          <p:nvPr/>
        </p:nvSpPr>
        <p:spPr>
          <a:xfrm>
            <a:off x="4942624" y="3211847"/>
            <a:ext cx="3405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b="1" dirty="0" smtClean="0">
                <a:solidFill>
                  <a:srgbClr val="339933"/>
                </a:solidFill>
                <a:latin typeface="Corbel" pitchFamily="34" charset="0"/>
              </a:rPr>
              <a:t>1</a:t>
            </a:r>
            <a:endParaRPr lang="nl-BE" sz="1600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58" name="Tekstvak 57"/>
          <p:cNvSpPr txBox="1"/>
          <p:nvPr/>
        </p:nvSpPr>
        <p:spPr>
          <a:xfrm>
            <a:off x="4942623" y="2729648"/>
            <a:ext cx="3405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b="1" dirty="0" smtClean="0">
                <a:solidFill>
                  <a:srgbClr val="339933"/>
                </a:solidFill>
                <a:latin typeface="Corbel" pitchFamily="34" charset="0"/>
              </a:rPr>
              <a:t>1</a:t>
            </a:r>
            <a:endParaRPr lang="nl-BE" sz="1600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59" name="Tekstvak 58"/>
          <p:cNvSpPr txBox="1"/>
          <p:nvPr/>
        </p:nvSpPr>
        <p:spPr>
          <a:xfrm>
            <a:off x="4942624" y="2213783"/>
            <a:ext cx="3405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b="1" dirty="0" smtClean="0">
                <a:solidFill>
                  <a:srgbClr val="339933"/>
                </a:solidFill>
                <a:latin typeface="Corbel" pitchFamily="34" charset="0"/>
              </a:rPr>
              <a:t>1</a:t>
            </a:r>
            <a:endParaRPr lang="nl-BE" sz="1600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60" name="Tekstvak 59"/>
          <p:cNvSpPr txBox="1"/>
          <p:nvPr/>
        </p:nvSpPr>
        <p:spPr>
          <a:xfrm>
            <a:off x="4942623" y="1756583"/>
            <a:ext cx="3405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b="1" dirty="0" smtClean="0">
                <a:solidFill>
                  <a:srgbClr val="339933"/>
                </a:solidFill>
                <a:latin typeface="Corbel" pitchFamily="34" charset="0"/>
              </a:rPr>
              <a:t>0</a:t>
            </a:r>
            <a:endParaRPr lang="nl-BE" sz="1600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6698393" y="3357423"/>
            <a:ext cx="3793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1600" b="1" dirty="0" smtClean="0">
                <a:solidFill>
                  <a:srgbClr val="339933"/>
                </a:solidFill>
                <a:latin typeface="Corbel" pitchFamily="34" charset="0"/>
              </a:rPr>
              <a:t>110</a:t>
            </a:r>
            <a:endParaRPr lang="nl-BE" sz="1600" b="1" dirty="0">
              <a:solidFill>
                <a:srgbClr val="339933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1" grpId="0"/>
      <p:bldP spid="33" grpId="0"/>
      <p:bldP spid="35" grpId="0"/>
      <p:bldP spid="37" grpId="0"/>
      <p:bldP spid="39" grpId="0"/>
      <p:bldP spid="46" grpId="0"/>
      <p:bldP spid="28" grpId="0"/>
      <p:bldP spid="41" grpId="0" animBg="1"/>
      <p:bldP spid="41" grpId="1" animBg="1"/>
      <p:bldP spid="44" grpId="0"/>
      <p:bldP spid="45" grpId="0"/>
      <p:bldP spid="45" grpId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1"/>
            <a:ext cx="8028852" cy="1049866"/>
          </a:xfrm>
        </p:spPr>
        <p:txBody>
          <a:bodyPr>
            <a:normAutofit/>
          </a:bodyPr>
          <a:lstStyle/>
          <a:p>
            <a:r>
              <a:rPr lang="nl-BE" dirty="0" smtClean="0"/>
              <a:t>Flash ADC STP7710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Flash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6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4098" name="Picture 2" descr="C:\Users\Patrik Debbaut\Desktop\PPT Elektronische signalen 2\Afbeeldingen\Schermafdruk 2015-04-04 16.15.41.png"/>
          <p:cNvPicPr>
            <a:picLocks noChangeAspect="1" noChangeArrowheads="1"/>
          </p:cNvPicPr>
          <p:nvPr/>
        </p:nvPicPr>
        <p:blipFill>
          <a:blip r:embed="rId2"/>
          <a:srcRect l="22469" t="9269" r="16477" b="4122"/>
          <a:stretch>
            <a:fillRect/>
          </a:stretch>
        </p:blipFill>
        <p:spPr bwMode="auto">
          <a:xfrm>
            <a:off x="1625599" y="1015999"/>
            <a:ext cx="6265333" cy="4999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Voordelen flash ADC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Flash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7</a:t>
            </a:fld>
            <a:r>
              <a:rPr lang="nl-BE" dirty="0" smtClean="0"/>
              <a:t>/17</a:t>
            </a:r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812800" y="1388533"/>
            <a:ext cx="433493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000" dirty="0" smtClean="0">
                <a:latin typeface="Corbel" pitchFamily="34" charset="0"/>
              </a:rPr>
              <a:t>  </a:t>
            </a:r>
            <a:r>
              <a:rPr lang="nl-BE" sz="2200" dirty="0" smtClean="0">
                <a:latin typeface="Corbel" pitchFamily="34" charset="0"/>
              </a:rPr>
              <a:t>Hoge snelheid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  Zeer korte vertragingstijden</a:t>
            </a:r>
            <a:endParaRPr lang="nl-BE" sz="2200" dirty="0">
              <a:latin typeface="Corbel" pitchFamily="34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90432" y="2489202"/>
            <a:ext cx="8028852" cy="7873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E90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Nadelen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812800" y="3555999"/>
            <a:ext cx="5918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000" dirty="0" smtClean="0">
                <a:latin typeface="Corbel" pitchFamily="34" charset="0"/>
              </a:rPr>
              <a:t>  </a:t>
            </a:r>
            <a:r>
              <a:rPr lang="nl-BE" sz="2200" dirty="0" smtClean="0">
                <a:latin typeface="Corbel" pitchFamily="34" charset="0"/>
              </a:rPr>
              <a:t>Groot aantal </a:t>
            </a:r>
            <a:r>
              <a:rPr lang="nl-BE" sz="2200" dirty="0" err="1" smtClean="0">
                <a:latin typeface="Corbel" pitchFamily="34" charset="0"/>
              </a:rPr>
              <a:t>comparatoren</a:t>
            </a:r>
            <a:r>
              <a:rPr lang="nl-BE" sz="2200" dirty="0" smtClean="0">
                <a:latin typeface="Corbel" pitchFamily="34" charset="0"/>
              </a:rPr>
              <a:t> en weerstanden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  Complexe chip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  Grote </a:t>
            </a:r>
            <a:r>
              <a:rPr lang="nl-BE" sz="2200" dirty="0" err="1" smtClean="0">
                <a:latin typeface="Corbel" pitchFamily="34" charset="0"/>
              </a:rPr>
              <a:t>vermogendissipatie</a:t>
            </a:r>
            <a:endParaRPr lang="nl-BE" sz="2200" dirty="0" smtClean="0">
              <a:latin typeface="Corbel" pitchFamily="34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  Meestal beperkt tot 8 bits</a:t>
            </a:r>
            <a:endParaRPr lang="nl-BE" sz="22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err="1" smtClean="0"/>
              <a:t>Dual</a:t>
            </a:r>
            <a:r>
              <a:rPr lang="nl-BE" dirty="0" smtClean="0"/>
              <a:t> </a:t>
            </a:r>
            <a:r>
              <a:rPr lang="nl-BE" dirty="0" err="1" smtClean="0"/>
              <a:t>slope</a:t>
            </a:r>
            <a:r>
              <a:rPr lang="nl-BE" dirty="0" smtClean="0"/>
              <a:t> ADC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Dual Slope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8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5122" name="Picture 2" descr="C:\Users\Patrik Debbaut\Desktop\PPT Elektronische signalen 2\Afbeeldingen\Schermafdruk 2015-04-03 18.47.24.png"/>
          <p:cNvPicPr>
            <a:picLocks noChangeAspect="1" noChangeArrowheads="1"/>
          </p:cNvPicPr>
          <p:nvPr/>
        </p:nvPicPr>
        <p:blipFill>
          <a:blip r:embed="rId2"/>
          <a:srcRect l="8547" t="11117" r="4568" b="6149"/>
          <a:stretch>
            <a:fillRect/>
          </a:stretch>
        </p:blipFill>
        <p:spPr bwMode="auto">
          <a:xfrm>
            <a:off x="1075268" y="1617133"/>
            <a:ext cx="7018866" cy="3759200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5198532" y="1020725"/>
            <a:ext cx="179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Opamp-integrator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9" name="Rechte verbindingslijn met pijl 8"/>
          <p:cNvCxnSpPr/>
          <p:nvPr/>
        </p:nvCxnSpPr>
        <p:spPr>
          <a:xfrm flipH="1">
            <a:off x="5300723" y="1391038"/>
            <a:ext cx="663271" cy="604077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al 9"/>
          <p:cNvSpPr/>
          <p:nvPr/>
        </p:nvSpPr>
        <p:spPr>
          <a:xfrm>
            <a:off x="2921000" y="1461419"/>
            <a:ext cx="2404533" cy="2077647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/>
          <p:cNvSpPr/>
          <p:nvPr/>
        </p:nvSpPr>
        <p:spPr>
          <a:xfrm>
            <a:off x="4665134" y="2198019"/>
            <a:ext cx="1811866" cy="1561182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/>
          <p:cNvSpPr txBox="1"/>
          <p:nvPr/>
        </p:nvSpPr>
        <p:spPr>
          <a:xfrm>
            <a:off x="5689600" y="1308592"/>
            <a:ext cx="2252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Nuldoorgangsdetector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 flipH="1">
            <a:off x="6003456" y="1678905"/>
            <a:ext cx="663271" cy="604077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1251678" y="2286464"/>
            <a:ext cx="9001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rot="5400000" flipV="1">
            <a:off x="1261465" y="2698459"/>
            <a:ext cx="80774" cy="46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 animBg="1"/>
      <p:bldP spid="10" grpId="1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Conversie stap 1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Dual Slope ADC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9</a:t>
            </a:fld>
            <a:r>
              <a:rPr lang="nl-BE" dirty="0" smtClean="0"/>
              <a:t>/17</a:t>
            </a:r>
            <a:endParaRPr lang="nl-BE" dirty="0"/>
          </a:p>
        </p:txBody>
      </p:sp>
      <p:pic>
        <p:nvPicPr>
          <p:cNvPr id="5122" name="Picture 2" descr="C:\Users\Patrik Debbaut\Desktop\PPT Elektronische signalen 2\Afbeeldingen\Schermafdruk 2015-04-03 18.47.24.png"/>
          <p:cNvPicPr>
            <a:picLocks noChangeAspect="1" noChangeArrowheads="1"/>
          </p:cNvPicPr>
          <p:nvPr/>
        </p:nvPicPr>
        <p:blipFill>
          <a:blip r:embed="rId2"/>
          <a:srcRect l="8547" t="11117" r="4568" b="6149"/>
          <a:stretch>
            <a:fillRect/>
          </a:stretch>
        </p:blipFill>
        <p:spPr bwMode="auto">
          <a:xfrm>
            <a:off x="753536" y="1278465"/>
            <a:ext cx="4055531" cy="2172083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>
            <a:off x="854430" y="1656476"/>
            <a:ext cx="42779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Patrik Debbaut\Desktop\PPT Elektronische signalen 2\Afbeeldingen\Schermafdruk 2015-04-03 20.56.25.png"/>
          <p:cNvPicPr>
            <a:picLocks noChangeAspect="1" noChangeArrowheads="1"/>
          </p:cNvPicPr>
          <p:nvPr/>
        </p:nvPicPr>
        <p:blipFill>
          <a:blip r:embed="rId3"/>
          <a:srcRect l="5319" t="16170" r="67325" b="14930"/>
          <a:stretch>
            <a:fillRect/>
          </a:stretch>
        </p:blipFill>
        <p:spPr bwMode="auto">
          <a:xfrm>
            <a:off x="2311399" y="3682998"/>
            <a:ext cx="1524002" cy="2159000"/>
          </a:xfrm>
          <a:prstGeom prst="rect">
            <a:avLst/>
          </a:prstGeom>
          <a:solidFill>
            <a:srgbClr val="FF00FF"/>
          </a:solidFill>
        </p:spPr>
      </p:pic>
      <p:sp>
        <p:nvSpPr>
          <p:cNvPr id="10" name="Ovaal 9"/>
          <p:cNvSpPr/>
          <p:nvPr/>
        </p:nvSpPr>
        <p:spPr>
          <a:xfrm>
            <a:off x="626534" y="1320800"/>
            <a:ext cx="685800" cy="423334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3691466" y="1147725"/>
            <a:ext cx="165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Lineair stijgende 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 flipH="1">
            <a:off x="3073990" y="1447800"/>
            <a:ext cx="668277" cy="310248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5748864" y="1630326"/>
            <a:ext cx="2269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latin typeface="Corbel" pitchFamily="34" charset="0"/>
              </a:rPr>
              <a:t>Na de vaste tijd T bereikt de </a:t>
            </a:r>
            <a:r>
              <a:rPr lang="nl-BE" sz="1600" b="1" dirty="0" err="1" smtClean="0">
                <a:latin typeface="Corbel" pitchFamily="34" charset="0"/>
              </a:rPr>
              <a:t>opamp-integrator</a:t>
            </a:r>
            <a:r>
              <a:rPr lang="nl-BE" sz="1600" b="1" dirty="0" smtClean="0">
                <a:latin typeface="Corbel" pitchFamily="34" charset="0"/>
              </a:rPr>
              <a:t> de spanning:</a:t>
            </a:r>
            <a:endParaRPr lang="nl-BE" sz="1600" b="1" dirty="0">
              <a:latin typeface="Corbe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4031" y="2943757"/>
            <a:ext cx="527694" cy="56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Rechte verbindingslijn 15"/>
          <p:cNvCxnSpPr/>
          <p:nvPr/>
        </p:nvCxnSpPr>
        <p:spPr>
          <a:xfrm rot="5400000">
            <a:off x="856137" y="1905157"/>
            <a:ext cx="48612" cy="84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fgeronde rechthoek 20"/>
          <p:cNvSpPr/>
          <p:nvPr/>
        </p:nvSpPr>
        <p:spPr>
          <a:xfrm>
            <a:off x="6062133" y="2929468"/>
            <a:ext cx="1100667" cy="59266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kstvak 21"/>
          <p:cNvSpPr txBox="1"/>
          <p:nvPr/>
        </p:nvSpPr>
        <p:spPr>
          <a:xfrm>
            <a:off x="5410200" y="4508991"/>
            <a:ext cx="2624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Spanning is rechtevenredig met de aangelegde 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3" name="Rechte verbindingslijn met pijl 22"/>
          <p:cNvCxnSpPr/>
          <p:nvPr/>
        </p:nvCxnSpPr>
        <p:spPr>
          <a:xfrm flipV="1">
            <a:off x="6632860" y="3645107"/>
            <a:ext cx="0" cy="81009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3098800" y="558426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Stap 1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31" name="Boog 30"/>
          <p:cNvSpPr/>
          <p:nvPr/>
        </p:nvSpPr>
        <p:spPr>
          <a:xfrm>
            <a:off x="2972047" y="4809149"/>
            <a:ext cx="435006" cy="352147"/>
          </a:xfrm>
          <a:prstGeom prst="arc">
            <a:avLst/>
          </a:prstGeom>
          <a:ln w="1270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Vrije vorm 41"/>
          <p:cNvSpPr/>
          <p:nvPr/>
        </p:nvSpPr>
        <p:spPr>
          <a:xfrm>
            <a:off x="3180581" y="4765921"/>
            <a:ext cx="52388" cy="95250"/>
          </a:xfrm>
          <a:custGeom>
            <a:avLst/>
            <a:gdLst>
              <a:gd name="connsiteX0" fmla="*/ 52388 w 52388"/>
              <a:gd name="connsiteY0" fmla="*/ 0 h 95250"/>
              <a:gd name="connsiteX1" fmla="*/ 0 w 52388"/>
              <a:gd name="connsiteY1" fmla="*/ 42863 h 95250"/>
              <a:gd name="connsiteX2" fmla="*/ 52388 w 52388"/>
              <a:gd name="connsiteY2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8" h="95250">
                <a:moveTo>
                  <a:pt x="52388" y="0"/>
                </a:moveTo>
                <a:lnTo>
                  <a:pt x="0" y="42863"/>
                </a:lnTo>
                <a:lnTo>
                  <a:pt x="52388" y="95250"/>
                </a:lnTo>
              </a:path>
            </a:pathLst>
          </a:custGeom>
          <a:ln w="1270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Vrije vorm 43"/>
          <p:cNvSpPr/>
          <p:nvPr/>
        </p:nvSpPr>
        <p:spPr>
          <a:xfrm rot="-6300000">
            <a:off x="3382988" y="4918321"/>
            <a:ext cx="52388" cy="95250"/>
          </a:xfrm>
          <a:custGeom>
            <a:avLst/>
            <a:gdLst>
              <a:gd name="connsiteX0" fmla="*/ 52388 w 52388"/>
              <a:gd name="connsiteY0" fmla="*/ 0 h 95250"/>
              <a:gd name="connsiteX1" fmla="*/ 0 w 52388"/>
              <a:gd name="connsiteY1" fmla="*/ 42863 h 95250"/>
              <a:gd name="connsiteX2" fmla="*/ 52388 w 52388"/>
              <a:gd name="connsiteY2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8" h="95250">
                <a:moveTo>
                  <a:pt x="52388" y="0"/>
                </a:moveTo>
                <a:lnTo>
                  <a:pt x="0" y="42863"/>
                </a:lnTo>
                <a:lnTo>
                  <a:pt x="52388" y="95250"/>
                </a:lnTo>
              </a:path>
            </a:pathLst>
          </a:custGeom>
          <a:ln w="1270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Tekstvak 44"/>
          <p:cNvSpPr txBox="1"/>
          <p:nvPr/>
        </p:nvSpPr>
        <p:spPr>
          <a:xfrm>
            <a:off x="440266" y="4216400"/>
            <a:ext cx="1837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Helling is rechtevenredig met de aangelegde 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46" name="Rechteraccolade 45"/>
          <p:cNvSpPr/>
          <p:nvPr/>
        </p:nvSpPr>
        <p:spPr>
          <a:xfrm>
            <a:off x="2133600" y="4275667"/>
            <a:ext cx="220133" cy="982133"/>
          </a:xfrm>
          <a:prstGeom prst="rightBrace">
            <a:avLst/>
          </a:prstGeom>
          <a:ln w="1270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Vrije vorm 46"/>
          <p:cNvSpPr/>
          <p:nvPr/>
        </p:nvSpPr>
        <p:spPr>
          <a:xfrm>
            <a:off x="2409561" y="4766731"/>
            <a:ext cx="726546" cy="45719"/>
          </a:xfrm>
          <a:custGeom>
            <a:avLst/>
            <a:gdLst>
              <a:gd name="connsiteX0" fmla="*/ 0 w 694266"/>
              <a:gd name="connsiteY0" fmla="*/ 0 h 42334"/>
              <a:gd name="connsiteX1" fmla="*/ 694266 w 694266"/>
              <a:gd name="connsiteY1" fmla="*/ 42334 h 4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66" h="42334">
                <a:moveTo>
                  <a:pt x="0" y="0"/>
                </a:moveTo>
                <a:lnTo>
                  <a:pt x="694266" y="42334"/>
                </a:lnTo>
              </a:path>
            </a:pathLst>
          </a:custGeom>
          <a:ln w="1270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8" name="Rechte verbindingslijn met pijl 47"/>
          <p:cNvCxnSpPr/>
          <p:nvPr/>
        </p:nvCxnSpPr>
        <p:spPr>
          <a:xfrm flipH="1" flipV="1">
            <a:off x="3850913" y="4124005"/>
            <a:ext cx="1556611" cy="673838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21" grpId="0" animBg="1"/>
      <p:bldP spid="22" grpId="0"/>
      <p:bldP spid="28" grpId="0"/>
      <p:bldP spid="31" grpId="0" animBg="1"/>
      <p:bldP spid="42" grpId="0" animBg="1"/>
      <p:bldP spid="44" grpId="0" animBg="1"/>
      <p:bldP spid="45" grpId="0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416</Words>
  <Application>Microsoft Office PowerPoint</Application>
  <PresentationFormat>Diavoorstelling (4:3)</PresentationFormat>
  <Paragraphs>140</Paragraphs>
  <Slides>17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ADC Analoog-Digitaal Converter</vt:lpstr>
      <vt:lpstr>Resolutie</vt:lpstr>
      <vt:lpstr>Flash ADC</vt:lpstr>
      <vt:lpstr>Voorbeeld Flash ADC</vt:lpstr>
      <vt:lpstr>Flash ADC STP7710</vt:lpstr>
      <vt:lpstr>Voordelen flash ADC</vt:lpstr>
      <vt:lpstr>Dual slope ADC</vt:lpstr>
      <vt:lpstr>Conversie stap 1</vt:lpstr>
      <vt:lpstr>Conversie stap 2</vt:lpstr>
      <vt:lpstr>Dual slope ADC ICL7116</vt:lpstr>
      <vt:lpstr>Voordelen dual slope ADC</vt:lpstr>
      <vt:lpstr>Successive Approximation ADC</vt:lpstr>
      <vt:lpstr>Successive Approximation ADC Algoritme</vt:lpstr>
      <vt:lpstr>Switched capacitor ADC</vt:lpstr>
      <vt:lpstr>AD7677 Switched capacitor ADC</vt:lpstr>
      <vt:lpstr>Voordelen Successive Approximation ADC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199</cp:revision>
  <dcterms:created xsi:type="dcterms:W3CDTF">2014-08-06T13:17:37Z</dcterms:created>
  <dcterms:modified xsi:type="dcterms:W3CDTF">2015-11-16T14:23:44Z</dcterms:modified>
</cp:coreProperties>
</file>