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1"/>
  </p:notesMasterIdLst>
  <p:sldIdLst>
    <p:sldId id="268" r:id="rId7"/>
    <p:sldId id="273" r:id="rId8"/>
    <p:sldId id="272" r:id="rId9"/>
    <p:sldId id="274" r:id="rId10"/>
    <p:sldId id="275" r:id="rId11"/>
    <p:sldId id="277" r:id="rId12"/>
    <p:sldId id="278" r:id="rId13"/>
    <p:sldId id="279" r:id="rId14"/>
    <p:sldId id="282" r:id="rId15"/>
    <p:sldId id="271" r:id="rId16"/>
    <p:sldId id="270" r:id="rId17"/>
    <p:sldId id="281" r:id="rId18"/>
    <p:sldId id="280" r:id="rId19"/>
    <p:sldId id="269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ut Drenthel" initials="AD" lastIdx="1" clrIdx="0"/>
  <p:cmAuthor id="2" name="Noom, Maarten" initials="NM" lastIdx="9" clrIdx="1">
    <p:extLst>
      <p:ext uri="{19B8F6BF-5375-455C-9EA6-DF929625EA0E}">
        <p15:presenceInfo xmlns:p15="http://schemas.microsoft.com/office/powerpoint/2012/main" userId="S::maarten.noom@enexis.nl::1dd42375-75e3-4c6b-ab6c-1b8fdf918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A1387C-22CA-4B6F-95F4-C273F075A058}">
  <a:tblStyle styleId="{78A1387C-22CA-4B6F-95F4-C273F075A058}" styleName="Enexis Netbeheer Licht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1"/>
              </a:solidFill>
            </a:ln>
          </a:top>
        </a:tcBdr>
      </a:tcStyle>
    </a:lastRow>
    <a:firstRow>
      <a:tcTxStyle b="on">
        <a:fontRef idx="major">
          <a:scrgbClr r="0" g="0" b="0"/>
        </a:fontRef>
        <a:schemeClr val="dk2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</a:tcStyle>
    </a:firstRow>
  </a:tblStyle>
  <a:tblStyle styleId="{1FBC2092-203B-4B0F-BF34-712C9EC4BFCD}" styleName="Enexis Netbeheer Donker">
    <a:wholeTbl>
      <a:tcTxStyle>
        <a:fontRef idx="minor">
          <a:scrgbClr r="0" g="0" b="0"/>
        </a:fontRef>
        <a:schemeClr val="dk1"/>
      </a:tcTxStyle>
      <a:tcStyle>
        <a:tcBdr>
          <a:left>
            <a:lnRef idx="0">
              <a:schemeClr val="accent2"/>
            </a:lnRef>
          </a:left>
          <a:right>
            <a:lnRef idx="0">
              <a:schemeClr val="accent2"/>
            </a:lnRef>
          </a:right>
          <a:top>
            <a:lnRef idx="0">
              <a:schemeClr val="accent2"/>
            </a:lnRef>
          </a:top>
          <a:bottom>
            <a:lnRef idx="0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EFEFEF"/>
          </a:solidFill>
        </a:fill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2"/>
      </a:tcTxStyle>
      <a:tcStyle>
        <a:tcBdr>
          <a:top>
            <a:ln w="19050" cmpd="sng">
              <a:solidFill>
                <a:schemeClr val="dk2"/>
              </a:solidFill>
            </a:ln>
          </a:top>
        </a:tcBdr>
      </a:tcStyle>
    </a:lastRow>
    <a:firstRow>
      <a:tcTxStyle b="on">
        <a:fontRef idx="major">
          <a:scrgbClr r="255" g="255" b="255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428" autoAdjust="0"/>
  </p:normalViewPr>
  <p:slideViewPr>
    <p:cSldViewPr snapToGrid="0" snapToObjects="1">
      <p:cViewPr varScale="1">
        <p:scale>
          <a:sx n="108" d="100"/>
          <a:sy n="108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211FF-9591-1D4F-BAC2-7C9916D8469C}" type="datetimeFigureOut">
              <a:rPr lang="nl-NL" smtClean="0"/>
              <a:t>29-06-2021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7EE9-523C-6042-BF6F-A601236923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4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1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9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afbeelding 6"/>
          <p:cNvSpPr>
            <a:spLocks noGrp="1"/>
          </p:cNvSpPr>
          <p:nvPr>
            <p:ph type="pic" sz="quarter" idx="14"/>
          </p:nvPr>
        </p:nvSpPr>
        <p:spPr>
          <a:xfrm>
            <a:off x="6277415" y="1358153"/>
            <a:ext cx="5219260" cy="4807698"/>
          </a:xfrm>
          <a:solidFill>
            <a:schemeClr val="bg1">
              <a:lumMod val="95000"/>
            </a:schemeClr>
          </a:solidFill>
        </p:spPr>
        <p:txBody>
          <a:bodyPr lIns="180000" tIns="180000" anchor="t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odnum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pPr/>
              <a:t>29/06/2021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685799" y="2339788"/>
            <a:ext cx="270986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NOODNUMMER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700669" y="2678338"/>
            <a:ext cx="2709862" cy="183987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576000" tIns="180000" rIns="0" bIns="180000" rtlCol="0">
            <a:normAutofit/>
          </a:bodyPr>
          <a:lstStyle/>
          <a:p>
            <a:pPr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 userDrawn="1"/>
        </p:nvSpPr>
        <p:spPr>
          <a:xfrm>
            <a:off x="3630705" y="2339788"/>
            <a:ext cx="7865969" cy="2178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 userDrawn="1"/>
        </p:nvSpPr>
        <p:spPr>
          <a:xfrm>
            <a:off x="6096000" y="2402914"/>
            <a:ext cx="5199529" cy="1980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>
                <a:solidFill>
                  <a:schemeClr val="tx1"/>
                </a:solidFill>
              </a:rPr>
              <a:t>Ben je </a:t>
            </a:r>
            <a:r>
              <a:rPr lang="en-GB" sz="1600" dirty="0" err="1">
                <a:solidFill>
                  <a:schemeClr val="tx1"/>
                </a:solidFill>
              </a:rPr>
              <a:t>bewust</a:t>
            </a:r>
            <a:r>
              <a:rPr lang="en-GB" sz="1600" dirty="0">
                <a:solidFill>
                  <a:schemeClr val="tx1"/>
                </a:solidFill>
              </a:rPr>
              <a:t> van </a:t>
            </a:r>
            <a:r>
              <a:rPr lang="en-GB" sz="1600" dirty="0" err="1">
                <a:solidFill>
                  <a:schemeClr val="tx1"/>
                </a:solidFill>
              </a:rPr>
              <a:t>jouw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omgeving</a:t>
            </a: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dirty="0" err="1">
                <a:solidFill>
                  <a:schemeClr val="tx1"/>
                </a:solidFill>
              </a:rPr>
              <a:t>Reageer</a:t>
            </a:r>
            <a:r>
              <a:rPr lang="en-GB" sz="1600" dirty="0">
                <a:solidFill>
                  <a:schemeClr val="tx1"/>
                </a:solidFill>
              </a:rPr>
              <a:t> alert </a:t>
            </a:r>
            <a:r>
              <a:rPr lang="en-GB" sz="1600" dirty="0" err="1">
                <a:solidFill>
                  <a:schemeClr val="tx1"/>
                </a:solidFill>
              </a:rPr>
              <a:t>bij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een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noodsignaal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Volg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instructies</a:t>
            </a:r>
            <a:r>
              <a:rPr lang="en-GB" sz="1600" baseline="0" dirty="0">
                <a:solidFill>
                  <a:schemeClr val="tx1"/>
                </a:solidFill>
              </a:rPr>
              <a:t> op van de </a:t>
            </a:r>
            <a:r>
              <a:rPr lang="en-GB" sz="1600" baseline="0" dirty="0" err="1">
                <a:solidFill>
                  <a:schemeClr val="tx1"/>
                </a:solidFill>
              </a:rPr>
              <a:t>BHV’er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 err="1">
                <a:solidFill>
                  <a:schemeClr val="tx1"/>
                </a:solidFill>
              </a:rPr>
              <a:t>Verlaat</a:t>
            </a:r>
            <a:r>
              <a:rPr lang="en-GB" sz="1600" baseline="0" dirty="0">
                <a:solidFill>
                  <a:schemeClr val="tx1"/>
                </a:solidFill>
              </a:rPr>
              <a:t> het </a:t>
            </a:r>
            <a:r>
              <a:rPr lang="en-GB" sz="1600" baseline="0" dirty="0" err="1">
                <a:solidFill>
                  <a:schemeClr val="tx1"/>
                </a:solidFill>
              </a:rPr>
              <a:t>gebouw</a:t>
            </a:r>
            <a:r>
              <a:rPr lang="en-GB" sz="1600" baseline="0" dirty="0">
                <a:solidFill>
                  <a:schemeClr val="tx1"/>
                </a:solidFill>
              </a:rPr>
              <a:t> via de </a:t>
            </a:r>
            <a:r>
              <a:rPr lang="en-GB" sz="1600" baseline="0" dirty="0" err="1">
                <a:solidFill>
                  <a:schemeClr val="tx1"/>
                </a:solidFill>
              </a:rPr>
              <a:t>meest</a:t>
            </a:r>
            <a:r>
              <a:rPr lang="en-GB" sz="1600" baseline="0" dirty="0">
                <a:solidFill>
                  <a:schemeClr val="tx1"/>
                </a:solidFill>
              </a:rPr>
              <a:t> </a:t>
            </a:r>
            <a:r>
              <a:rPr lang="en-GB" sz="1600" baseline="0" dirty="0" err="1">
                <a:solidFill>
                  <a:schemeClr val="tx1"/>
                </a:solidFill>
              </a:rPr>
              <a:t>nabijgelegen</a:t>
            </a:r>
            <a:r>
              <a:rPr lang="en-GB" sz="1600" baseline="0" dirty="0">
                <a:solidFill>
                  <a:schemeClr val="tx1"/>
                </a:solidFill>
              </a:rPr>
              <a:t> (</a:t>
            </a:r>
            <a:r>
              <a:rPr lang="en-GB" sz="1600" baseline="0" dirty="0" err="1">
                <a:solidFill>
                  <a:schemeClr val="tx1"/>
                </a:solidFill>
              </a:rPr>
              <a:t>nood</a:t>
            </a:r>
            <a:r>
              <a:rPr lang="en-GB" sz="1600" baseline="0" dirty="0">
                <a:solidFill>
                  <a:schemeClr val="tx1"/>
                </a:solidFill>
              </a:rPr>
              <a:t>)</a:t>
            </a:r>
            <a:r>
              <a:rPr lang="en-GB" sz="1600" baseline="0" dirty="0" err="1">
                <a:solidFill>
                  <a:schemeClr val="tx1"/>
                </a:solidFill>
              </a:rPr>
              <a:t>uitgang</a:t>
            </a:r>
            <a:endParaRPr lang="en-GB" sz="1600" baseline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800"/>
              </a:spcAft>
              <a:buFont typeface="Wingdings 2" panose="05020102010507070707" pitchFamily="18" charset="2"/>
              <a:buChar char="®"/>
            </a:pPr>
            <a:r>
              <a:rPr lang="en-GB" sz="1600" baseline="0" dirty="0">
                <a:solidFill>
                  <a:schemeClr val="tx1"/>
                </a:solidFill>
              </a:rPr>
              <a:t>Ga </a:t>
            </a:r>
            <a:r>
              <a:rPr lang="en-GB" sz="1600" baseline="0" dirty="0" err="1">
                <a:solidFill>
                  <a:schemeClr val="tx1"/>
                </a:solidFill>
              </a:rPr>
              <a:t>naar</a:t>
            </a:r>
            <a:r>
              <a:rPr lang="en-GB" sz="1600" baseline="0" dirty="0">
                <a:solidFill>
                  <a:schemeClr val="tx1"/>
                </a:solidFill>
              </a:rPr>
              <a:t> de </a:t>
            </a:r>
            <a:r>
              <a:rPr lang="en-GB" sz="1600" baseline="0" dirty="0" err="1">
                <a:solidFill>
                  <a:schemeClr val="tx1"/>
                </a:solidFill>
              </a:rPr>
              <a:t>verzamelplaats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 userDrawn="1"/>
        </p:nvSpPr>
        <p:spPr>
          <a:xfrm>
            <a:off x="1185863" y="2805749"/>
            <a:ext cx="22097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1" dirty="0">
                <a:solidFill>
                  <a:schemeClr val="tx1"/>
                </a:solidFill>
              </a:rPr>
              <a:t>848</a:t>
            </a:r>
            <a:endParaRPr lang="en-GB" sz="24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chemeClr val="tx1"/>
                </a:solidFill>
              </a:rPr>
              <a:t>EXTERNE MEDEWERKERS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EN BEZOEKERS:</a:t>
            </a:r>
          </a:p>
          <a:p>
            <a:r>
              <a:rPr lang="en-GB" sz="1800" dirty="0">
                <a:solidFill>
                  <a:schemeClr val="tx1"/>
                </a:solidFill>
              </a:rPr>
              <a:t>088 85 79 112</a:t>
            </a:r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2955180"/>
            <a:ext cx="231117" cy="405635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>
          <a:xfrm>
            <a:off x="3786727" y="2486756"/>
            <a:ext cx="1881790" cy="188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29" y="2853808"/>
            <a:ext cx="1610787" cy="1147686"/>
          </a:xfrm>
          <a:prstGeom prst="rect">
            <a:avLst/>
          </a:prstGeom>
        </p:spPr>
      </p:pic>
      <p:grpSp>
        <p:nvGrpSpPr>
          <p:cNvPr id="20" name="Groeperen 19"/>
          <p:cNvGrpSpPr/>
          <p:nvPr userDrawn="1"/>
        </p:nvGrpSpPr>
        <p:grpSpPr>
          <a:xfrm>
            <a:off x="3875659" y="2553991"/>
            <a:ext cx="1703927" cy="191582"/>
            <a:chOff x="3840515" y="2553991"/>
            <a:chExt cx="1703927" cy="191582"/>
          </a:xfrm>
        </p:grpSpPr>
        <p:cxnSp>
          <p:nvCxnSpPr>
            <p:cNvPr id="15" name="Rechte verbindingslijn met pijl 14"/>
            <p:cNvCxnSpPr/>
            <p:nvPr userDrawn="1"/>
          </p:nvCxnSpPr>
          <p:spPr>
            <a:xfrm>
              <a:off x="3840515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/>
            <p:cNvCxnSpPr/>
            <p:nvPr userDrawn="1"/>
          </p:nvCxnSpPr>
          <p:spPr>
            <a:xfrm flipH="1">
              <a:off x="5352860" y="25539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eperen 18"/>
          <p:cNvGrpSpPr/>
          <p:nvPr userDrawn="1"/>
        </p:nvGrpSpPr>
        <p:grpSpPr>
          <a:xfrm rot="10800000">
            <a:off x="3875659" y="4129570"/>
            <a:ext cx="1703927" cy="191582"/>
            <a:chOff x="3992915" y="2706391"/>
            <a:chExt cx="1703927" cy="191582"/>
          </a:xfrm>
        </p:grpSpPr>
        <p:cxnSp>
          <p:nvCxnSpPr>
            <p:cNvPr id="17" name="Rechte verbindingslijn met pijl 16"/>
            <p:cNvCxnSpPr/>
            <p:nvPr userDrawn="1"/>
          </p:nvCxnSpPr>
          <p:spPr>
            <a:xfrm>
              <a:off x="3992915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/>
            <p:cNvCxnSpPr/>
            <p:nvPr userDrawn="1"/>
          </p:nvCxnSpPr>
          <p:spPr>
            <a:xfrm flipH="1">
              <a:off x="5505260" y="2706391"/>
              <a:ext cx="191582" cy="191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kstvak 13"/>
          <p:cNvSpPr txBox="1"/>
          <p:nvPr userDrawn="1"/>
        </p:nvSpPr>
        <p:spPr>
          <a:xfrm>
            <a:off x="684000" y="434045"/>
            <a:ext cx="10814400" cy="87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spcAft>
                <a:spcPts val="800"/>
              </a:spcAft>
              <a:buFont typeface=".LucidaGrandeUI" charset="0"/>
              <a:buNone/>
            </a:pPr>
            <a:r>
              <a:rPr lang="nl-NL" sz="3600" b="0" dirty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rPr>
              <a:t>Veilig werken, gezond weer thuis</a:t>
            </a:r>
          </a:p>
        </p:txBody>
      </p:sp>
    </p:spTree>
    <p:extLst>
      <p:ext uri="{BB962C8B-B14F-4D97-AF65-F5344CB8AC3E}">
        <p14:creationId xmlns:p14="http://schemas.microsoft.com/office/powerpoint/2010/main" val="119253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8" y="1000628"/>
            <a:ext cx="10052084" cy="48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10810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3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4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5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(foto 7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563"/>
            <a:ext cx="8924192" cy="20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3916696"/>
            <a:ext cx="7272867" cy="967564"/>
          </a:xfrm>
        </p:spPr>
        <p:txBody>
          <a:bodyPr anchor="ctr">
            <a:normAutofit/>
          </a:bodyPr>
          <a:lstStyle>
            <a:lvl1pPr algn="l">
              <a:defRPr sz="3200" b="1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826026"/>
            <a:ext cx="7272867" cy="956930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9" y="5210493"/>
            <a:ext cx="2921528" cy="1411559"/>
          </a:xfrm>
          <a:prstGeom prst="rect">
            <a:avLst/>
          </a:prstGeom>
        </p:spPr>
      </p:pic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894263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0375"/>
            <a:ext cx="5410200" cy="625475"/>
          </a:xfrm>
        </p:spPr>
        <p:txBody>
          <a:bodyPr anchor="ctr">
            <a:normAutofit/>
          </a:bodyPr>
          <a:lstStyle>
            <a:lvl1pPr marL="363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232400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4"/>
          </p:nvPr>
        </p:nvSpPr>
        <p:spPr>
          <a:xfrm>
            <a:off x="6273800" y="1566863"/>
            <a:ext cx="5222875" cy="45989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/>
          <p:cNvSpPr>
            <a:spLocks noGrp="1"/>
          </p:cNvSpPr>
          <p:nvPr>
            <p:ph type="pic" sz="quarter" idx="13"/>
          </p:nvPr>
        </p:nvSpPr>
        <p:spPr>
          <a:xfrm>
            <a:off x="683998" y="1566863"/>
            <a:ext cx="10812677" cy="4598988"/>
          </a:xfrm>
          <a:solidFill>
            <a:schemeClr val="bg1">
              <a:lumMod val="95000"/>
            </a:schemeClr>
          </a:solidFill>
        </p:spPr>
        <p:txBody>
          <a:bodyPr lIns="684000" anchor="ctr" anchorCtr="0"/>
          <a:lstStyle>
            <a:lvl1pPr marL="363" indent="0"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4C-C192-0B4B-BACC-F4624A2DDAF2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F4A6-40A7-E04A-A78B-7409A1BC41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83999" y="485053"/>
            <a:ext cx="10812676" cy="873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1574799"/>
            <a:ext cx="10810875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</a:t>
            </a:r>
            <a:r>
              <a:rPr lang="nl-NL" dirty="0"/>
              <a:t>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26508" y="6356350"/>
            <a:ext cx="2538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24C-C192-0B4B-BACC-F4624A2DDAF2}" type="datetimeFigureOut">
              <a:rPr lang="en-GB" smtClean="0"/>
              <a:pPr/>
              <a:t>29/06/2021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662928" y="6356350"/>
            <a:ext cx="4191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F4A6-40A7-E04A-A78B-7409A1BC41E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75" y="6322912"/>
            <a:ext cx="432000" cy="432000"/>
          </a:xfrm>
          <a:prstGeom prst="rect">
            <a:avLst/>
          </a:prstGeom>
        </p:spPr>
      </p:pic>
      <p:pic>
        <p:nvPicPr>
          <p:cNvPr id="9" name="Afbeelding 8" descr="device2.ai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053"/>
            <a:ext cx="62062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8" r:id="rId5"/>
    <p:sldLayoutId id="2147483670" r:id="rId6"/>
    <p:sldLayoutId id="2147483672" r:id="rId7"/>
    <p:sldLayoutId id="2147483658" r:id="rId8"/>
    <p:sldLayoutId id="2147483659" r:id="rId9"/>
    <p:sldLayoutId id="2147483660" r:id="rId10"/>
    <p:sldLayoutId id="2147483654" r:id="rId11"/>
    <p:sldLayoutId id="2147483655" r:id="rId12"/>
    <p:sldLayoutId id="2147483665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3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360363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85000"/>
        <a:buFont typeface="Wingdings 2" panose="05020102010507070707" pitchFamily="18" charset="2"/>
        <a:buChar char="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0"/>
        </a:spcBef>
        <a:spcAft>
          <a:spcPts val="1000"/>
        </a:spcAft>
        <a:buClr>
          <a:schemeClr val="bg2"/>
        </a:buClr>
        <a:buSzPct val="85000"/>
        <a:buFont typeface="Wingdings 2" panose="05020102010507070707" pitchFamily="18" charset="2"/>
        <a:buChar char="®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91440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tx1"/>
        </a:buClr>
        <a:buSzPct val="85000"/>
        <a:buFont typeface="Wingdings 2" panose="05020102010507070707" pitchFamily="18" charset="2"/>
        <a:buChar char="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accent3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520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rgbClr val="8D8D8D"/>
        </a:buClr>
        <a:buSzPct val="85000"/>
        <a:buFont typeface="Wingdings 2" panose="05020102010507070707" pitchFamily="18" charset="2"/>
        <a:buChar char="®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2000" b="1"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600" kern="1200">
          <a:solidFill>
            <a:srgbClr val="A29DA2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7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2139" userDrawn="1">
          <p15:clr>
            <a:srgbClr val="F26B43"/>
          </p15:clr>
        </p15:guide>
        <p15:guide id="7" pos="55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modeling.stat.columbia.edu/2017/05/31/compare-stan-pymc3-edward-hello-world/" TargetMode="External"/><Relationship Id="rId2" Type="http://schemas.openxmlformats.org/officeDocument/2006/relationships/hyperlink" Target="https://minimizeregret.com/post/2019/04/16/modeling-short-time-series-with-prior-knowledge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ritchievink.com/blog/2018/10/09/build-facebooks-prophet-in-pymc3-bayesian-time-series-analyis-with-generalized-additive-models/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-pm.com/crisp-dm-2/" TargetMode="External"/><Relationship Id="rId2" Type="http://schemas.openxmlformats.org/officeDocument/2006/relationships/hyperlink" Target="https://www.jads.nl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C428E81A-9C4B-CE4F-9919-52CF19546B4C}"/>
              </a:ext>
            </a:extLst>
          </p:cNvPr>
          <p:cNvSpPr txBox="1">
            <a:spLocks/>
          </p:cNvSpPr>
          <p:nvPr/>
        </p:nvSpPr>
        <p:spPr>
          <a:xfrm>
            <a:off x="726112" y="2826026"/>
            <a:ext cx="1387366" cy="95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 2" panose="05020102010507070707" pitchFamily="18" charset="2"/>
              <a:buNone/>
              <a:tabLst/>
              <a:defRPr sz="3200" b="0" kern="1200" spc="-5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5000"/>
              <a:buFont typeface="Wingdings 2" panose="05020102010507070707" pitchFamily="18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85000"/>
              <a:buFont typeface="Wingdings 2" panose="05020102010507070707" pitchFamily="18" charset="2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8D8D8D"/>
              </a:buClr>
              <a:buSzPct val="85000"/>
              <a:buFont typeface="Wingdings 2" panose="05020102010507070707" pitchFamily="18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bg1">
                    <a:alpha val="50000"/>
                  </a:schemeClr>
                </a:solidFill>
              </a:rPr>
              <a:t>     </a:t>
            </a:r>
            <a:r>
              <a:rPr lang="nl-NL" dirty="0" err="1">
                <a:solidFill>
                  <a:schemeClr val="bg1">
                    <a:alpha val="50000"/>
                  </a:schemeClr>
                </a:solidFill>
              </a:rPr>
              <a:t>rk</a:t>
            </a:r>
            <a:endParaRPr lang="en-NL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611A-4084-9549-A049-C4DB6C16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apacity forecast on DALI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B6EE-EE0A-D640-8F90-748C80554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Spa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DD5-EA83-0B45-BFBE-D08F198CB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L" dirty="0"/>
              <a:t>Bram Vonk, JADS-Enexis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26372-0298-0B4A-AEA0-C8B3A55AA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NL" dirty="0"/>
              <a:t>une 29 2021</a:t>
            </a:r>
          </a:p>
        </p:txBody>
      </p:sp>
    </p:spTree>
    <p:extLst>
      <p:ext uri="{BB962C8B-B14F-4D97-AF65-F5344CB8AC3E}">
        <p14:creationId xmlns:p14="http://schemas.microsoft.com/office/powerpoint/2010/main" val="182683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49AA-9F26-CC4A-ACEF-D02FF0B8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2669-3090-BE46-94BF-C6830FF0EA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6171" y="1113693"/>
            <a:ext cx="5588000" cy="5052158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(m</a:t>
            </a:r>
            <a:r>
              <a:rPr lang="en-NL" sz="2000" dirty="0"/>
              <a:t>eta)data available (queried)</a:t>
            </a:r>
          </a:p>
          <a:p>
            <a:pPr lvl="1"/>
            <a:r>
              <a:rPr lang="en-GB" sz="1800" dirty="0"/>
              <a:t>S</a:t>
            </a:r>
            <a:r>
              <a:rPr lang="en-NL" sz="1800" dirty="0"/>
              <a:t>ource: Athena </a:t>
            </a:r>
            <a:r>
              <a:rPr lang="en-NL" sz="1800" dirty="0">
                <a:sym typeface="Wingdings" pitchFamily="2" charset="2"/>
              </a:rPr>
              <a:t> </a:t>
            </a:r>
            <a:r>
              <a:rPr lang="en-NL" sz="1800" dirty="0"/>
              <a:t>Snowflake</a:t>
            </a:r>
          </a:p>
          <a:p>
            <a:pPr lvl="1"/>
            <a:r>
              <a:rPr lang="en-NL" sz="1800" dirty="0"/>
              <a:t>15 minute averages (per phase and sum)</a:t>
            </a:r>
          </a:p>
          <a:p>
            <a:pPr lvl="1"/>
            <a:r>
              <a:rPr lang="en-GB" sz="1800" dirty="0"/>
              <a:t>D</a:t>
            </a:r>
            <a:r>
              <a:rPr lang="en-NL" sz="1800" dirty="0"/>
              <a:t>ata since 2018 (growing pop. </a:t>
            </a:r>
            <a:r>
              <a:rPr lang="en-NL" sz="1800" dirty="0">
                <a:sym typeface="Wingdings" pitchFamily="2" charset="2"/>
              </a:rPr>
              <a:t> 8k</a:t>
            </a:r>
            <a:r>
              <a:rPr lang="en-NL" sz="1800" dirty="0"/>
              <a:t>)</a:t>
            </a:r>
          </a:p>
          <a:p>
            <a:pPr lvl="2"/>
            <a:r>
              <a:rPr lang="en-GB" sz="1600" dirty="0"/>
              <a:t>P</a:t>
            </a:r>
            <a:r>
              <a:rPr lang="en-NL" sz="1600" dirty="0"/>
              <a:t>roposal: </a:t>
            </a:r>
          </a:p>
          <a:p>
            <a:pPr lvl="3"/>
            <a:r>
              <a:rPr lang="en-NL" sz="1400" dirty="0"/>
              <a:t>10 transformers for PoC</a:t>
            </a:r>
          </a:p>
          <a:p>
            <a:pPr lvl="3"/>
            <a:r>
              <a:rPr lang="en-GB" sz="1400" dirty="0"/>
              <a:t>S</a:t>
            </a:r>
            <a:r>
              <a:rPr lang="en-NL" sz="1400" dirty="0"/>
              <a:t>cale to 423 for development + test</a:t>
            </a:r>
          </a:p>
          <a:p>
            <a:pPr lvl="3"/>
            <a:r>
              <a:rPr lang="en-NL" sz="1400" dirty="0"/>
              <a:t>End product testing on 8k (dummy 35k)</a:t>
            </a:r>
          </a:p>
          <a:p>
            <a:endParaRPr lang="en-NL" sz="2000" dirty="0"/>
          </a:p>
          <a:p>
            <a:r>
              <a:rPr lang="en-NL" sz="2000" dirty="0"/>
              <a:t>Data quality</a:t>
            </a:r>
          </a:p>
          <a:p>
            <a:pPr lvl="1"/>
            <a:r>
              <a:rPr lang="en-GB" sz="1800" dirty="0"/>
              <a:t>C</a:t>
            </a:r>
            <a:r>
              <a:rPr lang="en-NL" sz="1800" dirty="0"/>
              <a:t>ompleteness issues</a:t>
            </a:r>
          </a:p>
          <a:p>
            <a:pPr lvl="2"/>
            <a:r>
              <a:rPr lang="en-NL" sz="1600" dirty="0"/>
              <a:t>ETL issues, data expected to be there later.</a:t>
            </a:r>
          </a:p>
          <a:p>
            <a:pPr lvl="2"/>
            <a:endParaRPr lang="en-NL" sz="1600" dirty="0"/>
          </a:p>
          <a:p>
            <a:pPr lvl="3"/>
            <a:endParaRPr lang="en-NL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7FC8-3C06-DA4A-92EC-96254D0393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55733" y="1113693"/>
            <a:ext cx="6480030" cy="5052158"/>
          </a:xfrm>
        </p:spPr>
        <p:txBody>
          <a:bodyPr>
            <a:normAutofit/>
          </a:bodyPr>
          <a:lstStyle/>
          <a:p>
            <a:r>
              <a:rPr lang="en-GB" sz="2000" dirty="0"/>
              <a:t>Concept </a:t>
            </a:r>
            <a:r>
              <a:rPr lang="en-GB" sz="2000" dirty="0" err="1"/>
              <a:t>preprocessing</a:t>
            </a:r>
            <a:r>
              <a:rPr lang="en-GB" sz="2000" dirty="0"/>
              <a:t>:</a:t>
            </a:r>
            <a:endParaRPr lang="en-NL" sz="2000" dirty="0"/>
          </a:p>
          <a:p>
            <a:pPr lvl="1"/>
            <a:r>
              <a:rPr lang="en-NL" sz="1800" dirty="0"/>
              <a:t>3 most extreme S values per week, transformer, phase</a:t>
            </a:r>
          </a:p>
          <a:p>
            <a:pPr lvl="2"/>
            <a:r>
              <a:rPr lang="en-GB" sz="1600" dirty="0"/>
              <a:t>M</a:t>
            </a:r>
            <a:r>
              <a:rPr lang="en-NL" sz="1600" dirty="0"/>
              <a:t>ore robust + eliminates week seasonality</a:t>
            </a:r>
          </a:p>
          <a:p>
            <a:pPr lvl="1"/>
            <a:r>
              <a:rPr lang="en-NL" sz="1800" dirty="0"/>
              <a:t>Storage result:</a:t>
            </a:r>
            <a:r>
              <a:rPr lang="en-NL" sz="1800" dirty="0">
                <a:sym typeface="Wingdings" pitchFamily="2" charset="2"/>
              </a:rPr>
              <a:t> AWS S3, parquet</a:t>
            </a:r>
            <a:endParaRPr lang="en-NL" sz="1800" dirty="0"/>
          </a:p>
          <a:p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86E8D-9942-CA45-B170-3B87C4B6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31" y="3184683"/>
            <a:ext cx="5947932" cy="36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0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E5F364-04D2-3E47-9ABB-A75C5BC3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832B9-2383-4E43-9905-45B402F820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137138"/>
            <a:ext cx="5588001" cy="5416061"/>
          </a:xfrm>
        </p:spPr>
        <p:txBody>
          <a:bodyPr>
            <a:normAutofit fontScale="92500" lnSpcReduction="10000"/>
          </a:bodyPr>
          <a:lstStyle/>
          <a:p>
            <a:r>
              <a:rPr lang="en-NL" sz="1900" dirty="0"/>
              <a:t>Probabilistic approach </a:t>
            </a:r>
          </a:p>
          <a:p>
            <a:pPr lvl="1"/>
            <a:r>
              <a:rPr lang="en-GB" sz="1700" dirty="0"/>
              <a:t>Enables prediction interval </a:t>
            </a:r>
          </a:p>
          <a:p>
            <a:pPr lvl="1"/>
            <a:r>
              <a:rPr lang="en-GB" sz="1700" dirty="0"/>
              <a:t>Computational burden?</a:t>
            </a:r>
          </a:p>
          <a:p>
            <a:pPr lvl="1"/>
            <a:r>
              <a:rPr lang="en-GB" sz="1700" dirty="0">
                <a:hlinkClick r:id="rId2"/>
              </a:rPr>
              <a:t>A</a:t>
            </a:r>
            <a:r>
              <a:rPr lang="en-NL" sz="1700" dirty="0">
                <a:hlinkClick r:id="rId2"/>
              </a:rPr>
              <a:t>ble to deal with prior knowledge</a:t>
            </a:r>
            <a:endParaRPr lang="en-NL" sz="1700" dirty="0"/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endParaRPr lang="en-NL" sz="2200" dirty="0">
              <a:hlinkClick r:id="rId3"/>
            </a:endParaRPr>
          </a:p>
          <a:p>
            <a:r>
              <a:rPr lang="en-NL" sz="1900" dirty="0">
                <a:hlinkClick r:id="rId3"/>
              </a:rPr>
              <a:t>Package / language (via python)</a:t>
            </a:r>
            <a:endParaRPr lang="en-NL" sz="1900" dirty="0"/>
          </a:p>
          <a:p>
            <a:pPr lvl="1"/>
            <a:r>
              <a:rPr lang="en-NL" sz="1700" dirty="0"/>
              <a:t>Pymc3 (bit familiar with)</a:t>
            </a:r>
          </a:p>
          <a:p>
            <a:pPr lvl="1"/>
            <a:r>
              <a:rPr lang="en-NL" sz="1700" dirty="0"/>
              <a:t>Stan</a:t>
            </a:r>
          </a:p>
          <a:p>
            <a:pPr lvl="1"/>
            <a:r>
              <a:rPr lang="en-NL" sz="1700" dirty="0"/>
              <a:t>(Edward)</a:t>
            </a:r>
          </a:p>
          <a:p>
            <a:endParaRPr lang="en-NL" dirty="0"/>
          </a:p>
          <a:p>
            <a:pPr lvl="1"/>
            <a:endParaRPr lang="en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CD5D6B-7CE9-B64F-8CDB-020EB035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98" y="2339284"/>
            <a:ext cx="4132386" cy="447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D0D916-F4C6-F145-9454-E7618808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5" y="2781237"/>
            <a:ext cx="5311028" cy="18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CC1590B-4FC9-AD44-B5EC-66BDEABE67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3800" y="1137139"/>
            <a:ext cx="5588001" cy="5028712"/>
          </a:xfrm>
        </p:spPr>
        <p:txBody>
          <a:bodyPr/>
          <a:lstStyle/>
          <a:p>
            <a:r>
              <a:rPr lang="en-GB" sz="1800" dirty="0">
                <a:hlinkClick r:id="rId6"/>
              </a:rPr>
              <a:t>Generalized Additive Model</a:t>
            </a:r>
            <a:endParaRPr lang="en-GB" sz="1800" dirty="0"/>
          </a:p>
          <a:p>
            <a:pPr lvl="1"/>
            <a:r>
              <a:rPr lang="en-GB" sz="1600" dirty="0"/>
              <a:t>yearly season + piecewise trend + (error)</a:t>
            </a:r>
          </a:p>
          <a:p>
            <a:pPr lvl="1"/>
            <a:r>
              <a:rPr lang="en-GB" sz="1600" dirty="0"/>
              <a:t>Explainable</a:t>
            </a:r>
          </a:p>
          <a:p>
            <a:pPr marL="363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527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8978-1767-9146-99F8-61435F3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Discussie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2A2C-9363-2C40-B9BF-90D22F150B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4C4BF-C328-EA45-AC54-15F9FBF7A15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107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D58-C26F-2046-87E9-2E9329A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Focus komende sprint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2019FF-68E0-3546-85D8-BC5C93F2690D}"/>
              </a:ext>
            </a:extLst>
          </p:cNvPr>
          <p:cNvGrpSpPr/>
          <p:nvPr/>
        </p:nvGrpSpPr>
        <p:grpSpPr>
          <a:xfrm>
            <a:off x="7013251" y="1358153"/>
            <a:ext cx="3104012" cy="4798464"/>
            <a:chOff x="4119613" y="1472667"/>
            <a:chExt cx="3104012" cy="47984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F788CA-0BBA-204C-9C07-A43C75330D7D}"/>
                </a:ext>
              </a:extLst>
            </p:cNvPr>
            <p:cNvGrpSpPr/>
            <p:nvPr/>
          </p:nvGrpSpPr>
          <p:grpSpPr>
            <a:xfrm>
              <a:off x="4119613" y="1472667"/>
              <a:ext cx="3104012" cy="4798463"/>
              <a:chOff x="1434165" y="1944304"/>
              <a:chExt cx="3104012" cy="479846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C0D3EC9-725F-0148-9B8E-66828A3E1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181" r="65986"/>
              <a:stretch/>
            </p:blipFill>
            <p:spPr>
              <a:xfrm>
                <a:off x="1434165" y="2444817"/>
                <a:ext cx="3104012" cy="4297950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533BA60-D214-8A47-96C1-ED9D5D6F3D25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3084762" cy="424880"/>
                <a:chOff x="1393083" y="1434164"/>
                <a:chExt cx="3084762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4" name="Chevron 33">
                  <a:extLst>
                    <a:ext uri="{FF2B5EF4-FFF2-40B4-BE49-F238E27FC236}">
                      <a16:creationId xmlns:a16="http://schemas.microsoft.com/office/drawing/2014/main" id="{43860F04-514B-DD49-87B2-7198392616AB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35" name="Chevron 34">
                  <a:extLst>
                    <a:ext uri="{FF2B5EF4-FFF2-40B4-BE49-F238E27FC236}">
                      <a16:creationId xmlns:a16="http://schemas.microsoft.com/office/drawing/2014/main" id="{CA032B72-D1B4-DA43-B203-376336B8DDE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483F02-8ACB-CF47-AC29-0A2DBB431997}"/>
                </a:ext>
              </a:extLst>
            </p:cNvPr>
            <p:cNvSpPr/>
            <p:nvPr/>
          </p:nvSpPr>
          <p:spPr>
            <a:xfrm>
              <a:off x="4206240" y="1973181"/>
              <a:ext cx="1432842" cy="4297950"/>
            </a:xfrm>
            <a:prstGeom prst="rect">
              <a:avLst/>
            </a:prstGeom>
            <a:solidFill>
              <a:srgbClr val="BDDB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22AD58-3136-B74A-9887-AA21779600C5}"/>
                </a:ext>
              </a:extLst>
            </p:cNvPr>
            <p:cNvSpPr/>
            <p:nvPr/>
          </p:nvSpPr>
          <p:spPr>
            <a:xfrm>
              <a:off x="5675279" y="1973179"/>
              <a:ext cx="1500219" cy="625641"/>
            </a:xfrm>
            <a:prstGeom prst="rect">
              <a:avLst/>
            </a:prstGeom>
            <a:solidFill>
              <a:srgbClr val="BDDB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5FF3E-EB09-444C-B675-85C8553D1A2C}"/>
              </a:ext>
            </a:extLst>
          </p:cNvPr>
          <p:cNvSpPr/>
          <p:nvPr/>
        </p:nvSpPr>
        <p:spPr>
          <a:xfrm>
            <a:off x="8565257" y="2484306"/>
            <a:ext cx="1500219" cy="141036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1E9D34-F228-E44D-9E94-25B1EA40E2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566863"/>
            <a:ext cx="5664200" cy="4598987"/>
          </a:xfrm>
        </p:spPr>
        <p:txBody>
          <a:bodyPr/>
          <a:lstStyle/>
          <a:p>
            <a:r>
              <a:rPr lang="en-NL" dirty="0"/>
              <a:t>Input verwerken vandaag</a:t>
            </a:r>
          </a:p>
          <a:p>
            <a:endParaRPr lang="en-NL" dirty="0"/>
          </a:p>
          <a:p>
            <a:r>
              <a:rPr lang="en-NL" dirty="0"/>
              <a:t>Verder op Data Understanding</a:t>
            </a:r>
          </a:p>
          <a:p>
            <a:endParaRPr lang="en-NL" dirty="0"/>
          </a:p>
          <a:p>
            <a:r>
              <a:rPr lang="en-NL" dirty="0"/>
              <a:t>Over 3 weken:</a:t>
            </a:r>
          </a:p>
          <a:p>
            <a:pPr lvl="1"/>
            <a:r>
              <a:rPr lang="en-NL" dirty="0"/>
              <a:t>Beslissing of data voldoende business waarde kan toevoegen </a:t>
            </a:r>
            <a:r>
              <a:rPr lang="en-NL" dirty="0">
                <a:sym typeface="Wingdings" pitchFamily="2" charset="2"/>
              </a:rPr>
              <a:t> GO / NO GO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279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85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B4CC-A986-5A48-A6BD-679868A2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Inhoud komend half 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865F-4936-1F4C-BE45-C808A9CF61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8610601" cy="4598987"/>
          </a:xfrm>
        </p:spPr>
        <p:txBody>
          <a:bodyPr/>
          <a:lstStyle/>
          <a:p>
            <a:r>
              <a:rPr lang="en-NL" dirty="0"/>
              <a:t>Korte introductie project 			(5 min)</a:t>
            </a:r>
          </a:p>
          <a:p>
            <a:r>
              <a:rPr lang="en-NL" dirty="0"/>
              <a:t>Project opzet en werkwijze			(5 min)</a:t>
            </a:r>
          </a:p>
          <a:p>
            <a:r>
              <a:rPr lang="en-NL" dirty="0"/>
              <a:t>Resultaten eerste sprint</a:t>
            </a:r>
          </a:p>
          <a:p>
            <a:pPr lvl="1"/>
            <a:r>
              <a:rPr lang="en-NL" dirty="0"/>
              <a:t>Waarde						(5 min)</a:t>
            </a:r>
          </a:p>
          <a:p>
            <a:pPr lvl="1"/>
            <a:r>
              <a:rPr lang="en-NL" dirty="0"/>
              <a:t>Data						(5 min)</a:t>
            </a:r>
          </a:p>
          <a:p>
            <a:pPr lvl="1"/>
            <a:r>
              <a:rPr lang="en-NL" dirty="0"/>
              <a:t>Model						(5 min)</a:t>
            </a:r>
          </a:p>
          <a:p>
            <a:r>
              <a:rPr lang="en-NL" dirty="0"/>
              <a:t>Discussie						(4 min)</a:t>
            </a:r>
          </a:p>
          <a:p>
            <a:r>
              <a:rPr lang="en-NL" dirty="0"/>
              <a:t>Werk komende sprint				(1 min)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00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A9F64C-0757-B14A-9E1A-46A3B0F9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Aanleiding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5EF570-5DFB-834D-81C8-C2B3CBD02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676468" cy="5054070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Vraag</a:t>
            </a:r>
            <a:r>
              <a:rPr lang="en-NL" dirty="0"/>
              <a:t> netverantwoordelijken Q3 2020</a:t>
            </a:r>
          </a:p>
          <a:p>
            <a:pPr lvl="1"/>
            <a:r>
              <a:rPr lang="en-NL" dirty="0"/>
              <a:t>Kan met DALI data trafo overbelasting voorzien worden?</a:t>
            </a:r>
          </a:p>
          <a:p>
            <a:pPr lvl="1"/>
            <a:r>
              <a:rPr lang="en-NL" dirty="0"/>
              <a:t>Nu JADS opleiding waarin dit vraagstuk goed past.</a:t>
            </a:r>
          </a:p>
          <a:p>
            <a:pPr lvl="1"/>
            <a:endParaRPr lang="en-NL" dirty="0"/>
          </a:p>
          <a:p>
            <a:r>
              <a:rPr lang="en-NL" dirty="0"/>
              <a:t>Probleem </a:t>
            </a:r>
          </a:p>
          <a:p>
            <a:pPr lvl="1"/>
            <a:r>
              <a:rPr lang="en-NL" dirty="0"/>
              <a:t>Door energietransitie forse boost opwek en belasting (groei extremen)</a:t>
            </a:r>
          </a:p>
          <a:p>
            <a:pPr lvl="2"/>
            <a:r>
              <a:rPr lang="en-NL" dirty="0"/>
              <a:t>Niet meer afdoende reactief (sleepwijzers of DALI) verzwaringen in te plannen.</a:t>
            </a:r>
          </a:p>
          <a:p>
            <a:pPr lvl="2"/>
            <a:r>
              <a:rPr lang="en-NL" dirty="0"/>
              <a:t>Dit raakt de leveringszekerheid, veiligheid en versnelt de energietransitie niet.</a:t>
            </a:r>
            <a:br>
              <a:rPr lang="en-NL" dirty="0"/>
            </a:br>
            <a:endParaRPr lang="en-NL" dirty="0"/>
          </a:p>
          <a:p>
            <a:r>
              <a:rPr lang="en-NL" dirty="0"/>
              <a:t>Project doel</a:t>
            </a:r>
          </a:p>
          <a:p>
            <a:pPr lvl="1"/>
            <a:r>
              <a:rPr lang="en-NL" dirty="0"/>
              <a:t>Forecast 6-12 maanden vooruit de capaciteitsvraag op basis van DALI data.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8818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A26184-01ED-1444-B77B-1A16F5FF24AE}"/>
              </a:ext>
            </a:extLst>
          </p:cNvPr>
          <p:cNvGrpSpPr/>
          <p:nvPr/>
        </p:nvGrpSpPr>
        <p:grpSpPr>
          <a:xfrm>
            <a:off x="3488267" y="1705245"/>
            <a:ext cx="5891275" cy="5152755"/>
            <a:chOff x="4572000" y="2209804"/>
            <a:chExt cx="4601538" cy="4024697"/>
          </a:xfrm>
        </p:grpSpPr>
        <p:pic>
          <p:nvPicPr>
            <p:cNvPr id="6" name="Picture 2" descr="enter image description here">
              <a:extLst>
                <a:ext uri="{FF2B5EF4-FFF2-40B4-BE49-F238E27FC236}">
                  <a16:creationId xmlns:a16="http://schemas.microsoft.com/office/drawing/2014/main" id="{ED502EA8-7BBC-1A4C-B568-E9AD1056AC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17520" r="33785" b="15256"/>
            <a:stretch/>
          </p:blipFill>
          <p:spPr bwMode="auto">
            <a:xfrm>
              <a:off x="4572000" y="3092228"/>
              <a:ext cx="1556411" cy="300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enter image description here">
              <a:extLst>
                <a:ext uri="{FF2B5EF4-FFF2-40B4-BE49-F238E27FC236}">
                  <a16:creationId xmlns:a16="http://schemas.microsoft.com/office/drawing/2014/main" id="{BB589DE6-9FCF-F24C-B427-4914F94B11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20709" r="34754" b="15256"/>
            <a:stretch/>
          </p:blipFill>
          <p:spPr bwMode="auto">
            <a:xfrm>
              <a:off x="6106747" y="3092228"/>
              <a:ext cx="1473325" cy="286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enter image description here">
              <a:extLst>
                <a:ext uri="{FF2B5EF4-FFF2-40B4-BE49-F238E27FC236}">
                  <a16:creationId xmlns:a16="http://schemas.microsoft.com/office/drawing/2014/main" id="{85B9C110-FEC6-D940-B059-E2E19CAFC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9" t="12707" r="5675" b="15257"/>
            <a:stretch/>
          </p:blipFill>
          <p:spPr bwMode="auto">
            <a:xfrm>
              <a:off x="7586961" y="2209804"/>
              <a:ext cx="1586577" cy="388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9D7527-B4D4-0943-977E-779B29F70055}"/>
                </a:ext>
              </a:extLst>
            </p:cNvPr>
            <p:cNvCxnSpPr/>
            <p:nvPr/>
          </p:nvCxnSpPr>
          <p:spPr bwMode="auto">
            <a:xfrm flipH="1">
              <a:off x="4572000" y="5946087"/>
              <a:ext cx="30194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80B3FD-1570-564E-A272-45800AEBF9F3}"/>
                </a:ext>
              </a:extLst>
            </p:cNvPr>
            <p:cNvCxnSpPr/>
            <p:nvPr/>
          </p:nvCxnSpPr>
          <p:spPr bwMode="auto">
            <a:xfrm>
              <a:off x="7764866" y="5950919"/>
              <a:ext cx="1349953" cy="25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9EC250-C73E-4C45-9A6D-5DBC5DE7DE6C}"/>
                </a:ext>
              </a:extLst>
            </p:cNvPr>
            <p:cNvSpPr txBox="1"/>
            <p:nvPr/>
          </p:nvSpPr>
          <p:spPr>
            <a:xfrm>
              <a:off x="6363158" y="5950161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historic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data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96CD4D-9233-6941-A6FB-56B4DC4D07E3}"/>
                </a:ext>
              </a:extLst>
            </p:cNvPr>
            <p:cNvSpPr txBox="1"/>
            <p:nvPr/>
          </p:nvSpPr>
          <p:spPr>
            <a:xfrm>
              <a:off x="8033350" y="5957502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forecast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488CCE-B384-F242-A34B-FC49A5D9FFBD}"/>
                </a:ext>
              </a:extLst>
            </p:cNvPr>
            <p:cNvCxnSpPr>
              <a:cxnSpLocks/>
              <a:endCxn id="14" idx="0"/>
            </p:cNvCxnSpPr>
            <p:nvPr/>
          </p:nvCxnSpPr>
          <p:spPr bwMode="auto">
            <a:xfrm flipH="1">
              <a:off x="7578922" y="4573175"/>
              <a:ext cx="2300" cy="7891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72AFA3-CE97-C54F-A366-716470777623}"/>
                </a:ext>
              </a:extLst>
            </p:cNvPr>
            <p:cNvSpPr txBox="1"/>
            <p:nvPr/>
          </p:nvSpPr>
          <p:spPr>
            <a:xfrm>
              <a:off x="7168642" y="5362288"/>
              <a:ext cx="820561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autumn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BC41B3-4AA1-A646-9097-E50BA39F898A}"/>
                </a:ext>
              </a:extLst>
            </p:cNvPr>
            <p:cNvCxnSpPr>
              <a:cxnSpLocks/>
              <a:endCxn id="16" idx="0"/>
            </p:cNvCxnSpPr>
            <p:nvPr/>
          </p:nvCxnSpPr>
          <p:spPr bwMode="auto">
            <a:xfrm>
              <a:off x="8383651" y="3511785"/>
              <a:ext cx="1" cy="1850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11C87-4F51-F848-965C-EC85ACCA314B}"/>
                </a:ext>
              </a:extLst>
            </p:cNvPr>
            <p:cNvSpPr txBox="1"/>
            <p:nvPr/>
          </p:nvSpPr>
          <p:spPr>
            <a:xfrm>
              <a:off x="8002664" y="5362288"/>
              <a:ext cx="761976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 spring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2835EF-05F3-7944-8822-F7F0AC5F2CED}"/>
                </a:ext>
              </a:extLst>
            </p:cNvPr>
            <p:cNvCxnSpPr/>
            <p:nvPr/>
          </p:nvCxnSpPr>
          <p:spPr bwMode="auto">
            <a:xfrm flipH="1">
              <a:off x="4572000" y="3505200"/>
              <a:ext cx="454281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540271-37C9-604C-8487-8B54CA3818CA}"/>
                </a:ext>
              </a:extLst>
            </p:cNvPr>
            <p:cNvSpPr txBox="1"/>
            <p:nvPr/>
          </p:nvSpPr>
          <p:spPr>
            <a:xfrm>
              <a:off x="5993419" y="3160215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rgbClr val="C00000"/>
                  </a:solidFill>
                </a:rPr>
                <a:t>transformer</a:t>
              </a:r>
              <a:r>
                <a:rPr lang="nl-NL" sz="1200" dirty="0">
                  <a:solidFill>
                    <a:srgbClr val="C00000"/>
                  </a:solidFill>
                </a:rPr>
                <a:t> limit</a:t>
              </a:r>
              <a:endParaRPr lang="en-NL" sz="12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75A833-63D5-9649-83BA-F0A7D9F89616}"/>
                </a:ext>
              </a:extLst>
            </p:cNvPr>
            <p:cNvSpPr txBox="1"/>
            <p:nvPr/>
          </p:nvSpPr>
          <p:spPr>
            <a:xfrm>
              <a:off x="6011297" y="4111510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transformer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loading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2EBA7E-2A86-6B4D-9453-8D3FD739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Vergezicht oplossing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B425-9A20-7547-BDA0-5302134D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10421603" cy="4598987"/>
          </a:xfrm>
        </p:spPr>
        <p:txBody>
          <a:bodyPr/>
          <a:lstStyle/>
          <a:p>
            <a:r>
              <a:rPr lang="en-NL" dirty="0"/>
              <a:t>Voorbeeld: </a:t>
            </a:r>
          </a:p>
          <a:p>
            <a:pPr lvl="1"/>
            <a:r>
              <a:rPr lang="en-NL" dirty="0"/>
              <a:t>In de herfst kunnen bepalen met bepaalde zekerheid of er in de lente issues komen.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441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2FC6-E73D-3144-B263-81F511EE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Project actoren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E36486-0A69-F74D-ABCA-D7E217BF12BA}"/>
              </a:ext>
            </a:extLst>
          </p:cNvPr>
          <p:cNvGrpSpPr/>
          <p:nvPr/>
        </p:nvGrpSpPr>
        <p:grpSpPr>
          <a:xfrm>
            <a:off x="2020307" y="2405861"/>
            <a:ext cx="8140059" cy="2962006"/>
            <a:chOff x="488300" y="3743594"/>
            <a:chExt cx="8140059" cy="296200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5BAB81B-2B68-594F-9F22-4461E5503B35}"/>
                </a:ext>
              </a:extLst>
            </p:cNvPr>
            <p:cNvGrpSpPr/>
            <p:nvPr/>
          </p:nvGrpSpPr>
          <p:grpSpPr>
            <a:xfrm>
              <a:off x="609600" y="3997861"/>
              <a:ext cx="2307023" cy="626120"/>
              <a:chOff x="1993215" y="2724828"/>
              <a:chExt cx="2307023" cy="626120"/>
            </a:xfrm>
          </p:grpSpPr>
          <p:pic>
            <p:nvPicPr>
              <p:cNvPr id="75" name="Graphic 74" descr="Ui Ux with solid fill">
                <a:extLst>
                  <a:ext uri="{FF2B5EF4-FFF2-40B4-BE49-F238E27FC236}">
                    <a16:creationId xmlns:a16="http://schemas.microsoft.com/office/drawing/2014/main" id="{20867BD6-67B6-4E45-A773-3A9056441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93215" y="2724828"/>
                <a:ext cx="626120" cy="626120"/>
              </a:xfrm>
              <a:prstGeom prst="rect">
                <a:avLst/>
              </a:prstGeom>
            </p:spPr>
          </p:pic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30265FB2-572D-6A4C-BCE4-D111A0C42CC3}"/>
                  </a:ext>
                </a:extLst>
              </p:cNvPr>
              <p:cNvSpPr/>
              <p:nvPr/>
            </p:nvSpPr>
            <p:spPr>
              <a:xfrm>
                <a:off x="2675367" y="2908824"/>
                <a:ext cx="1624871" cy="273689"/>
              </a:xfrm>
              <a:prstGeom prst="roundRect">
                <a:avLst/>
              </a:prstGeom>
              <a:solidFill>
                <a:srgbClr val="70AD47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Grid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Planners/Users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685EC4A-A2AC-CD42-B652-F63CA20050EF}"/>
                </a:ext>
              </a:extLst>
            </p:cNvPr>
            <p:cNvGrpSpPr/>
            <p:nvPr/>
          </p:nvGrpSpPr>
          <p:grpSpPr>
            <a:xfrm>
              <a:off x="6276994" y="6057752"/>
              <a:ext cx="2227831" cy="556878"/>
              <a:chOff x="958897" y="4998628"/>
              <a:chExt cx="2227831" cy="556878"/>
            </a:xfrm>
          </p:grpSpPr>
          <p:pic>
            <p:nvPicPr>
              <p:cNvPr id="73" name="Graphic 72" descr="Users with solid fill">
                <a:extLst>
                  <a:ext uri="{FF2B5EF4-FFF2-40B4-BE49-F238E27FC236}">
                    <a16:creationId xmlns:a16="http://schemas.microsoft.com/office/drawing/2014/main" id="{971578D2-B805-0C46-B659-045014A66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8897" y="4998628"/>
                <a:ext cx="556878" cy="556878"/>
              </a:xfrm>
              <a:prstGeom prst="rect">
                <a:avLst/>
              </a:prstGeom>
            </p:spPr>
          </p:pic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5A846C2A-D633-E649-BBB8-555579BA2AD6}"/>
                  </a:ext>
                </a:extLst>
              </p:cNvPr>
              <p:cNvSpPr/>
              <p:nvPr/>
            </p:nvSpPr>
            <p:spPr>
              <a:xfrm>
                <a:off x="1561857" y="5144081"/>
                <a:ext cx="1624871" cy="273689"/>
              </a:xfrm>
              <a:prstGeom prst="roundRect">
                <a:avLst/>
              </a:prstGeom>
              <a:solidFill>
                <a:sysClr val="windowText" lastClr="000000">
                  <a:lumMod val="50000"/>
                  <a:lumOff val="50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Business / </a:t>
                </a: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Mngmnt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18D733E-D783-4F45-88F6-172B04AFE96D}"/>
                </a:ext>
              </a:extLst>
            </p:cNvPr>
            <p:cNvGrpSpPr/>
            <p:nvPr/>
          </p:nvGrpSpPr>
          <p:grpSpPr>
            <a:xfrm>
              <a:off x="4361158" y="4762447"/>
              <a:ext cx="533402" cy="826384"/>
              <a:chOff x="4495799" y="4210407"/>
              <a:chExt cx="533402" cy="826384"/>
            </a:xfrm>
          </p:grpSpPr>
          <p:pic>
            <p:nvPicPr>
              <p:cNvPr id="71" name="Graphic 70" descr="Programmer male with solid fill">
                <a:extLst>
                  <a:ext uri="{FF2B5EF4-FFF2-40B4-BE49-F238E27FC236}">
                    <a16:creationId xmlns:a16="http://schemas.microsoft.com/office/drawing/2014/main" id="{194CB0AF-91D6-2442-B74D-F261D66A1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95799" y="4210407"/>
                <a:ext cx="533401" cy="533401"/>
              </a:xfrm>
              <a:prstGeom prst="rect">
                <a:avLst/>
              </a:prstGeom>
            </p:spPr>
          </p:pic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ECA045DE-5E17-0A48-B6E3-0F6FF2CA11D3}"/>
                  </a:ext>
                </a:extLst>
              </p:cNvPr>
              <p:cNvSpPr/>
              <p:nvPr/>
            </p:nvSpPr>
            <p:spPr>
              <a:xfrm>
                <a:off x="4495800" y="4763102"/>
                <a:ext cx="533401" cy="273689"/>
              </a:xfrm>
              <a:prstGeom prst="roundRect">
                <a:avLst/>
              </a:prstGeom>
              <a:solidFill>
                <a:srgbClr val="4472C4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Me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96FEF5-3848-BA42-B7C7-F35391CFE048}"/>
                </a:ext>
              </a:extLst>
            </p:cNvPr>
            <p:cNvGrpSpPr/>
            <p:nvPr/>
          </p:nvGrpSpPr>
          <p:grpSpPr>
            <a:xfrm>
              <a:off x="6200035" y="3743594"/>
              <a:ext cx="2428324" cy="1285553"/>
              <a:chOff x="4748615" y="4294996"/>
              <a:chExt cx="2428324" cy="1285553"/>
            </a:xfrm>
          </p:grpSpPr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917874AC-AEE7-D643-B380-DFED1826403F}"/>
                  </a:ext>
                </a:extLst>
              </p:cNvPr>
              <p:cNvSpPr/>
              <p:nvPr/>
            </p:nvSpPr>
            <p:spPr>
              <a:xfrm>
                <a:off x="4748616" y="4294996"/>
                <a:ext cx="2428323" cy="1285553"/>
              </a:xfrm>
              <a:prstGeom prst="roundRect">
                <a:avLst>
                  <a:gd name="adj" fmla="val 7532"/>
                </a:avLst>
              </a:prstGeom>
              <a:solidFill>
                <a:srgbClr val="7030A0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supervision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/ support JADS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  <p:pic>
            <p:nvPicPr>
              <p:cNvPr id="67" name="Graphic 66" descr="Graduation cap with solid fill">
                <a:extLst>
                  <a:ext uri="{FF2B5EF4-FFF2-40B4-BE49-F238E27FC236}">
                    <a16:creationId xmlns:a16="http://schemas.microsoft.com/office/drawing/2014/main" id="{67C328C8-7D56-CD46-B4B2-C9AB1C8A8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48615" y="4453121"/>
                <a:ext cx="626120" cy="626120"/>
              </a:xfrm>
              <a:prstGeom prst="rect">
                <a:avLst/>
              </a:prstGeom>
            </p:spPr>
          </p:pic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4C9F63B9-59E3-C942-B702-A69C6F97F739}"/>
                  </a:ext>
                </a:extLst>
              </p:cNvPr>
              <p:cNvSpPr/>
              <p:nvPr/>
            </p:nvSpPr>
            <p:spPr>
              <a:xfrm>
                <a:off x="5430767" y="4692793"/>
                <a:ext cx="1624871" cy="273689"/>
              </a:xfrm>
              <a:prstGeom prst="roundRect">
                <a:avLst/>
              </a:prstGeom>
              <a:solidFill>
                <a:srgbClr val="7030A0"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Academic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Director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AC6BD0D4-0115-B74F-B0A1-AD2B6CFD8836}"/>
                  </a:ext>
                </a:extLst>
              </p:cNvPr>
              <p:cNvSpPr/>
              <p:nvPr/>
            </p:nvSpPr>
            <p:spPr>
              <a:xfrm>
                <a:off x="5428534" y="5136012"/>
                <a:ext cx="1624871" cy="273689"/>
              </a:xfrm>
              <a:prstGeom prst="roundRect">
                <a:avLst/>
              </a:prstGeom>
              <a:solidFill>
                <a:srgbClr val="7030A0"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PDEng student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  <p:pic>
            <p:nvPicPr>
              <p:cNvPr id="70" name="Graphic 69" descr="Programmer male with solid fill">
                <a:extLst>
                  <a:ext uri="{FF2B5EF4-FFF2-40B4-BE49-F238E27FC236}">
                    <a16:creationId xmlns:a16="http://schemas.microsoft.com/office/drawing/2014/main" id="{41D3F122-394B-8649-BDCD-03DCFC39B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806743" y="4961592"/>
                <a:ext cx="533401" cy="53340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2516A8F-A985-3043-B4BE-A90E98A9B108}"/>
                </a:ext>
              </a:extLst>
            </p:cNvPr>
            <p:cNvGrpSpPr/>
            <p:nvPr/>
          </p:nvGrpSpPr>
          <p:grpSpPr>
            <a:xfrm>
              <a:off x="488300" y="5759673"/>
              <a:ext cx="2428323" cy="945927"/>
              <a:chOff x="3981650" y="5683473"/>
              <a:chExt cx="2428323" cy="945927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C5AA259F-F33C-E14F-AAC7-DBF716BB5CB7}"/>
                  </a:ext>
                </a:extLst>
              </p:cNvPr>
              <p:cNvSpPr/>
              <p:nvPr/>
            </p:nvSpPr>
            <p:spPr>
              <a:xfrm>
                <a:off x="4646043" y="6181436"/>
                <a:ext cx="1624871" cy="273689"/>
              </a:xfrm>
              <a:prstGeom prst="roundRect">
                <a:avLst/>
              </a:prstGeom>
              <a:solidFill>
                <a:srgbClr val="ED7D31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D</a:t>
                </a:r>
                <a:r>
                  <a:rPr kumimoji="0" lang="en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ata Engineers</a:t>
                </a: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AEFFCA0-87F7-C641-A1B5-75E359AFE011}"/>
                  </a:ext>
                </a:extLst>
              </p:cNvPr>
              <p:cNvGrpSpPr/>
              <p:nvPr/>
            </p:nvGrpSpPr>
            <p:grpSpPr>
              <a:xfrm>
                <a:off x="4087972" y="6027431"/>
                <a:ext cx="533401" cy="533400"/>
                <a:chOff x="7701916" y="4391208"/>
                <a:chExt cx="914400" cy="914399"/>
              </a:xfrm>
            </p:grpSpPr>
            <p:pic>
              <p:nvPicPr>
                <p:cNvPr id="64" name="Graphic 63" descr="Electrician male with solid fill">
                  <a:extLst>
                    <a:ext uri="{FF2B5EF4-FFF2-40B4-BE49-F238E27FC236}">
                      <a16:creationId xmlns:a16="http://schemas.microsoft.com/office/drawing/2014/main" id="{BE9CED7E-CD3C-454B-A462-4864E5722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b="72735"/>
                <a:stretch/>
              </p:blipFill>
              <p:spPr>
                <a:xfrm>
                  <a:off x="7701916" y="4391208"/>
                  <a:ext cx="914400" cy="249312"/>
                </a:xfrm>
                <a:prstGeom prst="rect">
                  <a:avLst/>
                </a:prstGeom>
              </p:spPr>
            </p:pic>
            <p:pic>
              <p:nvPicPr>
                <p:cNvPr id="65" name="Graphic 64" descr="Programmer male with solid fill">
                  <a:extLst>
                    <a:ext uri="{FF2B5EF4-FFF2-40B4-BE49-F238E27FC236}">
                      <a16:creationId xmlns:a16="http://schemas.microsoft.com/office/drawing/2014/main" id="{09F04B6D-D82A-EA4A-B21D-D668E1EEB9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 t="28633"/>
                <a:stretch/>
              </p:blipFill>
              <p:spPr>
                <a:xfrm>
                  <a:off x="7701916" y="4653023"/>
                  <a:ext cx="914400" cy="652584"/>
                </a:xfrm>
                <a:prstGeom prst="rect">
                  <a:avLst/>
                </a:prstGeom>
              </p:spPr>
            </p:pic>
          </p:grp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B2C54957-77EC-1545-91F6-07D3FEA176AD}"/>
                  </a:ext>
                </a:extLst>
              </p:cNvPr>
              <p:cNvSpPr/>
              <p:nvPr/>
            </p:nvSpPr>
            <p:spPr>
              <a:xfrm>
                <a:off x="3981650" y="5683473"/>
                <a:ext cx="2428323" cy="945927"/>
              </a:xfrm>
              <a:prstGeom prst="roundRect">
                <a:avLst>
                  <a:gd name="adj" fmla="val 7532"/>
                </a:avLst>
              </a:prstGeom>
              <a:solidFill>
                <a:srgbClr val="ED7D31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support Data </a:t>
                </a:r>
                <a:r>
                  <a:rPr kumimoji="0" lang="nl-NL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Science</a:t>
                </a: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 Team</a:t>
                </a:r>
                <a:endParaRPr kumimoji="0" lang="en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066605C-1693-C44D-AE34-A386F6AA4E6E}"/>
                </a:ext>
              </a:extLst>
            </p:cNvPr>
            <p:cNvGrpSpPr/>
            <p:nvPr/>
          </p:nvGrpSpPr>
          <p:grpSpPr>
            <a:xfrm>
              <a:off x="5298249" y="5803370"/>
              <a:ext cx="626120" cy="429266"/>
              <a:chOff x="5410200" y="2743200"/>
              <a:chExt cx="787270" cy="539750"/>
            </a:xfrm>
            <a:solidFill>
              <a:srgbClr val="FF6464"/>
            </a:solidFill>
          </p:grpSpPr>
          <p:pic>
            <p:nvPicPr>
              <p:cNvPr id="59" name="Graphic 58" descr="Heart with pulse with solid fill">
                <a:extLst>
                  <a:ext uri="{FF2B5EF4-FFF2-40B4-BE49-F238E27FC236}">
                    <a16:creationId xmlns:a16="http://schemas.microsoft.com/office/drawing/2014/main" id="{DA13D1FA-9CED-3646-AD86-D8B4EBAE3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10200" y="2743200"/>
                <a:ext cx="539750" cy="539750"/>
              </a:xfrm>
              <a:prstGeom prst="rect">
                <a:avLst/>
              </a:prstGeom>
            </p:spPr>
          </p:pic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CA782290-B514-3C4B-84CA-05FC0C4D24C3}"/>
                  </a:ext>
                </a:extLst>
              </p:cNvPr>
              <p:cNvSpPr/>
              <p:nvPr/>
            </p:nvSpPr>
            <p:spPr>
              <a:xfrm>
                <a:off x="5795974" y="2859886"/>
                <a:ext cx="401496" cy="273688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3wk</a:t>
                </a:r>
                <a:endParaRPr kumimoji="0" lang="en-NL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C995374-118F-2940-8E93-F981252CFE7F}"/>
                </a:ext>
              </a:extLst>
            </p:cNvPr>
            <p:cNvGrpSpPr/>
            <p:nvPr/>
          </p:nvGrpSpPr>
          <p:grpSpPr>
            <a:xfrm>
              <a:off x="4988769" y="4098573"/>
              <a:ext cx="626120" cy="429266"/>
              <a:chOff x="5410200" y="2743200"/>
              <a:chExt cx="787270" cy="539750"/>
            </a:xfrm>
            <a:solidFill>
              <a:srgbClr val="FF6464"/>
            </a:solidFill>
          </p:grpSpPr>
          <p:pic>
            <p:nvPicPr>
              <p:cNvPr id="57" name="Graphic 56" descr="Heart with pulse with solid fill">
                <a:extLst>
                  <a:ext uri="{FF2B5EF4-FFF2-40B4-BE49-F238E27FC236}">
                    <a16:creationId xmlns:a16="http://schemas.microsoft.com/office/drawing/2014/main" id="{BC083ABD-F00B-3046-A1A6-BCD9B862F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410200" y="2743200"/>
                <a:ext cx="539750" cy="539750"/>
              </a:xfrm>
              <a:prstGeom prst="rect">
                <a:avLst/>
              </a:prstGeom>
            </p:spPr>
          </p:pic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2F32A1AB-601A-8D4C-81A2-36F3D009D68D}"/>
                  </a:ext>
                </a:extLst>
              </p:cNvPr>
              <p:cNvSpPr/>
              <p:nvPr/>
            </p:nvSpPr>
            <p:spPr>
              <a:xfrm>
                <a:off x="5795974" y="2859886"/>
                <a:ext cx="401496" cy="273688"/>
              </a:xfrm>
              <a:prstGeom prst="roundRect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/>
                    <a:ea typeface="ＭＳ Ｐゴシック"/>
                    <a:cs typeface="+mn-cs"/>
                  </a:rPr>
                  <a:t>3wk</a:t>
                </a:r>
                <a:endParaRPr kumimoji="0" lang="en-NL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ＭＳ Ｐゴシック"/>
                  <a:cs typeface="+mn-cs"/>
                </a:endParaRPr>
              </a:p>
            </p:txBody>
          </p: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7D9D695D-E3FD-4543-ACFA-A80FE6DAF422}"/>
                </a:ext>
              </a:extLst>
            </p:cNvPr>
            <p:cNvCxnSpPr>
              <a:stCxn id="72" idx="2"/>
              <a:endCxn id="73" idx="1"/>
            </p:cNvCxnSpPr>
            <p:nvPr/>
          </p:nvCxnSpPr>
          <p:spPr bwMode="auto">
            <a:xfrm rot="16200000" flipH="1">
              <a:off x="5078747" y="5137944"/>
              <a:ext cx="747360" cy="1649134"/>
            </a:xfrm>
            <a:prstGeom prst="curvedConnector2">
              <a:avLst/>
            </a:prstGeom>
            <a:noFill/>
            <a:ln w="2540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cxnSp>
          <p:nvCxnSpPr>
            <p:cNvPr id="50" name="Straight Arrow Connector 31">
              <a:extLst>
                <a:ext uri="{FF2B5EF4-FFF2-40B4-BE49-F238E27FC236}">
                  <a16:creationId xmlns:a16="http://schemas.microsoft.com/office/drawing/2014/main" id="{80C17210-468E-6045-91BF-8FB73DD7EAAC}"/>
                </a:ext>
              </a:extLst>
            </p:cNvPr>
            <p:cNvCxnSpPr>
              <a:cxnSpLocks/>
              <a:stCxn id="72" idx="3"/>
              <a:endCxn id="67" idx="1"/>
            </p:cNvCxnSpPr>
            <p:nvPr/>
          </p:nvCxnSpPr>
          <p:spPr bwMode="auto">
            <a:xfrm flipV="1">
              <a:off x="4894560" y="4214779"/>
              <a:ext cx="1305475" cy="1237208"/>
            </a:xfrm>
            <a:prstGeom prst="curvedConnector3">
              <a:avLst>
                <a:gd name="adj1" fmla="val 37196"/>
              </a:avLst>
            </a:prstGeom>
            <a:noFill/>
            <a:ln w="5715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cxnSp>
          <p:nvCxnSpPr>
            <p:cNvPr id="51" name="Straight Arrow Connector 31">
              <a:extLst>
                <a:ext uri="{FF2B5EF4-FFF2-40B4-BE49-F238E27FC236}">
                  <a16:creationId xmlns:a16="http://schemas.microsoft.com/office/drawing/2014/main" id="{12F33693-DB1D-4C43-B95E-D23E58C3DDEB}"/>
                </a:ext>
              </a:extLst>
            </p:cNvPr>
            <p:cNvCxnSpPr>
              <a:cxnSpLocks/>
              <a:stCxn id="72" idx="3"/>
            </p:cNvCxnSpPr>
            <p:nvPr/>
          </p:nvCxnSpPr>
          <p:spPr bwMode="auto">
            <a:xfrm flipV="1">
              <a:off x="4894560" y="4811965"/>
              <a:ext cx="1305474" cy="640022"/>
            </a:xfrm>
            <a:prstGeom prst="curvedConnector3">
              <a:avLst>
                <a:gd name="adj1" fmla="val 60544"/>
              </a:avLst>
            </a:prstGeom>
            <a:noFill/>
            <a:ln w="4445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pic>
          <p:nvPicPr>
            <p:cNvPr id="52" name="Graphic 51" descr="Person with idea with solid fill">
              <a:extLst>
                <a:ext uri="{FF2B5EF4-FFF2-40B4-BE49-F238E27FC236}">
                  <a16:creationId xmlns:a16="http://schemas.microsoft.com/office/drawing/2014/main" id="{151ED0B1-B3F4-1C45-8CE3-2B923A5AE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14889" y="5033261"/>
              <a:ext cx="457200" cy="457200"/>
            </a:xfrm>
            <a:prstGeom prst="rect">
              <a:avLst/>
            </a:prstGeom>
          </p:spPr>
        </p:pic>
        <p:cxnSp>
          <p:nvCxnSpPr>
            <p:cNvPr id="53" name="Straight Arrow Connector 31">
              <a:extLst>
                <a:ext uri="{FF2B5EF4-FFF2-40B4-BE49-F238E27FC236}">
                  <a16:creationId xmlns:a16="http://schemas.microsoft.com/office/drawing/2014/main" id="{15977AE2-D6B4-C04E-8A24-627064545BEE}"/>
                </a:ext>
              </a:extLst>
            </p:cNvPr>
            <p:cNvCxnSpPr>
              <a:cxnSpLocks/>
              <a:stCxn id="72" idx="1"/>
              <a:endCxn id="76" idx="3"/>
            </p:cNvCxnSpPr>
            <p:nvPr/>
          </p:nvCxnSpPr>
          <p:spPr bwMode="auto">
            <a:xfrm rot="10800000">
              <a:off x="2916623" y="4318703"/>
              <a:ext cx="1444536" cy="1133285"/>
            </a:xfrm>
            <a:prstGeom prst="curvedConnector3">
              <a:avLst>
                <a:gd name="adj1" fmla="val 50000"/>
              </a:avLst>
            </a:prstGeom>
            <a:noFill/>
            <a:ln w="6350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pic>
          <p:nvPicPr>
            <p:cNvPr id="54" name="Graphic 53" descr="Person with idea with solid fill">
              <a:extLst>
                <a:ext uri="{FF2B5EF4-FFF2-40B4-BE49-F238E27FC236}">
                  <a16:creationId xmlns:a16="http://schemas.microsoft.com/office/drawing/2014/main" id="{1D24D491-AC4B-9144-B321-F0B533ED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43590" y="4634950"/>
              <a:ext cx="457200" cy="457200"/>
            </a:xfrm>
            <a:prstGeom prst="rect">
              <a:avLst/>
            </a:prstGeom>
          </p:spPr>
        </p:pic>
        <p:cxnSp>
          <p:nvCxnSpPr>
            <p:cNvPr id="55" name="Straight Arrow Connector 31">
              <a:extLst>
                <a:ext uri="{FF2B5EF4-FFF2-40B4-BE49-F238E27FC236}">
                  <a16:creationId xmlns:a16="http://schemas.microsoft.com/office/drawing/2014/main" id="{9ABE8C0C-0CB3-1345-A863-EC2AAA0BCD04}"/>
                </a:ext>
              </a:extLst>
            </p:cNvPr>
            <p:cNvCxnSpPr>
              <a:cxnSpLocks/>
              <a:stCxn id="72" idx="1"/>
            </p:cNvCxnSpPr>
            <p:nvPr/>
          </p:nvCxnSpPr>
          <p:spPr bwMode="auto">
            <a:xfrm rot="10800000" flipV="1">
              <a:off x="2916623" y="5451986"/>
              <a:ext cx="1444537" cy="950061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A5A5A5">
                  <a:shade val="95000"/>
                  <a:satMod val="105000"/>
                </a:srgbClr>
              </a:solidFill>
              <a:prstDash val="sysDash"/>
              <a:headEnd type="none" w="med" len="med"/>
              <a:tailEnd type="none"/>
            </a:ln>
            <a:effectLst/>
          </p:spPr>
        </p:cxnSp>
        <p:pic>
          <p:nvPicPr>
            <p:cNvPr id="56" name="Graphic 55" descr="Person with idea with solid fill">
              <a:extLst>
                <a:ext uri="{FF2B5EF4-FFF2-40B4-BE49-F238E27FC236}">
                  <a16:creationId xmlns:a16="http://schemas.microsoft.com/office/drawing/2014/main" id="{9119436B-8278-B74C-81FD-B28051A8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417340" y="618933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957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EE0-B5B3-F34B-9604-14847779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485053"/>
            <a:ext cx="11241702" cy="873100"/>
          </a:xfrm>
        </p:spPr>
        <p:txBody>
          <a:bodyPr/>
          <a:lstStyle/>
          <a:p>
            <a:r>
              <a:rPr lang="en-NL" sz="3200" dirty="0"/>
              <a:t>Way of Working vanuit Data Science/</a:t>
            </a:r>
            <a:r>
              <a:rPr lang="en-NL" sz="3200" dirty="0">
                <a:hlinkClick r:id="rId2"/>
              </a:rPr>
              <a:t>JADS</a:t>
            </a:r>
            <a:r>
              <a:rPr lang="en-NL" sz="3200" dirty="0"/>
              <a:t>: </a:t>
            </a:r>
            <a:r>
              <a:rPr lang="en-NL" sz="3200" dirty="0">
                <a:hlinkClick r:id="rId3"/>
              </a:rPr>
              <a:t>CRISP-DM</a:t>
            </a:r>
            <a:endParaRPr lang="en-NL" sz="3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8E2A9A-601C-584F-B40E-A456A055153C}"/>
              </a:ext>
            </a:extLst>
          </p:cNvPr>
          <p:cNvGrpSpPr/>
          <p:nvPr/>
        </p:nvGrpSpPr>
        <p:grpSpPr>
          <a:xfrm>
            <a:off x="933650" y="1440684"/>
            <a:ext cx="9125633" cy="5205831"/>
            <a:chOff x="933650" y="1440684"/>
            <a:chExt cx="9125633" cy="52058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7EFBF4-707C-8E4A-8031-FD08B26702E8}"/>
                </a:ext>
              </a:extLst>
            </p:cNvPr>
            <p:cNvGrpSpPr/>
            <p:nvPr/>
          </p:nvGrpSpPr>
          <p:grpSpPr>
            <a:xfrm>
              <a:off x="933650" y="1848052"/>
              <a:ext cx="9125633" cy="4798463"/>
              <a:chOff x="1434164" y="1944304"/>
              <a:chExt cx="9125633" cy="47984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3C74E1-7049-7841-891D-378E2D8C0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181"/>
              <a:stretch/>
            </p:blipFill>
            <p:spPr>
              <a:xfrm>
                <a:off x="1434164" y="2444817"/>
                <a:ext cx="9125633" cy="42979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BB1156-4FF3-254E-8B72-FCD0E8B58413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9085643" cy="424880"/>
                <a:chOff x="1393083" y="1434164"/>
                <a:chExt cx="9085643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" name="Chevron 5">
                  <a:extLst>
                    <a:ext uri="{FF2B5EF4-FFF2-40B4-BE49-F238E27FC236}">
                      <a16:creationId xmlns:a16="http://schemas.microsoft.com/office/drawing/2014/main" id="{29F42759-81F9-8F49-84FE-18FD58CE7F5E}"/>
                    </a:ext>
                  </a:extLst>
                </p:cNvPr>
                <p:cNvSpPr/>
                <p:nvPr/>
              </p:nvSpPr>
              <p:spPr>
                <a:xfrm>
                  <a:off x="589374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Modeling</a:t>
                  </a:r>
                </a:p>
              </p:txBody>
            </p:sp>
            <p:sp>
              <p:nvSpPr>
                <p:cNvPr id="7" name="Chevron 6">
                  <a:extLst>
                    <a:ext uri="{FF2B5EF4-FFF2-40B4-BE49-F238E27FC236}">
                      <a16:creationId xmlns:a16="http://schemas.microsoft.com/office/drawing/2014/main" id="{71CF0795-BDAA-1046-8A4E-1B9FAF57E10B}"/>
                    </a:ext>
                  </a:extLst>
                </p:cNvPr>
                <p:cNvSpPr/>
                <p:nvPr/>
              </p:nvSpPr>
              <p:spPr>
                <a:xfrm>
                  <a:off x="439352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</a:t>
                  </a:r>
                  <a:br>
                    <a:rPr lang="en-NL" sz="1200" dirty="0">
                      <a:solidFill>
                        <a:schemeClr val="bg1"/>
                      </a:solidFill>
                    </a:rPr>
                  </a:br>
                  <a:r>
                    <a:rPr lang="en-NL" sz="1200" dirty="0">
                      <a:solidFill>
                        <a:schemeClr val="bg1"/>
                      </a:solidFill>
                    </a:rPr>
                    <a:t>Preperation</a:t>
                  </a:r>
                </a:p>
              </p:txBody>
            </p:sp>
            <p:sp>
              <p:nvSpPr>
                <p:cNvPr id="9" name="Chevron 8">
                  <a:extLst>
                    <a:ext uri="{FF2B5EF4-FFF2-40B4-BE49-F238E27FC236}">
                      <a16:creationId xmlns:a16="http://schemas.microsoft.com/office/drawing/2014/main" id="{ED197FFC-4FB1-4E47-B76C-9AC0BAAA350E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10" name="Chevron 9">
                  <a:extLst>
                    <a:ext uri="{FF2B5EF4-FFF2-40B4-BE49-F238E27FC236}">
                      <a16:creationId xmlns:a16="http://schemas.microsoft.com/office/drawing/2014/main" id="{9257A41B-97EC-A44C-BAA0-F2868012846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  <p:sp>
              <p:nvSpPr>
                <p:cNvPr id="11" name="Chevron 10">
                  <a:extLst>
                    <a:ext uri="{FF2B5EF4-FFF2-40B4-BE49-F238E27FC236}">
                      <a16:creationId xmlns:a16="http://schemas.microsoft.com/office/drawing/2014/main" id="{44CA41AB-8EF9-A04A-9F78-B0A212B3B960}"/>
                    </a:ext>
                  </a:extLst>
                </p:cNvPr>
                <p:cNvSpPr/>
                <p:nvPr/>
              </p:nvSpPr>
              <p:spPr>
                <a:xfrm>
                  <a:off x="8894184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Deployment</a:t>
                  </a:r>
                </a:p>
              </p:txBody>
            </p:sp>
            <p:sp>
              <p:nvSpPr>
                <p:cNvPr id="12" name="Chevron 11">
                  <a:extLst>
                    <a:ext uri="{FF2B5EF4-FFF2-40B4-BE49-F238E27FC236}">
                      <a16:creationId xmlns:a16="http://schemas.microsoft.com/office/drawing/2014/main" id="{03649F81-28DE-F449-A0C5-728E0E27EBE6}"/>
                    </a:ext>
                  </a:extLst>
                </p:cNvPr>
                <p:cNvSpPr/>
                <p:nvPr/>
              </p:nvSpPr>
              <p:spPr>
                <a:xfrm>
                  <a:off x="739396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NL" sz="1200" dirty="0">
                      <a:solidFill>
                        <a:schemeClr val="bg1"/>
                      </a:solidFill>
                    </a:rPr>
                    <a:t>valuation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A3DD10-C214-104B-9502-5CBC3A9D2444}"/>
                </a:ext>
              </a:extLst>
            </p:cNvPr>
            <p:cNvGrpSpPr/>
            <p:nvPr/>
          </p:nvGrpSpPr>
          <p:grpSpPr>
            <a:xfrm>
              <a:off x="1569728" y="1440684"/>
              <a:ext cx="7795653" cy="1029501"/>
              <a:chOff x="1569728" y="1440684"/>
              <a:chExt cx="7795653" cy="1029501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CCF974F-C32E-514B-AF0A-5FF8C1E6C46E}"/>
                  </a:ext>
                </a:extLst>
              </p:cNvPr>
              <p:cNvSpPr/>
              <p:nvPr/>
            </p:nvSpPr>
            <p:spPr>
              <a:xfrm>
                <a:off x="1588980" y="1532530"/>
                <a:ext cx="6191860" cy="774770"/>
              </a:xfrm>
              <a:prstGeom prst="arc">
                <a:avLst>
                  <a:gd name="adj1" fmla="val 10898298"/>
                  <a:gd name="adj2" fmla="val 2153754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09BA40B6-1EC7-084D-A72F-8C0D7394E04F}"/>
                  </a:ext>
                </a:extLst>
              </p:cNvPr>
              <p:cNvSpPr/>
              <p:nvPr/>
            </p:nvSpPr>
            <p:spPr>
              <a:xfrm>
                <a:off x="1569728" y="1440684"/>
                <a:ext cx="7795653" cy="1029501"/>
              </a:xfrm>
              <a:prstGeom prst="arc">
                <a:avLst>
                  <a:gd name="adj1" fmla="val 10908797"/>
                  <a:gd name="adj2" fmla="val 2150489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0F239C5-1AF3-504E-81E3-6969E489196A}"/>
                  </a:ext>
                </a:extLst>
              </p:cNvPr>
              <p:cNvSpPr/>
              <p:nvPr/>
            </p:nvSpPr>
            <p:spPr>
              <a:xfrm>
                <a:off x="4631889" y="1717394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7EA2F9D-212E-524B-BA01-7F23DD07333E}"/>
                  </a:ext>
                </a:extLst>
              </p:cNvPr>
              <p:cNvSpPr/>
              <p:nvPr/>
            </p:nvSpPr>
            <p:spPr>
              <a:xfrm>
                <a:off x="1639615" y="1717393"/>
                <a:ext cx="1584542" cy="342415"/>
              </a:xfrm>
              <a:prstGeom prst="arc">
                <a:avLst>
                  <a:gd name="adj1" fmla="val 10981421"/>
                  <a:gd name="adj2" fmla="val 2143323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289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1D58-C26F-2046-87E9-2E9329A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Focus afgelopen sprint (documented in report)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2019FF-68E0-3546-85D8-BC5C93F2690D}"/>
              </a:ext>
            </a:extLst>
          </p:cNvPr>
          <p:cNvGrpSpPr/>
          <p:nvPr/>
        </p:nvGrpSpPr>
        <p:grpSpPr>
          <a:xfrm>
            <a:off x="4032986" y="1358153"/>
            <a:ext cx="3104012" cy="4798464"/>
            <a:chOff x="4119613" y="1472667"/>
            <a:chExt cx="3104012" cy="47984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F788CA-0BBA-204C-9C07-A43C75330D7D}"/>
                </a:ext>
              </a:extLst>
            </p:cNvPr>
            <p:cNvGrpSpPr/>
            <p:nvPr/>
          </p:nvGrpSpPr>
          <p:grpSpPr>
            <a:xfrm>
              <a:off x="4119613" y="1472667"/>
              <a:ext cx="3104012" cy="4798463"/>
              <a:chOff x="1434165" y="1944304"/>
              <a:chExt cx="3104012" cy="479846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C0D3EC9-725F-0148-9B8E-66828A3E1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181" r="65986"/>
              <a:stretch/>
            </p:blipFill>
            <p:spPr>
              <a:xfrm>
                <a:off x="1434165" y="2444817"/>
                <a:ext cx="3104012" cy="4297950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533BA60-D214-8A47-96C1-ED9D5D6F3D25}"/>
                  </a:ext>
                </a:extLst>
              </p:cNvPr>
              <p:cNvGrpSpPr/>
              <p:nvPr/>
            </p:nvGrpSpPr>
            <p:grpSpPr>
              <a:xfrm>
                <a:off x="1453414" y="1944304"/>
                <a:ext cx="3084762" cy="424880"/>
                <a:chOff x="1393083" y="1434164"/>
                <a:chExt cx="3084762" cy="4922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4" name="Chevron 33">
                  <a:extLst>
                    <a:ext uri="{FF2B5EF4-FFF2-40B4-BE49-F238E27FC236}">
                      <a16:creationId xmlns:a16="http://schemas.microsoft.com/office/drawing/2014/main" id="{43860F04-514B-DD49-87B2-7198392616AB}"/>
                    </a:ext>
                  </a:extLst>
                </p:cNvPr>
                <p:cNvSpPr/>
                <p:nvPr/>
              </p:nvSpPr>
              <p:spPr>
                <a:xfrm>
                  <a:off x="289330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Data Understanding</a:t>
                  </a:r>
                </a:p>
              </p:txBody>
            </p:sp>
            <p:sp>
              <p:nvSpPr>
                <p:cNvPr id="35" name="Chevron 34">
                  <a:extLst>
                    <a:ext uri="{FF2B5EF4-FFF2-40B4-BE49-F238E27FC236}">
                      <a16:creationId xmlns:a16="http://schemas.microsoft.com/office/drawing/2014/main" id="{CA032B72-D1B4-DA43-B203-376336B8DDE5}"/>
                    </a:ext>
                  </a:extLst>
                </p:cNvPr>
                <p:cNvSpPr/>
                <p:nvPr/>
              </p:nvSpPr>
              <p:spPr>
                <a:xfrm>
                  <a:off x="1393083" y="1434164"/>
                  <a:ext cx="1584542" cy="492256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NL" sz="1200" dirty="0">
                      <a:solidFill>
                        <a:schemeClr val="bg1"/>
                      </a:solidFill>
                    </a:rPr>
                    <a:t>Business Understanding</a:t>
                  </a:r>
                </a:p>
              </p:txBody>
            </p: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483F02-8ACB-CF47-AC29-0A2DBB431997}"/>
                </a:ext>
              </a:extLst>
            </p:cNvPr>
            <p:cNvSpPr/>
            <p:nvPr/>
          </p:nvSpPr>
          <p:spPr>
            <a:xfrm>
              <a:off x="4206240" y="1973181"/>
              <a:ext cx="1432842" cy="429795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22AD58-3136-B74A-9887-AA21779600C5}"/>
                </a:ext>
              </a:extLst>
            </p:cNvPr>
            <p:cNvSpPr/>
            <p:nvPr/>
          </p:nvSpPr>
          <p:spPr>
            <a:xfrm>
              <a:off x="5675279" y="1973179"/>
              <a:ext cx="1500219" cy="625641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8" name="Left Brace 57">
            <a:extLst>
              <a:ext uri="{FF2B5EF4-FFF2-40B4-BE49-F238E27FC236}">
                <a16:creationId xmlns:a16="http://schemas.microsoft.com/office/drawing/2014/main" id="{E1B0B6E6-E501-9647-907A-C64A688406A4}"/>
              </a:ext>
            </a:extLst>
          </p:cNvPr>
          <p:cNvSpPr/>
          <p:nvPr/>
        </p:nvSpPr>
        <p:spPr>
          <a:xfrm>
            <a:off x="3657602" y="1858666"/>
            <a:ext cx="279132" cy="2434202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97B399-A188-EF47-ADD1-5B19956C6B1E}"/>
              </a:ext>
            </a:extLst>
          </p:cNvPr>
          <p:cNvSpPr txBox="1"/>
          <p:nvPr/>
        </p:nvSpPr>
        <p:spPr>
          <a:xfrm>
            <a:off x="618173" y="2132264"/>
            <a:ext cx="3036857" cy="19543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Actions Bram 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Report on Business Value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Flow down slides</a:t>
            </a:r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Check </a:t>
            </a:r>
            <a:r>
              <a:rPr lang="nl-NL" sz="1600" dirty="0" err="1"/>
              <a:t>from</a:t>
            </a:r>
            <a:r>
              <a:rPr lang="en-NL" sz="1600" dirty="0"/>
              <a:t> Grid Planners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Requirements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Flow down slide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E8476FD6-05A8-3444-AEB7-9981D6E0B041}"/>
              </a:ext>
            </a:extLst>
          </p:cNvPr>
          <p:cNvSpPr/>
          <p:nvPr/>
        </p:nvSpPr>
        <p:spPr>
          <a:xfrm rot="10800000">
            <a:off x="7233250" y="1887540"/>
            <a:ext cx="279132" cy="558266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E296DA-CA8E-AB46-9446-0C7D8800809A}"/>
              </a:ext>
            </a:extLst>
          </p:cNvPr>
          <p:cNvSpPr txBox="1"/>
          <p:nvPr/>
        </p:nvSpPr>
        <p:spPr>
          <a:xfrm>
            <a:off x="7512382" y="1351066"/>
            <a:ext cx="4634667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Actions Bram (</a:t>
            </a:r>
            <a:r>
              <a:rPr lang="nl-NL" sz="1600" dirty="0" err="1"/>
              <a:t>partly</a:t>
            </a:r>
            <a:r>
              <a:rPr lang="nl-NL" sz="1600" dirty="0"/>
              <a:t> </a:t>
            </a:r>
            <a:r>
              <a:rPr lang="nl-NL" sz="1600" dirty="0" err="1"/>
              <a:t>done</a:t>
            </a:r>
            <a:r>
              <a:rPr lang="nl-NL" sz="1600" dirty="0"/>
              <a:t>)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Check data access / quality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Suggestion for robustness data.</a:t>
            </a:r>
          </a:p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NL" sz="1600" dirty="0"/>
              <a:t>Input Grid Planners:</a:t>
            </a:r>
            <a:endParaRPr lang="nl-NL" sz="1600" dirty="0"/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Tips / GO </a:t>
            </a:r>
            <a:r>
              <a:rPr lang="nl-NL" sz="1600" dirty="0" err="1"/>
              <a:t>with</a:t>
            </a:r>
            <a:r>
              <a:rPr lang="nl-NL" sz="1600" dirty="0"/>
              <a:t> </a:t>
            </a:r>
            <a:r>
              <a:rPr lang="nl-NL" sz="1600" dirty="0" err="1"/>
              <a:t>suggested</a:t>
            </a:r>
            <a:r>
              <a:rPr lang="nl-NL" sz="1600" dirty="0"/>
              <a:t> approach on data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7534F63-9FFC-A047-AABF-0483E09DAA1D}"/>
              </a:ext>
            </a:extLst>
          </p:cNvPr>
          <p:cNvSpPr/>
          <p:nvPr/>
        </p:nvSpPr>
        <p:spPr>
          <a:xfrm>
            <a:off x="3657092" y="5283516"/>
            <a:ext cx="279132" cy="873100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C50CC0-06C7-6249-A305-09AD6DBB263B}"/>
              </a:ext>
            </a:extLst>
          </p:cNvPr>
          <p:cNvSpPr txBox="1"/>
          <p:nvPr/>
        </p:nvSpPr>
        <p:spPr>
          <a:xfrm>
            <a:off x="618172" y="5385792"/>
            <a:ext cx="3145092" cy="6617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en-GB" sz="1600" dirty="0"/>
              <a:t>Actions Bram (done)</a:t>
            </a:r>
          </a:p>
          <a:p>
            <a:pPr marL="493200" lvl="1" indent="-252000">
              <a:spcAft>
                <a:spcPts val="600"/>
              </a:spcAft>
              <a:buClr>
                <a:schemeClr val="tx2"/>
              </a:buClr>
              <a:buFont typeface=".LucidaGrandeUI" charset="0"/>
              <a:buChar char="◆"/>
            </a:pPr>
            <a:r>
              <a:rPr lang="nl-NL" sz="1600" dirty="0"/>
              <a:t>First </a:t>
            </a:r>
            <a:r>
              <a:rPr lang="nl-NL" sz="1600" dirty="0" err="1"/>
              <a:t>thoughts</a:t>
            </a:r>
            <a:r>
              <a:rPr lang="nl-NL" sz="1600" dirty="0"/>
              <a:t> on </a:t>
            </a:r>
            <a:r>
              <a:rPr lang="nl-NL" sz="1600" dirty="0" err="1"/>
              <a:t>modelling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45140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AD8E-7DAB-2B46-8BB2-01F5591F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 Down Business value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0EDA7FB-B4BE-A949-807F-414FABC07D90}"/>
              </a:ext>
            </a:extLst>
          </p:cNvPr>
          <p:cNvSpPr/>
          <p:nvPr/>
        </p:nvSpPr>
        <p:spPr>
          <a:xfrm>
            <a:off x="439271" y="3845859"/>
            <a:ext cx="9646023" cy="2752165"/>
          </a:xfrm>
          <a:prstGeom prst="roundRect">
            <a:avLst>
              <a:gd name="adj" fmla="val 9444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NL" dirty="0">
                <a:solidFill>
                  <a:schemeClr val="bg2">
                    <a:lumMod val="50000"/>
                  </a:schemeClr>
                </a:solidFill>
              </a:rPr>
              <a:t>orecast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4DDBCC-9A76-B343-A283-E43435F37B07}"/>
              </a:ext>
            </a:extLst>
          </p:cNvPr>
          <p:cNvSpPr/>
          <p:nvPr/>
        </p:nvSpPr>
        <p:spPr>
          <a:xfrm>
            <a:off x="439271" y="1123122"/>
            <a:ext cx="9646023" cy="2550646"/>
          </a:xfrm>
          <a:prstGeom prst="roundRect">
            <a:avLst>
              <a:gd name="adj" fmla="val 9444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Business Value</a:t>
            </a:r>
            <a:endParaRPr lang="en-N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591D2-D241-3544-989F-C5AEB4DA5F32}"/>
              </a:ext>
            </a:extLst>
          </p:cNvPr>
          <p:cNvSpPr txBox="1"/>
          <p:nvPr/>
        </p:nvSpPr>
        <p:spPr>
          <a:xfrm>
            <a:off x="8323541" y="1256911"/>
            <a:ext cx="160813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Company KPI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E45D-E9F3-BE49-BF1C-3BEF8A3B32BF}"/>
              </a:ext>
            </a:extLst>
          </p:cNvPr>
          <p:cNvSpPr txBox="1"/>
          <p:nvPr/>
        </p:nvSpPr>
        <p:spPr>
          <a:xfrm>
            <a:off x="8592846" y="2098301"/>
            <a:ext cx="1338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Project KPI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859B8-B413-BA40-9F5F-9C30CF18F096}"/>
              </a:ext>
            </a:extLst>
          </p:cNvPr>
          <p:cNvSpPr txBox="1"/>
          <p:nvPr/>
        </p:nvSpPr>
        <p:spPr>
          <a:xfrm>
            <a:off x="8387662" y="3585981"/>
            <a:ext cx="15440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Usage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966E2-005D-9148-8267-65D144390D43}"/>
              </a:ext>
            </a:extLst>
          </p:cNvPr>
          <p:cNvSpPr txBox="1"/>
          <p:nvPr/>
        </p:nvSpPr>
        <p:spPr>
          <a:xfrm>
            <a:off x="8609837" y="5123160"/>
            <a:ext cx="13218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Y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C7257-D905-6A42-A020-D66F3E3BC2FF}"/>
              </a:ext>
            </a:extLst>
          </p:cNvPr>
          <p:cNvSpPr txBox="1"/>
          <p:nvPr/>
        </p:nvSpPr>
        <p:spPr>
          <a:xfrm>
            <a:off x="8584317" y="6071420"/>
            <a:ext cx="134735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X Variables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DDF48F-D882-7546-8234-2E16D39DA739}"/>
              </a:ext>
            </a:extLst>
          </p:cNvPr>
          <p:cNvSpPr/>
          <p:nvPr/>
        </p:nvSpPr>
        <p:spPr>
          <a:xfrm>
            <a:off x="3753772" y="6071420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Historic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timeseries DALI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3968208-1D86-C344-8C19-D6F8C8E90BD5}"/>
              </a:ext>
            </a:extLst>
          </p:cNvPr>
          <p:cNvSpPr/>
          <p:nvPr/>
        </p:nvSpPr>
        <p:spPr>
          <a:xfrm>
            <a:off x="3753772" y="5160666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Future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timeseries DALI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D48DD4-8477-2E40-B50C-5918C8453DF2}"/>
              </a:ext>
            </a:extLst>
          </p:cNvPr>
          <p:cNvSpPr/>
          <p:nvPr/>
        </p:nvSpPr>
        <p:spPr>
          <a:xfrm>
            <a:off x="1150897" y="6071420"/>
            <a:ext cx="249035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Nominal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power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endParaRPr lang="nl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6AC50-85D9-CB44-B8AB-EF1348072FFE}"/>
              </a:ext>
            </a:extLst>
          </p:cNvPr>
          <p:cNvSpPr txBox="1"/>
          <p:nvPr/>
        </p:nvSpPr>
        <p:spPr>
          <a:xfrm>
            <a:off x="8490254" y="4174900"/>
            <a:ext cx="144142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NL" dirty="0"/>
              <a:t>Model result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21C05C2-EB94-EA41-A9E9-A4A79249B2EF}"/>
              </a:ext>
            </a:extLst>
          </p:cNvPr>
          <p:cNvSpPr/>
          <p:nvPr/>
        </p:nvSpPr>
        <p:spPr>
          <a:xfrm>
            <a:off x="4024462" y="3449023"/>
            <a:ext cx="2087911" cy="561984"/>
          </a:xfrm>
          <a:prstGeom prst="roundRect">
            <a:avLst>
              <a:gd name="adj" fmla="val 30973"/>
            </a:avLst>
          </a:prstGeom>
          <a:solidFill>
            <a:srgbClr val="F08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A61380"/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Optimal</a:t>
            </a:r>
            <a:r>
              <a:rPr lang="nl-NL" sz="1400" dirty="0">
                <a:solidFill>
                  <a:schemeClr val="tx1">
                    <a:lumMod val="75000"/>
                  </a:schemeClr>
                </a:solidFill>
              </a:rPr>
              <a:t> planning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transformer</a:t>
            </a:r>
            <a:r>
              <a:rPr lang="nl-NL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</a:schemeClr>
                </a:solidFill>
              </a:rPr>
              <a:t>replacement</a:t>
            </a:r>
            <a:endParaRPr lang="en-NL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723FA45-C71C-F54F-9481-D777ACB180E3}"/>
              </a:ext>
            </a:extLst>
          </p:cNvPr>
          <p:cNvSpPr/>
          <p:nvPr/>
        </p:nvSpPr>
        <p:spPr>
          <a:xfrm>
            <a:off x="2314782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>
                <a:solidFill>
                  <a:srgbClr val="3D3C3F"/>
                </a:solidFill>
              </a:rPr>
              <a:t>Safety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55C0B7-07AA-3F46-AE3A-49C2B32AB3AF}"/>
              </a:ext>
            </a:extLst>
          </p:cNvPr>
          <p:cNvSpPr/>
          <p:nvPr/>
        </p:nvSpPr>
        <p:spPr>
          <a:xfrm>
            <a:off x="3697464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Reliability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2315EA2-41D6-F749-8F24-3B8C65E12618}"/>
              </a:ext>
            </a:extLst>
          </p:cNvPr>
          <p:cNvSpPr/>
          <p:nvPr/>
        </p:nvSpPr>
        <p:spPr>
          <a:xfrm>
            <a:off x="5080146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Affordability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AF8297-62FA-D846-B892-1E746654C3F4}"/>
              </a:ext>
            </a:extLst>
          </p:cNvPr>
          <p:cNvSpPr/>
          <p:nvPr/>
        </p:nvSpPr>
        <p:spPr>
          <a:xfrm>
            <a:off x="6462828" y="1256911"/>
            <a:ext cx="1234714" cy="369332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rgbClr val="3D3C3F"/>
                </a:solidFill>
              </a:rPr>
              <a:t>Sustainability</a:t>
            </a:r>
            <a:endParaRPr lang="en-NL" sz="1400" dirty="0">
              <a:solidFill>
                <a:srgbClr val="3D3C3F"/>
              </a:solidFill>
            </a:endParaRP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5D39C3B2-5E6F-E54E-ABCF-36382A4D5ECA}"/>
              </a:ext>
            </a:extLst>
          </p:cNvPr>
          <p:cNvSpPr/>
          <p:nvPr/>
        </p:nvSpPr>
        <p:spPr>
          <a:xfrm>
            <a:off x="4921713" y="561604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52C4EC6-C561-E148-BBC3-686972407945}"/>
              </a:ext>
            </a:extLst>
          </p:cNvPr>
          <p:cNvSpPr/>
          <p:nvPr/>
        </p:nvSpPr>
        <p:spPr>
          <a:xfrm>
            <a:off x="3753772" y="4205686"/>
            <a:ext cx="2631818" cy="369332"/>
          </a:xfrm>
          <a:prstGeom prst="roundRect">
            <a:avLst>
              <a:gd name="adj" fmla="val 30973"/>
            </a:avLst>
          </a:prstGeom>
          <a:solidFill>
            <a:srgbClr val="BDD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foreseeing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transformer</a:t>
            </a: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bg2">
                    <a:lumMod val="50000"/>
                  </a:schemeClr>
                </a:solidFill>
              </a:rPr>
              <a:t>overload</a:t>
            </a:r>
            <a:endParaRPr lang="en-NL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76C3532A-9040-9E4C-AC8D-DC30B97130B3}"/>
              </a:ext>
            </a:extLst>
          </p:cNvPr>
          <p:cNvSpPr/>
          <p:nvPr/>
        </p:nvSpPr>
        <p:spPr>
          <a:xfrm>
            <a:off x="4921713" y="4661063"/>
            <a:ext cx="293410" cy="369332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BF3986A2-950F-F64B-8E69-304BC7E49BC9}"/>
              </a:ext>
            </a:extLst>
          </p:cNvPr>
          <p:cNvSpPr/>
          <p:nvPr/>
        </p:nvSpPr>
        <p:spPr>
          <a:xfrm rot="2764703">
            <a:off x="3007029" y="4370888"/>
            <a:ext cx="293410" cy="1840259"/>
          </a:xfrm>
          <a:prstGeom prst="upArrow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50C881-78E4-B24B-8910-8DD3F319B1E6}"/>
              </a:ext>
            </a:extLst>
          </p:cNvPr>
          <p:cNvSpPr/>
          <p:nvPr/>
        </p:nvSpPr>
        <p:spPr>
          <a:xfrm>
            <a:off x="2260326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Do </a:t>
            </a:r>
            <a:r>
              <a:rPr lang="nl-NL" sz="1100" dirty="0" err="1">
                <a:solidFill>
                  <a:srgbClr val="3D3C3F"/>
                </a:solidFill>
              </a:rPr>
              <a:t>nothing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D2E6552-9598-2747-ACDE-55EDAB432455}"/>
              </a:ext>
            </a:extLst>
          </p:cNvPr>
          <p:cNvSpPr/>
          <p:nvPr/>
        </p:nvSpPr>
        <p:spPr>
          <a:xfrm>
            <a:off x="5182423" y="2957417"/>
            <a:ext cx="799589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Stop </a:t>
            </a:r>
            <a:r>
              <a:rPr lang="nl-NL" sz="1100" dirty="0" err="1">
                <a:solidFill>
                  <a:srgbClr val="3D3C3F"/>
                </a:solidFill>
              </a:rPr>
              <a:t>growth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E3A9FC-D59F-F24D-ADAC-978DE9EC2233}"/>
              </a:ext>
            </a:extLst>
          </p:cNvPr>
          <p:cNvSpPr/>
          <p:nvPr/>
        </p:nvSpPr>
        <p:spPr>
          <a:xfrm>
            <a:off x="3434321" y="2957417"/>
            <a:ext cx="1373696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</a:t>
            </a:r>
            <a:r>
              <a:rPr lang="nl-NL" sz="1100" dirty="0" err="1">
                <a:solidFill>
                  <a:srgbClr val="3D3C3F"/>
                </a:solidFill>
              </a:rPr>
              <a:t>replacement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7822CB0-70DE-0949-BF54-CF3C25008C0E}"/>
              </a:ext>
            </a:extLst>
          </p:cNvPr>
          <p:cNvSpPr/>
          <p:nvPr/>
        </p:nvSpPr>
        <p:spPr>
          <a:xfrm>
            <a:off x="6356418" y="2957417"/>
            <a:ext cx="1422003" cy="272790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</a:t>
            </a:r>
            <a:r>
              <a:rPr lang="nl-NL" sz="1100" dirty="0" err="1">
                <a:solidFill>
                  <a:schemeClr val="bg1"/>
                </a:solidFill>
              </a:rPr>
              <a:t>replacement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020D197-154F-A140-902B-239987E97B52}"/>
              </a:ext>
            </a:extLst>
          </p:cNvPr>
          <p:cNvSpPr/>
          <p:nvPr/>
        </p:nvSpPr>
        <p:spPr>
          <a:xfrm>
            <a:off x="1684992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Overloading</a:t>
            </a:r>
            <a:endParaRPr lang="en-NL" sz="1100" dirty="0">
              <a:solidFill>
                <a:srgbClr val="3D3C3F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EF48028-EE94-9A45-9184-B48546070187}"/>
              </a:ext>
            </a:extLst>
          </p:cNvPr>
          <p:cNvSpPr/>
          <p:nvPr/>
        </p:nvSpPr>
        <p:spPr>
          <a:xfrm>
            <a:off x="2816710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rgbClr val="3D3C3F"/>
                </a:solidFill>
              </a:rPr>
              <a:t>Outage</a:t>
            </a:r>
            <a:r>
              <a:rPr lang="nl-NL" sz="1100" dirty="0">
                <a:solidFill>
                  <a:srgbClr val="3D3C3F"/>
                </a:solidFill>
              </a:rPr>
              <a:t> 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CDD331-F84B-0147-9A1E-3A53DAF7EB90}"/>
              </a:ext>
            </a:extLst>
          </p:cNvPr>
          <p:cNvCxnSpPr>
            <a:stCxn id="34" idx="0"/>
            <a:endCxn id="21" idx="2"/>
          </p:cNvCxnSpPr>
          <p:nvPr/>
        </p:nvCxnSpPr>
        <p:spPr>
          <a:xfrm flipV="1">
            <a:off x="2153523" y="1626243"/>
            <a:ext cx="778616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6AF5A1-B497-6147-BB0E-EB4068C39FF5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>
            <a:off x="3285241" y="2428225"/>
            <a:ext cx="149080" cy="66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F08976-F53F-184B-8DE1-19BB3CDA0130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H="1" flipV="1">
            <a:off x="2153523" y="2428225"/>
            <a:ext cx="506598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1B05F17-7FA2-7A4E-ABF1-FAA16746649C}"/>
              </a:ext>
            </a:extLst>
          </p:cNvPr>
          <p:cNvSpPr/>
          <p:nvPr/>
        </p:nvSpPr>
        <p:spPr>
          <a:xfrm>
            <a:off x="3948428" y="2155435"/>
            <a:ext cx="937062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Claims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45FAA4-26C0-5844-92B7-1A3475422C8F}"/>
              </a:ext>
            </a:extLst>
          </p:cNvPr>
          <p:cNvCxnSpPr>
            <a:cxnSpLocks/>
            <a:stCxn id="31" idx="0"/>
            <a:endCxn id="47" idx="2"/>
          </p:cNvCxnSpPr>
          <p:nvPr/>
        </p:nvCxnSpPr>
        <p:spPr>
          <a:xfrm flipH="1" flipV="1">
            <a:off x="4416959" y="2428225"/>
            <a:ext cx="1165259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3BD190-B0A3-C343-8F3D-C524F6ABBBAE}"/>
              </a:ext>
            </a:extLst>
          </p:cNvPr>
          <p:cNvCxnSpPr>
            <a:cxnSpLocks/>
            <a:stCxn id="47" idx="0"/>
            <a:endCxn id="23" idx="2"/>
          </p:cNvCxnSpPr>
          <p:nvPr/>
        </p:nvCxnSpPr>
        <p:spPr>
          <a:xfrm flipV="1">
            <a:off x="4416959" y="1626243"/>
            <a:ext cx="1280544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77E8B3-8CD1-B241-BCD7-EA1AEA16F15F}"/>
              </a:ext>
            </a:extLst>
          </p:cNvPr>
          <p:cNvCxnSpPr>
            <a:cxnSpLocks/>
            <a:stCxn id="35" idx="0"/>
            <a:endCxn id="22" idx="2"/>
          </p:cNvCxnSpPr>
          <p:nvPr/>
        </p:nvCxnSpPr>
        <p:spPr>
          <a:xfrm flipV="1">
            <a:off x="3285241" y="1626243"/>
            <a:ext cx="1029580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61878E-5280-6A4D-87F5-0F36F0147979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582218" y="1626243"/>
            <a:ext cx="1497967" cy="133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A3387A3-652C-A040-977F-73004EABF121}"/>
              </a:ext>
            </a:extLst>
          </p:cNvPr>
          <p:cNvSpPr/>
          <p:nvPr/>
        </p:nvSpPr>
        <p:spPr>
          <a:xfrm>
            <a:off x="5080146" y="2155435"/>
            <a:ext cx="1476895" cy="272790"/>
          </a:xfrm>
          <a:prstGeom prst="roundRect">
            <a:avLst>
              <a:gd name="adj" fmla="val 30973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>
                <a:solidFill>
                  <a:srgbClr val="3D3C3F"/>
                </a:solidFill>
              </a:rPr>
              <a:t>Ad hoc resources</a:t>
            </a:r>
            <a:endParaRPr lang="en-NL" sz="1100" dirty="0">
              <a:solidFill>
                <a:srgbClr val="3D3C3F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C4685E-F538-8644-A2C1-0380944E0CE4}"/>
              </a:ext>
            </a:extLst>
          </p:cNvPr>
          <p:cNvCxnSpPr>
            <a:cxnSpLocks/>
            <a:stCxn id="32" idx="0"/>
            <a:endCxn id="62" idx="2"/>
          </p:cNvCxnSpPr>
          <p:nvPr/>
        </p:nvCxnSpPr>
        <p:spPr>
          <a:xfrm flipV="1">
            <a:off x="4121169" y="2428225"/>
            <a:ext cx="1697425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538372-60FC-9D4F-9B2D-3DF0D2F25A8D}"/>
              </a:ext>
            </a:extLst>
          </p:cNvPr>
          <p:cNvCxnSpPr>
            <a:cxnSpLocks/>
            <a:stCxn id="62" idx="0"/>
            <a:endCxn id="23" idx="2"/>
          </p:cNvCxnSpPr>
          <p:nvPr/>
        </p:nvCxnSpPr>
        <p:spPr>
          <a:xfrm flipH="1" flipV="1">
            <a:off x="5697503" y="1626243"/>
            <a:ext cx="121091" cy="52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E6F23BC-177B-884F-8661-026337D5F93F}"/>
              </a:ext>
            </a:extLst>
          </p:cNvPr>
          <p:cNvSpPr/>
          <p:nvPr/>
        </p:nvSpPr>
        <p:spPr>
          <a:xfrm>
            <a:off x="6751696" y="2155435"/>
            <a:ext cx="1234713" cy="272790"/>
          </a:xfrm>
          <a:prstGeom prst="roundRect">
            <a:avLst>
              <a:gd name="adj" fmla="val 30973"/>
            </a:avLst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100" dirty="0" err="1">
                <a:solidFill>
                  <a:schemeClr val="bg1"/>
                </a:solidFill>
              </a:rPr>
              <a:t>Planned</a:t>
            </a:r>
            <a:r>
              <a:rPr lang="nl-NL" sz="1100" dirty="0">
                <a:solidFill>
                  <a:schemeClr val="bg1"/>
                </a:solidFill>
              </a:rPr>
              <a:t> resources</a:t>
            </a:r>
            <a:endParaRPr lang="en-NL" sz="11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C0DB03-070C-7443-9F89-B91992C478D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622054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3797A1-77B8-AE45-B8F2-AAA3CC9B105C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>
            <a:off x="3753772" y="2291830"/>
            <a:ext cx="1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32AB37-404E-9145-A99E-88A0CBD29DBF}"/>
              </a:ext>
            </a:extLst>
          </p:cNvPr>
          <p:cNvCxnSpPr>
            <a:cxnSpLocks/>
            <a:stCxn id="33" idx="0"/>
            <a:endCxn id="71" idx="2"/>
          </p:cNvCxnSpPr>
          <p:nvPr/>
        </p:nvCxnSpPr>
        <p:spPr>
          <a:xfrm flipV="1">
            <a:off x="7067420" y="2428225"/>
            <a:ext cx="301633" cy="5291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3147E5-E800-8D47-9A1E-3989E41BD4CD}"/>
              </a:ext>
            </a:extLst>
          </p:cNvPr>
          <p:cNvCxnSpPr>
            <a:cxnSpLocks/>
            <a:stCxn id="19" idx="0"/>
            <a:endCxn id="33" idx="1"/>
          </p:cNvCxnSpPr>
          <p:nvPr/>
        </p:nvCxnSpPr>
        <p:spPr>
          <a:xfrm flipV="1">
            <a:off x="5068418" y="3093812"/>
            <a:ext cx="1288000" cy="35521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C2836A-E226-5A46-BFAF-7BD8C12EA511}"/>
              </a:ext>
            </a:extLst>
          </p:cNvPr>
          <p:cNvCxnSpPr>
            <a:cxnSpLocks/>
            <a:stCxn id="19" idx="0"/>
            <a:endCxn id="31" idx="2"/>
          </p:cNvCxnSpPr>
          <p:nvPr/>
        </p:nvCxnSpPr>
        <p:spPr>
          <a:xfrm flipV="1">
            <a:off x="5068418" y="3230207"/>
            <a:ext cx="513800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442E8F-7E05-624E-A189-42EB0F66BDC4}"/>
              </a:ext>
            </a:extLst>
          </p:cNvPr>
          <p:cNvCxnSpPr>
            <a:cxnSpLocks/>
            <a:stCxn id="71" idx="0"/>
            <a:endCxn id="23" idx="2"/>
          </p:cNvCxnSpPr>
          <p:nvPr/>
        </p:nvCxnSpPr>
        <p:spPr>
          <a:xfrm flipH="1" flipV="1">
            <a:off x="5697503" y="1626243"/>
            <a:ext cx="1671550" cy="5291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7A87D38-A40E-4545-A5E6-3AE041189061}"/>
              </a:ext>
            </a:extLst>
          </p:cNvPr>
          <p:cNvCxnSpPr>
            <a:cxnSpLocks/>
            <a:stCxn id="19" idx="0"/>
            <a:endCxn id="32" idx="2"/>
          </p:cNvCxnSpPr>
          <p:nvPr/>
        </p:nvCxnSpPr>
        <p:spPr>
          <a:xfrm flipH="1" flipV="1">
            <a:off x="4121169" y="3230207"/>
            <a:ext cx="947249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AF98431-EE24-C547-A494-317960C7A79B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flipH="1" flipV="1">
            <a:off x="2660121" y="3230207"/>
            <a:ext cx="2408297" cy="2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0F5B6A7-B1B4-6A43-BE96-6CECD2F01DDE}"/>
              </a:ext>
            </a:extLst>
          </p:cNvPr>
          <p:cNvSpPr txBox="1"/>
          <p:nvPr/>
        </p:nvSpPr>
        <p:spPr>
          <a:xfrm>
            <a:off x="8079885" y="2870827"/>
            <a:ext cx="18517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GB" dirty="0"/>
              <a:t>P</a:t>
            </a:r>
            <a:r>
              <a:rPr lang="en-NL" dirty="0"/>
              <a:t>ossible actions</a:t>
            </a:r>
          </a:p>
        </p:txBody>
      </p:sp>
    </p:spTree>
    <p:extLst>
      <p:ext uri="{BB962C8B-B14F-4D97-AF65-F5344CB8AC3E}">
        <p14:creationId xmlns:p14="http://schemas.microsoft.com/office/powerpoint/2010/main" val="27785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0FB7-0533-9A4E-8625-141C0902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Requirements for achieving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C9CA-6A9E-6443-80B7-CD4CED0FBC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1566863"/>
            <a:ext cx="9680172" cy="4925377"/>
          </a:xfrm>
        </p:spPr>
        <p:txBody>
          <a:bodyPr>
            <a:normAutofit fontScale="70000" lnSpcReduction="20000"/>
          </a:bodyPr>
          <a:lstStyle/>
          <a:p>
            <a:r>
              <a:rPr lang="en-GB" sz="2900" dirty="0"/>
              <a:t>Model</a:t>
            </a:r>
          </a:p>
          <a:p>
            <a:pPr lvl="1"/>
            <a:r>
              <a:rPr lang="en-GB" sz="2500" dirty="0"/>
              <a:t>Explainable</a:t>
            </a:r>
          </a:p>
          <a:p>
            <a:pPr lvl="1"/>
            <a:r>
              <a:rPr lang="en-GB" sz="2500" dirty="0"/>
              <a:t>Forecast has prediction intervals</a:t>
            </a:r>
          </a:p>
          <a:p>
            <a:pPr lvl="1"/>
            <a:r>
              <a:rPr lang="en-GB" sz="2500" dirty="0"/>
              <a:t>Forecast horizon 6-12 months</a:t>
            </a:r>
          </a:p>
          <a:p>
            <a:pPr lvl="1"/>
            <a:r>
              <a:rPr lang="en-GB" sz="2500" dirty="0"/>
              <a:t>Uses prior information of population (if data is limited)</a:t>
            </a:r>
          </a:p>
          <a:p>
            <a:r>
              <a:rPr lang="en-GB" sz="2900" dirty="0"/>
              <a:t>Usage tool</a:t>
            </a:r>
          </a:p>
          <a:p>
            <a:pPr lvl="1"/>
            <a:r>
              <a:rPr lang="en-GB" sz="2500" dirty="0"/>
              <a:t>No separate log in/install</a:t>
            </a:r>
          </a:p>
          <a:p>
            <a:pPr lvl="1"/>
            <a:r>
              <a:rPr lang="en-GB" sz="2500" dirty="0"/>
              <a:t>Quick visualisation of results (no waiting)</a:t>
            </a:r>
          </a:p>
          <a:p>
            <a:pPr lvl="1"/>
            <a:r>
              <a:rPr lang="en-GB" sz="2500" dirty="0"/>
              <a:t>Scalable up to 35k transformers</a:t>
            </a:r>
          </a:p>
          <a:p>
            <a:pPr lvl="1"/>
            <a:r>
              <a:rPr lang="en-GB" sz="2500" dirty="0"/>
              <a:t>Sorting on urgency</a:t>
            </a:r>
          </a:p>
          <a:p>
            <a:pPr lvl="1"/>
            <a:r>
              <a:rPr lang="en-GB" sz="2500" dirty="0"/>
              <a:t>Reliable (tool + forecast) </a:t>
            </a:r>
          </a:p>
          <a:p>
            <a:pPr lvl="1"/>
            <a:r>
              <a:rPr lang="en-GB" sz="2500" dirty="0"/>
              <a:t>Export results possible for other tools (e.g. Vision, Power BI dashboards)</a:t>
            </a:r>
          </a:p>
          <a:p>
            <a:pPr marL="363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3407272"/>
      </p:ext>
    </p:extLst>
  </p:cSld>
  <p:clrMapOvr>
    <a:masterClrMapping/>
  </p:clrMapOvr>
</p:sld>
</file>

<file path=ppt/theme/theme1.xml><?xml version="1.0" encoding="utf-8"?>
<a:theme xmlns:a="http://schemas.openxmlformats.org/drawingml/2006/main" name="Enexis Netbeheer">
  <a:themeElements>
    <a:clrScheme name="netbeheer 1">
      <a:dk1>
        <a:srgbClr val="635D63"/>
      </a:dk1>
      <a:lt1>
        <a:srgbClr val="FFFFFF"/>
      </a:lt1>
      <a:dk2>
        <a:srgbClr val="DE0073"/>
      </a:dk2>
      <a:lt2>
        <a:srgbClr val="BDDB00"/>
      </a:lt2>
      <a:accent1>
        <a:srgbClr val="BDDA00"/>
      </a:accent1>
      <a:accent2>
        <a:srgbClr val="DE0073"/>
      </a:accent2>
      <a:accent3>
        <a:srgbClr val="635D63"/>
      </a:accent3>
      <a:accent4>
        <a:srgbClr val="3C3C3F"/>
      </a:accent4>
      <a:accent5>
        <a:srgbClr val="8D8D8D"/>
      </a:accent5>
      <a:accent6>
        <a:srgbClr val="008FD3"/>
      </a:accent6>
      <a:hlink>
        <a:srgbClr val="008FD3"/>
      </a:hlink>
      <a:folHlink>
        <a:srgbClr val="A6127F"/>
      </a:folHlink>
    </a:clrScheme>
    <a:fontScheme name="Enexis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marL="36000" indent="-252000">
          <a:spcAft>
            <a:spcPts val="600"/>
          </a:spcAft>
          <a:buClr>
            <a:schemeClr val="tx2"/>
          </a:buClr>
          <a:buFont typeface=".LucidaGrandeUI" charset="0"/>
          <a:buChar char="◆"/>
          <a:defRPr dirty="0" smtClean="0"/>
        </a:defPPr>
      </a:lstStyle>
    </a:txDef>
  </a:objectDefaults>
  <a:extraClrSchemeLst/>
  <a:custClrLst>
    <a:custClr name="Cool Gray">
      <a:srgbClr val="635D63"/>
    </a:custClr>
    <a:custClr name="Lime">
      <a:srgbClr val="BDDB00"/>
    </a:custClr>
    <a:custClr name="Magenta">
      <a:srgbClr val="DE0073"/>
    </a:custClr>
    <a:custClr name="White">
      <a:srgbClr val="FFFFFF"/>
    </a:custClr>
    <a:custClr name="Magenta 1">
      <a:srgbClr val="A61380"/>
    </a:custClr>
    <a:custClr name="Magenta 2">
      <a:srgbClr val="BF027F"/>
    </a:custClr>
    <a:custClr name="Magenta 3">
      <a:srgbClr val="F087B6"/>
    </a:custClr>
    <a:custClr name="Lime 1">
      <a:srgbClr val="8CBE20"/>
    </a:custClr>
    <a:custClr name="Lime 2">
      <a:srgbClr val="A7C70E"/>
    </a:custClr>
    <a:custClr name="Lime 3">
      <a:srgbClr val="DBE466"/>
    </a:custClr>
    <a:custClr name="Cool Gray 11">
      <a:srgbClr val="3D3C3F"/>
    </a:custClr>
    <a:custClr name="Cool Gray 6">
      <a:srgbClr val="8D8D8D"/>
    </a:custClr>
    <a:custClr name="Cool Gray 3">
      <a:srgbClr val="CCCCCC"/>
    </a:custClr>
    <a:custClr name="Cool Gray 1">
      <a:srgbClr val="DFDFDF"/>
    </a:custClr>
    <a:custClr name="Light Gray">
      <a:srgbClr val="EFEFEF"/>
    </a:custClr>
    <a:custClr name="Cyaan">
      <a:srgbClr val="04BBEE"/>
    </a:custClr>
  </a:custClrLst>
  <a:extLst>
    <a:ext uri="{05A4C25C-085E-4340-85A3-A5531E510DB2}">
      <thm15:themeFamily xmlns:thm15="http://schemas.microsoft.com/office/thememl/2012/main" name="Presentatie1" id="{D0C2F9F9-EFE1-4C51-8656-013B0FE3B00F}" vid="{39575DF7-48B8-4620-807C-1723E6E144E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cbfbc5c3-60d0-4420-b99b-f454b4e667cd" ContentTypeId="0x0101004659BCCA1C99B948BDA694E43C0A92F3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e097d-bb88-4fe7-853d-3bbce479f7c0"/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Teams-Document" ma:contentTypeID="0x0101004659BCCA1C99B948BDA694E43C0A92F300D5B20C68DD15F6458F0EA2B48DD9BC4C" ma:contentTypeVersion="11" ma:contentTypeDescription="Documenten op Microsoft Teams hebben een bewaartermijn van maximaal 1 jaar." ma:contentTypeScope="" ma:versionID="d04897408dcdf09c4cab78d3348f056d">
  <xsd:schema xmlns:xsd="http://www.w3.org/2001/XMLSchema" xmlns:xs="http://www.w3.org/2001/XMLSchema" xmlns:p="http://schemas.microsoft.com/office/2006/metadata/properties" xmlns:ns2="324e097d-bb88-4fe7-853d-3bbce479f7c0" targetNamespace="http://schemas.microsoft.com/office/2006/metadata/properties" ma:root="true" ma:fieldsID="4cf0e7a35d2cad2e1a344caeceee1974" ns2:_="">
    <xsd:import namespace="324e097d-bb88-4fe7-853d-3bbce479f7c0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e097d-bb88-4fe7-853d-3bbce479f7c0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c5ff9fd-5d0b-44a7-998f-3883696fcc5c}" ma:internalName="TaxCatchAll" ma:showField="CatchAllData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5c5ff9fd-5d0b-44a7-998f-3883696fcc5c}" ma:internalName="TaxCatchAllLabel" ma:readOnly="true" ma:showField="CatchAllDataLabel" ma:web="8bb05e9e-c626-4042-8c79-5fd540965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0799D1-29EA-448A-A813-E1F05AEF989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B531B79-8E04-42B6-A1A5-D93A36B245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57CCF0-97AB-473D-91FF-908998320066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529B7FF5-CB89-4C41-B6DE-11A06A377F6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324e097d-bb88-4fe7-853d-3bbce479f7c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90373BC7-FD98-443B-9F74-158411288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e097d-bb88-4fe7-853d-3bbce479f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28071</TotalTime>
  <Words>639</Words>
  <Application>Microsoft Macintosh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.LucidaGrandeUI</vt:lpstr>
      <vt:lpstr>Arial</vt:lpstr>
      <vt:lpstr>Calibri</vt:lpstr>
      <vt:lpstr>Tahoma</vt:lpstr>
      <vt:lpstr>Trebuchet MS</vt:lpstr>
      <vt:lpstr>Wingdings 2</vt:lpstr>
      <vt:lpstr>Enexis Netbeheer</vt:lpstr>
      <vt:lpstr>Capacity forecast on DALI data.</vt:lpstr>
      <vt:lpstr>Inhoud komend half uur</vt:lpstr>
      <vt:lpstr>Aanleiding</vt:lpstr>
      <vt:lpstr>Vergezicht oplossing</vt:lpstr>
      <vt:lpstr>Project actoren</vt:lpstr>
      <vt:lpstr>Way of Working vanuit Data Science/JADS: CRISP-DM</vt:lpstr>
      <vt:lpstr>Focus afgelopen sprint (documented in report)</vt:lpstr>
      <vt:lpstr>Flow Down Business value</vt:lpstr>
      <vt:lpstr>Requirements for achieving value</vt:lpstr>
      <vt:lpstr>Data</vt:lpstr>
      <vt:lpstr>Model</vt:lpstr>
      <vt:lpstr>Discussie</vt:lpstr>
      <vt:lpstr>Focus komende sprint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discussiestuk</dc:title>
  <dc:creator>Poorts, Marco</dc:creator>
  <cp:lastModifiedBy>Vonk, Bram</cp:lastModifiedBy>
  <cp:revision>47</cp:revision>
  <dcterms:created xsi:type="dcterms:W3CDTF">2021-02-10T13:01:04Z</dcterms:created>
  <dcterms:modified xsi:type="dcterms:W3CDTF">2021-06-29T13:01:14Z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0x0101004659BCCA1C99B948BDA694E43C0A92F300D5B20C68DD15F6458F0EA2B48DD9BC4C</vt:lpwstr>
  </property>
</Properties>
</file>