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10"/>
  </p:notesMasterIdLst>
  <p:sldIdLst>
    <p:sldId id="268" r:id="rId7"/>
    <p:sldId id="270" r:id="rId8"/>
    <p:sldId id="269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1" clrIdx="0"/>
  <p:cmAuthor id="2" name="Noom, Maarten" initials="NM" lastIdx="9" clrIdx="1">
    <p:extLst>
      <p:ext uri="{19B8F6BF-5375-455C-9EA6-DF929625EA0E}">
        <p15:presenceInfo xmlns:p15="http://schemas.microsoft.com/office/powerpoint/2012/main" userId="S::maarten.noom@enexis.nl::1dd42375-75e3-4c6b-ab6c-1b8fdf918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1387C-22CA-4B6F-95F4-C273F075A058}">
  <a:tblStyle styleId="{78A1387C-22CA-4B6F-95F4-C273F075A058}" styleName="Enexis Netbeheer Licht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1"/>
              </a:solidFill>
            </a:ln>
          </a:top>
        </a:tcBdr>
      </a:tcStyle>
    </a:lastRow>
    <a:firstRow>
      <a:tcTxStyle b="on">
        <a:fontRef idx="major">
          <a:scrgbClr r="0" g="0" b="0"/>
        </a:fontRef>
        <a:schemeClr val="dk2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</a:tcStyle>
    </a:firstRow>
  </a:tblStyle>
  <a:tblStyle styleId="{1FBC2092-203B-4B0F-BF34-712C9EC4BFCD}" styleName="Enexis Netbeheer Donker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EFEFEF"/>
          </a:solidFill>
        </a:fill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2"/>
              </a:solidFill>
            </a:ln>
          </a:top>
        </a:tcBdr>
      </a:tcStyle>
    </a:lastRow>
    <a:firstRow>
      <a:tcTxStyle b="on">
        <a:fontRef idx="major">
          <a:scrgbClr r="255" g="255" b="255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238" autoAdjust="0"/>
  </p:normalViewPr>
  <p:slideViewPr>
    <p:cSldViewPr snapToGrid="0" snapToObjects="1">
      <p:cViewPr>
        <p:scale>
          <a:sx n="132" d="100"/>
          <a:sy n="132" d="100"/>
        </p:scale>
        <p:origin x="36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11FF-9591-1D4F-BAC2-7C9916D8469C}" type="datetimeFigureOut">
              <a:rPr lang="nl-NL" smtClean="0"/>
              <a:t>14-06-2021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7EE9-523C-6042-BF6F-A60123692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9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6"/>
          <p:cNvSpPr>
            <a:spLocks noGrp="1"/>
          </p:cNvSpPr>
          <p:nvPr>
            <p:ph type="pic" sz="quarter" idx="14"/>
          </p:nvPr>
        </p:nvSpPr>
        <p:spPr>
          <a:xfrm>
            <a:off x="6277415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od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pPr/>
              <a:t>14/06/2021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685799" y="2339788"/>
            <a:ext cx="270986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NOODNUMMER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00669" y="2678338"/>
            <a:ext cx="2709862" cy="1839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576000" tIns="180000" rIns="0" bIns="180000" rtlCol="0">
            <a:normAutofit/>
          </a:bodyPr>
          <a:lstStyle/>
          <a:p>
            <a:pPr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3630705" y="2339788"/>
            <a:ext cx="7865969" cy="2178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 userDrawn="1"/>
        </p:nvSpPr>
        <p:spPr>
          <a:xfrm>
            <a:off x="6096000" y="2402914"/>
            <a:ext cx="5199529" cy="1980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>
                <a:solidFill>
                  <a:schemeClr val="tx1"/>
                </a:solidFill>
              </a:rPr>
              <a:t>Ben je </a:t>
            </a:r>
            <a:r>
              <a:rPr lang="en-GB" sz="1600" dirty="0" err="1">
                <a:solidFill>
                  <a:schemeClr val="tx1"/>
                </a:solidFill>
              </a:rPr>
              <a:t>bewust</a:t>
            </a:r>
            <a:r>
              <a:rPr lang="en-GB" sz="1600" dirty="0">
                <a:solidFill>
                  <a:schemeClr val="tx1"/>
                </a:solidFill>
              </a:rPr>
              <a:t> van </a:t>
            </a:r>
            <a:r>
              <a:rPr lang="en-GB" sz="1600" dirty="0" err="1">
                <a:solidFill>
                  <a:schemeClr val="tx1"/>
                </a:solidFill>
              </a:rPr>
              <a:t>jouw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omgeving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 err="1">
                <a:solidFill>
                  <a:schemeClr val="tx1"/>
                </a:solidFill>
              </a:rPr>
              <a:t>Reageer</a:t>
            </a:r>
            <a:r>
              <a:rPr lang="en-GB" sz="1600" dirty="0">
                <a:solidFill>
                  <a:schemeClr val="tx1"/>
                </a:solidFill>
              </a:rPr>
              <a:t> alert </a:t>
            </a:r>
            <a:r>
              <a:rPr lang="en-GB" sz="1600" dirty="0" err="1">
                <a:solidFill>
                  <a:schemeClr val="tx1"/>
                </a:solidFill>
              </a:rPr>
              <a:t>bij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een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noodsignaal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Volg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instructies</a:t>
            </a:r>
            <a:r>
              <a:rPr lang="en-GB" sz="1600" baseline="0" dirty="0">
                <a:solidFill>
                  <a:schemeClr val="tx1"/>
                </a:solidFill>
              </a:rPr>
              <a:t> op van de </a:t>
            </a:r>
            <a:r>
              <a:rPr lang="en-GB" sz="1600" baseline="0" dirty="0" err="1">
                <a:solidFill>
                  <a:schemeClr val="tx1"/>
                </a:solidFill>
              </a:rPr>
              <a:t>BHV’er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Verlaat</a:t>
            </a:r>
            <a:r>
              <a:rPr lang="en-GB" sz="1600" baseline="0" dirty="0">
                <a:solidFill>
                  <a:schemeClr val="tx1"/>
                </a:solidFill>
              </a:rPr>
              <a:t> het </a:t>
            </a:r>
            <a:r>
              <a:rPr lang="en-GB" sz="1600" baseline="0" dirty="0" err="1">
                <a:solidFill>
                  <a:schemeClr val="tx1"/>
                </a:solidFill>
              </a:rPr>
              <a:t>gebouw</a:t>
            </a:r>
            <a:r>
              <a:rPr lang="en-GB" sz="1600" baseline="0" dirty="0">
                <a:solidFill>
                  <a:schemeClr val="tx1"/>
                </a:solidFill>
              </a:rPr>
              <a:t> via de </a:t>
            </a:r>
            <a:r>
              <a:rPr lang="en-GB" sz="1600" baseline="0" dirty="0" err="1">
                <a:solidFill>
                  <a:schemeClr val="tx1"/>
                </a:solidFill>
              </a:rPr>
              <a:t>meest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nabijgelegen</a:t>
            </a:r>
            <a:r>
              <a:rPr lang="en-GB" sz="1600" baseline="0" dirty="0">
                <a:solidFill>
                  <a:schemeClr val="tx1"/>
                </a:solidFill>
              </a:rPr>
              <a:t> (</a:t>
            </a:r>
            <a:r>
              <a:rPr lang="en-GB" sz="1600" baseline="0" dirty="0" err="1">
                <a:solidFill>
                  <a:schemeClr val="tx1"/>
                </a:solidFill>
              </a:rPr>
              <a:t>nood</a:t>
            </a:r>
            <a:r>
              <a:rPr lang="en-GB" sz="1600" baseline="0" dirty="0">
                <a:solidFill>
                  <a:schemeClr val="tx1"/>
                </a:solidFill>
              </a:rPr>
              <a:t>)</a:t>
            </a:r>
            <a:r>
              <a:rPr lang="en-GB" sz="1600" baseline="0" dirty="0" err="1">
                <a:solidFill>
                  <a:schemeClr val="tx1"/>
                </a:solidFill>
              </a:rPr>
              <a:t>uitgang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>
                <a:solidFill>
                  <a:schemeClr val="tx1"/>
                </a:solidFill>
              </a:rPr>
              <a:t>Ga </a:t>
            </a:r>
            <a:r>
              <a:rPr lang="en-GB" sz="1600" baseline="0" dirty="0" err="1">
                <a:solidFill>
                  <a:schemeClr val="tx1"/>
                </a:solidFill>
              </a:rPr>
              <a:t>naar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verzamelplaats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 userDrawn="1"/>
        </p:nvSpPr>
        <p:spPr>
          <a:xfrm>
            <a:off x="1185863" y="2805749"/>
            <a:ext cx="22097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>
                <a:solidFill>
                  <a:schemeClr val="tx1"/>
                </a:solidFill>
              </a:rPr>
              <a:t>848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EXTERNE MEDEWERKERS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EN BEZOEKERS: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088 85 79 112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2955180"/>
            <a:ext cx="231117" cy="40563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3786727" y="2486756"/>
            <a:ext cx="1881790" cy="188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9" y="2853808"/>
            <a:ext cx="1610787" cy="1147686"/>
          </a:xfrm>
          <a:prstGeom prst="rect">
            <a:avLst/>
          </a:prstGeom>
        </p:spPr>
      </p:pic>
      <p:grpSp>
        <p:nvGrpSpPr>
          <p:cNvPr id="20" name="Groeperen 19"/>
          <p:cNvGrpSpPr/>
          <p:nvPr userDrawn="1"/>
        </p:nvGrpSpPr>
        <p:grpSpPr>
          <a:xfrm>
            <a:off x="3875659" y="2553991"/>
            <a:ext cx="1703927" cy="191582"/>
            <a:chOff x="3840515" y="2553991"/>
            <a:chExt cx="1703927" cy="191582"/>
          </a:xfrm>
        </p:grpSpPr>
        <p:cxnSp>
          <p:nvCxnSpPr>
            <p:cNvPr id="15" name="Rechte verbindingslijn met pijl 14"/>
            <p:cNvCxnSpPr/>
            <p:nvPr userDrawn="1"/>
          </p:nvCxnSpPr>
          <p:spPr>
            <a:xfrm>
              <a:off x="3840515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 userDrawn="1"/>
          </p:nvCxnSpPr>
          <p:spPr>
            <a:xfrm flipH="1">
              <a:off x="5352860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eren 18"/>
          <p:cNvGrpSpPr/>
          <p:nvPr userDrawn="1"/>
        </p:nvGrpSpPr>
        <p:grpSpPr>
          <a:xfrm rot="10800000">
            <a:off x="3875659" y="4129570"/>
            <a:ext cx="1703927" cy="191582"/>
            <a:chOff x="3992915" y="2706391"/>
            <a:chExt cx="1703927" cy="191582"/>
          </a:xfrm>
        </p:grpSpPr>
        <p:cxnSp>
          <p:nvCxnSpPr>
            <p:cNvPr id="17" name="Rechte verbindingslijn met pijl 16"/>
            <p:cNvCxnSpPr/>
            <p:nvPr userDrawn="1"/>
          </p:nvCxnSpPr>
          <p:spPr>
            <a:xfrm>
              <a:off x="3992915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 userDrawn="1"/>
          </p:nvCxnSpPr>
          <p:spPr>
            <a:xfrm flipH="1">
              <a:off x="5505260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vak 13"/>
          <p:cNvSpPr txBox="1"/>
          <p:nvPr userDrawn="1"/>
        </p:nvSpPr>
        <p:spPr>
          <a:xfrm>
            <a:off x="684000" y="434045"/>
            <a:ext cx="10814400" cy="87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Aft>
                <a:spcPts val="800"/>
              </a:spcAft>
              <a:buFont typeface=".LucidaGrandeUI" charset="0"/>
              <a:buNone/>
            </a:pPr>
            <a:r>
              <a:rPr lang="nl-NL" sz="3600" b="0" dirty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rPr>
              <a:t>Veilig werken, gezond weer thuis</a:t>
            </a:r>
          </a:p>
        </p:txBody>
      </p:sp>
    </p:spTree>
    <p:extLst>
      <p:ext uri="{BB962C8B-B14F-4D97-AF65-F5344CB8AC3E}">
        <p14:creationId xmlns:p14="http://schemas.microsoft.com/office/powerpoint/2010/main" val="119253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" y="1000628"/>
            <a:ext cx="10052084" cy="4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10810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4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5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7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232400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4"/>
          </p:nvPr>
        </p:nvSpPr>
        <p:spPr>
          <a:xfrm>
            <a:off x="6273800" y="1566863"/>
            <a:ext cx="5222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8" y="1566863"/>
            <a:ext cx="10812677" cy="4598988"/>
          </a:xfrm>
          <a:solidFill>
            <a:schemeClr val="bg1">
              <a:lumMod val="95000"/>
            </a:schemeClr>
          </a:solidFill>
        </p:spPr>
        <p:txBody>
          <a:bodyPr lIns="684000" anchor="ctr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3999" y="485053"/>
            <a:ext cx="10812676" cy="8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1574799"/>
            <a:ext cx="1081087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</a:t>
            </a:r>
            <a:r>
              <a:rPr lang="nl-NL" dirty="0"/>
              <a:t>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26508" y="6356350"/>
            <a:ext cx="2538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24C-C192-0B4B-BACC-F4624A2DDAF2}" type="datetimeFigureOut">
              <a:rPr lang="en-GB" smtClean="0"/>
              <a:pPr/>
              <a:t>14/06/2021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662928" y="6356350"/>
            <a:ext cx="4191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  <p:pic>
        <p:nvPicPr>
          <p:cNvPr id="9" name="Afbeelding 8" descr="device2.ai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53"/>
            <a:ext cx="62062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70" r:id="rId6"/>
    <p:sldLayoutId id="2147483672" r:id="rId7"/>
    <p:sldLayoutId id="2147483658" r:id="rId8"/>
    <p:sldLayoutId id="2147483659" r:id="rId9"/>
    <p:sldLayoutId id="2147483660" r:id="rId10"/>
    <p:sldLayoutId id="2147483654" r:id="rId11"/>
    <p:sldLayoutId id="2147483655" r:id="rId12"/>
    <p:sldLayoutId id="2147483665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3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360363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85000"/>
        <a:buFont typeface="Wingdings 2" panose="05020102010507070707" pitchFamily="18" charset="2"/>
        <a:buChar char="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bg2"/>
        </a:buClr>
        <a:buSzPct val="85000"/>
        <a:buFont typeface="Wingdings 2" panose="05020102010507070707" pitchFamily="18" charset="2"/>
        <a:buChar char="®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91440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85000"/>
        <a:buFont typeface="Wingdings 2" panose="05020102010507070707" pitchFamily="18" charset="2"/>
        <a:buChar char="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accent3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rgbClr val="8D8D8D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20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600" kern="1200">
          <a:solidFill>
            <a:srgbClr val="A29DA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55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428E81A-9C4B-CE4F-9919-52CF19546B4C}"/>
              </a:ext>
            </a:extLst>
          </p:cNvPr>
          <p:cNvSpPr txBox="1">
            <a:spLocks/>
          </p:cNvSpPr>
          <p:nvPr/>
        </p:nvSpPr>
        <p:spPr>
          <a:xfrm>
            <a:off x="726112" y="2826026"/>
            <a:ext cx="1387366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tabLst/>
              <a:defRPr sz="3200" b="0" kern="120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alpha val="50000"/>
                  </a:schemeClr>
                </a:solidFill>
              </a:rPr>
              <a:t>     </a:t>
            </a:r>
            <a:r>
              <a:rPr lang="nl-NL" dirty="0" err="1">
                <a:solidFill>
                  <a:schemeClr val="bg1">
                    <a:alpha val="50000"/>
                  </a:schemeClr>
                </a:solidFill>
              </a:rPr>
              <a:t>rk</a:t>
            </a:r>
            <a:endParaRPr lang="en-NL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611A-4084-9549-A049-C4DB6C16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forecast on DALI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6EE-EE0A-D640-8F90-748C8055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Spa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DD5-EA83-0B45-BFBE-D08F198C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Bram Vonk, JADS-Enexis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26372-0298-0B4A-AEA0-C8B3A55A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NL" dirty="0"/>
              <a:t>une 14 2021</a:t>
            </a:r>
          </a:p>
        </p:txBody>
      </p:sp>
    </p:spTree>
    <p:extLst>
      <p:ext uri="{BB962C8B-B14F-4D97-AF65-F5344CB8AC3E}">
        <p14:creationId xmlns:p14="http://schemas.microsoft.com/office/powerpoint/2010/main" val="182683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519F76-DBD3-2441-B387-CA48172AD1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527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850261"/>
      </p:ext>
    </p:extLst>
  </p:cSld>
  <p:clrMapOvr>
    <a:masterClrMapping/>
  </p:clrMapOvr>
</p:sld>
</file>

<file path=ppt/theme/theme1.xml><?xml version="1.0" encoding="utf-8"?>
<a:theme xmlns:a="http://schemas.openxmlformats.org/drawingml/2006/main" name="Enexis Netbeheer">
  <a:themeElements>
    <a:clrScheme name="netbeheer 1">
      <a:dk1>
        <a:srgbClr val="635D63"/>
      </a:dk1>
      <a:lt1>
        <a:srgbClr val="FFFFFF"/>
      </a:lt1>
      <a:dk2>
        <a:srgbClr val="DE0073"/>
      </a:dk2>
      <a:lt2>
        <a:srgbClr val="BDDB00"/>
      </a:lt2>
      <a:accent1>
        <a:srgbClr val="BDDA00"/>
      </a:accent1>
      <a:accent2>
        <a:srgbClr val="DE0073"/>
      </a:accent2>
      <a:accent3>
        <a:srgbClr val="635D63"/>
      </a:accent3>
      <a:accent4>
        <a:srgbClr val="3C3C3F"/>
      </a:accent4>
      <a:accent5>
        <a:srgbClr val="8D8D8D"/>
      </a:accent5>
      <a:accent6>
        <a:srgbClr val="008FD3"/>
      </a:accent6>
      <a:hlink>
        <a:srgbClr val="008FD3"/>
      </a:hlink>
      <a:folHlink>
        <a:srgbClr val="A6127F"/>
      </a:folHlink>
    </a:clrScheme>
    <a:fontScheme name="Enexi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marL="36000" indent="-252000">
          <a:spcAft>
            <a:spcPts val="600"/>
          </a:spcAft>
          <a:buClr>
            <a:schemeClr val="tx2"/>
          </a:buClr>
          <a:buFont typeface=".LucidaGrandeUI" charset="0"/>
          <a:buChar char="◆"/>
          <a:defRPr dirty="0" smtClean="0"/>
        </a:defPPr>
      </a:lstStyle>
    </a:txDef>
  </a:objectDefaults>
  <a:extraClrSchemeLst/>
  <a:custClrLst>
    <a:custClr name="Cool Gray">
      <a:srgbClr val="635D63"/>
    </a:custClr>
    <a:custClr name="Lime">
      <a:srgbClr val="BDDB00"/>
    </a:custClr>
    <a:custClr name="Magenta">
      <a:srgbClr val="DE0073"/>
    </a:custClr>
    <a:custClr name="White">
      <a:srgbClr val="FFFFFF"/>
    </a:custClr>
    <a:custClr name="Magenta 1">
      <a:srgbClr val="A61380"/>
    </a:custClr>
    <a:custClr name="Magenta 2">
      <a:srgbClr val="BF027F"/>
    </a:custClr>
    <a:custClr name="Magenta 3">
      <a:srgbClr val="F087B6"/>
    </a:custClr>
    <a:custClr name="Lime 1">
      <a:srgbClr val="8CBE20"/>
    </a:custClr>
    <a:custClr name="Lime 2">
      <a:srgbClr val="A7C70E"/>
    </a:custClr>
    <a:custClr name="Lime 3">
      <a:srgbClr val="DBE466"/>
    </a:custClr>
    <a:custClr name="Cool Gray 11">
      <a:srgbClr val="3D3C3F"/>
    </a:custClr>
    <a:custClr name="Cool Gray 6">
      <a:srgbClr val="8D8D8D"/>
    </a:custClr>
    <a:custClr name="Cool Gray 3">
      <a:srgbClr val="CCCCCC"/>
    </a:custClr>
    <a:custClr name="Cool Gray 1">
      <a:srgbClr val="DFDFDF"/>
    </a:custClr>
    <a:custClr name="Light Gray">
      <a:srgbClr val="EFEFEF"/>
    </a:custClr>
    <a:custClr name="Cyaan">
      <a:srgbClr val="04BBEE"/>
    </a:custClr>
  </a:custClrLst>
  <a:extLst>
    <a:ext uri="{05A4C25C-085E-4340-85A3-A5531E510DB2}">
      <thm15:themeFamily xmlns:thm15="http://schemas.microsoft.com/office/thememl/2012/main" name="Presentatie1" id="{D0C2F9F9-EFE1-4C51-8656-013B0FE3B00F}" vid="{39575DF7-48B8-4620-807C-1723E6E144E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cbfbc5c3-60d0-4420-b99b-f454b4e667cd" ContentTypeId="0x0101004659BCCA1C99B948BDA694E43C0A92F3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e097d-bb88-4fe7-853d-3bbce479f7c0"/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Teams-Document" ma:contentTypeID="0x0101004659BCCA1C99B948BDA694E43C0A92F300D5B20C68DD15F6458F0EA2B48DD9BC4C" ma:contentTypeVersion="11" ma:contentTypeDescription="Documenten op Microsoft Teams hebben een bewaartermijn van maximaal 1 jaar." ma:contentTypeScope="" ma:versionID="d04897408dcdf09c4cab78d3348f056d">
  <xsd:schema xmlns:xsd="http://www.w3.org/2001/XMLSchema" xmlns:xs="http://www.w3.org/2001/XMLSchema" xmlns:p="http://schemas.microsoft.com/office/2006/metadata/properties" xmlns:ns2="324e097d-bb88-4fe7-853d-3bbce479f7c0" targetNamespace="http://schemas.microsoft.com/office/2006/metadata/properties" ma:root="true" ma:fieldsID="4cf0e7a35d2cad2e1a344caeceee1974" ns2:_="">
    <xsd:import namespace="324e097d-bb88-4fe7-853d-3bbce479f7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e097d-bb88-4fe7-853d-3bbce479f7c0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c5ff9fd-5d0b-44a7-998f-3883696fcc5c}" ma:internalName="TaxCatchAll" ma:showField="CatchAllData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c5ff9fd-5d0b-44a7-998f-3883696fcc5c}" ma:internalName="TaxCatchAllLabel" ma:readOnly="true" ma:showField="CatchAllDataLabel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799D1-29EA-448A-A813-E1F05AEF989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B531B79-8E04-42B6-A1A5-D93A36B245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57CCF0-97AB-473D-91FF-908998320066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529B7FF5-CB89-4C41-B6DE-11A06A377F6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24e097d-bb88-4fe7-853d-3bbce479f7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90373BC7-FD98-443B-9F74-158411288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e097d-bb88-4fe7-853d-3bbce479f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11032</TotalTime>
  <Words>18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.LucidaGrandeUI</vt:lpstr>
      <vt:lpstr>Arial</vt:lpstr>
      <vt:lpstr>Calibri</vt:lpstr>
      <vt:lpstr>Trebuchet MS</vt:lpstr>
      <vt:lpstr>Wingdings 2</vt:lpstr>
      <vt:lpstr>Enexis Netbeheer</vt:lpstr>
      <vt:lpstr>Capacity forecast on DALI data.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discussiestuk</dc:title>
  <dc:creator>Poorts, Marco</dc:creator>
  <cp:lastModifiedBy>Vonk, Bram</cp:lastModifiedBy>
  <cp:revision>9</cp:revision>
  <dcterms:created xsi:type="dcterms:W3CDTF">2021-02-10T13:01:04Z</dcterms:created>
  <dcterms:modified xsi:type="dcterms:W3CDTF">2021-06-14T12:20:21Z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0x0101004659BCCA1C99B948BDA694E43C0A92F300D5B20C68DD15F6458F0EA2B48DD9BC4C</vt:lpwstr>
  </property>
</Properties>
</file>