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6"/>
  </p:sldMasterIdLst>
  <p:notesMasterIdLst>
    <p:notesMasterId r:id="rId26"/>
  </p:notesMasterIdLst>
  <p:sldIdLst>
    <p:sldId id="268" r:id="rId7"/>
    <p:sldId id="273" r:id="rId8"/>
    <p:sldId id="272" r:id="rId9"/>
    <p:sldId id="288" r:id="rId10"/>
    <p:sldId id="289" r:id="rId11"/>
    <p:sldId id="290" r:id="rId12"/>
    <p:sldId id="277" r:id="rId13"/>
    <p:sldId id="278" r:id="rId14"/>
    <p:sldId id="283" r:id="rId15"/>
    <p:sldId id="279" r:id="rId16"/>
    <p:sldId id="282" r:id="rId17"/>
    <p:sldId id="270" r:id="rId18"/>
    <p:sldId id="287" r:id="rId19"/>
    <p:sldId id="281" r:id="rId20"/>
    <p:sldId id="284" r:id="rId21"/>
    <p:sldId id="285" r:id="rId22"/>
    <p:sldId id="280" r:id="rId23"/>
    <p:sldId id="286" r:id="rId24"/>
    <p:sldId id="269" r:id="rId25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BEA106AD-4F0E-7244-BB5F-0CFA0DDC77B7}">
          <p14:sldIdLst>
            <p14:sldId id="268"/>
            <p14:sldId id="273"/>
          </p14:sldIdLst>
        </p14:section>
        <p14:section name="recap" id="{64EE1A29-EC84-B748-84B3-D7812FE55167}">
          <p14:sldIdLst>
            <p14:sldId id="272"/>
            <p14:sldId id="288"/>
            <p14:sldId id="289"/>
            <p14:sldId id="290"/>
            <p14:sldId id="277"/>
            <p14:sldId id="278"/>
          </p14:sldIdLst>
        </p14:section>
        <p14:section name="data" id="{D3724A0C-9DFE-0547-BEB1-5D43CED69ACE}">
          <p14:sldIdLst>
            <p14:sldId id="283"/>
            <p14:sldId id="279"/>
            <p14:sldId id="282"/>
          </p14:sldIdLst>
        </p14:section>
        <p14:section name="model" id="{51B05F3E-FCD1-3546-8EF7-08A64572FA6B}">
          <p14:sldIdLst>
            <p14:sldId id="270"/>
            <p14:sldId id="287"/>
            <p14:sldId id="281"/>
            <p14:sldId id="284"/>
            <p14:sldId id="285"/>
            <p14:sldId id="280"/>
            <p14:sldId id="286"/>
            <p14:sldId id="26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rnout Drenthel" initials="AD" lastIdx="1" clrIdx="0"/>
  <p:cmAuthor id="2" name="Noom, Maarten" initials="NM" lastIdx="9" clrIdx="1">
    <p:extLst>
      <p:ext uri="{19B8F6BF-5375-455C-9EA6-DF929625EA0E}">
        <p15:presenceInfo xmlns:p15="http://schemas.microsoft.com/office/powerpoint/2012/main" userId="S::maarten.noom@enexis.nl::1dd42375-75e3-4c6b-ab6c-1b8fdf9189c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C60D"/>
    <a:srgbClr val="8DA40C"/>
    <a:srgbClr val="FF5800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8A1387C-22CA-4B6F-95F4-C273F075A058}">
  <a:tblStyle styleId="{78A1387C-22CA-4B6F-95F4-C273F075A058}" styleName="Enexis Netbeheer Licht">
    <a:wholeTbl>
      <a:tcTxStyle>
        <a:fontRef idx="minor">
          <a:scrgbClr r="0" g="0" b="0"/>
        </a:fontRef>
        <a:schemeClr val="dk1"/>
      </a:tcTxStyle>
      <a:tcStyle>
        <a:tcBdr>
          <a:left>
            <a:lnRef idx="0">
              <a:schemeClr val="accent2"/>
            </a:lnRef>
          </a:left>
          <a:right>
            <a:lnRef idx="0">
              <a:schemeClr val="accent2"/>
            </a:lnRef>
          </a:right>
          <a:top>
            <a:lnRef idx="0">
              <a:schemeClr val="accent2"/>
            </a:lnRef>
          </a:top>
          <a:bottom>
            <a:lnRef idx="0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dk1"/>
            </a:lnRef>
          </a:top>
          <a:bottom>
            <a:lnRef idx="1">
              <a:schemeClr val="dk1"/>
            </a:lnRef>
          </a:bottom>
        </a:tcBdr>
      </a:tcStyle>
    </a:band1H>
    <a:band1V>
      <a:tcStyle>
        <a:tcBdr>
          <a:left>
            <a:lnRef idx="1">
              <a:schemeClr val="dk1"/>
            </a:lnRef>
          </a:left>
          <a:right>
            <a:lnRef idx="1">
              <a:schemeClr val="dk1"/>
            </a:lnRef>
          </a:right>
        </a:tcBdr>
      </a:tcStyle>
    </a:band1V>
    <a:band2V>
      <a:tcStyle>
        <a:tcBdr>
          <a:left>
            <a:lnRef idx="1">
              <a:schemeClr val="dk1"/>
            </a:lnRef>
          </a:left>
          <a:right>
            <a:lnRef idx="1">
              <a:schemeClr val="dk1"/>
            </a:lnRef>
          </a:right>
        </a:tcBdr>
      </a:tcStyle>
    </a:band2V>
    <a:lastCol>
      <a:tcTxStyle b="on">
        <a:fontRef idx="minor"/>
      </a:tcTxStyle>
      <a:tcStyle>
        <a:tcBdr/>
      </a:tcStyle>
    </a:lastCol>
    <a:firstCol>
      <a:tcTxStyle b="on">
        <a:fontRef idx="minor"/>
      </a:tcTxStyle>
      <a:tcStyle>
        <a:tcBdr/>
      </a:tcStyle>
    </a:firstCol>
    <a:lastRow>
      <a:tcTxStyle b="on">
        <a:fontRef idx="minor">
          <a:scrgbClr r="0" g="0" b="0"/>
        </a:fontRef>
        <a:schemeClr val="dk2"/>
      </a:tcTxStyle>
      <a:tcStyle>
        <a:tcBdr>
          <a:top>
            <a:ln w="19050" cmpd="sng">
              <a:solidFill>
                <a:schemeClr val="dk1"/>
              </a:solidFill>
            </a:ln>
          </a:top>
        </a:tcBdr>
      </a:tcStyle>
    </a:lastRow>
    <a:firstRow>
      <a:tcTxStyle b="on">
        <a:fontRef idx="major">
          <a:scrgbClr r="0" g="0" b="0"/>
        </a:fontRef>
        <a:schemeClr val="dk2"/>
      </a:tcTxStyle>
      <a:tcStyle>
        <a:tcBdr>
          <a:bottom>
            <a:ln w="19050" cmpd="sng">
              <a:solidFill>
                <a:schemeClr val="dk1"/>
              </a:solidFill>
            </a:ln>
          </a:bottom>
        </a:tcBdr>
      </a:tcStyle>
    </a:firstRow>
  </a:tblStyle>
  <a:tblStyle styleId="{1FBC2092-203B-4B0F-BF34-712C9EC4BFCD}" styleName="Enexis Netbeheer Donker">
    <a:wholeTbl>
      <a:tcTxStyle>
        <a:fontRef idx="minor">
          <a:scrgbClr r="0" g="0" b="0"/>
        </a:fontRef>
        <a:schemeClr val="dk1"/>
      </a:tcTxStyle>
      <a:tcStyle>
        <a:tcBdr>
          <a:left>
            <a:lnRef idx="0">
              <a:schemeClr val="accent2"/>
            </a:lnRef>
          </a:left>
          <a:right>
            <a:lnRef idx="0">
              <a:schemeClr val="accent2"/>
            </a:lnRef>
          </a:right>
          <a:top>
            <a:lnRef idx="0">
              <a:schemeClr val="accent2"/>
            </a:lnRef>
          </a:top>
          <a:bottom>
            <a:lnRef idx="0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rgbClr val="EFEFEF"/>
          </a:solidFill>
        </a:fill>
      </a:tcStyle>
    </a:band1H>
    <a:band1V>
      <a:tcStyle>
        <a:tcBdr>
          <a:left>
            <a:lnRef idx="1">
              <a:schemeClr val="dk1"/>
            </a:lnRef>
          </a:left>
          <a:right>
            <a:lnRef idx="1">
              <a:schemeClr val="dk1"/>
            </a:lnRef>
          </a:right>
        </a:tcBdr>
      </a:tcStyle>
    </a:band1V>
    <a:band2V>
      <a:tcStyle>
        <a:tcBdr>
          <a:left>
            <a:lnRef idx="1">
              <a:schemeClr val="dk1"/>
            </a:lnRef>
          </a:left>
          <a:right>
            <a:lnRef idx="1">
              <a:schemeClr val="dk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>
        <a:fontRef idx="minor">
          <a:scrgbClr r="0" g="0" b="0"/>
        </a:fontRef>
        <a:schemeClr val="dk2"/>
      </a:tcTxStyle>
      <a:tcStyle>
        <a:tcBdr>
          <a:top>
            <a:ln w="19050" cmpd="sng">
              <a:solidFill>
                <a:schemeClr val="dk2"/>
              </a:solidFill>
            </a:ln>
          </a:top>
        </a:tcBdr>
      </a:tcStyle>
    </a:lastRow>
    <a:firstRow>
      <a:tcTxStyle b="on">
        <a:fontRef idx="major">
          <a:scrgbClr r="255" g="255" b="255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288" autoAdjust="0"/>
    <p:restoredTop sz="94364" autoAdjust="0"/>
  </p:normalViewPr>
  <p:slideViewPr>
    <p:cSldViewPr snapToGrid="0" snapToObjects="1">
      <p:cViewPr varScale="1">
        <p:scale>
          <a:sx n="82" d="100"/>
          <a:sy n="82" d="100"/>
        </p:scale>
        <p:origin x="168" y="5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5" Type="http://schemas.openxmlformats.org/officeDocument/2006/relationships/customXml" Target="../customXml/item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presProps" Target="pres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7211FF-9591-1D4F-BAC2-7C9916D8469C}" type="datetimeFigureOut">
              <a:rPr lang="nl-NL" smtClean="0"/>
              <a:t>15-09-2021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537EE9-523C-6042-BF6F-A6012369235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168427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537EE9-523C-6042-BF6F-A60123692354}" type="slidenum">
              <a:rPr lang="nl-NL" smtClean="0"/>
              <a:t>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439599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 (foto 1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/>
          <p:cNvPicPr>
            <a:picLocks noChangeAspect="1"/>
          </p:cNvPicPr>
          <p:nvPr userDrawn="1"/>
        </p:nvPicPr>
        <p:blipFill>
          <a:blip r:embed="rId3">
            <a:alphaModFix amt="9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23563"/>
            <a:ext cx="8924192" cy="205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799" y="3916696"/>
            <a:ext cx="7272867" cy="967564"/>
          </a:xfrm>
        </p:spPr>
        <p:txBody>
          <a:bodyPr anchor="ctr">
            <a:normAutofit/>
          </a:bodyPr>
          <a:lstStyle>
            <a:lvl1pPr algn="l">
              <a:defRPr sz="3200" b="1" spc="-50" baseline="0">
                <a:solidFill>
                  <a:schemeClr val="bg1"/>
                </a:solidFill>
                <a:latin typeface="Trebuchet MS" charset="0"/>
                <a:ea typeface="Trebuchet MS" charset="0"/>
                <a:cs typeface="Trebuchet MS" charset="0"/>
              </a:defRPr>
            </a:lvl1pPr>
          </a:lstStyle>
          <a:p>
            <a:r>
              <a:rPr lang="nl-NL"/>
              <a:t>Klik om stijl te bewerken</a:t>
            </a:r>
            <a:endParaRPr lang="en-GB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685800" y="2826026"/>
            <a:ext cx="7272867" cy="956930"/>
          </a:xfrm>
        </p:spPr>
        <p:txBody>
          <a:bodyPr anchor="ctr">
            <a:norm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3200" b="0" spc="-50" baseline="0">
                <a:solidFill>
                  <a:schemeClr val="bg1"/>
                </a:solidFill>
                <a:latin typeface="Trebuchet MS" charset="0"/>
                <a:ea typeface="Trebuchet MS" charset="0"/>
                <a:cs typeface="Trebuchet MS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GB" dirty="0"/>
          </a:p>
        </p:txBody>
      </p:sp>
      <p:pic>
        <p:nvPicPr>
          <p:cNvPr id="4" name="Afbeelding 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5539" y="5210493"/>
            <a:ext cx="2921528" cy="1411559"/>
          </a:xfrm>
          <a:prstGeom prst="rect">
            <a:avLst/>
          </a:prstGeom>
        </p:spPr>
      </p:pic>
      <p:sp>
        <p:nvSpPr>
          <p:cNvPr id="7" name="Tijdelijke aanduiding voor tekst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4894263"/>
            <a:ext cx="5410200" cy="625475"/>
          </a:xfrm>
        </p:spPr>
        <p:txBody>
          <a:bodyPr anchor="ctr">
            <a:normAutofit/>
          </a:bodyPr>
          <a:lstStyle>
            <a:lvl1pPr marL="363" indent="0">
              <a:buNone/>
              <a:defRPr sz="1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nl-NL" dirty="0"/>
              <a:t>Naam</a:t>
            </a:r>
            <a:endParaRPr lang="en-GB" dirty="0"/>
          </a:p>
        </p:txBody>
      </p:sp>
      <p:sp>
        <p:nvSpPr>
          <p:cNvPr id="12" name="Tijdelijke aanduiding voor tekst 6"/>
          <p:cNvSpPr>
            <a:spLocks noGrp="1"/>
          </p:cNvSpPr>
          <p:nvPr>
            <p:ph type="body" sz="quarter" idx="11" hasCustomPrompt="1"/>
          </p:nvPr>
        </p:nvSpPr>
        <p:spPr>
          <a:xfrm>
            <a:off x="685800" y="5540375"/>
            <a:ext cx="5410200" cy="625475"/>
          </a:xfrm>
        </p:spPr>
        <p:txBody>
          <a:bodyPr anchor="ctr">
            <a:normAutofit/>
          </a:bodyPr>
          <a:lstStyle>
            <a:lvl1pPr marL="363" indent="0">
              <a:buNone/>
              <a:defRPr sz="1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nl-NL" dirty="0"/>
              <a:t>Datum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5315034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2 afbeeldin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afbeelding 6"/>
          <p:cNvSpPr>
            <a:spLocks noGrp="1"/>
          </p:cNvSpPr>
          <p:nvPr>
            <p:ph type="pic" sz="quarter" idx="13"/>
          </p:nvPr>
        </p:nvSpPr>
        <p:spPr>
          <a:xfrm>
            <a:off x="683999" y="1358153"/>
            <a:ext cx="5219260" cy="4807698"/>
          </a:xfrm>
          <a:solidFill>
            <a:schemeClr val="bg1">
              <a:lumMod val="95000"/>
            </a:schemeClr>
          </a:solidFill>
        </p:spPr>
        <p:txBody>
          <a:bodyPr lIns="180000" tIns="180000" anchor="t" anchorCtr="0"/>
          <a:lstStyle>
            <a:lvl1pPr marL="363" indent="0" algn="ctr">
              <a:buNone/>
              <a:defRPr/>
            </a:lvl1pPr>
          </a:lstStyle>
          <a:p>
            <a:r>
              <a:rPr lang="nl-NL"/>
              <a:t>Klik op het pictogram als u een afbeelding wilt toevoegen</a:t>
            </a:r>
            <a:endParaRPr lang="en-GB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5724C-C192-0B4B-BACC-F4624A2DDAF2}" type="datetimeFigureOut">
              <a:rPr lang="en-GB" smtClean="0"/>
              <a:t>15/09/2021</a:t>
            </a:fld>
            <a:endParaRPr lang="en-GB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BF4A6-40A7-E04A-A78B-7409A1BC41E0}" type="slidenum">
              <a:rPr lang="en-GB" smtClean="0"/>
              <a:t>‹#›</a:t>
            </a:fld>
            <a:endParaRPr lang="en-GB"/>
          </a:p>
        </p:txBody>
      </p:sp>
      <p:sp>
        <p:nvSpPr>
          <p:cNvPr id="9" name="Tijdelijke aanduiding voor afbeelding 6"/>
          <p:cNvSpPr>
            <a:spLocks noGrp="1"/>
          </p:cNvSpPr>
          <p:nvPr>
            <p:ph type="pic" sz="quarter" idx="14"/>
          </p:nvPr>
        </p:nvSpPr>
        <p:spPr>
          <a:xfrm>
            <a:off x="6277415" y="1358153"/>
            <a:ext cx="5219260" cy="4807698"/>
          </a:xfrm>
          <a:solidFill>
            <a:schemeClr val="bg1">
              <a:lumMod val="95000"/>
            </a:schemeClr>
          </a:solidFill>
        </p:spPr>
        <p:txBody>
          <a:bodyPr lIns="180000" tIns="180000" anchor="t" anchorCtr="0"/>
          <a:lstStyle>
            <a:lvl1pPr marL="363" indent="0" algn="ctr">
              <a:buNone/>
              <a:defRPr/>
            </a:lvl1pPr>
          </a:lstStyle>
          <a:p>
            <a:r>
              <a:rPr lang="nl-NL"/>
              <a:t>Klik op het pictogram als u een afbeelding wilt toevoegen</a:t>
            </a:r>
            <a:endParaRPr lang="en-GB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5724C-C192-0B4B-BACC-F4624A2DDAF2}" type="datetimeFigureOut">
              <a:rPr lang="en-GB" smtClean="0"/>
              <a:t>15/09/2021</a:t>
            </a:fld>
            <a:endParaRPr lang="en-GB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BF4A6-40A7-E04A-A78B-7409A1BC41E0}" type="slidenum">
              <a:rPr lang="en-GB" smtClean="0"/>
              <a:t>‹#›</a:t>
            </a:fld>
            <a:endParaRPr lang="en-GB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428364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5724C-C192-0B4B-BACC-F4624A2DDAF2}" type="datetimeFigureOut">
              <a:rPr lang="en-GB" smtClean="0"/>
              <a:t>15/09/2021</a:t>
            </a:fld>
            <a:endParaRPr lang="en-GB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BF4A6-40A7-E04A-A78B-7409A1BC41E0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Afbeelding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4675" y="6322912"/>
            <a:ext cx="432000" cy="4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0347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1_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5724C-C192-0B4B-BACC-F4624A2DDAF2}" type="datetimeFigureOut">
              <a:rPr lang="en-GB" smtClean="0"/>
              <a:t>15/09/2021</a:t>
            </a:fld>
            <a:endParaRPr lang="en-GB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BF4A6-40A7-E04A-A78B-7409A1BC41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96297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odnumm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5724C-C192-0B4B-BACC-F4624A2DDAF2}" type="datetimeFigureOut">
              <a:rPr lang="en-GB" smtClean="0"/>
              <a:pPr/>
              <a:t>15/09/2021</a:t>
            </a:fld>
            <a:endParaRPr lang="en-GB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BF4A6-40A7-E04A-A78B-7409A1BC41E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Tekstvak 5"/>
          <p:cNvSpPr txBox="1"/>
          <p:nvPr userDrawn="1"/>
        </p:nvSpPr>
        <p:spPr>
          <a:xfrm>
            <a:off x="685799" y="2339788"/>
            <a:ext cx="2709863" cy="338554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>
                <a:solidFill>
                  <a:schemeClr val="bg1"/>
                </a:solidFill>
              </a:rPr>
              <a:t>NOODNUMMER</a:t>
            </a:r>
          </a:p>
        </p:txBody>
      </p:sp>
      <p:sp>
        <p:nvSpPr>
          <p:cNvPr id="7" name="Tekstvak 6"/>
          <p:cNvSpPr txBox="1"/>
          <p:nvPr userDrawn="1"/>
        </p:nvSpPr>
        <p:spPr>
          <a:xfrm>
            <a:off x="700669" y="2678338"/>
            <a:ext cx="2709862" cy="1839873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 wrap="square" lIns="576000" tIns="180000" rIns="0" bIns="180000" rtlCol="0">
            <a:normAutofit/>
          </a:bodyPr>
          <a:lstStyle/>
          <a:p>
            <a:pPr>
              <a:spcAft>
                <a:spcPts val="600"/>
              </a:spcAft>
            </a:pPr>
            <a:endParaRPr lang="en-GB" sz="1800" dirty="0">
              <a:solidFill>
                <a:schemeClr val="tx1"/>
              </a:solidFill>
            </a:endParaRPr>
          </a:p>
        </p:txBody>
      </p:sp>
      <p:sp>
        <p:nvSpPr>
          <p:cNvPr id="8" name="Rechthoek 7"/>
          <p:cNvSpPr/>
          <p:nvPr userDrawn="1"/>
        </p:nvSpPr>
        <p:spPr>
          <a:xfrm>
            <a:off x="3630705" y="2339788"/>
            <a:ext cx="7865969" cy="2178424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9" name="Tekstvak 8"/>
          <p:cNvSpPr txBox="1"/>
          <p:nvPr userDrawn="1"/>
        </p:nvSpPr>
        <p:spPr>
          <a:xfrm>
            <a:off x="6096000" y="2402914"/>
            <a:ext cx="5199529" cy="19800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spcAft>
                <a:spcPts val="800"/>
              </a:spcAft>
              <a:buFont typeface="Wingdings 2" panose="05020102010507070707" pitchFamily="18" charset="2"/>
              <a:buChar char="®"/>
            </a:pPr>
            <a:r>
              <a:rPr lang="en-GB" sz="1600" dirty="0">
                <a:solidFill>
                  <a:schemeClr val="tx1"/>
                </a:solidFill>
              </a:rPr>
              <a:t>Ben je </a:t>
            </a:r>
            <a:r>
              <a:rPr lang="en-GB" sz="1600" dirty="0" err="1">
                <a:solidFill>
                  <a:schemeClr val="tx1"/>
                </a:solidFill>
              </a:rPr>
              <a:t>bewust</a:t>
            </a:r>
            <a:r>
              <a:rPr lang="en-GB" sz="1600" dirty="0">
                <a:solidFill>
                  <a:schemeClr val="tx1"/>
                </a:solidFill>
              </a:rPr>
              <a:t> van </a:t>
            </a:r>
            <a:r>
              <a:rPr lang="en-GB" sz="1600" dirty="0" err="1">
                <a:solidFill>
                  <a:schemeClr val="tx1"/>
                </a:solidFill>
              </a:rPr>
              <a:t>jouw</a:t>
            </a:r>
            <a:r>
              <a:rPr lang="en-GB" sz="1600" dirty="0">
                <a:solidFill>
                  <a:schemeClr val="tx1"/>
                </a:solidFill>
              </a:rPr>
              <a:t> </a:t>
            </a:r>
            <a:r>
              <a:rPr lang="en-GB" sz="1600" dirty="0" err="1">
                <a:solidFill>
                  <a:schemeClr val="tx1"/>
                </a:solidFill>
              </a:rPr>
              <a:t>omgeving</a:t>
            </a:r>
            <a:endParaRPr lang="en-GB" sz="1600" dirty="0">
              <a:solidFill>
                <a:schemeClr val="tx1"/>
              </a:solidFill>
            </a:endParaRPr>
          </a:p>
          <a:p>
            <a:pPr marL="285750" indent="-285750">
              <a:spcAft>
                <a:spcPts val="800"/>
              </a:spcAft>
              <a:buFont typeface="Wingdings 2" panose="05020102010507070707" pitchFamily="18" charset="2"/>
              <a:buChar char="®"/>
            </a:pPr>
            <a:r>
              <a:rPr lang="en-GB" sz="1600" dirty="0" err="1">
                <a:solidFill>
                  <a:schemeClr val="tx1"/>
                </a:solidFill>
              </a:rPr>
              <a:t>Reageer</a:t>
            </a:r>
            <a:r>
              <a:rPr lang="en-GB" sz="1600" dirty="0">
                <a:solidFill>
                  <a:schemeClr val="tx1"/>
                </a:solidFill>
              </a:rPr>
              <a:t> alert </a:t>
            </a:r>
            <a:r>
              <a:rPr lang="en-GB" sz="1600" dirty="0" err="1">
                <a:solidFill>
                  <a:schemeClr val="tx1"/>
                </a:solidFill>
              </a:rPr>
              <a:t>bij</a:t>
            </a:r>
            <a:r>
              <a:rPr lang="en-GB" sz="1600" baseline="0" dirty="0">
                <a:solidFill>
                  <a:schemeClr val="tx1"/>
                </a:solidFill>
              </a:rPr>
              <a:t> </a:t>
            </a:r>
            <a:r>
              <a:rPr lang="en-GB" sz="1600" baseline="0" dirty="0" err="1">
                <a:solidFill>
                  <a:schemeClr val="tx1"/>
                </a:solidFill>
              </a:rPr>
              <a:t>een</a:t>
            </a:r>
            <a:r>
              <a:rPr lang="en-GB" sz="1600" baseline="0" dirty="0">
                <a:solidFill>
                  <a:schemeClr val="tx1"/>
                </a:solidFill>
              </a:rPr>
              <a:t> </a:t>
            </a:r>
            <a:r>
              <a:rPr lang="en-GB" sz="1600" baseline="0" dirty="0" err="1">
                <a:solidFill>
                  <a:schemeClr val="tx1"/>
                </a:solidFill>
              </a:rPr>
              <a:t>noodsignaal</a:t>
            </a:r>
            <a:endParaRPr lang="en-GB" sz="1600" baseline="0" dirty="0">
              <a:solidFill>
                <a:schemeClr val="tx1"/>
              </a:solidFill>
            </a:endParaRPr>
          </a:p>
          <a:p>
            <a:pPr marL="285750" indent="-285750">
              <a:spcAft>
                <a:spcPts val="800"/>
              </a:spcAft>
              <a:buFont typeface="Wingdings 2" panose="05020102010507070707" pitchFamily="18" charset="2"/>
              <a:buChar char="®"/>
            </a:pPr>
            <a:r>
              <a:rPr lang="en-GB" sz="1600" baseline="0" dirty="0" err="1">
                <a:solidFill>
                  <a:schemeClr val="tx1"/>
                </a:solidFill>
              </a:rPr>
              <a:t>Volg</a:t>
            </a:r>
            <a:r>
              <a:rPr lang="en-GB" sz="1600" baseline="0" dirty="0">
                <a:solidFill>
                  <a:schemeClr val="tx1"/>
                </a:solidFill>
              </a:rPr>
              <a:t> de </a:t>
            </a:r>
            <a:r>
              <a:rPr lang="en-GB" sz="1600" baseline="0" dirty="0" err="1">
                <a:solidFill>
                  <a:schemeClr val="tx1"/>
                </a:solidFill>
              </a:rPr>
              <a:t>instructies</a:t>
            </a:r>
            <a:r>
              <a:rPr lang="en-GB" sz="1600" baseline="0" dirty="0">
                <a:solidFill>
                  <a:schemeClr val="tx1"/>
                </a:solidFill>
              </a:rPr>
              <a:t> op van de </a:t>
            </a:r>
            <a:r>
              <a:rPr lang="en-GB" sz="1600" baseline="0" dirty="0" err="1">
                <a:solidFill>
                  <a:schemeClr val="tx1"/>
                </a:solidFill>
              </a:rPr>
              <a:t>BHV’er</a:t>
            </a:r>
            <a:endParaRPr lang="en-GB" sz="1600" baseline="0" dirty="0">
              <a:solidFill>
                <a:schemeClr val="tx1"/>
              </a:solidFill>
            </a:endParaRPr>
          </a:p>
          <a:p>
            <a:pPr marL="285750" indent="-285750">
              <a:spcAft>
                <a:spcPts val="800"/>
              </a:spcAft>
              <a:buFont typeface="Wingdings 2" panose="05020102010507070707" pitchFamily="18" charset="2"/>
              <a:buChar char="®"/>
            </a:pPr>
            <a:r>
              <a:rPr lang="en-GB" sz="1600" baseline="0" dirty="0" err="1">
                <a:solidFill>
                  <a:schemeClr val="tx1"/>
                </a:solidFill>
              </a:rPr>
              <a:t>Verlaat</a:t>
            </a:r>
            <a:r>
              <a:rPr lang="en-GB" sz="1600" baseline="0" dirty="0">
                <a:solidFill>
                  <a:schemeClr val="tx1"/>
                </a:solidFill>
              </a:rPr>
              <a:t> het </a:t>
            </a:r>
            <a:r>
              <a:rPr lang="en-GB" sz="1600" baseline="0" dirty="0" err="1">
                <a:solidFill>
                  <a:schemeClr val="tx1"/>
                </a:solidFill>
              </a:rPr>
              <a:t>gebouw</a:t>
            </a:r>
            <a:r>
              <a:rPr lang="en-GB" sz="1600" baseline="0" dirty="0">
                <a:solidFill>
                  <a:schemeClr val="tx1"/>
                </a:solidFill>
              </a:rPr>
              <a:t> via de </a:t>
            </a:r>
            <a:r>
              <a:rPr lang="en-GB" sz="1600" baseline="0" dirty="0" err="1">
                <a:solidFill>
                  <a:schemeClr val="tx1"/>
                </a:solidFill>
              </a:rPr>
              <a:t>meest</a:t>
            </a:r>
            <a:r>
              <a:rPr lang="en-GB" sz="1600" baseline="0" dirty="0">
                <a:solidFill>
                  <a:schemeClr val="tx1"/>
                </a:solidFill>
              </a:rPr>
              <a:t> </a:t>
            </a:r>
            <a:r>
              <a:rPr lang="en-GB" sz="1600" baseline="0" dirty="0" err="1">
                <a:solidFill>
                  <a:schemeClr val="tx1"/>
                </a:solidFill>
              </a:rPr>
              <a:t>nabijgelegen</a:t>
            </a:r>
            <a:r>
              <a:rPr lang="en-GB" sz="1600" baseline="0" dirty="0">
                <a:solidFill>
                  <a:schemeClr val="tx1"/>
                </a:solidFill>
              </a:rPr>
              <a:t> (</a:t>
            </a:r>
            <a:r>
              <a:rPr lang="en-GB" sz="1600" baseline="0" dirty="0" err="1">
                <a:solidFill>
                  <a:schemeClr val="tx1"/>
                </a:solidFill>
              </a:rPr>
              <a:t>nood</a:t>
            </a:r>
            <a:r>
              <a:rPr lang="en-GB" sz="1600" baseline="0" dirty="0">
                <a:solidFill>
                  <a:schemeClr val="tx1"/>
                </a:solidFill>
              </a:rPr>
              <a:t>)</a:t>
            </a:r>
            <a:r>
              <a:rPr lang="en-GB" sz="1600" baseline="0" dirty="0" err="1">
                <a:solidFill>
                  <a:schemeClr val="tx1"/>
                </a:solidFill>
              </a:rPr>
              <a:t>uitgang</a:t>
            </a:r>
            <a:endParaRPr lang="en-GB" sz="1600" baseline="0" dirty="0">
              <a:solidFill>
                <a:schemeClr val="tx1"/>
              </a:solidFill>
            </a:endParaRPr>
          </a:p>
          <a:p>
            <a:pPr marL="285750" indent="-285750">
              <a:spcAft>
                <a:spcPts val="800"/>
              </a:spcAft>
              <a:buFont typeface="Wingdings 2" panose="05020102010507070707" pitchFamily="18" charset="2"/>
              <a:buChar char="®"/>
            </a:pPr>
            <a:r>
              <a:rPr lang="en-GB" sz="1600" baseline="0" dirty="0">
                <a:solidFill>
                  <a:schemeClr val="tx1"/>
                </a:solidFill>
              </a:rPr>
              <a:t>Ga </a:t>
            </a:r>
            <a:r>
              <a:rPr lang="en-GB" sz="1600" baseline="0" dirty="0" err="1">
                <a:solidFill>
                  <a:schemeClr val="tx1"/>
                </a:solidFill>
              </a:rPr>
              <a:t>naar</a:t>
            </a:r>
            <a:r>
              <a:rPr lang="en-GB" sz="1600" baseline="0" dirty="0">
                <a:solidFill>
                  <a:schemeClr val="tx1"/>
                </a:solidFill>
              </a:rPr>
              <a:t> de </a:t>
            </a:r>
            <a:r>
              <a:rPr lang="en-GB" sz="1600" baseline="0" dirty="0" err="1">
                <a:solidFill>
                  <a:schemeClr val="tx1"/>
                </a:solidFill>
              </a:rPr>
              <a:t>verzamelplaats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10" name="Rechthoek 9"/>
          <p:cNvSpPr/>
          <p:nvPr userDrawn="1"/>
        </p:nvSpPr>
        <p:spPr>
          <a:xfrm>
            <a:off x="1185863" y="2805749"/>
            <a:ext cx="2209799" cy="15850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GB" sz="4000" b="1" dirty="0">
                <a:solidFill>
                  <a:schemeClr val="tx1"/>
                </a:solidFill>
              </a:rPr>
              <a:t>848</a:t>
            </a:r>
            <a:endParaRPr lang="en-GB" sz="2400" b="1" dirty="0">
              <a:solidFill>
                <a:schemeClr val="tx1"/>
              </a:solidFill>
            </a:endParaRPr>
          </a:p>
          <a:p>
            <a:pPr>
              <a:spcAft>
                <a:spcPts val="600"/>
              </a:spcAft>
            </a:pPr>
            <a:r>
              <a:rPr lang="en-GB" sz="1200" dirty="0">
                <a:solidFill>
                  <a:schemeClr val="tx1"/>
                </a:solidFill>
              </a:rPr>
              <a:t>EXTERNE MEDEWERKERS </a:t>
            </a:r>
            <a:br>
              <a:rPr lang="en-GB" sz="1200" dirty="0">
                <a:solidFill>
                  <a:schemeClr val="tx1"/>
                </a:solidFill>
              </a:rPr>
            </a:br>
            <a:r>
              <a:rPr lang="en-GB" sz="1200" dirty="0">
                <a:solidFill>
                  <a:schemeClr val="tx1"/>
                </a:solidFill>
              </a:rPr>
              <a:t>EN BEZOEKERS:</a:t>
            </a:r>
          </a:p>
          <a:p>
            <a:r>
              <a:rPr lang="en-GB" sz="1800" dirty="0">
                <a:solidFill>
                  <a:schemeClr val="tx1"/>
                </a:solidFill>
              </a:rPr>
              <a:t>088 85 79 112</a:t>
            </a:r>
          </a:p>
        </p:txBody>
      </p:sp>
      <p:pic>
        <p:nvPicPr>
          <p:cNvPr id="11" name="Afbeelding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575" y="2955180"/>
            <a:ext cx="231117" cy="405635"/>
          </a:xfrm>
          <a:prstGeom prst="rect">
            <a:avLst/>
          </a:prstGeom>
        </p:spPr>
      </p:pic>
      <p:sp>
        <p:nvSpPr>
          <p:cNvPr id="13" name="Rechthoek 12"/>
          <p:cNvSpPr/>
          <p:nvPr userDrawn="1"/>
        </p:nvSpPr>
        <p:spPr>
          <a:xfrm>
            <a:off x="3786727" y="2486756"/>
            <a:ext cx="1881790" cy="18817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pic>
        <p:nvPicPr>
          <p:cNvPr id="12" name="Afbeelding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2229" y="2853808"/>
            <a:ext cx="1610787" cy="1147686"/>
          </a:xfrm>
          <a:prstGeom prst="rect">
            <a:avLst/>
          </a:prstGeom>
        </p:spPr>
      </p:pic>
      <p:grpSp>
        <p:nvGrpSpPr>
          <p:cNvPr id="20" name="Groeperen 19"/>
          <p:cNvGrpSpPr/>
          <p:nvPr userDrawn="1"/>
        </p:nvGrpSpPr>
        <p:grpSpPr>
          <a:xfrm>
            <a:off x="3875659" y="2553991"/>
            <a:ext cx="1703927" cy="191582"/>
            <a:chOff x="3840515" y="2553991"/>
            <a:chExt cx="1703927" cy="191582"/>
          </a:xfrm>
        </p:grpSpPr>
        <p:cxnSp>
          <p:nvCxnSpPr>
            <p:cNvPr id="15" name="Rechte verbindingslijn met pijl 14"/>
            <p:cNvCxnSpPr/>
            <p:nvPr userDrawn="1"/>
          </p:nvCxnSpPr>
          <p:spPr>
            <a:xfrm>
              <a:off x="3840515" y="2553991"/>
              <a:ext cx="191582" cy="191582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Rechte verbindingslijn met pijl 15"/>
            <p:cNvCxnSpPr/>
            <p:nvPr userDrawn="1"/>
          </p:nvCxnSpPr>
          <p:spPr>
            <a:xfrm flipH="1">
              <a:off x="5352860" y="2553991"/>
              <a:ext cx="191582" cy="191582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eperen 18"/>
          <p:cNvGrpSpPr/>
          <p:nvPr userDrawn="1"/>
        </p:nvGrpSpPr>
        <p:grpSpPr>
          <a:xfrm rot="10800000">
            <a:off x="3875659" y="4129570"/>
            <a:ext cx="1703927" cy="191582"/>
            <a:chOff x="3992915" y="2706391"/>
            <a:chExt cx="1703927" cy="191582"/>
          </a:xfrm>
        </p:grpSpPr>
        <p:cxnSp>
          <p:nvCxnSpPr>
            <p:cNvPr id="17" name="Rechte verbindingslijn met pijl 16"/>
            <p:cNvCxnSpPr/>
            <p:nvPr userDrawn="1"/>
          </p:nvCxnSpPr>
          <p:spPr>
            <a:xfrm>
              <a:off x="3992915" y="2706391"/>
              <a:ext cx="191582" cy="191582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Rechte verbindingslijn met pijl 17"/>
            <p:cNvCxnSpPr/>
            <p:nvPr userDrawn="1"/>
          </p:nvCxnSpPr>
          <p:spPr>
            <a:xfrm flipH="1">
              <a:off x="5505260" y="2706391"/>
              <a:ext cx="191582" cy="191582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kstvak 13"/>
          <p:cNvSpPr txBox="1"/>
          <p:nvPr userDrawn="1"/>
        </p:nvSpPr>
        <p:spPr>
          <a:xfrm>
            <a:off x="684000" y="434045"/>
            <a:ext cx="10814400" cy="87480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marL="0" indent="0">
              <a:spcAft>
                <a:spcPts val="800"/>
              </a:spcAft>
              <a:buFont typeface=".LucidaGrandeUI" charset="0"/>
              <a:buNone/>
            </a:pPr>
            <a:r>
              <a:rPr lang="nl-NL" sz="3600" b="0" dirty="0">
                <a:solidFill>
                  <a:schemeClr val="tx1"/>
                </a:solidFill>
                <a:latin typeface="Trebuchet MS" charset="0"/>
                <a:ea typeface="Trebuchet MS" charset="0"/>
                <a:cs typeface="Trebuchet MS" charset="0"/>
              </a:rPr>
              <a:t>Veilig werken, gezond weer thuis</a:t>
            </a:r>
          </a:p>
        </p:txBody>
      </p:sp>
    </p:spTree>
    <p:extLst>
      <p:ext uri="{BB962C8B-B14F-4D97-AF65-F5344CB8AC3E}">
        <p14:creationId xmlns:p14="http://schemas.microsoft.com/office/powerpoint/2010/main" val="11925389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958" y="1000628"/>
            <a:ext cx="10052084" cy="4856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028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5724C-C192-0B4B-BACC-F4624A2DDAF2}" type="datetimeFigureOut">
              <a:rPr lang="en-GB" smtClean="0"/>
              <a:t>15/09/2021</a:t>
            </a:fld>
            <a:endParaRPr lang="en-GB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BF4A6-40A7-E04A-A78B-7409A1BC41E0}" type="slidenum">
              <a:rPr lang="en-GB" smtClean="0"/>
              <a:t>‹#›</a:t>
            </a:fld>
            <a:endParaRPr lang="en-GB"/>
          </a:p>
        </p:txBody>
      </p:sp>
      <p:sp>
        <p:nvSpPr>
          <p:cNvPr id="7" name="Tijdelijke aanduiding voor inhoud 6"/>
          <p:cNvSpPr>
            <a:spLocks noGrp="1"/>
          </p:cNvSpPr>
          <p:nvPr>
            <p:ph sz="quarter" idx="13"/>
          </p:nvPr>
        </p:nvSpPr>
        <p:spPr>
          <a:xfrm>
            <a:off x="685800" y="1566863"/>
            <a:ext cx="10810875" cy="4598987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29148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 (foto 2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3">
            <a:alphaModFix amt="9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23563"/>
            <a:ext cx="8924192" cy="205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799" y="3916696"/>
            <a:ext cx="7272867" cy="967564"/>
          </a:xfrm>
        </p:spPr>
        <p:txBody>
          <a:bodyPr anchor="ctr">
            <a:normAutofit/>
          </a:bodyPr>
          <a:lstStyle>
            <a:lvl1pPr algn="l">
              <a:defRPr sz="3200" b="1" spc="-50" baseline="0">
                <a:solidFill>
                  <a:schemeClr val="bg1"/>
                </a:solidFill>
                <a:latin typeface="Trebuchet MS" charset="0"/>
                <a:ea typeface="Trebuchet MS" charset="0"/>
                <a:cs typeface="Trebuchet MS" charset="0"/>
              </a:defRPr>
            </a:lvl1pPr>
          </a:lstStyle>
          <a:p>
            <a:r>
              <a:rPr lang="nl-NL"/>
              <a:t>Klik om stijl te bewerken</a:t>
            </a:r>
            <a:endParaRPr lang="en-GB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685800" y="2826026"/>
            <a:ext cx="7272867" cy="956930"/>
          </a:xfrm>
        </p:spPr>
        <p:txBody>
          <a:bodyPr anchor="ctr">
            <a:norm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3200" b="0" spc="-50" baseline="0">
                <a:solidFill>
                  <a:schemeClr val="bg1"/>
                </a:solidFill>
                <a:latin typeface="Trebuchet MS" charset="0"/>
                <a:ea typeface="Trebuchet MS" charset="0"/>
                <a:cs typeface="Trebuchet MS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GB" dirty="0"/>
          </a:p>
        </p:txBody>
      </p:sp>
      <p:pic>
        <p:nvPicPr>
          <p:cNvPr id="4" name="Afbeelding 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5539" y="5210493"/>
            <a:ext cx="2921528" cy="1411559"/>
          </a:xfrm>
          <a:prstGeom prst="rect">
            <a:avLst/>
          </a:prstGeom>
        </p:spPr>
      </p:pic>
      <p:sp>
        <p:nvSpPr>
          <p:cNvPr id="7" name="Tijdelijke aanduiding voor tekst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4894263"/>
            <a:ext cx="5410200" cy="625475"/>
          </a:xfrm>
        </p:spPr>
        <p:txBody>
          <a:bodyPr anchor="ctr">
            <a:normAutofit/>
          </a:bodyPr>
          <a:lstStyle>
            <a:lvl1pPr marL="363" indent="0">
              <a:buNone/>
              <a:defRPr sz="1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nl-NL" dirty="0"/>
              <a:t>Naam</a:t>
            </a:r>
            <a:endParaRPr lang="en-GB" dirty="0"/>
          </a:p>
        </p:txBody>
      </p:sp>
      <p:sp>
        <p:nvSpPr>
          <p:cNvPr id="12" name="Tijdelijke aanduiding voor tekst 6"/>
          <p:cNvSpPr>
            <a:spLocks noGrp="1"/>
          </p:cNvSpPr>
          <p:nvPr>
            <p:ph type="body" sz="quarter" idx="11" hasCustomPrompt="1"/>
          </p:nvPr>
        </p:nvSpPr>
        <p:spPr>
          <a:xfrm>
            <a:off x="685800" y="5540375"/>
            <a:ext cx="5410200" cy="625475"/>
          </a:xfrm>
        </p:spPr>
        <p:txBody>
          <a:bodyPr anchor="ctr">
            <a:normAutofit/>
          </a:bodyPr>
          <a:lstStyle>
            <a:lvl1pPr marL="363" indent="0">
              <a:buNone/>
              <a:defRPr sz="1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nl-NL" dirty="0"/>
              <a:t>Datum</a:t>
            </a:r>
            <a:endParaRPr lang="en-GB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 (foto 3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3">
            <a:alphaModFix amt="9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23563"/>
            <a:ext cx="8924192" cy="205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799" y="3916696"/>
            <a:ext cx="7272867" cy="967564"/>
          </a:xfrm>
        </p:spPr>
        <p:txBody>
          <a:bodyPr anchor="ctr">
            <a:normAutofit/>
          </a:bodyPr>
          <a:lstStyle>
            <a:lvl1pPr algn="l">
              <a:defRPr sz="3200" b="1" spc="-50" baseline="0">
                <a:solidFill>
                  <a:schemeClr val="bg1"/>
                </a:solidFill>
                <a:latin typeface="Trebuchet MS" charset="0"/>
                <a:ea typeface="Trebuchet MS" charset="0"/>
                <a:cs typeface="Trebuchet MS" charset="0"/>
              </a:defRPr>
            </a:lvl1pPr>
          </a:lstStyle>
          <a:p>
            <a:r>
              <a:rPr lang="nl-NL"/>
              <a:t>Klik om stijl te bewerken</a:t>
            </a:r>
            <a:endParaRPr lang="en-GB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685800" y="2826026"/>
            <a:ext cx="7272867" cy="956930"/>
          </a:xfrm>
        </p:spPr>
        <p:txBody>
          <a:bodyPr anchor="ctr">
            <a:norm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3200" b="0" spc="-50" baseline="0">
                <a:solidFill>
                  <a:schemeClr val="bg1"/>
                </a:solidFill>
                <a:latin typeface="Trebuchet MS" charset="0"/>
                <a:ea typeface="Trebuchet MS" charset="0"/>
                <a:cs typeface="Trebuchet MS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GB" dirty="0"/>
          </a:p>
        </p:txBody>
      </p:sp>
      <p:pic>
        <p:nvPicPr>
          <p:cNvPr id="4" name="Afbeelding 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5539" y="5210493"/>
            <a:ext cx="2921528" cy="1411559"/>
          </a:xfrm>
          <a:prstGeom prst="rect">
            <a:avLst/>
          </a:prstGeom>
        </p:spPr>
      </p:pic>
      <p:sp>
        <p:nvSpPr>
          <p:cNvPr id="7" name="Tijdelijke aanduiding voor tekst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4894263"/>
            <a:ext cx="5410200" cy="625475"/>
          </a:xfrm>
        </p:spPr>
        <p:txBody>
          <a:bodyPr anchor="ctr">
            <a:normAutofit/>
          </a:bodyPr>
          <a:lstStyle>
            <a:lvl1pPr marL="363" indent="0">
              <a:buNone/>
              <a:defRPr sz="1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nl-NL" dirty="0"/>
              <a:t>Naam</a:t>
            </a:r>
            <a:endParaRPr lang="en-GB" dirty="0"/>
          </a:p>
        </p:txBody>
      </p:sp>
      <p:sp>
        <p:nvSpPr>
          <p:cNvPr id="12" name="Tijdelijke aanduiding voor tekst 6"/>
          <p:cNvSpPr>
            <a:spLocks noGrp="1"/>
          </p:cNvSpPr>
          <p:nvPr>
            <p:ph type="body" sz="quarter" idx="11" hasCustomPrompt="1"/>
          </p:nvPr>
        </p:nvSpPr>
        <p:spPr>
          <a:xfrm>
            <a:off x="685800" y="5540375"/>
            <a:ext cx="5410200" cy="625475"/>
          </a:xfrm>
        </p:spPr>
        <p:txBody>
          <a:bodyPr anchor="ctr">
            <a:normAutofit/>
          </a:bodyPr>
          <a:lstStyle>
            <a:lvl1pPr marL="363" indent="0">
              <a:buNone/>
              <a:defRPr sz="1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nl-NL" dirty="0"/>
              <a:t>Datum</a:t>
            </a:r>
            <a:endParaRPr lang="en-GB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 (foto 4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3">
            <a:alphaModFix amt="9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23563"/>
            <a:ext cx="8924192" cy="205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799" y="3916696"/>
            <a:ext cx="7272867" cy="967564"/>
          </a:xfrm>
        </p:spPr>
        <p:txBody>
          <a:bodyPr anchor="ctr">
            <a:normAutofit/>
          </a:bodyPr>
          <a:lstStyle>
            <a:lvl1pPr algn="l">
              <a:defRPr sz="3200" b="1" spc="-50" baseline="0">
                <a:solidFill>
                  <a:schemeClr val="bg1"/>
                </a:solidFill>
                <a:latin typeface="Trebuchet MS" charset="0"/>
                <a:ea typeface="Trebuchet MS" charset="0"/>
                <a:cs typeface="Trebuchet MS" charset="0"/>
              </a:defRPr>
            </a:lvl1pPr>
          </a:lstStyle>
          <a:p>
            <a:r>
              <a:rPr lang="nl-NL"/>
              <a:t>Klik om stijl te bewerken</a:t>
            </a:r>
            <a:endParaRPr lang="en-GB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685800" y="2826026"/>
            <a:ext cx="7272867" cy="956930"/>
          </a:xfrm>
        </p:spPr>
        <p:txBody>
          <a:bodyPr anchor="ctr">
            <a:norm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3200" b="0" spc="-50" baseline="0">
                <a:solidFill>
                  <a:schemeClr val="bg1"/>
                </a:solidFill>
                <a:latin typeface="Trebuchet MS" charset="0"/>
                <a:ea typeface="Trebuchet MS" charset="0"/>
                <a:cs typeface="Trebuchet MS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GB" dirty="0"/>
          </a:p>
        </p:txBody>
      </p:sp>
      <p:pic>
        <p:nvPicPr>
          <p:cNvPr id="4" name="Afbeelding 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5539" y="5210493"/>
            <a:ext cx="2921528" cy="1411559"/>
          </a:xfrm>
          <a:prstGeom prst="rect">
            <a:avLst/>
          </a:prstGeom>
        </p:spPr>
      </p:pic>
      <p:sp>
        <p:nvSpPr>
          <p:cNvPr id="7" name="Tijdelijke aanduiding voor tekst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4894263"/>
            <a:ext cx="5410200" cy="625475"/>
          </a:xfrm>
        </p:spPr>
        <p:txBody>
          <a:bodyPr anchor="ctr">
            <a:normAutofit/>
          </a:bodyPr>
          <a:lstStyle>
            <a:lvl1pPr marL="363" indent="0">
              <a:buNone/>
              <a:defRPr sz="1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nl-NL" dirty="0"/>
              <a:t>Naam</a:t>
            </a:r>
            <a:endParaRPr lang="en-GB" dirty="0"/>
          </a:p>
        </p:txBody>
      </p:sp>
      <p:sp>
        <p:nvSpPr>
          <p:cNvPr id="12" name="Tijdelijke aanduiding voor tekst 6"/>
          <p:cNvSpPr>
            <a:spLocks noGrp="1"/>
          </p:cNvSpPr>
          <p:nvPr>
            <p:ph type="body" sz="quarter" idx="11" hasCustomPrompt="1"/>
          </p:nvPr>
        </p:nvSpPr>
        <p:spPr>
          <a:xfrm>
            <a:off x="685800" y="5540375"/>
            <a:ext cx="5410200" cy="625475"/>
          </a:xfrm>
        </p:spPr>
        <p:txBody>
          <a:bodyPr anchor="ctr">
            <a:normAutofit/>
          </a:bodyPr>
          <a:lstStyle>
            <a:lvl1pPr marL="363" indent="0">
              <a:buNone/>
              <a:defRPr sz="1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nl-NL" dirty="0"/>
              <a:t>Datum</a:t>
            </a:r>
            <a:endParaRPr lang="en-GB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 (foto 5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3">
            <a:alphaModFix amt="9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23563"/>
            <a:ext cx="8924192" cy="205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799" y="3916696"/>
            <a:ext cx="7272867" cy="967564"/>
          </a:xfrm>
        </p:spPr>
        <p:txBody>
          <a:bodyPr anchor="ctr">
            <a:normAutofit/>
          </a:bodyPr>
          <a:lstStyle>
            <a:lvl1pPr algn="l">
              <a:defRPr sz="3200" b="1" spc="-50" baseline="0">
                <a:solidFill>
                  <a:schemeClr val="bg1"/>
                </a:solidFill>
                <a:latin typeface="Trebuchet MS" charset="0"/>
                <a:ea typeface="Trebuchet MS" charset="0"/>
                <a:cs typeface="Trebuchet MS" charset="0"/>
              </a:defRPr>
            </a:lvl1pPr>
          </a:lstStyle>
          <a:p>
            <a:r>
              <a:rPr lang="nl-NL"/>
              <a:t>Klik om stijl te bewerken</a:t>
            </a:r>
            <a:endParaRPr lang="en-GB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685800" y="2826026"/>
            <a:ext cx="7272867" cy="956930"/>
          </a:xfrm>
        </p:spPr>
        <p:txBody>
          <a:bodyPr anchor="ctr">
            <a:norm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3200" b="0" spc="-50" baseline="0">
                <a:solidFill>
                  <a:schemeClr val="bg1"/>
                </a:solidFill>
                <a:latin typeface="Trebuchet MS" charset="0"/>
                <a:ea typeface="Trebuchet MS" charset="0"/>
                <a:cs typeface="Trebuchet MS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GB" dirty="0"/>
          </a:p>
        </p:txBody>
      </p:sp>
      <p:pic>
        <p:nvPicPr>
          <p:cNvPr id="4" name="Afbeelding 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5539" y="5210493"/>
            <a:ext cx="2921528" cy="1411559"/>
          </a:xfrm>
          <a:prstGeom prst="rect">
            <a:avLst/>
          </a:prstGeom>
        </p:spPr>
      </p:pic>
      <p:sp>
        <p:nvSpPr>
          <p:cNvPr id="7" name="Tijdelijke aanduiding voor tekst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4894263"/>
            <a:ext cx="5410200" cy="625475"/>
          </a:xfrm>
        </p:spPr>
        <p:txBody>
          <a:bodyPr anchor="ctr">
            <a:normAutofit/>
          </a:bodyPr>
          <a:lstStyle>
            <a:lvl1pPr marL="363" indent="0">
              <a:buNone/>
              <a:defRPr sz="1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nl-NL" dirty="0"/>
              <a:t>Naam</a:t>
            </a:r>
            <a:endParaRPr lang="en-GB" dirty="0"/>
          </a:p>
        </p:txBody>
      </p:sp>
      <p:sp>
        <p:nvSpPr>
          <p:cNvPr id="12" name="Tijdelijke aanduiding voor tekst 6"/>
          <p:cNvSpPr>
            <a:spLocks noGrp="1"/>
          </p:cNvSpPr>
          <p:nvPr>
            <p:ph type="body" sz="quarter" idx="11" hasCustomPrompt="1"/>
          </p:nvPr>
        </p:nvSpPr>
        <p:spPr>
          <a:xfrm>
            <a:off x="685800" y="5540375"/>
            <a:ext cx="5410200" cy="625475"/>
          </a:xfrm>
        </p:spPr>
        <p:txBody>
          <a:bodyPr anchor="ctr">
            <a:normAutofit/>
          </a:bodyPr>
          <a:lstStyle>
            <a:lvl1pPr marL="363" indent="0">
              <a:buNone/>
              <a:defRPr sz="1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nl-NL" dirty="0"/>
              <a:t>Datum</a:t>
            </a:r>
            <a:endParaRPr lang="en-GB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 (foto 7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3">
            <a:alphaModFix amt="9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23563"/>
            <a:ext cx="8924192" cy="205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799" y="3916696"/>
            <a:ext cx="7272867" cy="967564"/>
          </a:xfrm>
        </p:spPr>
        <p:txBody>
          <a:bodyPr anchor="ctr">
            <a:normAutofit/>
          </a:bodyPr>
          <a:lstStyle>
            <a:lvl1pPr algn="l">
              <a:defRPr sz="3200" b="1" spc="-50" baseline="0">
                <a:solidFill>
                  <a:schemeClr val="bg1"/>
                </a:solidFill>
                <a:latin typeface="Trebuchet MS" charset="0"/>
                <a:ea typeface="Trebuchet MS" charset="0"/>
                <a:cs typeface="Trebuchet MS" charset="0"/>
              </a:defRPr>
            </a:lvl1pPr>
          </a:lstStyle>
          <a:p>
            <a:r>
              <a:rPr lang="nl-NL"/>
              <a:t>Klik om stijl te bewerken</a:t>
            </a:r>
            <a:endParaRPr lang="en-GB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685800" y="2826026"/>
            <a:ext cx="7272867" cy="956930"/>
          </a:xfrm>
        </p:spPr>
        <p:txBody>
          <a:bodyPr anchor="ctr">
            <a:norm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3200" b="0" spc="-50" baseline="0">
                <a:solidFill>
                  <a:schemeClr val="bg1"/>
                </a:solidFill>
                <a:latin typeface="Trebuchet MS" charset="0"/>
                <a:ea typeface="Trebuchet MS" charset="0"/>
                <a:cs typeface="Trebuchet MS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GB" dirty="0"/>
          </a:p>
        </p:txBody>
      </p:sp>
      <p:pic>
        <p:nvPicPr>
          <p:cNvPr id="4" name="Afbeelding 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5539" y="5210493"/>
            <a:ext cx="2921528" cy="1411559"/>
          </a:xfrm>
          <a:prstGeom prst="rect">
            <a:avLst/>
          </a:prstGeom>
        </p:spPr>
      </p:pic>
      <p:sp>
        <p:nvSpPr>
          <p:cNvPr id="7" name="Tijdelijke aanduiding voor tekst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4894263"/>
            <a:ext cx="5410200" cy="625475"/>
          </a:xfrm>
        </p:spPr>
        <p:txBody>
          <a:bodyPr anchor="ctr">
            <a:normAutofit/>
          </a:bodyPr>
          <a:lstStyle>
            <a:lvl1pPr marL="363" indent="0">
              <a:buNone/>
              <a:defRPr sz="1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nl-NL" dirty="0"/>
              <a:t>Naam</a:t>
            </a:r>
            <a:endParaRPr lang="en-GB" dirty="0"/>
          </a:p>
        </p:txBody>
      </p:sp>
      <p:sp>
        <p:nvSpPr>
          <p:cNvPr id="12" name="Tijdelijke aanduiding voor tekst 6"/>
          <p:cNvSpPr>
            <a:spLocks noGrp="1"/>
          </p:cNvSpPr>
          <p:nvPr>
            <p:ph type="body" sz="quarter" idx="11" hasCustomPrompt="1"/>
          </p:nvPr>
        </p:nvSpPr>
        <p:spPr>
          <a:xfrm>
            <a:off x="685800" y="5540375"/>
            <a:ext cx="5410200" cy="625475"/>
          </a:xfrm>
        </p:spPr>
        <p:txBody>
          <a:bodyPr anchor="ctr">
            <a:normAutofit/>
          </a:bodyPr>
          <a:lstStyle>
            <a:lvl1pPr marL="363" indent="0">
              <a:buNone/>
              <a:defRPr sz="1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nl-NL" dirty="0"/>
              <a:t>Datum</a:t>
            </a:r>
            <a:endParaRPr lang="en-GB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2 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5724C-C192-0B4B-BACC-F4624A2DDAF2}" type="datetimeFigureOut">
              <a:rPr lang="en-GB" smtClean="0"/>
              <a:t>15/09/2021</a:t>
            </a:fld>
            <a:endParaRPr lang="en-GB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BF4A6-40A7-E04A-A78B-7409A1BC41E0}" type="slidenum">
              <a:rPr lang="en-GB" smtClean="0"/>
              <a:t>‹#›</a:t>
            </a:fld>
            <a:endParaRPr lang="en-GB"/>
          </a:p>
        </p:txBody>
      </p:sp>
      <p:sp>
        <p:nvSpPr>
          <p:cNvPr id="7" name="Tijdelijke aanduiding voor inhoud 6"/>
          <p:cNvSpPr>
            <a:spLocks noGrp="1"/>
          </p:cNvSpPr>
          <p:nvPr>
            <p:ph sz="quarter" idx="13"/>
          </p:nvPr>
        </p:nvSpPr>
        <p:spPr>
          <a:xfrm>
            <a:off x="685800" y="1566863"/>
            <a:ext cx="5232400" cy="4598987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10" name="Tijdelijke aanduiding voor inhoud 9"/>
          <p:cNvSpPr>
            <a:spLocks noGrp="1"/>
          </p:cNvSpPr>
          <p:nvPr>
            <p:ph sz="quarter" idx="14"/>
          </p:nvPr>
        </p:nvSpPr>
        <p:spPr>
          <a:xfrm>
            <a:off x="6273800" y="1566863"/>
            <a:ext cx="5222875" cy="4598987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afbeelding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afbeelding 6"/>
          <p:cNvSpPr>
            <a:spLocks noGrp="1"/>
          </p:cNvSpPr>
          <p:nvPr>
            <p:ph type="pic" sz="quarter" idx="13"/>
          </p:nvPr>
        </p:nvSpPr>
        <p:spPr>
          <a:xfrm>
            <a:off x="683998" y="1566863"/>
            <a:ext cx="10812677" cy="4598988"/>
          </a:xfrm>
          <a:solidFill>
            <a:schemeClr val="bg1">
              <a:lumMod val="95000"/>
            </a:schemeClr>
          </a:solidFill>
        </p:spPr>
        <p:txBody>
          <a:bodyPr lIns="684000" anchor="ctr" anchorCtr="0"/>
          <a:lstStyle>
            <a:lvl1pPr marL="363" indent="0" algn="ctr">
              <a:buNone/>
              <a:defRPr/>
            </a:lvl1pPr>
          </a:lstStyle>
          <a:p>
            <a:r>
              <a:rPr lang="nl-NL"/>
              <a:t>Klik op het pictogram als u een afbeelding wilt toevoegen</a:t>
            </a:r>
            <a:endParaRPr lang="en-GB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5724C-C192-0B4B-BACC-F4624A2DDAF2}" type="datetimeFigureOut">
              <a:rPr lang="en-GB" smtClean="0"/>
              <a:t>15/09/2021</a:t>
            </a:fld>
            <a:endParaRPr lang="en-GB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BF4A6-40A7-E04A-A78B-7409A1BC41E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683999" y="485053"/>
            <a:ext cx="10812676" cy="8731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nl-NL" dirty="0"/>
              <a:t>Titelstijl van model bewerken</a:t>
            </a:r>
            <a:endParaRPr lang="en-GB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685800" y="1574799"/>
            <a:ext cx="10810875" cy="4602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 om </a:t>
            </a:r>
            <a:r>
              <a:rPr lang="nl-NL" dirty="0"/>
              <a:t>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/>
              <a:t>Derde </a:t>
            </a:r>
            <a:r>
              <a:rPr lang="nl-NL" dirty="0"/>
              <a:t>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en-GB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826508" y="6356350"/>
            <a:ext cx="25389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15724C-C192-0B4B-BACC-F4624A2DDAF2}" type="datetimeFigureOut">
              <a:rPr lang="en-GB" smtClean="0"/>
              <a:pPr/>
              <a:t>15/09/2021</a:t>
            </a:fld>
            <a:endParaRPr lang="en-GB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6662928" y="6356350"/>
            <a:ext cx="4191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84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8BF4A6-40A7-E04A-A78B-7409A1BC41E0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4675" y="6322912"/>
            <a:ext cx="432000" cy="432000"/>
          </a:xfrm>
          <a:prstGeom prst="rect">
            <a:avLst/>
          </a:prstGeom>
        </p:spPr>
      </p:pic>
      <p:pic>
        <p:nvPicPr>
          <p:cNvPr id="9" name="Afbeelding 8" descr="device2.ai"/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5053"/>
            <a:ext cx="620622" cy="576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456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6" r:id="rId3"/>
    <p:sldLayoutId id="2147483667" r:id="rId4"/>
    <p:sldLayoutId id="2147483668" r:id="rId5"/>
    <p:sldLayoutId id="2147483670" r:id="rId6"/>
    <p:sldLayoutId id="2147483672" r:id="rId7"/>
    <p:sldLayoutId id="2147483658" r:id="rId8"/>
    <p:sldLayoutId id="2147483659" r:id="rId9"/>
    <p:sldLayoutId id="2147483660" r:id="rId10"/>
    <p:sldLayoutId id="2147483654" r:id="rId11"/>
    <p:sldLayoutId id="2147483655" r:id="rId12"/>
    <p:sldLayoutId id="2147483673" r:id="rId13"/>
    <p:sldLayoutId id="2147483665" r:id="rId14"/>
    <p:sldLayoutId id="2147483664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0" kern="1200">
          <a:solidFill>
            <a:schemeClr val="accent3"/>
          </a:solidFill>
          <a:latin typeface="Trebuchet MS" charset="0"/>
          <a:ea typeface="Trebuchet MS" charset="0"/>
          <a:cs typeface="Trebuchet MS" charset="0"/>
        </a:defRPr>
      </a:lvl1pPr>
    </p:titleStyle>
    <p:bodyStyle>
      <a:lvl1pPr marL="360363" indent="-3600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tx2"/>
        </a:buClr>
        <a:buSzPct val="85000"/>
        <a:buFont typeface="Wingdings 2" panose="05020102010507070707" pitchFamily="18" charset="2"/>
        <a:buChar char="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20000" indent="-360000" algn="l" defTabSz="914400" rtl="0" eaLnBrk="1" latinLnBrk="0" hangingPunct="1">
        <a:lnSpc>
          <a:spcPct val="120000"/>
        </a:lnSpc>
        <a:spcBef>
          <a:spcPts val="0"/>
        </a:spcBef>
        <a:spcAft>
          <a:spcPts val="1000"/>
        </a:spcAft>
        <a:buClr>
          <a:schemeClr val="bg2"/>
        </a:buClr>
        <a:buSzPct val="85000"/>
        <a:buFont typeface="Wingdings 2" panose="05020102010507070707" pitchFamily="18" charset="2"/>
        <a:buChar char="®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8000" indent="-288000" algn="l" defTabSz="914400" rtl="0" eaLnBrk="1" latinLnBrk="0" hangingPunct="1">
        <a:lnSpc>
          <a:spcPct val="120000"/>
        </a:lnSpc>
        <a:spcBef>
          <a:spcPts val="0"/>
        </a:spcBef>
        <a:spcAft>
          <a:spcPts val="900"/>
        </a:spcAft>
        <a:buClr>
          <a:schemeClr val="tx1"/>
        </a:buClr>
        <a:buSzPct val="85000"/>
        <a:buFont typeface="Wingdings 2" panose="05020102010507070707" pitchFamily="18" charset="2"/>
        <a:buChar char="®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32000" indent="-2520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chemeClr val="accent3"/>
        </a:buClr>
        <a:buSzPct val="85000"/>
        <a:buFont typeface="Wingdings 2" panose="05020102010507070707" pitchFamily="18" charset="2"/>
        <a:buChar char="®"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84000" indent="-2520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rgbClr val="8D8D8D"/>
        </a:buClr>
        <a:buSzPct val="85000"/>
        <a:buFont typeface="Wingdings 2" panose="05020102010507070707" pitchFamily="18" charset="2"/>
        <a:buChar char="®"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0" algn="l" defTabSz="914400" rtl="0" eaLnBrk="1" latinLnBrk="0" hangingPunct="1">
        <a:defRPr sz="2000" b="1" kern="1200" cap="all">
          <a:solidFill>
            <a:schemeClr val="tx1"/>
          </a:solidFill>
          <a:latin typeface="+mn-lt"/>
          <a:ea typeface="+mn-ea"/>
          <a:cs typeface="+mn-cs"/>
        </a:defRPr>
      </a:lvl2pPr>
      <a:lvl3pPr marL="0" algn="l" defTabSz="914400" rtl="0" eaLnBrk="1" latinLnBrk="0" hangingPunct="1">
        <a:defRPr sz="1600" kern="1200">
          <a:solidFill>
            <a:srgbClr val="A29DA2"/>
          </a:solidFill>
          <a:latin typeface="+mn-lt"/>
          <a:ea typeface="+mn-ea"/>
          <a:cs typeface="+mn-cs"/>
        </a:defRPr>
      </a:lvl3pPr>
      <a:lvl4pPr marL="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987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7242" userDrawn="1">
          <p15:clr>
            <a:srgbClr val="F26B43"/>
          </p15:clr>
        </p15:guide>
        <p15:guide id="4" pos="432" userDrawn="1">
          <p15:clr>
            <a:srgbClr val="F26B43"/>
          </p15:clr>
        </p15:guide>
        <p15:guide id="5" orient="horz" pos="3884" userDrawn="1">
          <p15:clr>
            <a:srgbClr val="F26B43"/>
          </p15:clr>
        </p15:guide>
        <p15:guide id="6" pos="2139" userDrawn="1">
          <p15:clr>
            <a:srgbClr val="F26B43"/>
          </p15:clr>
        </p15:guide>
        <p15:guide id="7" pos="554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www.ritchievink.com/blog/2018/10/09/build-facebooks-prophet-in-pymc3-bayesian-time-series-analyis-with-generalized-additive-models/" TargetMode="Externa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itchievink.com/blog/2018/10/09/build-facebooks-prophet-in-pymc3-bayesian-time-series-analyis-with-generalized-additive-models/" TargetMode="Externa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8.tiff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atascience-pm.com/crisp-dm-2/" TargetMode="External"/><Relationship Id="rId2" Type="http://schemas.openxmlformats.org/officeDocument/2006/relationships/hyperlink" Target="https://www.jads.nl/" TargetMode="Externa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>
            <a:extLst>
              <a:ext uri="{FF2B5EF4-FFF2-40B4-BE49-F238E27FC236}">
                <a16:creationId xmlns:a16="http://schemas.microsoft.com/office/drawing/2014/main" id="{C428E81A-9C4B-CE4F-9919-52CF19546B4C}"/>
              </a:ext>
            </a:extLst>
          </p:cNvPr>
          <p:cNvSpPr txBox="1">
            <a:spLocks/>
          </p:cNvSpPr>
          <p:nvPr/>
        </p:nvSpPr>
        <p:spPr>
          <a:xfrm>
            <a:off x="726112" y="2826026"/>
            <a:ext cx="1387366" cy="9569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85000"/>
              <a:buFont typeface="Wingdings 2" panose="05020102010507070707" pitchFamily="18" charset="2"/>
              <a:buNone/>
              <a:tabLst/>
              <a:defRPr sz="3200" b="0" kern="1200" spc="-50" baseline="0">
                <a:solidFill>
                  <a:schemeClr val="bg1"/>
                </a:solidFill>
                <a:latin typeface="Trebuchet MS" charset="0"/>
                <a:ea typeface="Trebuchet MS" charset="0"/>
                <a:cs typeface="Trebuchet MS" charset="0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bg2"/>
              </a:buClr>
              <a:buSzPct val="85000"/>
              <a:buFont typeface="Wingdings 2" panose="05020102010507070707" pitchFamily="18" charset="2"/>
              <a:buNone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900"/>
              </a:spcAft>
              <a:buClr>
                <a:schemeClr val="tx1"/>
              </a:buClr>
              <a:buSzPct val="85000"/>
              <a:buFont typeface="Wingdings 2" panose="05020102010507070707" pitchFamily="18" charset="2"/>
              <a:buNone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3"/>
              </a:buClr>
              <a:buSzPct val="85000"/>
              <a:buFont typeface="Wingdings 2" panose="05020102010507070707" pitchFamily="18" charset="2"/>
              <a:buNone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8D8D8D"/>
              </a:buClr>
              <a:buSzPct val="85000"/>
              <a:buFont typeface="Wingdings 2" panose="05020102010507070707" pitchFamily="18" charset="2"/>
              <a:buNone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>
                <a:solidFill>
                  <a:schemeClr val="bg1">
                    <a:alpha val="50000"/>
                  </a:schemeClr>
                </a:solidFill>
              </a:rPr>
              <a:t>     </a:t>
            </a:r>
            <a:r>
              <a:rPr lang="nl-NL" dirty="0" err="1">
                <a:solidFill>
                  <a:schemeClr val="bg1">
                    <a:alpha val="50000"/>
                  </a:schemeClr>
                </a:solidFill>
              </a:rPr>
              <a:t>rk</a:t>
            </a:r>
            <a:endParaRPr lang="en-NL" dirty="0">
              <a:solidFill>
                <a:schemeClr val="bg1">
                  <a:alpha val="5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60611A-4084-9549-A049-C4DB6C1601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</a:t>
            </a:r>
            <a:r>
              <a:rPr lang="en-NL" dirty="0"/>
              <a:t>apacity forecast on DALI data.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23B6EE-EE0A-D640-8F90-748C805547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/>
              <a:t>Spa</a:t>
            </a:r>
            <a:endParaRPr lang="en-N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6A4DD5-EA83-0B45-BFBE-D08F198CB63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NL" dirty="0"/>
              <a:t>Bram Vonk, JADS-Enexis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C26372-0298-0B4A-AEA0-C8B3A55AAD5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J</a:t>
            </a:r>
            <a:r>
              <a:rPr lang="en-NL" dirty="0"/>
              <a:t>uly 20 2021</a:t>
            </a:r>
          </a:p>
        </p:txBody>
      </p:sp>
    </p:spTree>
    <p:extLst>
      <p:ext uri="{BB962C8B-B14F-4D97-AF65-F5344CB8AC3E}">
        <p14:creationId xmlns:p14="http://schemas.microsoft.com/office/powerpoint/2010/main" val="18268333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0AD8E-7DAB-2B46-8BB2-01F5591FD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Flow Down Business value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F0EDA7FB-B4BE-A949-807F-414FABC07D90}"/>
              </a:ext>
            </a:extLst>
          </p:cNvPr>
          <p:cNvSpPr/>
          <p:nvPr/>
        </p:nvSpPr>
        <p:spPr>
          <a:xfrm>
            <a:off x="439271" y="3845859"/>
            <a:ext cx="9646023" cy="2752165"/>
          </a:xfrm>
          <a:prstGeom prst="roundRect">
            <a:avLst>
              <a:gd name="adj" fmla="val 9444"/>
            </a:avLst>
          </a:prstGeom>
          <a:solidFill>
            <a:srgbClr val="BDDB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en-GB" dirty="0">
                <a:solidFill>
                  <a:schemeClr val="bg2">
                    <a:lumMod val="50000"/>
                  </a:schemeClr>
                </a:solidFill>
              </a:rPr>
              <a:t>F</a:t>
            </a:r>
            <a:r>
              <a:rPr lang="en-NL" dirty="0">
                <a:solidFill>
                  <a:schemeClr val="bg2">
                    <a:lumMod val="50000"/>
                  </a:schemeClr>
                </a:solidFill>
              </a:rPr>
              <a:t>orecast Model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F4DDBCC-9A76-B343-A283-E43435F37B07}"/>
              </a:ext>
            </a:extLst>
          </p:cNvPr>
          <p:cNvSpPr/>
          <p:nvPr/>
        </p:nvSpPr>
        <p:spPr>
          <a:xfrm>
            <a:off x="439271" y="1123122"/>
            <a:ext cx="9646023" cy="2550646"/>
          </a:xfrm>
          <a:prstGeom prst="roundRect">
            <a:avLst>
              <a:gd name="adj" fmla="val 9444"/>
            </a:avLst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nl-NL" dirty="0">
                <a:solidFill>
                  <a:schemeClr val="tx1">
                    <a:lumMod val="50000"/>
                  </a:schemeClr>
                </a:solidFill>
              </a:rPr>
              <a:t>Business Value</a:t>
            </a:r>
            <a:endParaRPr lang="en-NL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E591D2-D241-3544-989F-C5AEB4DA5F32}"/>
              </a:ext>
            </a:extLst>
          </p:cNvPr>
          <p:cNvSpPr txBox="1"/>
          <p:nvPr/>
        </p:nvSpPr>
        <p:spPr>
          <a:xfrm>
            <a:off x="8323541" y="1256911"/>
            <a:ext cx="1608133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spcAft>
                <a:spcPts val="600"/>
              </a:spcAft>
              <a:buClr>
                <a:schemeClr val="tx2"/>
              </a:buClr>
            </a:pPr>
            <a:r>
              <a:rPr lang="en-NL" dirty="0"/>
              <a:t>Company KPI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E1E45D-E9F3-BE49-BF1C-3BEF8A3B32BF}"/>
              </a:ext>
            </a:extLst>
          </p:cNvPr>
          <p:cNvSpPr txBox="1"/>
          <p:nvPr/>
        </p:nvSpPr>
        <p:spPr>
          <a:xfrm>
            <a:off x="8592846" y="2098301"/>
            <a:ext cx="133882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spcAft>
                <a:spcPts val="600"/>
              </a:spcAft>
              <a:buClr>
                <a:schemeClr val="tx2"/>
              </a:buClr>
            </a:pPr>
            <a:r>
              <a:rPr lang="en-NL" dirty="0"/>
              <a:t>Project KPI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10859B8-B413-BA40-9F5F-9C30CF18F096}"/>
              </a:ext>
            </a:extLst>
          </p:cNvPr>
          <p:cNvSpPr txBox="1"/>
          <p:nvPr/>
        </p:nvSpPr>
        <p:spPr>
          <a:xfrm>
            <a:off x="8387662" y="3585981"/>
            <a:ext cx="1544012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spcAft>
                <a:spcPts val="600"/>
              </a:spcAft>
              <a:buClr>
                <a:schemeClr val="tx2"/>
              </a:buClr>
            </a:pPr>
            <a:r>
              <a:rPr lang="en-NL" dirty="0"/>
              <a:t>Model Usage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C2966E2-005D-9148-8267-65D144390D43}"/>
              </a:ext>
            </a:extLst>
          </p:cNvPr>
          <p:cNvSpPr txBox="1"/>
          <p:nvPr/>
        </p:nvSpPr>
        <p:spPr>
          <a:xfrm>
            <a:off x="8609837" y="5123160"/>
            <a:ext cx="1321837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spcAft>
                <a:spcPts val="600"/>
              </a:spcAft>
              <a:buClr>
                <a:schemeClr val="tx2"/>
              </a:buClr>
            </a:pPr>
            <a:r>
              <a:rPr lang="en-NL" dirty="0"/>
              <a:t>Y variables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A8C7257-D905-6A42-A020-D66F3E3BC2FF}"/>
              </a:ext>
            </a:extLst>
          </p:cNvPr>
          <p:cNvSpPr txBox="1"/>
          <p:nvPr/>
        </p:nvSpPr>
        <p:spPr>
          <a:xfrm>
            <a:off x="8584317" y="6071420"/>
            <a:ext cx="1347357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spcAft>
                <a:spcPts val="600"/>
              </a:spcAft>
              <a:buClr>
                <a:schemeClr val="tx2"/>
              </a:buClr>
            </a:pPr>
            <a:r>
              <a:rPr lang="en-NL" dirty="0"/>
              <a:t>X Variables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94DDF48F-D882-7546-8234-2E16D39DA739}"/>
              </a:ext>
            </a:extLst>
          </p:cNvPr>
          <p:cNvSpPr/>
          <p:nvPr/>
        </p:nvSpPr>
        <p:spPr>
          <a:xfrm>
            <a:off x="3824502" y="6071420"/>
            <a:ext cx="2490358" cy="369332"/>
          </a:xfrm>
          <a:prstGeom prst="roundRect">
            <a:avLst>
              <a:gd name="adj" fmla="val 30973"/>
            </a:avLst>
          </a:prstGeom>
          <a:solidFill>
            <a:srgbClr val="BDDB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NL" sz="1400" dirty="0" err="1">
                <a:solidFill>
                  <a:schemeClr val="bg2">
                    <a:lumMod val="50000"/>
                  </a:schemeClr>
                </a:solidFill>
              </a:rPr>
              <a:t>Historic</a:t>
            </a:r>
            <a:r>
              <a:rPr lang="nl-NL" sz="1400" dirty="0">
                <a:solidFill>
                  <a:schemeClr val="bg2">
                    <a:lumMod val="50000"/>
                  </a:schemeClr>
                </a:solidFill>
              </a:rPr>
              <a:t> timeseries P / S DALI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43968208-1D86-C344-8C19-D6F8C8E90BD5}"/>
              </a:ext>
            </a:extLst>
          </p:cNvPr>
          <p:cNvSpPr/>
          <p:nvPr/>
        </p:nvSpPr>
        <p:spPr>
          <a:xfrm>
            <a:off x="3824502" y="5160666"/>
            <a:ext cx="2490358" cy="369332"/>
          </a:xfrm>
          <a:prstGeom prst="roundRect">
            <a:avLst>
              <a:gd name="adj" fmla="val 30973"/>
            </a:avLst>
          </a:prstGeom>
          <a:solidFill>
            <a:srgbClr val="BDDB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NL" sz="1400" dirty="0" err="1">
                <a:solidFill>
                  <a:schemeClr val="bg2">
                    <a:lumMod val="50000"/>
                  </a:schemeClr>
                </a:solidFill>
              </a:rPr>
              <a:t>Future</a:t>
            </a:r>
            <a:r>
              <a:rPr lang="nl-NL" sz="1400" dirty="0">
                <a:solidFill>
                  <a:schemeClr val="bg2">
                    <a:lumMod val="50000"/>
                  </a:schemeClr>
                </a:solidFill>
              </a:rPr>
              <a:t> timeseries P / S DALI</a:t>
            </a:r>
            <a:endParaRPr lang="en-NL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E8D48DD4-8477-2E40-B50C-5918C8453DF2}"/>
              </a:ext>
            </a:extLst>
          </p:cNvPr>
          <p:cNvSpPr/>
          <p:nvPr/>
        </p:nvSpPr>
        <p:spPr>
          <a:xfrm>
            <a:off x="1150897" y="6071420"/>
            <a:ext cx="2490358" cy="369332"/>
          </a:xfrm>
          <a:prstGeom prst="roundRect">
            <a:avLst>
              <a:gd name="adj" fmla="val 30973"/>
            </a:avLst>
          </a:prstGeom>
          <a:solidFill>
            <a:srgbClr val="BDDB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NL" sz="1400" dirty="0" err="1">
                <a:solidFill>
                  <a:schemeClr val="bg2">
                    <a:lumMod val="50000"/>
                  </a:schemeClr>
                </a:solidFill>
              </a:rPr>
              <a:t>Nominal</a:t>
            </a:r>
            <a:r>
              <a:rPr lang="nl-NL" sz="1400" dirty="0">
                <a:solidFill>
                  <a:schemeClr val="bg2">
                    <a:lumMod val="50000"/>
                  </a:schemeClr>
                </a:solidFill>
              </a:rPr>
              <a:t> power of </a:t>
            </a:r>
            <a:r>
              <a:rPr lang="nl-NL" sz="1400" dirty="0" err="1">
                <a:solidFill>
                  <a:schemeClr val="bg2">
                    <a:lumMod val="50000"/>
                  </a:schemeClr>
                </a:solidFill>
              </a:rPr>
              <a:t>transformer</a:t>
            </a:r>
            <a:endParaRPr lang="nl-NL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006AC50-85D9-CB44-B8AB-EF1348072FFE}"/>
              </a:ext>
            </a:extLst>
          </p:cNvPr>
          <p:cNvSpPr txBox="1"/>
          <p:nvPr/>
        </p:nvSpPr>
        <p:spPr>
          <a:xfrm>
            <a:off x="8490254" y="4174900"/>
            <a:ext cx="144142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spcAft>
                <a:spcPts val="600"/>
              </a:spcAft>
              <a:buClr>
                <a:schemeClr val="tx2"/>
              </a:buClr>
            </a:pPr>
            <a:r>
              <a:rPr lang="en-NL" dirty="0"/>
              <a:t>Model result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121C05C2-EB94-EA41-A9E9-A4A79249B2EF}"/>
              </a:ext>
            </a:extLst>
          </p:cNvPr>
          <p:cNvSpPr/>
          <p:nvPr/>
        </p:nvSpPr>
        <p:spPr>
          <a:xfrm>
            <a:off x="4024462" y="3449023"/>
            <a:ext cx="2087911" cy="561984"/>
          </a:xfrm>
          <a:prstGeom prst="roundRect">
            <a:avLst>
              <a:gd name="adj" fmla="val 30973"/>
            </a:avLst>
          </a:prstGeom>
          <a:solidFill>
            <a:srgbClr val="F087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NL" sz="1400" dirty="0">
                <a:solidFill>
                  <a:srgbClr val="A61380"/>
                </a:solidFill>
              </a:rPr>
              <a:t> </a:t>
            </a:r>
            <a:r>
              <a:rPr lang="nl-NL" sz="1400" dirty="0" err="1">
                <a:solidFill>
                  <a:srgbClr val="A61380"/>
                </a:solidFill>
              </a:rPr>
              <a:t>Optimal</a:t>
            </a:r>
            <a:r>
              <a:rPr lang="nl-NL" sz="1400" dirty="0">
                <a:solidFill>
                  <a:srgbClr val="A61380"/>
                </a:solidFill>
              </a:rPr>
              <a:t> planning </a:t>
            </a:r>
            <a:r>
              <a:rPr lang="nl-NL" sz="1400" dirty="0" err="1">
                <a:solidFill>
                  <a:srgbClr val="A61380"/>
                </a:solidFill>
              </a:rPr>
              <a:t>transformer</a:t>
            </a:r>
            <a:r>
              <a:rPr lang="nl-NL" sz="1400" dirty="0">
                <a:solidFill>
                  <a:srgbClr val="A61380"/>
                </a:solidFill>
              </a:rPr>
              <a:t> </a:t>
            </a:r>
            <a:r>
              <a:rPr lang="nl-NL" sz="1400" dirty="0" err="1">
                <a:solidFill>
                  <a:srgbClr val="A61380"/>
                </a:solidFill>
              </a:rPr>
              <a:t>replacement</a:t>
            </a:r>
            <a:endParaRPr lang="en-NL" sz="1400" dirty="0">
              <a:solidFill>
                <a:srgbClr val="A61380"/>
              </a:solidFill>
            </a:endParaRP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2723FA45-C71C-F54F-9481-D777ACB180E3}"/>
              </a:ext>
            </a:extLst>
          </p:cNvPr>
          <p:cNvSpPr/>
          <p:nvPr/>
        </p:nvSpPr>
        <p:spPr>
          <a:xfrm>
            <a:off x="2314782" y="1256911"/>
            <a:ext cx="1234714" cy="369332"/>
          </a:xfrm>
          <a:prstGeom prst="roundRect">
            <a:avLst>
              <a:gd name="adj" fmla="val 30973"/>
            </a:avLst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NL" sz="1400" dirty="0">
                <a:solidFill>
                  <a:srgbClr val="3D3C3F"/>
                </a:solidFill>
              </a:rPr>
              <a:t>Safety</a:t>
            </a:r>
            <a:endParaRPr lang="en-NL" sz="1400" dirty="0">
              <a:solidFill>
                <a:srgbClr val="3D3C3F"/>
              </a:solidFill>
            </a:endParaRP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D855C0B7-07AA-3F46-AE3A-49C2B32AB3AF}"/>
              </a:ext>
            </a:extLst>
          </p:cNvPr>
          <p:cNvSpPr/>
          <p:nvPr/>
        </p:nvSpPr>
        <p:spPr>
          <a:xfrm>
            <a:off x="3697464" y="1256911"/>
            <a:ext cx="1234714" cy="369332"/>
          </a:xfrm>
          <a:prstGeom prst="roundRect">
            <a:avLst>
              <a:gd name="adj" fmla="val 30973"/>
            </a:avLst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NL" sz="1400" dirty="0" err="1">
                <a:solidFill>
                  <a:srgbClr val="3D3C3F"/>
                </a:solidFill>
              </a:rPr>
              <a:t>Reliability</a:t>
            </a:r>
            <a:endParaRPr lang="en-NL" sz="1400" dirty="0">
              <a:solidFill>
                <a:srgbClr val="3D3C3F"/>
              </a:solidFill>
            </a:endParaRP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A2315EA2-41D6-F749-8F24-3B8C65E12618}"/>
              </a:ext>
            </a:extLst>
          </p:cNvPr>
          <p:cNvSpPr/>
          <p:nvPr/>
        </p:nvSpPr>
        <p:spPr>
          <a:xfrm>
            <a:off x="5080146" y="1256911"/>
            <a:ext cx="1234714" cy="369332"/>
          </a:xfrm>
          <a:prstGeom prst="roundRect">
            <a:avLst>
              <a:gd name="adj" fmla="val 30973"/>
            </a:avLst>
          </a:prstGeom>
          <a:solidFill>
            <a:schemeClr val="tx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NL" sz="1400" dirty="0" err="1">
                <a:solidFill>
                  <a:schemeClr val="bg1"/>
                </a:solidFill>
              </a:rPr>
              <a:t>Affordability</a:t>
            </a:r>
            <a:endParaRPr lang="en-NL" sz="1400" dirty="0">
              <a:solidFill>
                <a:schemeClr val="bg1"/>
              </a:solidFill>
            </a:endParaRP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7AAF8297-62FA-D846-B892-1E746654C3F4}"/>
              </a:ext>
            </a:extLst>
          </p:cNvPr>
          <p:cNvSpPr/>
          <p:nvPr/>
        </p:nvSpPr>
        <p:spPr>
          <a:xfrm>
            <a:off x="6462828" y="1256911"/>
            <a:ext cx="1234714" cy="369332"/>
          </a:xfrm>
          <a:prstGeom prst="roundRect">
            <a:avLst>
              <a:gd name="adj" fmla="val 30973"/>
            </a:avLst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NL" sz="1400" dirty="0" err="1">
                <a:solidFill>
                  <a:srgbClr val="3D3C3F"/>
                </a:solidFill>
              </a:rPr>
              <a:t>Sustainability</a:t>
            </a:r>
            <a:endParaRPr lang="en-NL" sz="1400" dirty="0">
              <a:solidFill>
                <a:srgbClr val="3D3C3F"/>
              </a:solidFill>
            </a:endParaRPr>
          </a:p>
        </p:txBody>
      </p:sp>
      <p:sp>
        <p:nvSpPr>
          <p:cNvPr id="26" name="Up Arrow 25">
            <a:extLst>
              <a:ext uri="{FF2B5EF4-FFF2-40B4-BE49-F238E27FC236}">
                <a16:creationId xmlns:a16="http://schemas.microsoft.com/office/drawing/2014/main" id="{5D39C3B2-5E6F-E54E-ABCF-36382A4D5ECA}"/>
              </a:ext>
            </a:extLst>
          </p:cNvPr>
          <p:cNvSpPr/>
          <p:nvPr/>
        </p:nvSpPr>
        <p:spPr>
          <a:xfrm>
            <a:off x="4921713" y="5616043"/>
            <a:ext cx="293410" cy="369332"/>
          </a:xfrm>
          <a:prstGeom prst="upArrow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752C4EC6-C561-E148-BBC3-686972407945}"/>
              </a:ext>
            </a:extLst>
          </p:cNvPr>
          <p:cNvSpPr/>
          <p:nvPr/>
        </p:nvSpPr>
        <p:spPr>
          <a:xfrm>
            <a:off x="3824502" y="4205686"/>
            <a:ext cx="2490358" cy="369332"/>
          </a:xfrm>
          <a:prstGeom prst="roundRect">
            <a:avLst>
              <a:gd name="adj" fmla="val 30973"/>
            </a:avLst>
          </a:prstGeom>
          <a:solidFill>
            <a:srgbClr val="BDDB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NL" sz="1400" dirty="0" err="1">
                <a:solidFill>
                  <a:schemeClr val="bg2">
                    <a:lumMod val="50000"/>
                  </a:schemeClr>
                </a:solidFill>
              </a:rPr>
              <a:t>Transformer</a:t>
            </a:r>
            <a:r>
              <a:rPr lang="nl-NL" sz="14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nl-NL" sz="1400" dirty="0" err="1">
                <a:solidFill>
                  <a:schemeClr val="bg2">
                    <a:lumMod val="50000"/>
                  </a:schemeClr>
                </a:solidFill>
              </a:rPr>
              <a:t>overloaded</a:t>
            </a:r>
            <a:r>
              <a:rPr lang="nl-NL" sz="14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nl-NL" sz="1400" dirty="0" err="1">
                <a:solidFill>
                  <a:schemeClr val="bg2">
                    <a:lumMod val="50000"/>
                  </a:schemeClr>
                </a:solidFill>
              </a:rPr>
              <a:t>soon</a:t>
            </a:r>
            <a:endParaRPr lang="en-NL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8" name="Up Arrow 27">
            <a:extLst>
              <a:ext uri="{FF2B5EF4-FFF2-40B4-BE49-F238E27FC236}">
                <a16:creationId xmlns:a16="http://schemas.microsoft.com/office/drawing/2014/main" id="{76C3532A-9040-9E4C-AC8D-DC30B97130B3}"/>
              </a:ext>
            </a:extLst>
          </p:cNvPr>
          <p:cNvSpPr/>
          <p:nvPr/>
        </p:nvSpPr>
        <p:spPr>
          <a:xfrm>
            <a:off x="4921713" y="4661063"/>
            <a:ext cx="293410" cy="369332"/>
          </a:xfrm>
          <a:prstGeom prst="upArrow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9" name="Up Arrow 28">
            <a:extLst>
              <a:ext uri="{FF2B5EF4-FFF2-40B4-BE49-F238E27FC236}">
                <a16:creationId xmlns:a16="http://schemas.microsoft.com/office/drawing/2014/main" id="{BF3986A2-950F-F64B-8E69-304BC7E49BC9}"/>
              </a:ext>
            </a:extLst>
          </p:cNvPr>
          <p:cNvSpPr/>
          <p:nvPr/>
        </p:nvSpPr>
        <p:spPr>
          <a:xfrm rot="2764703">
            <a:off x="3007029" y="4370888"/>
            <a:ext cx="293410" cy="1840259"/>
          </a:xfrm>
          <a:prstGeom prst="upArrow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BB50C881-78E4-B24B-8910-8DD3F319B1E6}"/>
              </a:ext>
            </a:extLst>
          </p:cNvPr>
          <p:cNvSpPr/>
          <p:nvPr/>
        </p:nvSpPr>
        <p:spPr>
          <a:xfrm>
            <a:off x="2260326" y="2957417"/>
            <a:ext cx="799589" cy="272790"/>
          </a:xfrm>
          <a:prstGeom prst="roundRect">
            <a:avLst>
              <a:gd name="adj" fmla="val 30973"/>
            </a:avLst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NL" sz="1100" dirty="0">
                <a:solidFill>
                  <a:srgbClr val="3D3C3F"/>
                </a:solidFill>
              </a:rPr>
              <a:t>Do </a:t>
            </a:r>
            <a:r>
              <a:rPr lang="nl-NL" sz="1100" dirty="0" err="1">
                <a:solidFill>
                  <a:srgbClr val="3D3C3F"/>
                </a:solidFill>
              </a:rPr>
              <a:t>nothing</a:t>
            </a:r>
            <a:endParaRPr lang="en-NL" sz="1100" dirty="0">
              <a:solidFill>
                <a:srgbClr val="3D3C3F"/>
              </a:solidFill>
            </a:endParaRP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ED2E6552-9598-2747-ACDE-55EDAB432455}"/>
              </a:ext>
            </a:extLst>
          </p:cNvPr>
          <p:cNvSpPr/>
          <p:nvPr/>
        </p:nvSpPr>
        <p:spPr>
          <a:xfrm>
            <a:off x="5182423" y="2957417"/>
            <a:ext cx="799589" cy="272790"/>
          </a:xfrm>
          <a:prstGeom prst="roundRect">
            <a:avLst>
              <a:gd name="adj" fmla="val 30973"/>
            </a:avLst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NL" sz="1100" dirty="0">
                <a:solidFill>
                  <a:srgbClr val="3D3C3F"/>
                </a:solidFill>
              </a:rPr>
              <a:t>Stop </a:t>
            </a:r>
            <a:r>
              <a:rPr lang="nl-NL" sz="1100" dirty="0" err="1">
                <a:solidFill>
                  <a:srgbClr val="3D3C3F"/>
                </a:solidFill>
              </a:rPr>
              <a:t>growth</a:t>
            </a:r>
            <a:endParaRPr lang="en-NL" sz="1100" dirty="0">
              <a:solidFill>
                <a:srgbClr val="3D3C3F"/>
              </a:solidFill>
            </a:endParaRP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60E3A9FC-D59F-F24D-ADAC-978DE9EC2233}"/>
              </a:ext>
            </a:extLst>
          </p:cNvPr>
          <p:cNvSpPr/>
          <p:nvPr/>
        </p:nvSpPr>
        <p:spPr>
          <a:xfrm>
            <a:off x="3434321" y="2957417"/>
            <a:ext cx="1373696" cy="272790"/>
          </a:xfrm>
          <a:prstGeom prst="roundRect">
            <a:avLst>
              <a:gd name="adj" fmla="val 30973"/>
            </a:avLst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NL" sz="1100" dirty="0">
                <a:solidFill>
                  <a:srgbClr val="3D3C3F"/>
                </a:solidFill>
              </a:rPr>
              <a:t>Ad hoc </a:t>
            </a:r>
            <a:r>
              <a:rPr lang="nl-NL" sz="1100" dirty="0" err="1">
                <a:solidFill>
                  <a:srgbClr val="3D3C3F"/>
                </a:solidFill>
              </a:rPr>
              <a:t>replacement</a:t>
            </a:r>
            <a:endParaRPr lang="en-NL" sz="1100" dirty="0">
              <a:solidFill>
                <a:srgbClr val="3D3C3F"/>
              </a:solidFill>
            </a:endParaRP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27822CB0-70DE-0949-BF54-CF3C25008C0E}"/>
              </a:ext>
            </a:extLst>
          </p:cNvPr>
          <p:cNvSpPr/>
          <p:nvPr/>
        </p:nvSpPr>
        <p:spPr>
          <a:xfrm>
            <a:off x="6356418" y="2957417"/>
            <a:ext cx="1422003" cy="272790"/>
          </a:xfrm>
          <a:prstGeom prst="roundRect">
            <a:avLst>
              <a:gd name="adj" fmla="val 30973"/>
            </a:avLst>
          </a:prstGeom>
          <a:solidFill>
            <a:schemeClr val="tx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NL" sz="1100" dirty="0" err="1">
                <a:solidFill>
                  <a:schemeClr val="bg1"/>
                </a:solidFill>
              </a:rPr>
              <a:t>Planned</a:t>
            </a:r>
            <a:r>
              <a:rPr lang="nl-NL" sz="1100" dirty="0">
                <a:solidFill>
                  <a:schemeClr val="bg1"/>
                </a:solidFill>
              </a:rPr>
              <a:t> </a:t>
            </a:r>
            <a:r>
              <a:rPr lang="nl-NL" sz="1100" dirty="0" err="1">
                <a:solidFill>
                  <a:schemeClr val="bg1"/>
                </a:solidFill>
              </a:rPr>
              <a:t>replacement</a:t>
            </a:r>
            <a:endParaRPr lang="en-NL" sz="1100" dirty="0">
              <a:solidFill>
                <a:schemeClr val="bg1"/>
              </a:solidFill>
            </a:endParaRP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8020D197-154F-A140-902B-239987E97B52}"/>
              </a:ext>
            </a:extLst>
          </p:cNvPr>
          <p:cNvSpPr/>
          <p:nvPr/>
        </p:nvSpPr>
        <p:spPr>
          <a:xfrm>
            <a:off x="1684992" y="2155435"/>
            <a:ext cx="937062" cy="272790"/>
          </a:xfrm>
          <a:prstGeom prst="roundRect">
            <a:avLst>
              <a:gd name="adj" fmla="val 30973"/>
            </a:avLst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NL" sz="1100" dirty="0" err="1">
                <a:solidFill>
                  <a:srgbClr val="3D3C3F"/>
                </a:solidFill>
              </a:rPr>
              <a:t>Overloading</a:t>
            </a:r>
            <a:endParaRPr lang="en-NL" sz="1100" dirty="0">
              <a:solidFill>
                <a:srgbClr val="3D3C3F"/>
              </a:solidFill>
            </a:endParaRP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FEF48028-EE94-9A45-9184-B48546070187}"/>
              </a:ext>
            </a:extLst>
          </p:cNvPr>
          <p:cNvSpPr/>
          <p:nvPr/>
        </p:nvSpPr>
        <p:spPr>
          <a:xfrm>
            <a:off x="2816710" y="2155435"/>
            <a:ext cx="937062" cy="272790"/>
          </a:xfrm>
          <a:prstGeom prst="roundRect">
            <a:avLst>
              <a:gd name="adj" fmla="val 30973"/>
            </a:avLst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NL" sz="1100" dirty="0" err="1">
                <a:solidFill>
                  <a:srgbClr val="3D3C3F"/>
                </a:solidFill>
              </a:rPr>
              <a:t>Outage</a:t>
            </a:r>
            <a:r>
              <a:rPr lang="nl-NL" sz="1100" dirty="0">
                <a:solidFill>
                  <a:srgbClr val="3D3C3F"/>
                </a:solidFill>
              </a:rPr>
              <a:t> </a:t>
            </a:r>
            <a:endParaRPr lang="en-NL" sz="1100" dirty="0">
              <a:solidFill>
                <a:srgbClr val="3D3C3F"/>
              </a:solidFill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3CDD331-F84B-0147-9A1E-3A53DAF7EB90}"/>
              </a:ext>
            </a:extLst>
          </p:cNvPr>
          <p:cNvCxnSpPr>
            <a:stCxn id="34" idx="0"/>
            <a:endCxn id="21" idx="2"/>
          </p:cNvCxnSpPr>
          <p:nvPr/>
        </p:nvCxnSpPr>
        <p:spPr>
          <a:xfrm flipV="1">
            <a:off x="2153523" y="1626243"/>
            <a:ext cx="778616" cy="529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E6AF5A1-B497-6147-BB0E-EB4068C39FF5}"/>
              </a:ext>
            </a:extLst>
          </p:cNvPr>
          <p:cNvCxnSpPr>
            <a:cxnSpLocks/>
            <a:stCxn id="35" idx="2"/>
            <a:endCxn id="32" idx="1"/>
          </p:cNvCxnSpPr>
          <p:nvPr/>
        </p:nvCxnSpPr>
        <p:spPr>
          <a:xfrm>
            <a:off x="3285241" y="2428225"/>
            <a:ext cx="149080" cy="6655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0F08976-F53F-184B-8DE1-19BB3CDA0130}"/>
              </a:ext>
            </a:extLst>
          </p:cNvPr>
          <p:cNvCxnSpPr>
            <a:cxnSpLocks/>
            <a:stCxn id="30" idx="0"/>
            <a:endCxn id="34" idx="2"/>
          </p:cNvCxnSpPr>
          <p:nvPr/>
        </p:nvCxnSpPr>
        <p:spPr>
          <a:xfrm flipH="1" flipV="1">
            <a:off x="2153523" y="2428225"/>
            <a:ext cx="506598" cy="529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71B05F17-7FA2-7A4E-ABF1-FAA16746649C}"/>
              </a:ext>
            </a:extLst>
          </p:cNvPr>
          <p:cNvSpPr/>
          <p:nvPr/>
        </p:nvSpPr>
        <p:spPr>
          <a:xfrm>
            <a:off x="3948428" y="2155435"/>
            <a:ext cx="937062" cy="272790"/>
          </a:xfrm>
          <a:prstGeom prst="roundRect">
            <a:avLst>
              <a:gd name="adj" fmla="val 30973"/>
            </a:avLst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NL" sz="1100" dirty="0">
                <a:solidFill>
                  <a:srgbClr val="3D3C3F"/>
                </a:solidFill>
              </a:rPr>
              <a:t>Claims</a:t>
            </a:r>
            <a:endParaRPr lang="en-NL" sz="1100" dirty="0">
              <a:solidFill>
                <a:srgbClr val="3D3C3F"/>
              </a:solidFill>
            </a:endParaRP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6245FAA4-26C0-5844-92B7-1A3475422C8F}"/>
              </a:ext>
            </a:extLst>
          </p:cNvPr>
          <p:cNvCxnSpPr>
            <a:cxnSpLocks/>
            <a:stCxn id="31" idx="0"/>
            <a:endCxn id="47" idx="2"/>
          </p:cNvCxnSpPr>
          <p:nvPr/>
        </p:nvCxnSpPr>
        <p:spPr>
          <a:xfrm flipH="1" flipV="1">
            <a:off x="4416959" y="2428225"/>
            <a:ext cx="1165259" cy="529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133BD190-B0A3-C343-8F3D-C524F6ABBBAE}"/>
              </a:ext>
            </a:extLst>
          </p:cNvPr>
          <p:cNvCxnSpPr>
            <a:cxnSpLocks/>
            <a:stCxn id="47" idx="0"/>
            <a:endCxn id="23" idx="2"/>
          </p:cNvCxnSpPr>
          <p:nvPr/>
        </p:nvCxnSpPr>
        <p:spPr>
          <a:xfrm flipV="1">
            <a:off x="4416959" y="1626243"/>
            <a:ext cx="1280544" cy="529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FC77E8B3-8CD1-B241-BCD7-EA1AEA16F15F}"/>
              </a:ext>
            </a:extLst>
          </p:cNvPr>
          <p:cNvCxnSpPr>
            <a:cxnSpLocks/>
            <a:stCxn id="35" idx="0"/>
            <a:endCxn id="22" idx="2"/>
          </p:cNvCxnSpPr>
          <p:nvPr/>
        </p:nvCxnSpPr>
        <p:spPr>
          <a:xfrm flipV="1">
            <a:off x="3285241" y="1626243"/>
            <a:ext cx="1029580" cy="529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4661878E-5280-6A4D-87F5-0F36F0147979}"/>
              </a:ext>
            </a:extLst>
          </p:cNvPr>
          <p:cNvCxnSpPr>
            <a:cxnSpLocks/>
            <a:stCxn id="31" idx="0"/>
            <a:endCxn id="24" idx="2"/>
          </p:cNvCxnSpPr>
          <p:nvPr/>
        </p:nvCxnSpPr>
        <p:spPr>
          <a:xfrm flipV="1">
            <a:off x="5582218" y="1626243"/>
            <a:ext cx="1497967" cy="1331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CA3387A3-652C-A040-977F-73004EABF121}"/>
              </a:ext>
            </a:extLst>
          </p:cNvPr>
          <p:cNvSpPr/>
          <p:nvPr/>
        </p:nvSpPr>
        <p:spPr>
          <a:xfrm>
            <a:off x="5080146" y="2155435"/>
            <a:ext cx="1476895" cy="272790"/>
          </a:xfrm>
          <a:prstGeom prst="roundRect">
            <a:avLst>
              <a:gd name="adj" fmla="val 30973"/>
            </a:avLst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NL" sz="1100" dirty="0">
                <a:solidFill>
                  <a:srgbClr val="3D3C3F"/>
                </a:solidFill>
              </a:rPr>
              <a:t>Ad hoc resources</a:t>
            </a:r>
            <a:endParaRPr lang="en-NL" sz="1100" dirty="0">
              <a:solidFill>
                <a:srgbClr val="3D3C3F"/>
              </a:solidFill>
            </a:endParaRP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F4C4685E-F538-8644-A2C1-0380944E0CE4}"/>
              </a:ext>
            </a:extLst>
          </p:cNvPr>
          <p:cNvCxnSpPr>
            <a:cxnSpLocks/>
            <a:stCxn id="32" idx="0"/>
            <a:endCxn id="62" idx="2"/>
          </p:cNvCxnSpPr>
          <p:nvPr/>
        </p:nvCxnSpPr>
        <p:spPr>
          <a:xfrm flipV="1">
            <a:off x="4121169" y="2428225"/>
            <a:ext cx="1697425" cy="529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4A538372-60FC-9D4F-9B2D-3DF0D2F25A8D}"/>
              </a:ext>
            </a:extLst>
          </p:cNvPr>
          <p:cNvCxnSpPr>
            <a:cxnSpLocks/>
            <a:stCxn id="62" idx="0"/>
            <a:endCxn id="23" idx="2"/>
          </p:cNvCxnSpPr>
          <p:nvPr/>
        </p:nvCxnSpPr>
        <p:spPr>
          <a:xfrm flipH="1" flipV="1">
            <a:off x="5697503" y="1626243"/>
            <a:ext cx="121091" cy="529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Rounded Rectangle 70">
            <a:extLst>
              <a:ext uri="{FF2B5EF4-FFF2-40B4-BE49-F238E27FC236}">
                <a16:creationId xmlns:a16="http://schemas.microsoft.com/office/drawing/2014/main" id="{EE6F23BC-177B-884F-8661-026337D5F93F}"/>
              </a:ext>
            </a:extLst>
          </p:cNvPr>
          <p:cNvSpPr/>
          <p:nvPr/>
        </p:nvSpPr>
        <p:spPr>
          <a:xfrm>
            <a:off x="6751696" y="2155435"/>
            <a:ext cx="1234713" cy="272790"/>
          </a:xfrm>
          <a:prstGeom prst="roundRect">
            <a:avLst>
              <a:gd name="adj" fmla="val 30973"/>
            </a:avLst>
          </a:prstGeom>
          <a:solidFill>
            <a:schemeClr val="tx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NL" sz="1100" dirty="0" err="1">
                <a:solidFill>
                  <a:schemeClr val="bg1"/>
                </a:solidFill>
              </a:rPr>
              <a:t>Planned</a:t>
            </a:r>
            <a:r>
              <a:rPr lang="nl-NL" sz="1100" dirty="0">
                <a:solidFill>
                  <a:schemeClr val="bg1"/>
                </a:solidFill>
              </a:rPr>
              <a:t> resources</a:t>
            </a:r>
            <a:endParaRPr lang="en-NL" sz="1100" dirty="0">
              <a:solidFill>
                <a:schemeClr val="bg1"/>
              </a:solidFill>
            </a:endParaRP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7BC0DB03-070C-7443-9F89-B91992C478D9}"/>
              </a:ext>
            </a:extLst>
          </p:cNvPr>
          <p:cNvCxnSpPr>
            <a:cxnSpLocks/>
            <a:stCxn id="34" idx="3"/>
            <a:endCxn id="35" idx="1"/>
          </p:cNvCxnSpPr>
          <p:nvPr/>
        </p:nvCxnSpPr>
        <p:spPr>
          <a:xfrm>
            <a:off x="2622054" y="2291830"/>
            <a:ext cx="1946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CA3797A1-77B8-AE45-B8F2-AAA3CC9B105C}"/>
              </a:ext>
            </a:extLst>
          </p:cNvPr>
          <p:cNvCxnSpPr>
            <a:cxnSpLocks/>
            <a:stCxn id="35" idx="3"/>
            <a:endCxn id="47" idx="1"/>
          </p:cNvCxnSpPr>
          <p:nvPr/>
        </p:nvCxnSpPr>
        <p:spPr>
          <a:xfrm>
            <a:off x="3753772" y="2291830"/>
            <a:ext cx="1946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5032AB37-404E-9145-A99E-88A0CBD29DBF}"/>
              </a:ext>
            </a:extLst>
          </p:cNvPr>
          <p:cNvCxnSpPr>
            <a:cxnSpLocks/>
            <a:stCxn id="33" idx="0"/>
            <a:endCxn id="71" idx="2"/>
          </p:cNvCxnSpPr>
          <p:nvPr/>
        </p:nvCxnSpPr>
        <p:spPr>
          <a:xfrm flipV="1">
            <a:off x="7067420" y="2428225"/>
            <a:ext cx="301633" cy="52919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303147E5-E800-8D47-9A1E-3989E41BD4CD}"/>
              </a:ext>
            </a:extLst>
          </p:cNvPr>
          <p:cNvCxnSpPr>
            <a:cxnSpLocks/>
            <a:stCxn id="19" idx="0"/>
            <a:endCxn id="33" idx="1"/>
          </p:cNvCxnSpPr>
          <p:nvPr/>
        </p:nvCxnSpPr>
        <p:spPr>
          <a:xfrm flipV="1">
            <a:off x="5068418" y="3093812"/>
            <a:ext cx="1288000" cy="35521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73C2836A-E226-5A46-BFAF-7BD8C12EA511}"/>
              </a:ext>
            </a:extLst>
          </p:cNvPr>
          <p:cNvCxnSpPr>
            <a:cxnSpLocks/>
            <a:stCxn id="19" idx="0"/>
            <a:endCxn id="31" idx="2"/>
          </p:cNvCxnSpPr>
          <p:nvPr/>
        </p:nvCxnSpPr>
        <p:spPr>
          <a:xfrm flipV="1">
            <a:off x="5068418" y="3230207"/>
            <a:ext cx="513800" cy="2188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04442E8F-7E05-624E-A189-42EB0F66BDC4}"/>
              </a:ext>
            </a:extLst>
          </p:cNvPr>
          <p:cNvCxnSpPr>
            <a:cxnSpLocks/>
            <a:stCxn id="71" idx="0"/>
            <a:endCxn id="23" idx="2"/>
          </p:cNvCxnSpPr>
          <p:nvPr/>
        </p:nvCxnSpPr>
        <p:spPr>
          <a:xfrm flipH="1" flipV="1">
            <a:off x="5697503" y="1626243"/>
            <a:ext cx="1671550" cy="52919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17A87D38-A40E-4545-A5E6-3AE041189061}"/>
              </a:ext>
            </a:extLst>
          </p:cNvPr>
          <p:cNvCxnSpPr>
            <a:cxnSpLocks/>
            <a:stCxn id="19" idx="0"/>
            <a:endCxn id="32" idx="2"/>
          </p:cNvCxnSpPr>
          <p:nvPr/>
        </p:nvCxnSpPr>
        <p:spPr>
          <a:xfrm flipH="1" flipV="1">
            <a:off x="4121169" y="3230207"/>
            <a:ext cx="947249" cy="2188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0AF98431-EE24-C547-A494-317960C7A79B}"/>
              </a:ext>
            </a:extLst>
          </p:cNvPr>
          <p:cNvCxnSpPr>
            <a:cxnSpLocks/>
            <a:stCxn id="19" idx="0"/>
            <a:endCxn id="30" idx="2"/>
          </p:cNvCxnSpPr>
          <p:nvPr/>
        </p:nvCxnSpPr>
        <p:spPr>
          <a:xfrm flipH="1" flipV="1">
            <a:off x="2660121" y="3230207"/>
            <a:ext cx="2408297" cy="2188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3" name="TextBox 192">
            <a:extLst>
              <a:ext uri="{FF2B5EF4-FFF2-40B4-BE49-F238E27FC236}">
                <a16:creationId xmlns:a16="http://schemas.microsoft.com/office/drawing/2014/main" id="{40F5B6A7-B1B4-6A43-BE96-6CECD2F01DDE}"/>
              </a:ext>
            </a:extLst>
          </p:cNvPr>
          <p:cNvSpPr txBox="1"/>
          <p:nvPr/>
        </p:nvSpPr>
        <p:spPr>
          <a:xfrm>
            <a:off x="8079885" y="2870827"/>
            <a:ext cx="1851789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spcAft>
                <a:spcPts val="600"/>
              </a:spcAft>
              <a:buClr>
                <a:schemeClr val="tx2"/>
              </a:buClr>
            </a:pPr>
            <a:r>
              <a:rPr lang="en-GB" dirty="0"/>
              <a:t>P</a:t>
            </a:r>
            <a:r>
              <a:rPr lang="en-NL" dirty="0"/>
              <a:t>ossible actions</a:t>
            </a:r>
          </a:p>
        </p:txBody>
      </p:sp>
    </p:spTree>
    <p:extLst>
      <p:ext uri="{BB962C8B-B14F-4D97-AF65-F5344CB8AC3E}">
        <p14:creationId xmlns:p14="http://schemas.microsoft.com/office/powerpoint/2010/main" val="2778572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E0FB7-0533-9A4E-8625-141C0902A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Requirements for achieving value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2FC9CA-6A9E-6443-80B7-CD4CED0FBCE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799" y="1566863"/>
            <a:ext cx="9680172" cy="4925377"/>
          </a:xfrm>
        </p:spPr>
        <p:txBody>
          <a:bodyPr>
            <a:normAutofit fontScale="70000" lnSpcReduction="20000"/>
          </a:bodyPr>
          <a:lstStyle/>
          <a:p>
            <a:r>
              <a:rPr lang="en-GB" sz="2900" dirty="0"/>
              <a:t>Model</a:t>
            </a:r>
          </a:p>
          <a:p>
            <a:pPr lvl="1"/>
            <a:r>
              <a:rPr lang="en-GB" sz="2500" dirty="0"/>
              <a:t>Explainable</a:t>
            </a:r>
          </a:p>
          <a:p>
            <a:pPr lvl="1"/>
            <a:r>
              <a:rPr lang="en-GB" sz="2500" dirty="0"/>
              <a:t>Forecast has prediction intervals</a:t>
            </a:r>
          </a:p>
          <a:p>
            <a:pPr lvl="1"/>
            <a:r>
              <a:rPr lang="en-GB" sz="2500" dirty="0"/>
              <a:t>Forecast horizon 6-12 months</a:t>
            </a:r>
          </a:p>
          <a:p>
            <a:pPr lvl="1"/>
            <a:r>
              <a:rPr lang="en-GB" sz="2500" dirty="0"/>
              <a:t>Uses prior information of population (if data is limited)</a:t>
            </a:r>
          </a:p>
          <a:p>
            <a:r>
              <a:rPr lang="en-GB" sz="2900" dirty="0"/>
              <a:t>Usage tool</a:t>
            </a:r>
          </a:p>
          <a:p>
            <a:pPr lvl="1"/>
            <a:r>
              <a:rPr lang="en-GB" sz="2500" dirty="0"/>
              <a:t>No separate log in/install</a:t>
            </a:r>
          </a:p>
          <a:p>
            <a:pPr lvl="1"/>
            <a:r>
              <a:rPr lang="en-GB" sz="2500" dirty="0"/>
              <a:t>Quick visualisation of results (no waiting)</a:t>
            </a:r>
          </a:p>
          <a:p>
            <a:pPr lvl="1"/>
            <a:r>
              <a:rPr lang="en-GB" sz="2500" dirty="0"/>
              <a:t>Scalable up to 35k transformers</a:t>
            </a:r>
          </a:p>
          <a:p>
            <a:pPr lvl="1"/>
            <a:r>
              <a:rPr lang="en-GB" sz="2500" dirty="0"/>
              <a:t>Sorting on urgency</a:t>
            </a:r>
          </a:p>
          <a:p>
            <a:pPr lvl="1"/>
            <a:r>
              <a:rPr lang="en-GB" sz="2500" dirty="0"/>
              <a:t>Reliable (tool + forecast) </a:t>
            </a:r>
          </a:p>
          <a:p>
            <a:pPr lvl="1"/>
            <a:r>
              <a:rPr lang="en-GB" sz="2500" dirty="0"/>
              <a:t>Export results possible for other tools (e.g. Vision, Power BI dashboards)</a:t>
            </a:r>
          </a:p>
          <a:p>
            <a:pPr marL="363" indent="0">
              <a:buNone/>
            </a:pP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8334072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5F16849C-1F3F-FB41-98D7-42A50D07C7C3}"/>
              </a:ext>
            </a:extLst>
          </p:cNvPr>
          <p:cNvSpPr/>
          <p:nvPr/>
        </p:nvSpPr>
        <p:spPr>
          <a:xfrm>
            <a:off x="6192456" y="4307711"/>
            <a:ext cx="5739716" cy="1972637"/>
          </a:xfrm>
          <a:prstGeom prst="roundRect">
            <a:avLst>
              <a:gd name="adj" fmla="val 5519"/>
            </a:avLst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1C992F92-286E-374F-9DD0-0990040F5B1F}"/>
              </a:ext>
            </a:extLst>
          </p:cNvPr>
          <p:cNvSpPr/>
          <p:nvPr/>
        </p:nvSpPr>
        <p:spPr>
          <a:xfrm>
            <a:off x="6192456" y="2228713"/>
            <a:ext cx="5739716" cy="1972637"/>
          </a:xfrm>
          <a:prstGeom prst="roundRect">
            <a:avLst>
              <a:gd name="adj" fmla="val 5519"/>
            </a:avLst>
          </a:prstGeom>
          <a:solidFill>
            <a:schemeClr val="tx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F859797E-5879-4144-A3E6-719FF24D009F}"/>
              </a:ext>
            </a:extLst>
          </p:cNvPr>
          <p:cNvSpPr/>
          <p:nvPr/>
        </p:nvSpPr>
        <p:spPr>
          <a:xfrm>
            <a:off x="6200334" y="179487"/>
            <a:ext cx="5739716" cy="1972637"/>
          </a:xfrm>
          <a:prstGeom prst="roundRect">
            <a:avLst>
              <a:gd name="adj" fmla="val 5519"/>
            </a:avLst>
          </a:prstGeom>
          <a:solidFill>
            <a:schemeClr val="accent6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2E5F364-04D2-3E47-9ABB-A75C5BC3E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Model structure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F8832B9-2383-4E43-9905-45B402F820B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799" y="1137138"/>
            <a:ext cx="5588001" cy="5416061"/>
          </a:xfrm>
        </p:spPr>
        <p:txBody>
          <a:bodyPr>
            <a:normAutofit/>
          </a:bodyPr>
          <a:lstStyle/>
          <a:p>
            <a:r>
              <a:rPr lang="en-GB" dirty="0">
                <a:hlinkClick r:id="rId2"/>
              </a:rPr>
              <a:t>Generalized Additive Model</a:t>
            </a:r>
            <a:endParaRPr lang="en-GB" dirty="0"/>
          </a:p>
          <a:p>
            <a:pPr lvl="1"/>
            <a:r>
              <a:rPr lang="en-NL" sz="1600" dirty="0"/>
              <a:t>Picked DALI box 133.134-1</a:t>
            </a:r>
          </a:p>
          <a:p>
            <a:pPr lvl="1"/>
            <a:r>
              <a:rPr lang="en-NL" sz="1600" dirty="0">
                <a:solidFill>
                  <a:srgbClr val="0070C0"/>
                </a:solidFill>
              </a:rPr>
              <a:t>Total</a:t>
            </a:r>
            <a:r>
              <a:rPr lang="en-NL" sz="1600" dirty="0">
                <a:solidFill>
                  <a:schemeClr val="tx2"/>
                </a:solidFill>
              </a:rPr>
              <a:t> </a:t>
            </a:r>
            <a:r>
              <a:rPr lang="en-NL" sz="1600" dirty="0">
                <a:solidFill>
                  <a:srgbClr val="3D3C3F"/>
                </a:solidFill>
              </a:rPr>
              <a:t>=</a:t>
            </a:r>
            <a:r>
              <a:rPr lang="en-NL" sz="1600" dirty="0">
                <a:solidFill>
                  <a:schemeClr val="tx2"/>
                </a:solidFill>
              </a:rPr>
              <a:t> trend</a:t>
            </a:r>
            <a:r>
              <a:rPr lang="en-NL" sz="1600" dirty="0"/>
              <a:t> + </a:t>
            </a:r>
            <a:r>
              <a:rPr lang="en-NL" sz="1600" dirty="0">
                <a:solidFill>
                  <a:schemeClr val="accent1">
                    <a:lumMod val="75000"/>
                  </a:schemeClr>
                </a:solidFill>
              </a:rPr>
              <a:t>year component</a:t>
            </a:r>
          </a:p>
          <a:p>
            <a:pPr lvl="1"/>
            <a:endParaRPr lang="en-NL" sz="1600" dirty="0"/>
          </a:p>
          <a:p>
            <a:endParaRPr lang="en-NL" dirty="0"/>
          </a:p>
          <a:p>
            <a:pPr lvl="1"/>
            <a:endParaRPr lang="en-NL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FCAD3D48-328B-4C4F-992C-A2DB35B313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5922" y="149715"/>
            <a:ext cx="5592783" cy="6130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4FAF52B-31D7-C741-9AD6-FD57795666BE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69581" y="2650774"/>
            <a:ext cx="4575011" cy="3796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2738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5F16849C-1F3F-FB41-98D7-42A50D07C7C3}"/>
              </a:ext>
            </a:extLst>
          </p:cNvPr>
          <p:cNvSpPr/>
          <p:nvPr/>
        </p:nvSpPr>
        <p:spPr>
          <a:xfrm>
            <a:off x="6192456" y="4307711"/>
            <a:ext cx="5739716" cy="1972637"/>
          </a:xfrm>
          <a:prstGeom prst="roundRect">
            <a:avLst>
              <a:gd name="adj" fmla="val 5519"/>
            </a:avLst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337823-28C5-7146-A3A7-3A4E8A2532EA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68164" y="3154388"/>
            <a:ext cx="5927836" cy="3507929"/>
          </a:xfrm>
          <a:prstGeom prst="rect">
            <a:avLst/>
          </a:prstGeom>
        </p:spPr>
      </p:pic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3395CCA9-C609-D347-89D5-C82535ACEC2D}"/>
              </a:ext>
            </a:extLst>
          </p:cNvPr>
          <p:cNvSpPr/>
          <p:nvPr/>
        </p:nvSpPr>
        <p:spPr>
          <a:xfrm>
            <a:off x="168163" y="3154389"/>
            <a:ext cx="3165345" cy="2297290"/>
          </a:xfrm>
          <a:prstGeom prst="roundRect">
            <a:avLst>
              <a:gd name="adj" fmla="val 9109"/>
            </a:avLst>
          </a:prstGeom>
          <a:solidFill>
            <a:schemeClr val="accent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1C992F92-286E-374F-9DD0-0990040F5B1F}"/>
              </a:ext>
            </a:extLst>
          </p:cNvPr>
          <p:cNvSpPr/>
          <p:nvPr/>
        </p:nvSpPr>
        <p:spPr>
          <a:xfrm>
            <a:off x="6192456" y="2228713"/>
            <a:ext cx="5739716" cy="1972637"/>
          </a:xfrm>
          <a:prstGeom prst="roundRect">
            <a:avLst>
              <a:gd name="adj" fmla="val 5519"/>
            </a:avLst>
          </a:prstGeom>
          <a:solidFill>
            <a:schemeClr val="tx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F859797E-5879-4144-A3E6-719FF24D009F}"/>
              </a:ext>
            </a:extLst>
          </p:cNvPr>
          <p:cNvSpPr/>
          <p:nvPr/>
        </p:nvSpPr>
        <p:spPr>
          <a:xfrm>
            <a:off x="6200334" y="179487"/>
            <a:ext cx="5739716" cy="1972637"/>
          </a:xfrm>
          <a:prstGeom prst="roundRect">
            <a:avLst>
              <a:gd name="adj" fmla="val 5519"/>
            </a:avLst>
          </a:prstGeom>
          <a:solidFill>
            <a:schemeClr val="accent6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2E5F364-04D2-3E47-9ABB-A75C5BC3E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Model structure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F8832B9-2383-4E43-9905-45B402F820B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799" y="1137138"/>
            <a:ext cx="5588001" cy="5416061"/>
          </a:xfrm>
        </p:spPr>
        <p:txBody>
          <a:bodyPr>
            <a:normAutofit/>
          </a:bodyPr>
          <a:lstStyle/>
          <a:p>
            <a:r>
              <a:rPr lang="en-GB" dirty="0">
                <a:hlinkClick r:id="rId3"/>
              </a:rPr>
              <a:t>Generalized Additive Model</a:t>
            </a:r>
            <a:endParaRPr lang="en-GB" dirty="0"/>
          </a:p>
          <a:p>
            <a:pPr lvl="1"/>
            <a:r>
              <a:rPr lang="en-NL" sz="1600" dirty="0"/>
              <a:t>Picked DALI box 133.134-1</a:t>
            </a:r>
          </a:p>
          <a:p>
            <a:pPr lvl="1"/>
            <a:r>
              <a:rPr lang="en-NL" sz="1600" dirty="0">
                <a:solidFill>
                  <a:srgbClr val="0070C0"/>
                </a:solidFill>
              </a:rPr>
              <a:t>Total</a:t>
            </a:r>
            <a:r>
              <a:rPr lang="en-NL" sz="1600" dirty="0">
                <a:solidFill>
                  <a:schemeClr val="tx2"/>
                </a:solidFill>
              </a:rPr>
              <a:t> </a:t>
            </a:r>
            <a:r>
              <a:rPr lang="en-NL" sz="1600" dirty="0">
                <a:solidFill>
                  <a:srgbClr val="3D3C3F"/>
                </a:solidFill>
              </a:rPr>
              <a:t>=</a:t>
            </a:r>
            <a:r>
              <a:rPr lang="en-NL" sz="1600" dirty="0">
                <a:solidFill>
                  <a:schemeClr val="tx2"/>
                </a:solidFill>
              </a:rPr>
              <a:t> trend</a:t>
            </a:r>
            <a:r>
              <a:rPr lang="en-NL" sz="1600" dirty="0"/>
              <a:t> + </a:t>
            </a:r>
            <a:r>
              <a:rPr lang="en-NL" sz="1600" dirty="0">
                <a:solidFill>
                  <a:schemeClr val="accent1">
                    <a:lumMod val="75000"/>
                  </a:schemeClr>
                </a:solidFill>
              </a:rPr>
              <a:t>year component</a:t>
            </a:r>
          </a:p>
          <a:p>
            <a:pPr lvl="1"/>
            <a:endParaRPr lang="en-NL" sz="1600" dirty="0"/>
          </a:p>
          <a:p>
            <a:endParaRPr lang="en-NL" dirty="0"/>
          </a:p>
          <a:p>
            <a:pPr lvl="1"/>
            <a:endParaRPr lang="en-NL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FCAD3D48-328B-4C4F-992C-A2DB35B313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3800" y="149716"/>
            <a:ext cx="5592783" cy="6130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4A505B63-8E6E-774F-9998-2CF1D2FDB962}"/>
              </a:ext>
            </a:extLst>
          </p:cNvPr>
          <p:cNvSpPr/>
          <p:nvPr/>
        </p:nvSpPr>
        <p:spPr>
          <a:xfrm>
            <a:off x="4642251" y="4166889"/>
            <a:ext cx="1442174" cy="1284790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15972AE1-2A7F-FA49-BBE7-2490F06AA9A7}"/>
              </a:ext>
            </a:extLst>
          </p:cNvPr>
          <p:cNvSpPr/>
          <p:nvPr/>
        </p:nvSpPr>
        <p:spPr>
          <a:xfrm>
            <a:off x="2291786" y="5445348"/>
            <a:ext cx="1123065" cy="1216969"/>
          </a:xfrm>
          <a:prstGeom prst="roundRect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3423776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78978-1767-9146-99F8-61435F3EE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Model parameter estimation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A82A2C-9363-2C40-B9BF-90D22F150B7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86136" y="1566863"/>
            <a:ext cx="5787663" cy="4598987"/>
          </a:xfrm>
        </p:spPr>
        <p:txBody>
          <a:bodyPr/>
          <a:lstStyle/>
          <a:p>
            <a:r>
              <a:rPr lang="en-GB" dirty="0"/>
              <a:t>O</a:t>
            </a:r>
            <a:r>
              <a:rPr lang="en-NL" dirty="0"/>
              <a:t>n historic / observed data</a:t>
            </a:r>
          </a:p>
          <a:p>
            <a:pPr lvl="1"/>
            <a:r>
              <a:rPr lang="en-NL" dirty="0"/>
              <a:t>95% quantile band (needs attention)</a:t>
            </a:r>
          </a:p>
          <a:p>
            <a:pPr lvl="1"/>
            <a:r>
              <a:rPr lang="en-NL" dirty="0"/>
              <a:t>Issues with scaling of data for estimation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81C87B2C-23B6-B748-9AAF-24E3B8F5DA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275"/>
          <a:stretch/>
        </p:blipFill>
        <p:spPr bwMode="auto">
          <a:xfrm>
            <a:off x="394384" y="3090019"/>
            <a:ext cx="8880253" cy="3282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15A9477-0FA8-474B-AF70-9EF10D31B369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196205" y="485053"/>
            <a:ext cx="4300470" cy="2544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0739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8DE8D-7247-E64A-BEE9-ABAF77DFB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Forecasting with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C0051-9E42-6446-A441-2AE0C733289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NL" dirty="0"/>
              <a:t>First impression </a:t>
            </a:r>
            <a:r>
              <a:rPr lang="en-NL" dirty="0">
                <a:sym typeface="Wingdings" pitchFamily="2" charset="2"/>
              </a:rPr>
              <a:t></a:t>
            </a:r>
            <a:r>
              <a:rPr lang="en-NL" dirty="0"/>
              <a:t> not too bad</a:t>
            </a:r>
          </a:p>
          <a:p>
            <a:r>
              <a:rPr lang="en-NL" dirty="0"/>
              <a:t>Next step </a:t>
            </a:r>
            <a:r>
              <a:rPr lang="en-NL" dirty="0">
                <a:sym typeface="Wingdings" pitchFamily="2" charset="2"/>
              </a:rPr>
              <a:t></a:t>
            </a:r>
            <a:r>
              <a:rPr lang="en-NL" dirty="0"/>
              <a:t> validation with data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26DF9C-BA35-C644-B37A-94976D1057B7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NL" dirty="0"/>
              <a:t>Request </a:t>
            </a:r>
            <a:r>
              <a:rPr lang="en-NL" dirty="0">
                <a:sym typeface="Wingdings" pitchFamily="2" charset="2"/>
              </a:rPr>
              <a:t> overloading use cases </a:t>
            </a:r>
            <a:endParaRPr lang="en-NL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348A2E6E-2C6C-9641-8126-96DDFC8263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6550" y="2988117"/>
            <a:ext cx="8623300" cy="3467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96229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FDBC2-B49F-C24F-B754-8E6EAA957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Issue with trend changepoints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80BF4-0684-4549-97A7-FC82BE5975C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799" y="1566863"/>
            <a:ext cx="8377177" cy="4598987"/>
          </a:xfrm>
        </p:spPr>
        <p:txBody>
          <a:bodyPr/>
          <a:lstStyle/>
          <a:p>
            <a:r>
              <a:rPr lang="en-NL" dirty="0"/>
              <a:t>Proposal: </a:t>
            </a:r>
          </a:p>
          <a:p>
            <a:pPr lvl="1"/>
            <a:r>
              <a:rPr lang="en-NL" dirty="0"/>
              <a:t>Only changepoints on observations, not on expectations.</a:t>
            </a: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4F6A85D4-5B88-DD48-8825-7482410638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337" y="2746094"/>
            <a:ext cx="10160000" cy="288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D648B77A-48DF-4B47-96B2-EA6E3AEEAFC4}"/>
              </a:ext>
            </a:extLst>
          </p:cNvPr>
          <p:cNvGrpSpPr/>
          <p:nvPr/>
        </p:nvGrpSpPr>
        <p:grpSpPr>
          <a:xfrm>
            <a:off x="7454096" y="2537384"/>
            <a:ext cx="4040779" cy="2933712"/>
            <a:chOff x="7670880" y="3304191"/>
            <a:chExt cx="4040779" cy="2933712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AE0C26C-DF81-364B-A4BC-58338AC32F36}"/>
                </a:ext>
              </a:extLst>
            </p:cNvPr>
            <p:cNvSpPr/>
            <p:nvPr/>
          </p:nvSpPr>
          <p:spPr>
            <a:xfrm>
              <a:off x="9720387" y="4311539"/>
              <a:ext cx="1991272" cy="1926364"/>
            </a:xfrm>
            <a:prstGeom prst="ellipse">
              <a:avLst/>
            </a:prstGeom>
            <a:noFill/>
            <a:ln w="381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54A9C47C-DAF4-E147-99C7-1F1252AC9E43}"/>
                </a:ext>
              </a:extLst>
            </p:cNvPr>
            <p:cNvCxnSpPr>
              <a:cxnSpLocks/>
            </p:cNvCxnSpPr>
            <p:nvPr/>
          </p:nvCxnSpPr>
          <p:spPr>
            <a:xfrm>
              <a:off x="7670880" y="3304191"/>
              <a:ext cx="2166803" cy="1341130"/>
            </a:xfrm>
            <a:prstGeom prst="straightConnector1">
              <a:avLst/>
            </a:prstGeom>
            <a:ln w="3810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892012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01D58-C26F-2046-87E9-2E9329A19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Focus komende sprint (in september, na verlof)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2F788CA-0BBA-204C-9C07-A43C75330D7D}"/>
              </a:ext>
            </a:extLst>
          </p:cNvPr>
          <p:cNvGrpSpPr/>
          <p:nvPr/>
        </p:nvGrpSpPr>
        <p:grpSpPr>
          <a:xfrm>
            <a:off x="5298066" y="1474870"/>
            <a:ext cx="1584542" cy="4782972"/>
            <a:chOff x="4466084" y="1959795"/>
            <a:chExt cx="1584542" cy="4782972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7C0D3EC9-725F-0148-9B8E-66828A3E1A8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3448" t="20181" r="49634"/>
            <a:stretch/>
          </p:blipFill>
          <p:spPr>
            <a:xfrm>
              <a:off x="4486390" y="2444817"/>
              <a:ext cx="1543931" cy="4297950"/>
            </a:xfrm>
            <a:prstGeom prst="rect">
              <a:avLst/>
            </a:prstGeom>
          </p:spPr>
        </p:pic>
        <p:sp>
          <p:nvSpPr>
            <p:cNvPr id="34" name="Chevron 33">
              <a:extLst>
                <a:ext uri="{FF2B5EF4-FFF2-40B4-BE49-F238E27FC236}">
                  <a16:creationId xmlns:a16="http://schemas.microsoft.com/office/drawing/2014/main" id="{43860F04-514B-DD49-87B2-7198392616AB}"/>
                </a:ext>
              </a:extLst>
            </p:cNvPr>
            <p:cNvSpPr/>
            <p:nvPr/>
          </p:nvSpPr>
          <p:spPr>
            <a:xfrm>
              <a:off x="4466084" y="1959795"/>
              <a:ext cx="1584542" cy="424880"/>
            </a:xfrm>
            <a:prstGeom prst="chevron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NL" sz="1200" dirty="0">
                  <a:solidFill>
                    <a:schemeClr val="bg1"/>
                  </a:solidFill>
                </a:rPr>
                <a:t> Data Preparation</a:t>
              </a:r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81E5FF3E-EB09-444C-B675-85C8553D1A2C}"/>
              </a:ext>
            </a:extLst>
          </p:cNvPr>
          <p:cNvSpPr/>
          <p:nvPr/>
        </p:nvSpPr>
        <p:spPr>
          <a:xfrm>
            <a:off x="5318372" y="1959891"/>
            <a:ext cx="1500219" cy="3187897"/>
          </a:xfrm>
          <a:prstGeom prst="rect">
            <a:avLst/>
          </a:prstGeom>
          <a:solidFill>
            <a:schemeClr val="accent6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751E9D34-F228-E44D-9E94-25B1EA40E22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800" y="1566863"/>
            <a:ext cx="5664200" cy="4598987"/>
          </a:xfrm>
        </p:spPr>
        <p:txBody>
          <a:bodyPr/>
          <a:lstStyle/>
          <a:p>
            <a:r>
              <a:rPr lang="en-NL" dirty="0"/>
              <a:t>Verder met </a:t>
            </a:r>
          </a:p>
          <a:p>
            <a:pPr lvl="1"/>
            <a:r>
              <a:rPr lang="en-NL" dirty="0"/>
              <a:t>Data Preparation </a:t>
            </a:r>
            <a:r>
              <a:rPr lang="en-NL" dirty="0">
                <a:sym typeface="Wingdings" pitchFamily="2" charset="2"/>
              </a:rPr>
              <a:t> set op S3</a:t>
            </a:r>
            <a:endParaRPr lang="en-NL" dirty="0"/>
          </a:p>
          <a:p>
            <a:pPr lvl="1"/>
            <a:r>
              <a:rPr lang="en-NL" dirty="0"/>
              <a:t>Model </a:t>
            </a:r>
            <a:r>
              <a:rPr lang="en-NL" dirty="0">
                <a:sym typeface="Wingdings" pitchFamily="2" charset="2"/>
              </a:rPr>
              <a:t> opzetten testcases</a:t>
            </a:r>
            <a:endParaRPr lang="en-NL" dirty="0"/>
          </a:p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8927923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E594F-562B-684B-BE0E-3A79372EF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682B1F-1BF8-2548-9C3E-B533F9421BE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2D5D1C-448B-E444-AB4C-CDAB845FA1A2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427738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63850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7B4CC-A986-5A48-A6BD-679868A2B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Inhoud komend half uur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71865F-4936-1F4C-BE45-C808A9CF616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799" y="1566863"/>
            <a:ext cx="8610601" cy="4598987"/>
          </a:xfrm>
        </p:spPr>
        <p:txBody>
          <a:bodyPr/>
          <a:lstStyle/>
          <a:p>
            <a:r>
              <a:rPr lang="en-NL" dirty="0"/>
              <a:t>Recap vorige sprint review			</a:t>
            </a:r>
            <a:r>
              <a:rPr lang="en-NL" sz="2000" dirty="0"/>
              <a:t>(5 min)</a:t>
            </a:r>
          </a:p>
          <a:p>
            <a:r>
              <a:rPr lang="en-NL" dirty="0"/>
              <a:t>Resultaten sprint</a:t>
            </a:r>
          </a:p>
          <a:p>
            <a:pPr lvl="1"/>
            <a:r>
              <a:rPr lang="en-NL" dirty="0"/>
              <a:t>Data						(5 min)</a:t>
            </a:r>
          </a:p>
          <a:p>
            <a:pPr lvl="1"/>
            <a:r>
              <a:rPr lang="en-NL" dirty="0"/>
              <a:t>Model						(10 min)</a:t>
            </a:r>
          </a:p>
          <a:p>
            <a:r>
              <a:rPr lang="en-NL" dirty="0"/>
              <a:t>Werk komende sprint				</a:t>
            </a:r>
            <a:r>
              <a:rPr lang="en-NL" sz="2000" dirty="0"/>
              <a:t>(2 min)</a:t>
            </a:r>
            <a:endParaRPr lang="en-NL" dirty="0"/>
          </a:p>
          <a:p>
            <a:r>
              <a:rPr lang="en-NL" dirty="0"/>
              <a:t>Discussie						</a:t>
            </a:r>
            <a:r>
              <a:rPr lang="en-NL" sz="2000" dirty="0"/>
              <a:t>(8 min)</a:t>
            </a:r>
            <a:endParaRPr lang="en-NL" dirty="0"/>
          </a:p>
          <a:p>
            <a:endParaRPr lang="en-NL" dirty="0"/>
          </a:p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620036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05EF570-5DFB-834D-81C8-C2B3CBD02CF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799" y="1566863"/>
            <a:ext cx="10676468" cy="5054070"/>
          </a:xfrm>
        </p:spPr>
        <p:txBody>
          <a:bodyPr>
            <a:normAutofit fontScale="92500" lnSpcReduction="10000"/>
          </a:bodyPr>
          <a:lstStyle/>
          <a:p>
            <a:r>
              <a:rPr lang="en-NL" dirty="0"/>
              <a:t>Project doel</a:t>
            </a:r>
          </a:p>
          <a:p>
            <a:pPr lvl="1"/>
            <a:r>
              <a:rPr lang="en-NL" dirty="0"/>
              <a:t>Forecast 6-12 maanden vooruit de capaciteitsvraag op basis van DALI data.</a:t>
            </a:r>
          </a:p>
          <a:p>
            <a:pPr lvl="1"/>
            <a:endParaRPr lang="en-NL" dirty="0"/>
          </a:p>
          <a:p>
            <a:pPr lvl="1"/>
            <a:endParaRPr lang="en-NL" dirty="0"/>
          </a:p>
          <a:p>
            <a:pPr lvl="1"/>
            <a:endParaRPr lang="en-NL" dirty="0"/>
          </a:p>
          <a:p>
            <a:pPr lvl="1"/>
            <a:endParaRPr lang="en-NL" dirty="0"/>
          </a:p>
          <a:p>
            <a:pPr lvl="1"/>
            <a:endParaRPr lang="en-NL" dirty="0"/>
          </a:p>
          <a:p>
            <a:pPr lvl="1"/>
            <a:endParaRPr lang="en-NL" dirty="0"/>
          </a:p>
          <a:p>
            <a:pPr lvl="1"/>
            <a:endParaRPr lang="en-NL" dirty="0"/>
          </a:p>
          <a:p>
            <a:r>
              <a:rPr lang="en-NL" dirty="0"/>
              <a:t>Voorbeeld: </a:t>
            </a:r>
          </a:p>
          <a:p>
            <a:pPr lvl="1"/>
            <a:r>
              <a:rPr lang="en-NL" dirty="0"/>
              <a:t>In de herfst kunnen bepalen met bepaalde zekerheid of er in de lente issues komen.</a:t>
            </a:r>
          </a:p>
          <a:p>
            <a:endParaRPr lang="en-NL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11C2002-96F0-B542-AEBF-AA19496AE24B}"/>
              </a:ext>
            </a:extLst>
          </p:cNvPr>
          <p:cNvGrpSpPr/>
          <p:nvPr/>
        </p:nvGrpSpPr>
        <p:grpSpPr>
          <a:xfrm>
            <a:off x="6563927" y="1566863"/>
            <a:ext cx="4670908" cy="4085371"/>
            <a:chOff x="4572000" y="2209804"/>
            <a:chExt cx="4601538" cy="4024697"/>
          </a:xfrm>
        </p:grpSpPr>
        <p:pic>
          <p:nvPicPr>
            <p:cNvPr id="5" name="Picture 2" descr="enter image description here">
              <a:extLst>
                <a:ext uri="{FF2B5EF4-FFF2-40B4-BE49-F238E27FC236}">
                  <a16:creationId xmlns:a16="http://schemas.microsoft.com/office/drawing/2014/main" id="{54DE9E39-DF02-CA4C-A235-84BC891D793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062" t="17520" r="33785" b="15256"/>
            <a:stretch/>
          </p:blipFill>
          <p:spPr bwMode="auto">
            <a:xfrm>
              <a:off x="4572000" y="3092228"/>
              <a:ext cx="1556411" cy="30037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enter image description here">
              <a:extLst>
                <a:ext uri="{FF2B5EF4-FFF2-40B4-BE49-F238E27FC236}">
                  <a16:creationId xmlns:a16="http://schemas.microsoft.com/office/drawing/2014/main" id="{DE8B2C5F-CD17-2A4B-9D46-E1602ADAF2D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062" t="20709" r="34754" b="15256"/>
            <a:stretch/>
          </p:blipFill>
          <p:spPr bwMode="auto">
            <a:xfrm>
              <a:off x="6106747" y="3092228"/>
              <a:ext cx="1473325" cy="28612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2" descr="enter image description here">
              <a:extLst>
                <a:ext uri="{FF2B5EF4-FFF2-40B4-BE49-F238E27FC236}">
                  <a16:creationId xmlns:a16="http://schemas.microsoft.com/office/drawing/2014/main" id="{EC36BEDB-2F3A-F647-80E6-21B55418C78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819" t="12707" r="5675" b="15257"/>
            <a:stretch/>
          </p:blipFill>
          <p:spPr bwMode="auto">
            <a:xfrm>
              <a:off x="7586961" y="2209804"/>
              <a:ext cx="1586577" cy="38861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83308E0A-4B3A-B849-9A64-1C05ACE4A12E}"/>
                </a:ext>
              </a:extLst>
            </p:cNvPr>
            <p:cNvCxnSpPr/>
            <p:nvPr/>
          </p:nvCxnSpPr>
          <p:spPr bwMode="auto">
            <a:xfrm flipH="1">
              <a:off x="4572000" y="5946087"/>
              <a:ext cx="3019413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bg1">
                  <a:lumMod val="50000"/>
                </a:schemeClr>
              </a:solidFill>
              <a:prstDash val="sysDash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7EB33885-2A7A-A94A-B98B-CB24B0E1808B}"/>
                </a:ext>
              </a:extLst>
            </p:cNvPr>
            <p:cNvCxnSpPr/>
            <p:nvPr/>
          </p:nvCxnSpPr>
          <p:spPr bwMode="auto">
            <a:xfrm>
              <a:off x="7764866" y="5950919"/>
              <a:ext cx="1349953" cy="256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bg1">
                  <a:lumMod val="50000"/>
                </a:schemeClr>
              </a:solidFill>
              <a:prstDash val="sysDash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4B71104-305A-144E-B207-E96E6F3A9347}"/>
                </a:ext>
              </a:extLst>
            </p:cNvPr>
            <p:cNvSpPr txBox="1"/>
            <p:nvPr/>
          </p:nvSpPr>
          <p:spPr>
            <a:xfrm>
              <a:off x="6363158" y="5950161"/>
              <a:ext cx="101181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1200" dirty="0" err="1">
                  <a:solidFill>
                    <a:schemeClr val="bg1">
                      <a:lumMod val="50000"/>
                    </a:schemeClr>
                  </a:solidFill>
                </a:rPr>
                <a:t>historic</a:t>
              </a:r>
              <a:r>
                <a:rPr lang="nl-NL" sz="1200" dirty="0">
                  <a:solidFill>
                    <a:schemeClr val="bg1">
                      <a:lumMod val="50000"/>
                    </a:schemeClr>
                  </a:solidFill>
                </a:rPr>
                <a:t> data</a:t>
              </a:r>
              <a:endParaRPr lang="en-NL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52BC3E5-D18C-1847-BABB-B08D1F0CA3D2}"/>
                </a:ext>
              </a:extLst>
            </p:cNvPr>
            <p:cNvSpPr txBox="1"/>
            <p:nvPr/>
          </p:nvSpPr>
          <p:spPr>
            <a:xfrm>
              <a:off x="8033350" y="5957502"/>
              <a:ext cx="73129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1200" dirty="0">
                  <a:solidFill>
                    <a:schemeClr val="bg1">
                      <a:lumMod val="50000"/>
                    </a:schemeClr>
                  </a:solidFill>
                </a:rPr>
                <a:t>forecast</a:t>
              </a:r>
              <a:endParaRPr lang="en-NL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F3F760EE-BA79-9C4D-858B-0014882CB2C3}"/>
                </a:ext>
              </a:extLst>
            </p:cNvPr>
            <p:cNvCxnSpPr>
              <a:cxnSpLocks/>
              <a:endCxn id="15" idx="0"/>
            </p:cNvCxnSpPr>
            <p:nvPr/>
          </p:nvCxnSpPr>
          <p:spPr bwMode="auto">
            <a:xfrm flipH="1">
              <a:off x="7578922" y="4573175"/>
              <a:ext cx="2300" cy="789113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bg1">
                  <a:lumMod val="50000"/>
                  <a:alpha val="50000"/>
                </a:schemeClr>
              </a:solidFill>
              <a:prstDash val="sysDash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77918BB-6D5F-0A4C-B4A1-0E98FA69C481}"/>
                </a:ext>
              </a:extLst>
            </p:cNvPr>
            <p:cNvSpPr txBox="1"/>
            <p:nvPr/>
          </p:nvSpPr>
          <p:spPr>
            <a:xfrm>
              <a:off x="7168642" y="5362288"/>
              <a:ext cx="820561" cy="2914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nl-NL" sz="1200" dirty="0" err="1">
                  <a:solidFill>
                    <a:schemeClr val="bg1">
                      <a:lumMod val="50000"/>
                    </a:schemeClr>
                  </a:solidFill>
                </a:rPr>
                <a:t>autumn</a:t>
              </a:r>
              <a:endParaRPr lang="en-NL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E9170E1C-424F-484F-98A7-FC5413E9ED76}"/>
                </a:ext>
              </a:extLst>
            </p:cNvPr>
            <p:cNvCxnSpPr>
              <a:cxnSpLocks/>
              <a:endCxn id="17" idx="0"/>
            </p:cNvCxnSpPr>
            <p:nvPr/>
          </p:nvCxnSpPr>
          <p:spPr bwMode="auto">
            <a:xfrm>
              <a:off x="8383651" y="3511785"/>
              <a:ext cx="1" cy="1850503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bg1">
                  <a:lumMod val="50000"/>
                  <a:alpha val="50000"/>
                </a:schemeClr>
              </a:solidFill>
              <a:prstDash val="sysDash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CEAD8FF-FF8F-C94D-A1FE-1D4FC2DDDC71}"/>
                </a:ext>
              </a:extLst>
            </p:cNvPr>
            <p:cNvSpPr txBox="1"/>
            <p:nvPr/>
          </p:nvSpPr>
          <p:spPr>
            <a:xfrm>
              <a:off x="8002664" y="5362288"/>
              <a:ext cx="761976" cy="2914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dirty="0">
                  <a:solidFill>
                    <a:schemeClr val="bg1">
                      <a:lumMod val="50000"/>
                    </a:schemeClr>
                  </a:solidFill>
                </a:rPr>
                <a:t>  spring</a:t>
              </a:r>
              <a:endParaRPr lang="en-NL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133B17C4-CB82-E448-889D-83E63CEAFA23}"/>
                </a:ext>
              </a:extLst>
            </p:cNvPr>
            <p:cNvCxnSpPr/>
            <p:nvPr/>
          </p:nvCxnSpPr>
          <p:spPr bwMode="auto">
            <a:xfrm flipH="1">
              <a:off x="4572000" y="3505200"/>
              <a:ext cx="4542819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00000"/>
              </a:solidFill>
              <a:prstDash val="sysDash"/>
              <a:round/>
              <a:headEnd type="none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858CF91-A0E3-444D-8AFC-A768873B4991}"/>
                </a:ext>
              </a:extLst>
            </p:cNvPr>
            <p:cNvSpPr txBox="1"/>
            <p:nvPr/>
          </p:nvSpPr>
          <p:spPr>
            <a:xfrm>
              <a:off x="5993419" y="3160215"/>
              <a:ext cx="128592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1200" dirty="0" err="1">
                  <a:solidFill>
                    <a:srgbClr val="C00000"/>
                  </a:solidFill>
                </a:rPr>
                <a:t>transformer</a:t>
              </a:r>
              <a:r>
                <a:rPr lang="nl-NL" sz="1200" dirty="0">
                  <a:solidFill>
                    <a:srgbClr val="C00000"/>
                  </a:solidFill>
                </a:rPr>
                <a:t> limit</a:t>
              </a:r>
              <a:endParaRPr lang="en-NL" sz="1200" dirty="0">
                <a:solidFill>
                  <a:srgbClr val="C00000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9D0D25D-3672-374C-8987-7FDFCAF342CA}"/>
                </a:ext>
              </a:extLst>
            </p:cNvPr>
            <p:cNvSpPr txBox="1"/>
            <p:nvPr/>
          </p:nvSpPr>
          <p:spPr>
            <a:xfrm>
              <a:off x="6011297" y="4111510"/>
              <a:ext cx="10134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l-NL" sz="1200" dirty="0" err="1">
                  <a:solidFill>
                    <a:schemeClr val="bg1">
                      <a:lumMod val="50000"/>
                    </a:schemeClr>
                  </a:solidFill>
                </a:rPr>
                <a:t>transformer</a:t>
              </a:r>
              <a:r>
                <a:rPr lang="nl-NL" sz="1200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</a:p>
            <a:p>
              <a:pPr algn="ctr"/>
              <a:r>
                <a:rPr lang="nl-NL" sz="1200" dirty="0" err="1">
                  <a:solidFill>
                    <a:schemeClr val="bg1">
                      <a:lumMod val="50000"/>
                    </a:schemeClr>
                  </a:solidFill>
                </a:rPr>
                <a:t>loading</a:t>
              </a:r>
              <a:endParaRPr lang="en-NL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6" name="Title 5">
            <a:extLst>
              <a:ext uri="{FF2B5EF4-FFF2-40B4-BE49-F238E27FC236}">
                <a16:creationId xmlns:a16="http://schemas.microsoft.com/office/drawing/2014/main" id="{F8A9F64C-0757-B14A-9E1A-46A3B0F9D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Recap vorige sprint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A463D6E9-63B5-D140-8054-C91BB2A3BF50}"/>
              </a:ext>
            </a:extLst>
          </p:cNvPr>
          <p:cNvSpPr txBox="1">
            <a:spLocks/>
          </p:cNvSpPr>
          <p:nvPr/>
        </p:nvSpPr>
        <p:spPr>
          <a:xfrm>
            <a:off x="685799" y="3115870"/>
            <a:ext cx="10421603" cy="30499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60363" indent="-36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tx2"/>
              </a:buClr>
              <a:buSzPct val="85000"/>
              <a:buFont typeface="Wingdings 2" panose="05020102010507070707" pitchFamily="18" charset="2"/>
              <a:buChar char="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0000" indent="-3600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bg2"/>
              </a:buClr>
              <a:buSzPct val="85000"/>
              <a:buFont typeface="Wingdings 2" panose="05020102010507070707" pitchFamily="18" charset="2"/>
              <a:buChar char="®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8000" indent="-2880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900"/>
              </a:spcAft>
              <a:buClr>
                <a:schemeClr val="tx1"/>
              </a:buClr>
              <a:buSzPct val="85000"/>
              <a:buFont typeface="Wingdings 2" panose="05020102010507070707" pitchFamily="18" charset="2"/>
              <a:buChar char="®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32000" indent="-2520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3"/>
              </a:buClr>
              <a:buSzPct val="85000"/>
              <a:buFont typeface="Wingdings 2" panose="05020102010507070707" pitchFamily="18" charset="2"/>
              <a:buChar char="®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84000" indent="-2520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8D8D8D"/>
              </a:buClr>
              <a:buSzPct val="85000"/>
              <a:buFont typeface="Wingdings 2" panose="05020102010507070707" pitchFamily="18" charset="2"/>
              <a:buChar char="®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488187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350A6-8456-D84C-9B35-1735ED479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</a:t>
            </a:r>
            <a:r>
              <a:rPr lang="en-NL" dirty="0"/>
              <a:t>eedback vorige keer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1E2DD1-D3EB-304D-B7BF-97E6A81F8CF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dirty="0"/>
              <a:t>P</a:t>
            </a:r>
            <a:r>
              <a:rPr lang="en-NL" dirty="0"/>
              <a:t>lot lijntje met max capacity</a:t>
            </a:r>
          </a:p>
          <a:p>
            <a:pPr lvl="1"/>
            <a:r>
              <a:rPr lang="en-GB" dirty="0"/>
              <a:t>N</a:t>
            </a:r>
            <a:r>
              <a:rPr lang="en-NL" dirty="0"/>
              <a:t>iet interessant voor forecast </a:t>
            </a:r>
          </a:p>
          <a:p>
            <a:pPr lvl="1"/>
            <a:r>
              <a:rPr lang="en-NL" dirty="0"/>
              <a:t>Wel voor visualisatie (metadata is er)</a:t>
            </a:r>
          </a:p>
          <a:p>
            <a:pPr lvl="1"/>
            <a:r>
              <a:rPr lang="en-NL" dirty="0">
                <a:sym typeface="Wingdings" pitchFamily="2" charset="2"/>
              </a:rPr>
              <a:t> Later bij visualisatie doen</a:t>
            </a:r>
          </a:p>
          <a:p>
            <a:pPr marL="360000" lvl="1" indent="0">
              <a:buNone/>
            </a:pPr>
            <a:endParaRPr lang="en-NL" dirty="0">
              <a:sym typeface="Wingdings" pitchFamily="2" charset="2"/>
            </a:endParaRPr>
          </a:p>
          <a:p>
            <a:r>
              <a:rPr lang="en-NL" dirty="0">
                <a:sym typeface="Wingdings" pitchFamily="2" charset="2"/>
              </a:rPr>
              <a:t>Verslaglegging</a:t>
            </a:r>
          </a:p>
          <a:p>
            <a:pPr lvl="1"/>
            <a:r>
              <a:rPr lang="en-GB" dirty="0">
                <a:sym typeface="Wingdings" pitchFamily="2" charset="2"/>
              </a:rPr>
              <a:t>S</a:t>
            </a:r>
            <a:r>
              <a:rPr lang="en-NL" dirty="0">
                <a:sym typeface="Wingdings" pitchFamily="2" charset="2"/>
              </a:rPr>
              <a:t>print 1  i.v.m. tijd *.ppt i.p.v. verslag</a:t>
            </a:r>
          </a:p>
          <a:p>
            <a:pPr lvl="1"/>
            <a:r>
              <a:rPr lang="en-NL" dirty="0">
                <a:sym typeface="Wingdings" pitchFamily="2" charset="2"/>
              </a:rPr>
              <a:t>Sprint 2  maak beiden …</a:t>
            </a:r>
          </a:p>
          <a:p>
            <a:pPr lvl="1"/>
            <a:r>
              <a:rPr lang="en-NL" dirty="0">
                <a:sym typeface="Wingdings" pitchFamily="2" charset="2"/>
              </a:rPr>
              <a:t> Nu vastleggen keuze</a:t>
            </a:r>
            <a:endParaRPr lang="en-N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CBF692-4D59-BB4C-BAF9-1421B7C45B71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nl-NL" dirty="0"/>
              <a:t>Trend (</a:t>
            </a:r>
            <a:r>
              <a:rPr lang="nl-NL" dirty="0">
                <a:sym typeface="Wingdings" pitchFamily="2" charset="2"/>
              </a:rPr>
              <a:t></a:t>
            </a:r>
            <a:r>
              <a:rPr lang="en-NL" dirty="0">
                <a:sym typeface="Wingdings" pitchFamily="2" charset="2"/>
              </a:rPr>
              <a:t>drift) als taylor reeks</a:t>
            </a:r>
          </a:p>
          <a:p>
            <a:pPr lvl="1"/>
            <a:r>
              <a:rPr lang="en-GB" dirty="0" err="1">
                <a:sym typeface="Wingdings" pitchFamily="2" charset="2"/>
              </a:rPr>
              <a:t>Exponentieel</a:t>
            </a:r>
            <a:r>
              <a:rPr lang="en-GB" dirty="0">
                <a:sym typeface="Wingdings" pitchFamily="2" charset="2"/>
              </a:rPr>
              <a:t> </a:t>
            </a:r>
            <a:r>
              <a:rPr lang="en-GB" dirty="0" err="1">
                <a:sym typeface="Wingdings" pitchFamily="2" charset="2"/>
              </a:rPr>
              <a:t>geimplementeerd</a:t>
            </a:r>
            <a:endParaRPr lang="en-GB" dirty="0">
              <a:sym typeface="Wingdings" pitchFamily="2" charset="2"/>
            </a:endParaRPr>
          </a:p>
          <a:p>
            <a:pPr lvl="2"/>
            <a:r>
              <a:rPr lang="en-GB" dirty="0">
                <a:sym typeface="Wingdings" pitchFamily="2" charset="2"/>
              </a:rPr>
              <a:t>Issues met </a:t>
            </a:r>
            <a:r>
              <a:rPr lang="en-GB" dirty="0" err="1">
                <a:sym typeface="Wingdings" pitchFamily="2" charset="2"/>
              </a:rPr>
              <a:t>trainen</a:t>
            </a:r>
            <a:r>
              <a:rPr lang="en-GB" dirty="0">
                <a:sym typeface="Wingdings" pitchFamily="2" charset="2"/>
              </a:rPr>
              <a:t> model</a:t>
            </a:r>
            <a:endParaRPr lang="en-NL" dirty="0">
              <a:sym typeface="Wingdings" pitchFamily="2" charset="2"/>
            </a:endParaRPr>
          </a:p>
          <a:p>
            <a:pPr lvl="1"/>
            <a:r>
              <a:rPr lang="en-GB" dirty="0" err="1">
                <a:sym typeface="Wingdings" pitchFamily="2" charset="2"/>
              </a:rPr>
              <a:t>Discussie</a:t>
            </a:r>
            <a:r>
              <a:rPr lang="en-GB" dirty="0">
                <a:sym typeface="Wingdings" pitchFamily="2" charset="2"/>
              </a:rPr>
              <a:t> </a:t>
            </a:r>
          </a:p>
          <a:p>
            <a:pPr lvl="2"/>
            <a:r>
              <a:rPr lang="en-GB" dirty="0">
                <a:sym typeface="Wingdings" pitchFamily="2" charset="2"/>
              </a:rPr>
              <a:t>M</a:t>
            </a:r>
            <a:r>
              <a:rPr lang="en-NL" dirty="0">
                <a:sym typeface="Wingdings" pitchFamily="2" charset="2"/>
              </a:rPr>
              <a:t>odel minder aandacht geven</a:t>
            </a:r>
          </a:p>
          <a:p>
            <a:pPr lvl="2"/>
            <a:r>
              <a:rPr lang="en-GB" dirty="0">
                <a:sym typeface="Wingdings" pitchFamily="2" charset="2"/>
              </a:rPr>
              <a:t>L</a:t>
            </a:r>
            <a:r>
              <a:rPr lang="en-NL" dirty="0">
                <a:sym typeface="Wingdings" pitchFamily="2" charset="2"/>
              </a:rPr>
              <a:t>eerpunten liggen elders  productie</a:t>
            </a:r>
            <a:endParaRPr lang="en-GB" dirty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5521857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B632C918-4737-F14E-95D2-27C7065F8D2F}"/>
              </a:ext>
            </a:extLst>
          </p:cNvPr>
          <p:cNvSpPr/>
          <p:nvPr/>
        </p:nvSpPr>
        <p:spPr>
          <a:xfrm>
            <a:off x="9684867" y="2449351"/>
            <a:ext cx="2156748" cy="1767420"/>
          </a:xfrm>
          <a:prstGeom prst="roundRect">
            <a:avLst>
              <a:gd name="adj" fmla="val 1196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NL" dirty="0">
                <a:solidFill>
                  <a:sysClr val="windowText" lastClr="000000"/>
                </a:solidFill>
              </a:rPr>
              <a:t>dashboard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132F39D-0E77-8A43-AEA7-55D015930BA3}"/>
              </a:ext>
            </a:extLst>
          </p:cNvPr>
          <p:cNvSpPr/>
          <p:nvPr/>
        </p:nvSpPr>
        <p:spPr>
          <a:xfrm>
            <a:off x="4750747" y="1074281"/>
            <a:ext cx="3134544" cy="398395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L" dirty="0">
                <a:solidFill>
                  <a:sysClr val="windowText" lastClr="000000"/>
                </a:solidFill>
              </a:rPr>
              <a:t>model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C36A59F-36AB-644C-8B1C-D4B3E2627F4D}"/>
              </a:ext>
            </a:extLst>
          </p:cNvPr>
          <p:cNvGrpSpPr/>
          <p:nvPr/>
        </p:nvGrpSpPr>
        <p:grpSpPr>
          <a:xfrm>
            <a:off x="198571" y="2863985"/>
            <a:ext cx="997527" cy="961901"/>
            <a:chOff x="683999" y="1935678"/>
            <a:chExt cx="997527" cy="961901"/>
          </a:xfrm>
        </p:grpSpPr>
        <p:sp>
          <p:nvSpPr>
            <p:cNvPr id="5" name="Can 4">
              <a:extLst>
                <a:ext uri="{FF2B5EF4-FFF2-40B4-BE49-F238E27FC236}">
                  <a16:creationId xmlns:a16="http://schemas.microsoft.com/office/drawing/2014/main" id="{C3532981-5B06-7E47-A284-C84AC4AC2608}"/>
                </a:ext>
              </a:extLst>
            </p:cNvPr>
            <p:cNvSpPr/>
            <p:nvPr/>
          </p:nvSpPr>
          <p:spPr>
            <a:xfrm>
              <a:off x="683999" y="1935678"/>
              <a:ext cx="997527" cy="938151"/>
            </a:xfrm>
            <a:prstGeom prst="can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pic>
          <p:nvPicPr>
            <p:cNvPr id="1026" name="Picture 2" descr="Snowflake: carrières en profielen voor huidige medewerkers | Referrals  zoeken | LinkedIn">
              <a:extLst>
                <a:ext uri="{FF2B5EF4-FFF2-40B4-BE49-F238E27FC236}">
                  <a16:creationId xmlns:a16="http://schemas.microsoft.com/office/drawing/2014/main" id="{FF189327-37A9-E642-8B24-ADCD12569C7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2948" y="2137952"/>
              <a:ext cx="759627" cy="7596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93CF73CF-ADBD-DB4E-88C9-4195200A0BB2}"/>
              </a:ext>
            </a:extLst>
          </p:cNvPr>
          <p:cNvGrpSpPr/>
          <p:nvPr/>
        </p:nvGrpSpPr>
        <p:grpSpPr>
          <a:xfrm>
            <a:off x="198571" y="1766330"/>
            <a:ext cx="997527" cy="1022501"/>
            <a:chOff x="1845802" y="2959924"/>
            <a:chExt cx="997527" cy="1022501"/>
          </a:xfrm>
        </p:grpSpPr>
        <p:sp>
          <p:nvSpPr>
            <p:cNvPr id="7" name="Can 6">
              <a:extLst>
                <a:ext uri="{FF2B5EF4-FFF2-40B4-BE49-F238E27FC236}">
                  <a16:creationId xmlns:a16="http://schemas.microsoft.com/office/drawing/2014/main" id="{DA5A4B8A-386D-0C4D-8E25-929F79C7E966}"/>
                </a:ext>
              </a:extLst>
            </p:cNvPr>
            <p:cNvSpPr/>
            <p:nvPr/>
          </p:nvSpPr>
          <p:spPr>
            <a:xfrm>
              <a:off x="1845802" y="2959924"/>
              <a:ext cx="997527" cy="938151"/>
            </a:xfrm>
            <a:prstGeom prst="can">
              <a:avLst/>
            </a:prstGeom>
            <a:solidFill>
              <a:srgbClr val="FF5800">
                <a:alpha val="7803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pic>
          <p:nvPicPr>
            <p:cNvPr id="1028" name="Picture 4" descr="Amazon Athena Data Connector for Marketing Analytics | Adverity">
              <a:extLst>
                <a:ext uri="{FF2B5EF4-FFF2-40B4-BE49-F238E27FC236}">
                  <a16:creationId xmlns:a16="http://schemas.microsoft.com/office/drawing/2014/main" id="{FE874AF3-9DB3-6C4F-81D2-B96210FF13A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2615" y="3098525"/>
              <a:ext cx="883900" cy="8839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4EB8ABCE-B024-5E43-B309-C63308B696F5}"/>
              </a:ext>
            </a:extLst>
          </p:cNvPr>
          <p:cNvGrpSpPr/>
          <p:nvPr/>
        </p:nvGrpSpPr>
        <p:grpSpPr>
          <a:xfrm>
            <a:off x="3320528" y="1766330"/>
            <a:ext cx="997527" cy="938151"/>
            <a:chOff x="3857660" y="2897579"/>
            <a:chExt cx="997527" cy="938151"/>
          </a:xfrm>
        </p:grpSpPr>
        <p:sp>
          <p:nvSpPr>
            <p:cNvPr id="11" name="Can 10">
              <a:extLst>
                <a:ext uri="{FF2B5EF4-FFF2-40B4-BE49-F238E27FC236}">
                  <a16:creationId xmlns:a16="http://schemas.microsoft.com/office/drawing/2014/main" id="{D6B20096-7087-8D46-A3E9-1E3432060680}"/>
                </a:ext>
              </a:extLst>
            </p:cNvPr>
            <p:cNvSpPr/>
            <p:nvPr/>
          </p:nvSpPr>
          <p:spPr>
            <a:xfrm>
              <a:off x="3857660" y="2897579"/>
              <a:ext cx="997527" cy="938151"/>
            </a:xfrm>
            <a:prstGeom prst="can">
              <a:avLst/>
            </a:prstGeom>
            <a:solidFill>
              <a:srgbClr val="FF5800">
                <a:alpha val="7803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pic>
          <p:nvPicPr>
            <p:cNvPr id="1030" name="Picture 6" descr="AWS S3 monitoring and integration with Zabbix">
              <a:extLst>
                <a:ext uri="{FF2B5EF4-FFF2-40B4-BE49-F238E27FC236}">
                  <a16:creationId xmlns:a16="http://schemas.microsoft.com/office/drawing/2014/main" id="{F7996F12-FECC-B746-9A0A-A1FFB39DA1B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85933" y="3171810"/>
              <a:ext cx="540980" cy="6550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" name="Pentagon 9">
            <a:extLst>
              <a:ext uri="{FF2B5EF4-FFF2-40B4-BE49-F238E27FC236}">
                <a16:creationId xmlns:a16="http://schemas.microsoft.com/office/drawing/2014/main" id="{A99D7267-C9DD-3144-A227-64691051763C}"/>
              </a:ext>
            </a:extLst>
          </p:cNvPr>
          <p:cNvSpPr/>
          <p:nvPr/>
        </p:nvSpPr>
        <p:spPr>
          <a:xfrm>
            <a:off x="1513617" y="2346881"/>
            <a:ext cx="1591293" cy="883900"/>
          </a:xfrm>
          <a:prstGeom prst="homePlat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weekly extremes</a:t>
            </a:r>
            <a:endParaRPr lang="en-NL" dirty="0">
              <a:solidFill>
                <a:sysClr val="windowText" lastClr="000000"/>
              </a:solidFill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11DE706-58C1-D146-8461-3B2084B7F396}"/>
              </a:ext>
            </a:extLst>
          </p:cNvPr>
          <p:cNvGrpSpPr/>
          <p:nvPr/>
        </p:nvGrpSpPr>
        <p:grpSpPr>
          <a:xfrm>
            <a:off x="3320530" y="2863985"/>
            <a:ext cx="997527" cy="961901"/>
            <a:chOff x="683999" y="1935678"/>
            <a:chExt cx="997527" cy="961901"/>
          </a:xfrm>
        </p:grpSpPr>
        <p:sp>
          <p:nvSpPr>
            <p:cNvPr id="16" name="Can 15">
              <a:extLst>
                <a:ext uri="{FF2B5EF4-FFF2-40B4-BE49-F238E27FC236}">
                  <a16:creationId xmlns:a16="http://schemas.microsoft.com/office/drawing/2014/main" id="{539D27EF-F5E1-9347-A4EA-F977B71D6A5B}"/>
                </a:ext>
              </a:extLst>
            </p:cNvPr>
            <p:cNvSpPr/>
            <p:nvPr/>
          </p:nvSpPr>
          <p:spPr>
            <a:xfrm>
              <a:off x="683999" y="1935678"/>
              <a:ext cx="997527" cy="938151"/>
            </a:xfrm>
            <a:prstGeom prst="can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pic>
          <p:nvPicPr>
            <p:cNvPr id="17" name="Picture 2" descr="Snowflake: carrières en profielen voor huidige medewerkers | Referrals  zoeken | LinkedIn">
              <a:extLst>
                <a:ext uri="{FF2B5EF4-FFF2-40B4-BE49-F238E27FC236}">
                  <a16:creationId xmlns:a16="http://schemas.microsoft.com/office/drawing/2014/main" id="{FBD62B4B-BC72-5C40-A624-3EFEA31FB7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2948" y="2137952"/>
              <a:ext cx="759627" cy="7596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3" name="Cross 12">
            <a:extLst>
              <a:ext uri="{FF2B5EF4-FFF2-40B4-BE49-F238E27FC236}">
                <a16:creationId xmlns:a16="http://schemas.microsoft.com/office/drawing/2014/main" id="{8EDA9C01-9B7A-3A4C-BAEC-67BD82D6AA64}"/>
              </a:ext>
            </a:extLst>
          </p:cNvPr>
          <p:cNvSpPr/>
          <p:nvPr/>
        </p:nvSpPr>
        <p:spPr>
          <a:xfrm rot="18900000">
            <a:off x="204244" y="1742316"/>
            <a:ext cx="986179" cy="986179"/>
          </a:xfrm>
          <a:prstGeom prst="plus">
            <a:avLst>
              <a:gd name="adj" fmla="val 41858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0" name="Cross 19">
            <a:extLst>
              <a:ext uri="{FF2B5EF4-FFF2-40B4-BE49-F238E27FC236}">
                <a16:creationId xmlns:a16="http://schemas.microsoft.com/office/drawing/2014/main" id="{27C0D93B-15AD-F64D-BF56-98E4F0F8E1EA}"/>
              </a:ext>
            </a:extLst>
          </p:cNvPr>
          <p:cNvSpPr/>
          <p:nvPr/>
        </p:nvSpPr>
        <p:spPr>
          <a:xfrm rot="18900000">
            <a:off x="3326201" y="1742315"/>
            <a:ext cx="986179" cy="986179"/>
          </a:xfrm>
          <a:prstGeom prst="plus">
            <a:avLst>
              <a:gd name="adj" fmla="val 41858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8A8CD3D-01E4-884A-918C-0E0959B49AF9}"/>
              </a:ext>
            </a:extLst>
          </p:cNvPr>
          <p:cNvCxnSpPr>
            <a:cxnSpLocks/>
          </p:cNvCxnSpPr>
          <p:nvPr/>
        </p:nvCxnSpPr>
        <p:spPr>
          <a:xfrm>
            <a:off x="1196098" y="2235404"/>
            <a:ext cx="317519" cy="1717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98B1673-652D-1A41-BA63-F3B7F9B151B6}"/>
              </a:ext>
            </a:extLst>
          </p:cNvPr>
          <p:cNvCxnSpPr>
            <a:cxnSpLocks/>
            <a:stCxn id="5" idx="4"/>
          </p:cNvCxnSpPr>
          <p:nvPr/>
        </p:nvCxnSpPr>
        <p:spPr>
          <a:xfrm flipV="1">
            <a:off x="1196098" y="3104462"/>
            <a:ext cx="317519" cy="22859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DCF9FA1-B2D6-004F-ABFD-1292B92D8859}"/>
              </a:ext>
            </a:extLst>
          </p:cNvPr>
          <p:cNvCxnSpPr>
            <a:cxnSpLocks/>
            <a:endCxn id="11" idx="2"/>
          </p:cNvCxnSpPr>
          <p:nvPr/>
        </p:nvCxnSpPr>
        <p:spPr>
          <a:xfrm flipV="1">
            <a:off x="2897311" y="2235406"/>
            <a:ext cx="423217" cy="29941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3255825-5C0B-9545-885F-9114DE060F83}"/>
              </a:ext>
            </a:extLst>
          </p:cNvPr>
          <p:cNvCxnSpPr>
            <a:cxnSpLocks/>
            <a:endCxn id="16" idx="2"/>
          </p:cNvCxnSpPr>
          <p:nvPr/>
        </p:nvCxnSpPr>
        <p:spPr>
          <a:xfrm>
            <a:off x="2897363" y="3032162"/>
            <a:ext cx="423167" cy="30089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6" name="Picture 2">
            <a:extLst>
              <a:ext uri="{FF2B5EF4-FFF2-40B4-BE49-F238E27FC236}">
                <a16:creationId xmlns:a16="http://schemas.microsoft.com/office/drawing/2014/main" id="{81D08ECC-F631-D04F-919C-4FB2B545E9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8266" y="1441142"/>
            <a:ext cx="2324311" cy="2547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6" name="Group 45">
            <a:extLst>
              <a:ext uri="{FF2B5EF4-FFF2-40B4-BE49-F238E27FC236}">
                <a16:creationId xmlns:a16="http://schemas.microsoft.com/office/drawing/2014/main" id="{3162877B-1345-8D4B-AB8D-4E6938D7739B}"/>
              </a:ext>
            </a:extLst>
          </p:cNvPr>
          <p:cNvGrpSpPr/>
          <p:nvPr/>
        </p:nvGrpSpPr>
        <p:grpSpPr>
          <a:xfrm>
            <a:off x="5068266" y="4026637"/>
            <a:ext cx="2324311" cy="873100"/>
            <a:chOff x="6006341" y="4644805"/>
            <a:chExt cx="2324311" cy="873100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ACBD84FC-CF56-4042-97F8-31584BF2DD5D}"/>
                </a:ext>
              </a:extLst>
            </p:cNvPr>
            <p:cNvGrpSpPr/>
            <p:nvPr/>
          </p:nvGrpSpPr>
          <p:grpSpPr>
            <a:xfrm>
              <a:off x="6006341" y="4644805"/>
              <a:ext cx="2324311" cy="873100"/>
              <a:chOff x="8846108" y="3809769"/>
              <a:chExt cx="2324311" cy="873100"/>
            </a:xfrm>
          </p:grpSpPr>
          <p:pic>
            <p:nvPicPr>
              <p:cNvPr id="38" name="Picture 2">
                <a:extLst>
                  <a:ext uri="{FF2B5EF4-FFF2-40B4-BE49-F238E27FC236}">
                    <a16:creationId xmlns:a16="http://schemas.microsoft.com/office/drawing/2014/main" id="{C62C47C8-04DF-A64B-9033-CC68A7B8263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65732"/>
              <a:stretch/>
            </p:blipFill>
            <p:spPr bwMode="auto">
              <a:xfrm>
                <a:off x="8846108" y="3809769"/>
                <a:ext cx="2324311" cy="8731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07DA99AE-427D-F947-91E0-4D377148BD3C}"/>
                  </a:ext>
                </a:extLst>
              </p:cNvPr>
              <p:cNvSpPr/>
              <p:nvPr/>
            </p:nvSpPr>
            <p:spPr>
              <a:xfrm>
                <a:off x="8965871" y="3891134"/>
                <a:ext cx="2168923" cy="727888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/>
              </a:p>
            </p:txBody>
          </p:sp>
        </p:grp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C407CB3-EF58-6747-9F73-EFEC51ECFAB2}"/>
                </a:ext>
              </a:extLst>
            </p:cNvPr>
            <p:cNvCxnSpPr/>
            <p:nvPr/>
          </p:nvCxnSpPr>
          <p:spPr>
            <a:xfrm>
              <a:off x="6161729" y="5359055"/>
              <a:ext cx="475013" cy="0"/>
            </a:xfrm>
            <a:prstGeom prst="line">
              <a:avLst/>
            </a:prstGeom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5CE1D12B-1B9E-5A41-AC6F-4CA49686BEF5}"/>
                </a:ext>
              </a:extLst>
            </p:cNvPr>
            <p:cNvCxnSpPr>
              <a:cxnSpLocks/>
            </p:cNvCxnSpPr>
            <p:nvPr/>
          </p:nvCxnSpPr>
          <p:spPr>
            <a:xfrm>
              <a:off x="7145402" y="5359055"/>
              <a:ext cx="1106384" cy="0"/>
            </a:xfrm>
            <a:prstGeom prst="line">
              <a:avLst/>
            </a:prstGeom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A00DFD36-F002-F74F-834C-075ACBD635F5}"/>
                </a:ext>
              </a:extLst>
            </p:cNvPr>
            <p:cNvCxnSpPr>
              <a:cxnSpLocks/>
            </p:cNvCxnSpPr>
            <p:nvPr/>
          </p:nvCxnSpPr>
          <p:spPr>
            <a:xfrm>
              <a:off x="6636742" y="5083943"/>
              <a:ext cx="508660" cy="0"/>
            </a:xfrm>
            <a:prstGeom prst="line">
              <a:avLst/>
            </a:prstGeom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8EC8E9D0-B3B4-B94F-AD03-962C922D477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45402" y="5083943"/>
              <a:ext cx="0" cy="292393"/>
            </a:xfrm>
            <a:prstGeom prst="line">
              <a:avLst/>
            </a:prstGeom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31D96F8D-6F9B-2948-94DD-4CD6D524891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36742" y="5083943"/>
              <a:ext cx="0" cy="292393"/>
            </a:xfrm>
            <a:prstGeom prst="line">
              <a:avLst/>
            </a:prstGeom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FE36430-776D-114A-BCE9-D9B63ED774FB}"/>
              </a:ext>
            </a:extLst>
          </p:cNvPr>
          <p:cNvCxnSpPr>
            <a:cxnSpLocks/>
          </p:cNvCxnSpPr>
          <p:nvPr/>
        </p:nvCxnSpPr>
        <p:spPr>
          <a:xfrm>
            <a:off x="4318055" y="3413219"/>
            <a:ext cx="43207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1D3EDD99-974F-E146-A43C-6F2753C2D6E8}"/>
              </a:ext>
            </a:extLst>
          </p:cNvPr>
          <p:cNvCxnSpPr>
            <a:cxnSpLocks/>
          </p:cNvCxnSpPr>
          <p:nvPr/>
        </p:nvCxnSpPr>
        <p:spPr>
          <a:xfrm>
            <a:off x="7884282" y="3413219"/>
            <a:ext cx="39744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5" name="Group 54">
            <a:extLst>
              <a:ext uri="{FF2B5EF4-FFF2-40B4-BE49-F238E27FC236}">
                <a16:creationId xmlns:a16="http://schemas.microsoft.com/office/drawing/2014/main" id="{38AC8DBF-B4CA-4B43-8F7D-7DA1950AD985}"/>
              </a:ext>
            </a:extLst>
          </p:cNvPr>
          <p:cNvGrpSpPr/>
          <p:nvPr/>
        </p:nvGrpSpPr>
        <p:grpSpPr>
          <a:xfrm>
            <a:off x="8289627" y="2852109"/>
            <a:ext cx="997527" cy="961901"/>
            <a:chOff x="683999" y="1935678"/>
            <a:chExt cx="997527" cy="961901"/>
          </a:xfrm>
        </p:grpSpPr>
        <p:sp>
          <p:nvSpPr>
            <p:cNvPr id="56" name="Can 55">
              <a:extLst>
                <a:ext uri="{FF2B5EF4-FFF2-40B4-BE49-F238E27FC236}">
                  <a16:creationId xmlns:a16="http://schemas.microsoft.com/office/drawing/2014/main" id="{16BDA198-EC41-164F-8A15-D77BE8C1CA34}"/>
                </a:ext>
              </a:extLst>
            </p:cNvPr>
            <p:cNvSpPr/>
            <p:nvPr/>
          </p:nvSpPr>
          <p:spPr>
            <a:xfrm>
              <a:off x="683999" y="1935678"/>
              <a:ext cx="997527" cy="938151"/>
            </a:xfrm>
            <a:prstGeom prst="can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pic>
          <p:nvPicPr>
            <p:cNvPr id="57" name="Picture 2" descr="Snowflake: carrières en profielen voor huidige medewerkers | Referrals  zoeken | LinkedIn">
              <a:extLst>
                <a:ext uri="{FF2B5EF4-FFF2-40B4-BE49-F238E27FC236}">
                  <a16:creationId xmlns:a16="http://schemas.microsoft.com/office/drawing/2014/main" id="{06E7FD69-8BFE-1E4E-B809-82D509F4709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2948" y="2137952"/>
              <a:ext cx="759627" cy="7596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1" name="Picture 50">
            <a:extLst>
              <a:ext uri="{FF2B5EF4-FFF2-40B4-BE49-F238E27FC236}">
                <a16:creationId xmlns:a16="http://schemas.microsoft.com/office/drawing/2014/main" id="{256C1148-E446-4D48-8362-D001484E596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07732" y="2565945"/>
            <a:ext cx="1909686" cy="1655738"/>
          </a:xfrm>
          <a:prstGeom prst="rect">
            <a:avLst/>
          </a:prstGeom>
        </p:spPr>
      </p:pic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A35E94CE-77AD-D246-98AE-97071DE6EB9F}"/>
              </a:ext>
            </a:extLst>
          </p:cNvPr>
          <p:cNvCxnSpPr>
            <a:cxnSpLocks/>
          </p:cNvCxnSpPr>
          <p:nvPr/>
        </p:nvCxnSpPr>
        <p:spPr>
          <a:xfrm>
            <a:off x="9274421" y="3449094"/>
            <a:ext cx="39744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6" name="Group 85">
            <a:extLst>
              <a:ext uri="{FF2B5EF4-FFF2-40B4-BE49-F238E27FC236}">
                <a16:creationId xmlns:a16="http://schemas.microsoft.com/office/drawing/2014/main" id="{E93D6559-CEF9-4544-857A-42EA2A52C03E}"/>
              </a:ext>
            </a:extLst>
          </p:cNvPr>
          <p:cNvGrpSpPr/>
          <p:nvPr/>
        </p:nvGrpSpPr>
        <p:grpSpPr>
          <a:xfrm>
            <a:off x="1634772" y="568240"/>
            <a:ext cx="881060" cy="506041"/>
            <a:chOff x="2016251" y="4393696"/>
            <a:chExt cx="881060" cy="506041"/>
          </a:xfrm>
        </p:grpSpPr>
        <p:sp>
          <p:nvSpPr>
            <p:cNvPr id="85" name="Curved Left Arrow 84">
              <a:extLst>
                <a:ext uri="{FF2B5EF4-FFF2-40B4-BE49-F238E27FC236}">
                  <a16:creationId xmlns:a16="http://schemas.microsoft.com/office/drawing/2014/main" id="{43DCE9B0-5822-7044-A5DB-C150E8100EE9}"/>
                </a:ext>
              </a:extLst>
            </p:cNvPr>
            <p:cNvSpPr/>
            <p:nvPr/>
          </p:nvSpPr>
          <p:spPr>
            <a:xfrm>
              <a:off x="2493818" y="4463187"/>
              <a:ext cx="403493" cy="436550"/>
            </a:xfrm>
            <a:prstGeom prst="curvedLef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>
                <a:solidFill>
                  <a:schemeClr val="tx1"/>
                </a:solidFill>
              </a:endParaRPr>
            </a:p>
          </p:txBody>
        </p:sp>
        <p:sp>
          <p:nvSpPr>
            <p:cNvPr id="90" name="Curved Left Arrow 89">
              <a:extLst>
                <a:ext uri="{FF2B5EF4-FFF2-40B4-BE49-F238E27FC236}">
                  <a16:creationId xmlns:a16="http://schemas.microsoft.com/office/drawing/2014/main" id="{D5790EA2-38A9-7644-BFB9-AB9436C6D78B}"/>
                </a:ext>
              </a:extLst>
            </p:cNvPr>
            <p:cNvSpPr/>
            <p:nvPr/>
          </p:nvSpPr>
          <p:spPr>
            <a:xfrm rot="10800000">
              <a:off x="2016251" y="4393696"/>
              <a:ext cx="403493" cy="436550"/>
            </a:xfrm>
            <a:prstGeom prst="curvedLef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>
                <a:solidFill>
                  <a:schemeClr val="tx1"/>
                </a:solidFill>
              </a:endParaRPr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2E83306E-DE2A-344D-898D-37C45CBCE0BD}"/>
              </a:ext>
            </a:extLst>
          </p:cNvPr>
          <p:cNvGrpSpPr/>
          <p:nvPr/>
        </p:nvGrpSpPr>
        <p:grpSpPr>
          <a:xfrm>
            <a:off x="5865847" y="530582"/>
            <a:ext cx="881060" cy="506041"/>
            <a:chOff x="2016251" y="4393696"/>
            <a:chExt cx="881060" cy="506041"/>
          </a:xfrm>
        </p:grpSpPr>
        <p:sp>
          <p:nvSpPr>
            <p:cNvPr id="93" name="Curved Left Arrow 92">
              <a:extLst>
                <a:ext uri="{FF2B5EF4-FFF2-40B4-BE49-F238E27FC236}">
                  <a16:creationId xmlns:a16="http://schemas.microsoft.com/office/drawing/2014/main" id="{7A2E9A0D-1C46-664C-A8AC-F7FBCBAB1775}"/>
                </a:ext>
              </a:extLst>
            </p:cNvPr>
            <p:cNvSpPr/>
            <p:nvPr/>
          </p:nvSpPr>
          <p:spPr>
            <a:xfrm>
              <a:off x="2493818" y="4463187"/>
              <a:ext cx="403493" cy="436550"/>
            </a:xfrm>
            <a:prstGeom prst="curvedLef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>
                <a:solidFill>
                  <a:schemeClr val="tx1"/>
                </a:solidFill>
              </a:endParaRPr>
            </a:p>
          </p:txBody>
        </p:sp>
        <p:sp>
          <p:nvSpPr>
            <p:cNvPr id="94" name="Curved Left Arrow 93">
              <a:extLst>
                <a:ext uri="{FF2B5EF4-FFF2-40B4-BE49-F238E27FC236}">
                  <a16:creationId xmlns:a16="http://schemas.microsoft.com/office/drawing/2014/main" id="{E7FA653C-779F-E24D-AD25-742F3A793749}"/>
                </a:ext>
              </a:extLst>
            </p:cNvPr>
            <p:cNvSpPr/>
            <p:nvPr/>
          </p:nvSpPr>
          <p:spPr>
            <a:xfrm rot="10800000">
              <a:off x="2016251" y="4393696"/>
              <a:ext cx="403493" cy="436550"/>
            </a:xfrm>
            <a:prstGeom prst="curvedLef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>
                <a:solidFill>
                  <a:schemeClr val="tx1"/>
                </a:solidFill>
              </a:endParaRPr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59674CFC-4386-8243-91A1-6871DDE74046}"/>
              </a:ext>
            </a:extLst>
          </p:cNvPr>
          <p:cNvGrpSpPr/>
          <p:nvPr/>
        </p:nvGrpSpPr>
        <p:grpSpPr>
          <a:xfrm>
            <a:off x="10322045" y="530582"/>
            <a:ext cx="881060" cy="506041"/>
            <a:chOff x="2016251" y="4393696"/>
            <a:chExt cx="881060" cy="506041"/>
          </a:xfrm>
        </p:grpSpPr>
        <p:sp>
          <p:nvSpPr>
            <p:cNvPr id="96" name="Curved Left Arrow 95">
              <a:extLst>
                <a:ext uri="{FF2B5EF4-FFF2-40B4-BE49-F238E27FC236}">
                  <a16:creationId xmlns:a16="http://schemas.microsoft.com/office/drawing/2014/main" id="{CF262E4A-17EE-BB45-A352-82DB39597DB0}"/>
                </a:ext>
              </a:extLst>
            </p:cNvPr>
            <p:cNvSpPr/>
            <p:nvPr/>
          </p:nvSpPr>
          <p:spPr>
            <a:xfrm>
              <a:off x="2493818" y="4463187"/>
              <a:ext cx="403493" cy="436550"/>
            </a:xfrm>
            <a:prstGeom prst="curvedLef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>
                <a:solidFill>
                  <a:schemeClr val="tx1"/>
                </a:solidFill>
              </a:endParaRPr>
            </a:p>
          </p:txBody>
        </p:sp>
        <p:sp>
          <p:nvSpPr>
            <p:cNvPr id="97" name="Curved Left Arrow 96">
              <a:extLst>
                <a:ext uri="{FF2B5EF4-FFF2-40B4-BE49-F238E27FC236}">
                  <a16:creationId xmlns:a16="http://schemas.microsoft.com/office/drawing/2014/main" id="{F992C4B0-3B05-EB45-B70B-969BBF6474F9}"/>
                </a:ext>
              </a:extLst>
            </p:cNvPr>
            <p:cNvSpPr/>
            <p:nvPr/>
          </p:nvSpPr>
          <p:spPr>
            <a:xfrm rot="10800000">
              <a:off x="2016251" y="4393696"/>
              <a:ext cx="403493" cy="436550"/>
            </a:xfrm>
            <a:prstGeom prst="curvedLef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>
                <a:solidFill>
                  <a:schemeClr val="tx1"/>
                </a:solidFill>
              </a:endParaRPr>
            </a:p>
          </p:txBody>
        </p:sp>
      </p:grpSp>
      <p:sp>
        <p:nvSpPr>
          <p:cNvPr id="87" name="TextBox 86">
            <a:extLst>
              <a:ext uri="{FF2B5EF4-FFF2-40B4-BE49-F238E27FC236}">
                <a16:creationId xmlns:a16="http://schemas.microsoft.com/office/drawing/2014/main" id="{F6F538B3-DC47-594E-BA1E-C69790964841}"/>
              </a:ext>
            </a:extLst>
          </p:cNvPr>
          <p:cNvSpPr txBox="1"/>
          <p:nvPr/>
        </p:nvSpPr>
        <p:spPr>
          <a:xfrm>
            <a:off x="1093134" y="193245"/>
            <a:ext cx="189026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spcAft>
                <a:spcPts val="600"/>
              </a:spcAft>
              <a:buClr>
                <a:schemeClr val="tx2"/>
              </a:buClr>
            </a:pPr>
            <a:r>
              <a:rPr lang="en-GB" dirty="0"/>
              <a:t>m</a:t>
            </a:r>
            <a:r>
              <a:rPr lang="en-NL" dirty="0"/>
              <a:t>onthly / weekly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C659A4DC-3952-D44F-90C7-82B10FFCAF54}"/>
              </a:ext>
            </a:extLst>
          </p:cNvPr>
          <p:cNvSpPr txBox="1"/>
          <p:nvPr/>
        </p:nvSpPr>
        <p:spPr>
          <a:xfrm>
            <a:off x="5754328" y="203841"/>
            <a:ext cx="992579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spcAft>
                <a:spcPts val="600"/>
              </a:spcAft>
              <a:buClr>
                <a:schemeClr val="tx2"/>
              </a:buClr>
            </a:pPr>
            <a:r>
              <a:rPr lang="nl-NL" dirty="0" err="1"/>
              <a:t>monthly</a:t>
            </a:r>
            <a:endParaRPr lang="en-NL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8E8E2A77-1114-8847-8E4A-6414BBCB1FE1}"/>
              </a:ext>
            </a:extLst>
          </p:cNvPr>
          <p:cNvSpPr txBox="1"/>
          <p:nvPr/>
        </p:nvSpPr>
        <p:spPr>
          <a:xfrm>
            <a:off x="10288983" y="172444"/>
            <a:ext cx="889987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spcAft>
                <a:spcPts val="600"/>
              </a:spcAft>
              <a:buClr>
                <a:schemeClr val="tx2"/>
              </a:buClr>
            </a:pPr>
            <a:r>
              <a:rPr lang="nl-NL" dirty="0" err="1"/>
              <a:t>always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7788772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789654C9-2C42-6341-942B-D4E97C1BFBCC}"/>
              </a:ext>
            </a:extLst>
          </p:cNvPr>
          <p:cNvGrpSpPr/>
          <p:nvPr/>
        </p:nvGrpSpPr>
        <p:grpSpPr>
          <a:xfrm>
            <a:off x="336227" y="266046"/>
            <a:ext cx="11508220" cy="1304005"/>
            <a:chOff x="952900" y="1440684"/>
            <a:chExt cx="9085643" cy="1029501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2C22CB0A-CA0C-9543-8D57-079EAA24DEF8}"/>
                </a:ext>
              </a:extLst>
            </p:cNvPr>
            <p:cNvGrpSpPr/>
            <p:nvPr/>
          </p:nvGrpSpPr>
          <p:grpSpPr>
            <a:xfrm>
              <a:off x="952900" y="1848052"/>
              <a:ext cx="9085643" cy="424880"/>
              <a:chOff x="1393083" y="1434164"/>
              <a:chExt cx="9085643" cy="492256"/>
            </a:xfrm>
            <a:solidFill>
              <a:schemeClr val="bg1">
                <a:lumMod val="50000"/>
              </a:schemeClr>
            </a:solidFill>
          </p:grpSpPr>
          <p:sp>
            <p:nvSpPr>
              <p:cNvPr id="19" name="Chevron 18">
                <a:extLst>
                  <a:ext uri="{FF2B5EF4-FFF2-40B4-BE49-F238E27FC236}">
                    <a16:creationId xmlns:a16="http://schemas.microsoft.com/office/drawing/2014/main" id="{5588B0FF-6B94-DB4C-8F0C-B23B1E109867}"/>
                  </a:ext>
                </a:extLst>
              </p:cNvPr>
              <p:cNvSpPr/>
              <p:nvPr/>
            </p:nvSpPr>
            <p:spPr>
              <a:xfrm>
                <a:off x="5893743" y="1434164"/>
                <a:ext cx="1584542" cy="492256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NL" sz="1200" dirty="0">
                    <a:solidFill>
                      <a:schemeClr val="bg1"/>
                    </a:solidFill>
                  </a:rPr>
                  <a:t>Modeling</a:t>
                </a:r>
              </a:p>
            </p:txBody>
          </p:sp>
          <p:sp>
            <p:nvSpPr>
              <p:cNvPr id="20" name="Chevron 19">
                <a:extLst>
                  <a:ext uri="{FF2B5EF4-FFF2-40B4-BE49-F238E27FC236}">
                    <a16:creationId xmlns:a16="http://schemas.microsoft.com/office/drawing/2014/main" id="{A9691E69-999E-9748-85C6-4B525B5E96D9}"/>
                  </a:ext>
                </a:extLst>
              </p:cNvPr>
              <p:cNvSpPr/>
              <p:nvPr/>
            </p:nvSpPr>
            <p:spPr>
              <a:xfrm>
                <a:off x="4393523" y="1434164"/>
                <a:ext cx="1584542" cy="492256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NL" sz="1200" dirty="0">
                    <a:solidFill>
                      <a:schemeClr val="bg1"/>
                    </a:solidFill>
                  </a:rPr>
                  <a:t>Data </a:t>
                </a:r>
                <a:br>
                  <a:rPr lang="en-NL" sz="1200" dirty="0">
                    <a:solidFill>
                      <a:schemeClr val="bg1"/>
                    </a:solidFill>
                  </a:rPr>
                </a:br>
                <a:r>
                  <a:rPr lang="en-NL" sz="1200" dirty="0">
                    <a:solidFill>
                      <a:schemeClr val="bg1"/>
                    </a:solidFill>
                  </a:rPr>
                  <a:t>Preparation</a:t>
                </a:r>
              </a:p>
            </p:txBody>
          </p:sp>
          <p:sp>
            <p:nvSpPr>
              <p:cNvPr id="21" name="Chevron 20">
                <a:extLst>
                  <a:ext uri="{FF2B5EF4-FFF2-40B4-BE49-F238E27FC236}">
                    <a16:creationId xmlns:a16="http://schemas.microsoft.com/office/drawing/2014/main" id="{292D94D1-B050-D74A-AD87-51C342582D1F}"/>
                  </a:ext>
                </a:extLst>
              </p:cNvPr>
              <p:cNvSpPr/>
              <p:nvPr/>
            </p:nvSpPr>
            <p:spPr>
              <a:xfrm>
                <a:off x="2893303" y="1434164"/>
                <a:ext cx="1584542" cy="492256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NL" sz="1200" dirty="0">
                    <a:solidFill>
                      <a:schemeClr val="bg1"/>
                    </a:solidFill>
                  </a:rPr>
                  <a:t>Data Understanding</a:t>
                </a:r>
              </a:p>
            </p:txBody>
          </p:sp>
          <p:sp>
            <p:nvSpPr>
              <p:cNvPr id="22" name="Chevron 21">
                <a:extLst>
                  <a:ext uri="{FF2B5EF4-FFF2-40B4-BE49-F238E27FC236}">
                    <a16:creationId xmlns:a16="http://schemas.microsoft.com/office/drawing/2014/main" id="{F82B9591-A8F9-344F-9F71-C4CF23D933FB}"/>
                  </a:ext>
                </a:extLst>
              </p:cNvPr>
              <p:cNvSpPr/>
              <p:nvPr/>
            </p:nvSpPr>
            <p:spPr>
              <a:xfrm>
                <a:off x="1393083" y="1434164"/>
                <a:ext cx="1584542" cy="492256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NL" sz="1200" dirty="0">
                    <a:solidFill>
                      <a:schemeClr val="bg1"/>
                    </a:solidFill>
                  </a:rPr>
                  <a:t>Business Understanding</a:t>
                </a:r>
              </a:p>
            </p:txBody>
          </p:sp>
          <p:sp>
            <p:nvSpPr>
              <p:cNvPr id="23" name="Chevron 22">
                <a:extLst>
                  <a:ext uri="{FF2B5EF4-FFF2-40B4-BE49-F238E27FC236}">
                    <a16:creationId xmlns:a16="http://schemas.microsoft.com/office/drawing/2014/main" id="{C61E2DA3-B284-C143-96BB-5B91FA6290A9}"/>
                  </a:ext>
                </a:extLst>
              </p:cNvPr>
              <p:cNvSpPr/>
              <p:nvPr/>
            </p:nvSpPr>
            <p:spPr>
              <a:xfrm>
                <a:off x="8894184" y="1434164"/>
                <a:ext cx="1584542" cy="492256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NL" sz="1200" dirty="0">
                    <a:solidFill>
                      <a:schemeClr val="bg1"/>
                    </a:solidFill>
                  </a:rPr>
                  <a:t>Deployment</a:t>
                </a:r>
              </a:p>
            </p:txBody>
          </p:sp>
          <p:sp>
            <p:nvSpPr>
              <p:cNvPr id="24" name="Chevron 23">
                <a:extLst>
                  <a:ext uri="{FF2B5EF4-FFF2-40B4-BE49-F238E27FC236}">
                    <a16:creationId xmlns:a16="http://schemas.microsoft.com/office/drawing/2014/main" id="{BDEA1DD9-AB57-2E4C-B904-651E3995E08C}"/>
                  </a:ext>
                </a:extLst>
              </p:cNvPr>
              <p:cNvSpPr/>
              <p:nvPr/>
            </p:nvSpPr>
            <p:spPr>
              <a:xfrm>
                <a:off x="7393963" y="1434164"/>
                <a:ext cx="1584542" cy="492256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GB" sz="1200" dirty="0">
                    <a:solidFill>
                      <a:schemeClr val="bg1"/>
                    </a:solidFill>
                  </a:rPr>
                  <a:t>E</a:t>
                </a:r>
                <a:r>
                  <a:rPr lang="en-NL" sz="1200" dirty="0">
                    <a:solidFill>
                      <a:schemeClr val="bg1"/>
                    </a:solidFill>
                  </a:rPr>
                  <a:t>valuation</a:t>
                </a: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FC28C1A9-0EE9-124C-9B16-EBE536AC6438}"/>
                </a:ext>
              </a:extLst>
            </p:cNvPr>
            <p:cNvGrpSpPr/>
            <p:nvPr/>
          </p:nvGrpSpPr>
          <p:grpSpPr>
            <a:xfrm>
              <a:off x="1569728" y="1440684"/>
              <a:ext cx="7795653" cy="1029501"/>
              <a:chOff x="1569728" y="1440684"/>
              <a:chExt cx="7795653" cy="1029501"/>
            </a:xfrm>
          </p:grpSpPr>
          <p:sp>
            <p:nvSpPr>
              <p:cNvPr id="13" name="Arc 12">
                <a:extLst>
                  <a:ext uri="{FF2B5EF4-FFF2-40B4-BE49-F238E27FC236}">
                    <a16:creationId xmlns:a16="http://schemas.microsoft.com/office/drawing/2014/main" id="{02CDBF88-7AAC-6442-878C-5F211D90AF2A}"/>
                  </a:ext>
                </a:extLst>
              </p:cNvPr>
              <p:cNvSpPr/>
              <p:nvPr/>
            </p:nvSpPr>
            <p:spPr>
              <a:xfrm>
                <a:off x="1588980" y="1532530"/>
                <a:ext cx="6191860" cy="774770"/>
              </a:xfrm>
              <a:prstGeom prst="arc">
                <a:avLst>
                  <a:gd name="adj1" fmla="val 10898298"/>
                  <a:gd name="adj2" fmla="val 21537543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NL"/>
              </a:p>
            </p:txBody>
          </p:sp>
          <p:sp>
            <p:nvSpPr>
              <p:cNvPr id="14" name="Arc 13">
                <a:extLst>
                  <a:ext uri="{FF2B5EF4-FFF2-40B4-BE49-F238E27FC236}">
                    <a16:creationId xmlns:a16="http://schemas.microsoft.com/office/drawing/2014/main" id="{F9903F3B-4722-A345-8C6C-0648D3878A7E}"/>
                  </a:ext>
                </a:extLst>
              </p:cNvPr>
              <p:cNvSpPr/>
              <p:nvPr/>
            </p:nvSpPr>
            <p:spPr>
              <a:xfrm>
                <a:off x="1569728" y="1440684"/>
                <a:ext cx="7795653" cy="1029501"/>
              </a:xfrm>
              <a:prstGeom prst="arc">
                <a:avLst>
                  <a:gd name="adj1" fmla="val 10908797"/>
                  <a:gd name="adj2" fmla="val 21504895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  <a:head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NL"/>
              </a:p>
            </p:txBody>
          </p:sp>
          <p:sp>
            <p:nvSpPr>
              <p:cNvPr id="15" name="Arc 14">
                <a:extLst>
                  <a:ext uri="{FF2B5EF4-FFF2-40B4-BE49-F238E27FC236}">
                    <a16:creationId xmlns:a16="http://schemas.microsoft.com/office/drawing/2014/main" id="{1A5BE23A-E0D5-8345-AC34-743E26930808}"/>
                  </a:ext>
                </a:extLst>
              </p:cNvPr>
              <p:cNvSpPr/>
              <p:nvPr/>
            </p:nvSpPr>
            <p:spPr>
              <a:xfrm>
                <a:off x="4631889" y="1717394"/>
                <a:ext cx="1584542" cy="342415"/>
              </a:xfrm>
              <a:prstGeom prst="arc">
                <a:avLst>
                  <a:gd name="adj1" fmla="val 10981421"/>
                  <a:gd name="adj2" fmla="val 21433231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  <a:head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NL"/>
              </a:p>
            </p:txBody>
          </p:sp>
          <p:sp>
            <p:nvSpPr>
              <p:cNvPr id="16" name="Arc 15">
                <a:extLst>
                  <a:ext uri="{FF2B5EF4-FFF2-40B4-BE49-F238E27FC236}">
                    <a16:creationId xmlns:a16="http://schemas.microsoft.com/office/drawing/2014/main" id="{941B99A1-B979-D046-9B44-5944B9E92D80}"/>
                  </a:ext>
                </a:extLst>
              </p:cNvPr>
              <p:cNvSpPr/>
              <p:nvPr/>
            </p:nvSpPr>
            <p:spPr>
              <a:xfrm>
                <a:off x="1639615" y="1717393"/>
                <a:ext cx="1584542" cy="342415"/>
              </a:xfrm>
              <a:prstGeom prst="arc">
                <a:avLst>
                  <a:gd name="adj1" fmla="val 10981421"/>
                  <a:gd name="adj2" fmla="val 21433231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  <a:head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NL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4FEFE10-97BA-E440-AE85-AC79AA59CC3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333"/>
            <a:ext cx="10812463" cy="873125"/>
          </a:xfrm>
        </p:spPr>
        <p:txBody>
          <a:bodyPr/>
          <a:lstStyle/>
          <a:p>
            <a:r>
              <a:rPr lang="en-NL" dirty="0"/>
              <a:t>backlog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E5F6CE5-8930-0443-8953-C139E781120B}"/>
              </a:ext>
            </a:extLst>
          </p:cNvPr>
          <p:cNvGrpSpPr/>
          <p:nvPr/>
        </p:nvGrpSpPr>
        <p:grpSpPr>
          <a:xfrm>
            <a:off x="476147" y="4753856"/>
            <a:ext cx="2374900" cy="1417490"/>
            <a:chOff x="863600" y="1968500"/>
            <a:chExt cx="2374900" cy="1417490"/>
          </a:xfrm>
          <a:solidFill>
            <a:srgbClr val="A6C60D">
              <a:alpha val="50196"/>
            </a:srgbClr>
          </a:solidFill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E7CE9DF-7BF6-1449-8C88-D831276AB8EF}"/>
                </a:ext>
              </a:extLst>
            </p:cNvPr>
            <p:cNvSpPr/>
            <p:nvPr/>
          </p:nvSpPr>
          <p:spPr>
            <a:xfrm>
              <a:off x="863600" y="1968500"/>
              <a:ext cx="2374900" cy="1417490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36000" rIns="72000" bIns="36000" rtlCol="0" anchor="t"/>
            <a:lstStyle/>
            <a:p>
              <a:r>
                <a:rPr lang="en-GB" sz="1200" dirty="0">
                  <a:solidFill>
                    <a:schemeClr val="tx1">
                      <a:lumMod val="50000"/>
                    </a:schemeClr>
                  </a:solidFill>
                </a:rPr>
                <a:t>S</a:t>
              </a:r>
              <a:r>
                <a:rPr lang="en-NL" sz="1200" dirty="0">
                  <a:solidFill>
                    <a:schemeClr val="tx1">
                      <a:lumMod val="50000"/>
                    </a:schemeClr>
                  </a:solidFill>
                </a:rPr>
                <a:t>cheduled data preprocessing 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37D2C51-B705-3E40-8BCC-05A8199FB43C}"/>
                </a:ext>
              </a:extLst>
            </p:cNvPr>
            <p:cNvSpPr/>
            <p:nvPr/>
          </p:nvSpPr>
          <p:spPr>
            <a:xfrm>
              <a:off x="920750" y="2977354"/>
              <a:ext cx="2260600" cy="304800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36000" rIns="72000" bIns="36000" rtlCol="0" anchor="t"/>
            <a:lstStyle/>
            <a:p>
              <a:r>
                <a:rPr lang="nl-NL" sz="1200" dirty="0">
                  <a:solidFill>
                    <a:schemeClr val="tx1">
                      <a:lumMod val="50000"/>
                    </a:schemeClr>
                  </a:solidFill>
                </a:rPr>
                <a:t>Delete data </a:t>
              </a:r>
              <a:r>
                <a:rPr lang="nl-NL" sz="1200" dirty="0" err="1">
                  <a:solidFill>
                    <a:schemeClr val="tx1">
                      <a:lumMod val="50000"/>
                    </a:schemeClr>
                  </a:solidFill>
                </a:rPr>
                <a:t>from</a:t>
              </a:r>
              <a:r>
                <a:rPr lang="nl-NL" sz="1200" dirty="0">
                  <a:solidFill>
                    <a:schemeClr val="tx1">
                      <a:lumMod val="50000"/>
                    </a:schemeClr>
                  </a:solidFill>
                </a:rPr>
                <a:t> </a:t>
              </a:r>
              <a:r>
                <a:rPr lang="nl-NL" sz="1200" dirty="0" err="1">
                  <a:solidFill>
                    <a:schemeClr val="tx1">
                      <a:lumMod val="50000"/>
                    </a:schemeClr>
                  </a:solidFill>
                </a:rPr>
                <a:t>specific</a:t>
              </a:r>
              <a:r>
                <a:rPr lang="nl-NL" sz="1200" dirty="0">
                  <a:solidFill>
                    <a:schemeClr val="tx1">
                      <a:lumMod val="50000"/>
                    </a:schemeClr>
                  </a:solidFill>
                </a:rPr>
                <a:t> week</a:t>
              </a:r>
              <a:endParaRPr lang="en-NL" sz="12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3CFBD7B-C74A-5E47-BDBB-CAF9C049F8D6}"/>
                </a:ext>
              </a:extLst>
            </p:cNvPr>
            <p:cNvSpPr/>
            <p:nvPr/>
          </p:nvSpPr>
          <p:spPr>
            <a:xfrm>
              <a:off x="920750" y="2285627"/>
              <a:ext cx="2260600" cy="304800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36000" rIns="72000" bIns="36000" rtlCol="0" anchor="t"/>
            <a:lstStyle/>
            <a:p>
              <a:r>
                <a:rPr lang="nl-NL" sz="1200" dirty="0" err="1">
                  <a:solidFill>
                    <a:schemeClr val="tx1">
                      <a:lumMod val="50000"/>
                    </a:schemeClr>
                  </a:solidFill>
                </a:rPr>
                <a:t>Detect</a:t>
              </a:r>
              <a:r>
                <a:rPr lang="nl-NL" sz="1200" dirty="0">
                  <a:solidFill>
                    <a:schemeClr val="tx1">
                      <a:lumMod val="50000"/>
                    </a:schemeClr>
                  </a:solidFill>
                </a:rPr>
                <a:t> max date </a:t>
              </a:r>
              <a:r>
                <a:rPr lang="nl-NL" sz="1200" dirty="0" err="1">
                  <a:solidFill>
                    <a:schemeClr val="tx1">
                      <a:lumMod val="50000"/>
                    </a:schemeClr>
                  </a:solidFill>
                </a:rPr>
                <a:t>specific</a:t>
              </a:r>
              <a:r>
                <a:rPr lang="nl-NL" sz="1200" dirty="0">
                  <a:solidFill>
                    <a:schemeClr val="tx1">
                      <a:lumMod val="50000"/>
                    </a:schemeClr>
                  </a:solidFill>
                </a:rPr>
                <a:t> week</a:t>
              </a:r>
              <a:endParaRPr lang="en-NL" sz="12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AE7A841-2277-8943-B088-F1E1635C90DE}"/>
                </a:ext>
              </a:extLst>
            </p:cNvPr>
            <p:cNvSpPr/>
            <p:nvPr/>
          </p:nvSpPr>
          <p:spPr>
            <a:xfrm>
              <a:off x="920750" y="2628154"/>
              <a:ext cx="2260600" cy="304800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36000" rIns="72000" bIns="36000" rtlCol="0" anchor="t"/>
            <a:lstStyle/>
            <a:p>
              <a:r>
                <a:rPr lang="nl-NL" sz="1200" dirty="0">
                  <a:solidFill>
                    <a:schemeClr val="tx1">
                      <a:lumMod val="50000"/>
                    </a:schemeClr>
                  </a:solidFill>
                </a:rPr>
                <a:t>Setup </a:t>
              </a:r>
              <a:r>
                <a:rPr lang="nl-NL" sz="1200" dirty="0" err="1">
                  <a:solidFill>
                    <a:schemeClr val="tx1">
                      <a:lumMod val="50000"/>
                    </a:schemeClr>
                  </a:solidFill>
                </a:rPr>
                <a:t>task</a:t>
              </a:r>
              <a:r>
                <a:rPr lang="nl-NL" sz="1200" dirty="0">
                  <a:solidFill>
                    <a:schemeClr val="tx1">
                      <a:lumMod val="50000"/>
                    </a:schemeClr>
                  </a:solidFill>
                </a:rPr>
                <a:t> </a:t>
              </a:r>
              <a:r>
                <a:rPr lang="nl-NL" sz="1200" dirty="0" err="1">
                  <a:solidFill>
                    <a:schemeClr val="tx1">
                      <a:lumMod val="50000"/>
                    </a:schemeClr>
                  </a:solidFill>
                </a:rPr>
                <a:t>for</a:t>
              </a:r>
              <a:r>
                <a:rPr lang="nl-NL" sz="1200" dirty="0">
                  <a:solidFill>
                    <a:schemeClr val="tx1">
                      <a:lumMod val="50000"/>
                    </a:schemeClr>
                  </a:solidFill>
                </a:rPr>
                <a:t> </a:t>
              </a:r>
              <a:r>
                <a:rPr lang="nl-NL" sz="1200" dirty="0" err="1">
                  <a:solidFill>
                    <a:schemeClr val="tx1">
                      <a:lumMod val="50000"/>
                    </a:schemeClr>
                  </a:solidFill>
                </a:rPr>
                <a:t>every</a:t>
              </a:r>
              <a:r>
                <a:rPr lang="nl-NL" sz="1200" dirty="0">
                  <a:solidFill>
                    <a:schemeClr val="tx1">
                      <a:lumMod val="50000"/>
                    </a:schemeClr>
                  </a:solidFill>
                </a:rPr>
                <a:t> week</a:t>
              </a:r>
              <a:endParaRPr lang="en-NL" sz="12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</p:grp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6D7859A-F24C-034C-8FF0-091D527AF607}"/>
              </a:ext>
            </a:extLst>
          </p:cNvPr>
          <p:cNvCxnSpPr>
            <a:cxnSpLocks/>
            <a:stCxn id="20" idx="2"/>
            <a:endCxn id="5" idx="0"/>
          </p:cNvCxnSpPr>
          <p:nvPr/>
        </p:nvCxnSpPr>
        <p:spPr>
          <a:xfrm flipH="1">
            <a:off x="1663597" y="1320203"/>
            <a:ext cx="3342079" cy="3433653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95C28DD4-98D5-144E-AD56-99FDCA9215B4}"/>
              </a:ext>
            </a:extLst>
          </p:cNvPr>
          <p:cNvSpPr/>
          <p:nvPr/>
        </p:nvSpPr>
        <p:spPr>
          <a:xfrm>
            <a:off x="4400693" y="3932156"/>
            <a:ext cx="2374900" cy="317127"/>
          </a:xfrm>
          <a:prstGeom prst="rect">
            <a:avLst/>
          </a:prstGeom>
          <a:solidFill>
            <a:srgbClr val="A6C60D">
              <a:alpha val="50196"/>
            </a:srgb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t"/>
          <a:lstStyle/>
          <a:p>
            <a:r>
              <a:rPr lang="nl-NL" sz="1200" dirty="0">
                <a:solidFill>
                  <a:schemeClr val="tx1">
                    <a:lumMod val="50000"/>
                  </a:schemeClr>
                </a:solidFill>
              </a:rPr>
              <a:t>Model trend </a:t>
            </a:r>
            <a:r>
              <a:rPr lang="nl-NL" sz="1200" dirty="0" err="1">
                <a:solidFill>
                  <a:schemeClr val="tx1">
                    <a:lumMod val="50000"/>
                  </a:schemeClr>
                </a:solidFill>
              </a:rPr>
              <a:t>exponential</a:t>
            </a:r>
            <a:r>
              <a:rPr lang="nl-NL" sz="12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nl-NL" sz="1200" dirty="0" err="1">
                <a:solidFill>
                  <a:schemeClr val="tx1">
                    <a:lumMod val="50000"/>
                  </a:schemeClr>
                </a:solidFill>
              </a:rPr>
              <a:t>function</a:t>
            </a:r>
            <a:endParaRPr lang="en-NL" sz="12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04EC305-3D4C-0D45-9073-77DFF3A7A2DE}"/>
              </a:ext>
            </a:extLst>
          </p:cNvPr>
          <p:cNvSpPr/>
          <p:nvPr/>
        </p:nvSpPr>
        <p:spPr>
          <a:xfrm>
            <a:off x="4407239" y="3523744"/>
            <a:ext cx="2374900" cy="317127"/>
          </a:xfrm>
          <a:prstGeom prst="rect">
            <a:avLst/>
          </a:prstGeom>
          <a:solidFill>
            <a:srgbClr val="A6C60D">
              <a:alpha val="50196"/>
            </a:srgb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t"/>
          <a:lstStyle/>
          <a:p>
            <a:r>
              <a:rPr lang="nl-NL" sz="1200" dirty="0">
                <a:solidFill>
                  <a:schemeClr val="tx1">
                    <a:lumMod val="50000"/>
                  </a:schemeClr>
                </a:solidFill>
              </a:rPr>
              <a:t>Deal </a:t>
            </a:r>
            <a:r>
              <a:rPr lang="nl-NL" sz="1200" dirty="0" err="1">
                <a:solidFill>
                  <a:schemeClr val="tx1">
                    <a:lumMod val="50000"/>
                  </a:schemeClr>
                </a:solidFill>
              </a:rPr>
              <a:t>with</a:t>
            </a:r>
            <a:r>
              <a:rPr lang="nl-NL" sz="1200" dirty="0">
                <a:solidFill>
                  <a:schemeClr val="tx1">
                    <a:lumMod val="50000"/>
                  </a:schemeClr>
                </a:solidFill>
              </a:rPr>
              <a:t> switch action in model</a:t>
            </a:r>
            <a:endParaRPr lang="en-NL" sz="12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FBA908A-BC5A-934E-BB15-0EEC083296C2}"/>
              </a:ext>
            </a:extLst>
          </p:cNvPr>
          <p:cNvSpPr/>
          <p:nvPr/>
        </p:nvSpPr>
        <p:spPr>
          <a:xfrm>
            <a:off x="4407239" y="1626376"/>
            <a:ext cx="2374900" cy="317127"/>
          </a:xfrm>
          <a:prstGeom prst="rect">
            <a:avLst/>
          </a:prstGeom>
          <a:solidFill>
            <a:srgbClr val="A6C60D">
              <a:alpha val="50196"/>
            </a:srgb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t"/>
          <a:lstStyle/>
          <a:p>
            <a:r>
              <a:rPr lang="nl-NL" sz="1200" dirty="0">
                <a:solidFill>
                  <a:schemeClr val="tx1">
                    <a:lumMod val="50000"/>
                  </a:schemeClr>
                </a:solidFill>
              </a:rPr>
              <a:t>Transfer code </a:t>
            </a:r>
            <a:r>
              <a:rPr lang="nl-NL" sz="1200" dirty="0" err="1">
                <a:solidFill>
                  <a:schemeClr val="tx1">
                    <a:lumMod val="50000"/>
                  </a:schemeClr>
                </a:solidFill>
              </a:rPr>
              <a:t>to</a:t>
            </a:r>
            <a:r>
              <a:rPr lang="nl-NL" sz="12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nl-NL" sz="1200" dirty="0" err="1">
                <a:solidFill>
                  <a:schemeClr val="tx1">
                    <a:lumMod val="50000"/>
                  </a:schemeClr>
                </a:solidFill>
              </a:rPr>
              <a:t>functions</a:t>
            </a:r>
            <a:endParaRPr lang="en-NL" sz="1200" dirty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3BDB058-A874-CF49-A582-2A23FBCD7B55}"/>
              </a:ext>
            </a:extLst>
          </p:cNvPr>
          <p:cNvCxnSpPr>
            <a:cxnSpLocks/>
            <a:stCxn id="19" idx="2"/>
            <a:endCxn id="38" idx="0"/>
          </p:cNvCxnSpPr>
          <p:nvPr/>
        </p:nvCxnSpPr>
        <p:spPr>
          <a:xfrm flipH="1">
            <a:off x="5594689" y="1320203"/>
            <a:ext cx="1311223" cy="306173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83507CDB-555F-F34B-92B8-EE268521E7C9}"/>
              </a:ext>
            </a:extLst>
          </p:cNvPr>
          <p:cNvSpPr/>
          <p:nvPr/>
        </p:nvSpPr>
        <p:spPr>
          <a:xfrm>
            <a:off x="4407239" y="1980017"/>
            <a:ext cx="2374900" cy="317127"/>
          </a:xfrm>
          <a:prstGeom prst="rect">
            <a:avLst/>
          </a:prstGeom>
          <a:solidFill>
            <a:srgbClr val="A6C60D">
              <a:alpha val="50196"/>
            </a:srgb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t"/>
          <a:lstStyle/>
          <a:p>
            <a:r>
              <a:rPr lang="nl-NL" sz="1200" dirty="0">
                <a:solidFill>
                  <a:schemeClr val="tx1">
                    <a:lumMod val="50000"/>
                  </a:schemeClr>
                </a:solidFill>
              </a:rPr>
              <a:t>Write forecast </a:t>
            </a:r>
            <a:r>
              <a:rPr lang="nl-NL" sz="1200" dirty="0" err="1">
                <a:solidFill>
                  <a:schemeClr val="tx1">
                    <a:lumMod val="50000"/>
                  </a:schemeClr>
                </a:solidFill>
              </a:rPr>
              <a:t>quantiles</a:t>
            </a:r>
            <a:r>
              <a:rPr lang="nl-NL" sz="1200" dirty="0">
                <a:solidFill>
                  <a:schemeClr val="tx1">
                    <a:lumMod val="50000"/>
                  </a:schemeClr>
                </a:solidFill>
              </a:rPr>
              <a:t> in DB</a:t>
            </a:r>
            <a:endParaRPr lang="en-NL" sz="12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0CE767F0-E916-924F-8C26-85AC538A661F}"/>
              </a:ext>
            </a:extLst>
          </p:cNvPr>
          <p:cNvSpPr/>
          <p:nvPr/>
        </p:nvSpPr>
        <p:spPr>
          <a:xfrm>
            <a:off x="7027930" y="4233890"/>
            <a:ext cx="2374900" cy="317127"/>
          </a:xfrm>
          <a:prstGeom prst="rect">
            <a:avLst/>
          </a:prstGeom>
          <a:solidFill>
            <a:srgbClr val="A6C60D">
              <a:alpha val="50196"/>
            </a:srgb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t"/>
          <a:lstStyle/>
          <a:p>
            <a:r>
              <a:rPr lang="nl-NL" sz="1200" dirty="0" err="1">
                <a:solidFill>
                  <a:schemeClr val="tx1">
                    <a:lumMod val="50000"/>
                  </a:schemeClr>
                </a:solidFill>
              </a:rPr>
              <a:t>Assess</a:t>
            </a:r>
            <a:r>
              <a:rPr lang="nl-NL" sz="12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nl-NL" sz="1200" dirty="0" err="1">
                <a:solidFill>
                  <a:schemeClr val="tx1">
                    <a:lumMod val="50000"/>
                  </a:schemeClr>
                </a:solidFill>
              </a:rPr>
              <a:t>results</a:t>
            </a:r>
            <a:r>
              <a:rPr lang="nl-NL" sz="12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nl-NL" sz="1200" dirty="0" err="1">
                <a:solidFill>
                  <a:schemeClr val="tx1">
                    <a:lumMod val="50000"/>
                  </a:schemeClr>
                </a:solidFill>
              </a:rPr>
              <a:t>with</a:t>
            </a:r>
            <a:r>
              <a:rPr lang="nl-NL" sz="1200" dirty="0">
                <a:solidFill>
                  <a:schemeClr val="tx1">
                    <a:lumMod val="50000"/>
                  </a:schemeClr>
                </a:solidFill>
              </a:rPr>
              <a:t> business</a:t>
            </a:r>
            <a:endParaRPr lang="en-NL" sz="1200" dirty="0">
              <a:solidFill>
                <a:schemeClr val="tx1">
                  <a:lumMod val="50000"/>
                </a:schemeClr>
              </a:solidFill>
            </a:endParaRPr>
          </a:p>
          <a:p>
            <a:endParaRPr lang="en-NL" sz="12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25DE85C7-E9A2-7944-BEE4-FCA25EF4B94D}"/>
              </a:ext>
            </a:extLst>
          </p:cNvPr>
          <p:cNvSpPr/>
          <p:nvPr/>
        </p:nvSpPr>
        <p:spPr>
          <a:xfrm>
            <a:off x="7029763" y="2148420"/>
            <a:ext cx="2374900" cy="317127"/>
          </a:xfrm>
          <a:prstGeom prst="rect">
            <a:avLst/>
          </a:prstGeom>
          <a:solidFill>
            <a:srgbClr val="A6C60D">
              <a:alpha val="50196"/>
            </a:srgb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t"/>
          <a:lstStyle/>
          <a:p>
            <a:r>
              <a:rPr lang="nl-NL" sz="1200" dirty="0">
                <a:solidFill>
                  <a:schemeClr val="tx1">
                    <a:lumMod val="50000"/>
                  </a:schemeClr>
                </a:solidFill>
              </a:rPr>
              <a:t>Backcast </a:t>
            </a:r>
            <a:r>
              <a:rPr lang="nl-NL" sz="1200" dirty="0" err="1">
                <a:solidFill>
                  <a:schemeClr val="tx1">
                    <a:lumMod val="50000"/>
                  </a:schemeClr>
                </a:solidFill>
              </a:rPr>
              <a:t>function</a:t>
            </a:r>
            <a:r>
              <a:rPr lang="nl-NL" sz="12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nl-NL" sz="1200" dirty="0" err="1">
                <a:solidFill>
                  <a:schemeClr val="tx1">
                    <a:lumMod val="50000"/>
                  </a:schemeClr>
                </a:solidFill>
              </a:rPr>
              <a:t>for</a:t>
            </a:r>
            <a:r>
              <a:rPr lang="nl-NL" sz="12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nl-NL" sz="1200" dirty="0" err="1">
                <a:solidFill>
                  <a:schemeClr val="tx1">
                    <a:lumMod val="50000"/>
                  </a:schemeClr>
                </a:solidFill>
              </a:rPr>
              <a:t>evaluation</a:t>
            </a:r>
            <a:endParaRPr lang="en-NL" sz="12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9DAC78C5-F9C3-8C4A-982E-73AB3DBA864E}"/>
              </a:ext>
            </a:extLst>
          </p:cNvPr>
          <p:cNvSpPr/>
          <p:nvPr/>
        </p:nvSpPr>
        <p:spPr>
          <a:xfrm>
            <a:off x="7029763" y="3192762"/>
            <a:ext cx="2374900" cy="317127"/>
          </a:xfrm>
          <a:prstGeom prst="rect">
            <a:avLst/>
          </a:prstGeom>
          <a:solidFill>
            <a:srgbClr val="A6C60D">
              <a:alpha val="50196"/>
            </a:srgb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t"/>
          <a:lstStyle/>
          <a:p>
            <a:r>
              <a:rPr lang="nl-NL" sz="1200" dirty="0" err="1">
                <a:solidFill>
                  <a:schemeClr val="tx1">
                    <a:lumMod val="50000"/>
                  </a:schemeClr>
                </a:solidFill>
              </a:rPr>
              <a:t>Determine</a:t>
            </a:r>
            <a:r>
              <a:rPr lang="nl-NL" sz="1200" dirty="0">
                <a:solidFill>
                  <a:schemeClr val="tx1">
                    <a:lumMod val="50000"/>
                  </a:schemeClr>
                </a:solidFill>
              </a:rPr>
              <a:t> GUI </a:t>
            </a:r>
            <a:r>
              <a:rPr lang="nl-NL" sz="1200" dirty="0" err="1">
                <a:solidFill>
                  <a:schemeClr val="tx1">
                    <a:lumMod val="50000"/>
                  </a:schemeClr>
                </a:solidFill>
              </a:rPr>
              <a:t>with</a:t>
            </a:r>
            <a:r>
              <a:rPr lang="nl-NL" sz="1200" dirty="0">
                <a:solidFill>
                  <a:schemeClr val="tx1">
                    <a:lumMod val="50000"/>
                  </a:schemeClr>
                </a:solidFill>
              </a:rPr>
              <a:t> business</a:t>
            </a:r>
            <a:endParaRPr lang="en-NL" sz="12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E2821DE0-A0B9-0A43-BCC1-2DB897207741}"/>
              </a:ext>
            </a:extLst>
          </p:cNvPr>
          <p:cNvSpPr/>
          <p:nvPr/>
        </p:nvSpPr>
        <p:spPr>
          <a:xfrm>
            <a:off x="7029763" y="2556419"/>
            <a:ext cx="2374900" cy="317127"/>
          </a:xfrm>
          <a:prstGeom prst="rect">
            <a:avLst/>
          </a:prstGeom>
          <a:solidFill>
            <a:srgbClr val="A6C60D">
              <a:alpha val="50196"/>
            </a:srgb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t"/>
          <a:lstStyle/>
          <a:p>
            <a:r>
              <a:rPr lang="en-GB" sz="1200" dirty="0">
                <a:solidFill>
                  <a:schemeClr val="tx1">
                    <a:lumMod val="50000"/>
                  </a:schemeClr>
                </a:solidFill>
              </a:rPr>
              <a:t>Reusable plot function</a:t>
            </a:r>
            <a:endParaRPr lang="en-NL" sz="1200" dirty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1820D4D9-D0EB-6749-B6F7-C80E1AFB6875}"/>
              </a:ext>
            </a:extLst>
          </p:cNvPr>
          <p:cNvCxnSpPr>
            <a:cxnSpLocks/>
            <a:stCxn id="24" idx="2"/>
            <a:endCxn id="57" idx="0"/>
          </p:cNvCxnSpPr>
          <p:nvPr/>
        </p:nvCxnSpPr>
        <p:spPr>
          <a:xfrm flipH="1">
            <a:off x="8217213" y="1320203"/>
            <a:ext cx="588934" cy="828217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B51BCA82-4DF2-754F-9BC5-96AC1101BD95}"/>
              </a:ext>
            </a:extLst>
          </p:cNvPr>
          <p:cNvSpPr/>
          <p:nvPr/>
        </p:nvSpPr>
        <p:spPr>
          <a:xfrm>
            <a:off x="9650454" y="5839488"/>
            <a:ext cx="2374900" cy="317127"/>
          </a:xfrm>
          <a:prstGeom prst="rect">
            <a:avLst/>
          </a:prstGeom>
          <a:solidFill>
            <a:srgbClr val="A6C60D">
              <a:alpha val="50196"/>
            </a:srgb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t"/>
          <a:lstStyle/>
          <a:p>
            <a:r>
              <a:rPr lang="nl-NL" sz="1200" dirty="0">
                <a:solidFill>
                  <a:schemeClr val="tx1">
                    <a:lumMod val="50000"/>
                  </a:schemeClr>
                </a:solidFill>
              </a:rPr>
              <a:t>Export data </a:t>
            </a:r>
            <a:r>
              <a:rPr lang="nl-NL" sz="1200" dirty="0" err="1">
                <a:solidFill>
                  <a:schemeClr val="tx1">
                    <a:lumMod val="50000"/>
                  </a:schemeClr>
                </a:solidFill>
              </a:rPr>
              <a:t>for</a:t>
            </a:r>
            <a:r>
              <a:rPr lang="nl-NL" sz="12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nl-NL" sz="1200" dirty="0" err="1">
                <a:solidFill>
                  <a:schemeClr val="tx1">
                    <a:lumMod val="50000"/>
                  </a:schemeClr>
                </a:solidFill>
              </a:rPr>
              <a:t>grid</a:t>
            </a:r>
            <a:r>
              <a:rPr lang="nl-NL" sz="1200" dirty="0">
                <a:solidFill>
                  <a:schemeClr val="tx1">
                    <a:lumMod val="50000"/>
                  </a:schemeClr>
                </a:solidFill>
              </a:rPr>
              <a:t> planning</a:t>
            </a:r>
            <a:endParaRPr lang="en-NL" sz="12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A7AFE675-0009-B641-A683-EFA0D6AB3AA7}"/>
              </a:ext>
            </a:extLst>
          </p:cNvPr>
          <p:cNvSpPr/>
          <p:nvPr/>
        </p:nvSpPr>
        <p:spPr>
          <a:xfrm>
            <a:off x="9650454" y="6433390"/>
            <a:ext cx="2374900" cy="317127"/>
          </a:xfrm>
          <a:prstGeom prst="rect">
            <a:avLst/>
          </a:prstGeom>
          <a:solidFill>
            <a:srgbClr val="A6C60D">
              <a:alpha val="50196"/>
            </a:srgb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t"/>
          <a:lstStyle/>
          <a:p>
            <a:r>
              <a:rPr lang="nl-NL" sz="1200" dirty="0" err="1">
                <a:solidFill>
                  <a:schemeClr val="tx1">
                    <a:lumMod val="50000"/>
                  </a:schemeClr>
                </a:solidFill>
              </a:rPr>
              <a:t>Shortcut</a:t>
            </a:r>
            <a:r>
              <a:rPr lang="nl-NL" sz="12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nl-NL" sz="1200" dirty="0" err="1">
                <a:solidFill>
                  <a:schemeClr val="tx1">
                    <a:lumMod val="50000"/>
                  </a:schemeClr>
                </a:solidFill>
              </a:rPr>
              <a:t>to</a:t>
            </a:r>
            <a:r>
              <a:rPr lang="nl-NL" sz="1200" dirty="0">
                <a:solidFill>
                  <a:schemeClr val="tx1">
                    <a:lumMod val="50000"/>
                  </a:schemeClr>
                </a:solidFill>
              </a:rPr>
              <a:t> meetdata dashboard</a:t>
            </a:r>
            <a:endParaRPr lang="en-NL" sz="1200" dirty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CEF349F5-6003-6F40-B1B3-C95718939B77}"/>
              </a:ext>
            </a:extLst>
          </p:cNvPr>
          <p:cNvCxnSpPr>
            <a:cxnSpLocks/>
            <a:stCxn id="23" idx="2"/>
            <a:endCxn id="75" idx="0"/>
          </p:cNvCxnSpPr>
          <p:nvPr/>
        </p:nvCxnSpPr>
        <p:spPr>
          <a:xfrm>
            <a:off x="10706384" y="1320203"/>
            <a:ext cx="131520" cy="2086566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Group 81">
            <a:extLst>
              <a:ext uri="{FF2B5EF4-FFF2-40B4-BE49-F238E27FC236}">
                <a16:creationId xmlns:a16="http://schemas.microsoft.com/office/drawing/2014/main" id="{BF5EB39A-24C5-0043-B3FA-DD4A03958A62}"/>
              </a:ext>
            </a:extLst>
          </p:cNvPr>
          <p:cNvGrpSpPr/>
          <p:nvPr/>
        </p:nvGrpSpPr>
        <p:grpSpPr>
          <a:xfrm>
            <a:off x="4407239" y="2630349"/>
            <a:ext cx="2374900" cy="572451"/>
            <a:chOff x="4996174" y="2336286"/>
            <a:chExt cx="2374900" cy="572451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1DEADAE4-FEB6-3044-85FD-0D5B27F8947E}"/>
                </a:ext>
              </a:extLst>
            </p:cNvPr>
            <p:cNvSpPr/>
            <p:nvPr/>
          </p:nvSpPr>
          <p:spPr>
            <a:xfrm>
              <a:off x="4996174" y="2336286"/>
              <a:ext cx="2374900" cy="572451"/>
            </a:xfrm>
            <a:prstGeom prst="rect">
              <a:avLst/>
            </a:prstGeom>
            <a:solidFill>
              <a:srgbClr val="A6C60D">
                <a:alpha val="50196"/>
              </a:srgbClr>
            </a:solidFill>
            <a:ln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36000" rIns="72000" bIns="36000" rtlCol="0" anchor="t"/>
            <a:lstStyle/>
            <a:p>
              <a:r>
                <a:rPr lang="en-GB" sz="1200" dirty="0">
                  <a:solidFill>
                    <a:schemeClr val="tx1">
                      <a:lumMod val="50000"/>
                    </a:schemeClr>
                  </a:solidFill>
                </a:rPr>
                <a:t>S</a:t>
              </a:r>
              <a:r>
                <a:rPr lang="en-NL" sz="1200" dirty="0">
                  <a:solidFill>
                    <a:schemeClr val="tx1">
                      <a:lumMod val="50000"/>
                    </a:schemeClr>
                  </a:solidFill>
                </a:rPr>
                <a:t>cheduled train + forecast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F9B97719-8C0D-0E4F-BD2A-3CE95D188148}"/>
                </a:ext>
              </a:extLst>
            </p:cNvPr>
            <p:cNvSpPr/>
            <p:nvPr/>
          </p:nvSpPr>
          <p:spPr>
            <a:xfrm>
              <a:off x="5053324" y="2579187"/>
              <a:ext cx="2260600" cy="304800"/>
            </a:xfrm>
            <a:prstGeom prst="rect">
              <a:avLst/>
            </a:prstGeom>
            <a:solidFill>
              <a:srgbClr val="A6C60D">
                <a:alpha val="50196"/>
              </a:srgbClr>
            </a:solidFill>
            <a:ln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36000" rIns="72000" bIns="36000" rtlCol="0" anchor="t"/>
            <a:lstStyle/>
            <a:p>
              <a:r>
                <a:rPr lang="nl-NL" sz="1200" dirty="0">
                  <a:solidFill>
                    <a:schemeClr val="tx1">
                      <a:lumMod val="50000"/>
                    </a:schemeClr>
                  </a:solidFill>
                </a:rPr>
                <a:t>Setup </a:t>
              </a:r>
              <a:r>
                <a:rPr lang="nl-NL" sz="1200" dirty="0" err="1">
                  <a:solidFill>
                    <a:schemeClr val="tx1">
                      <a:lumMod val="50000"/>
                    </a:schemeClr>
                  </a:solidFill>
                </a:rPr>
                <a:t>task</a:t>
              </a:r>
              <a:r>
                <a:rPr lang="nl-NL" sz="1200" dirty="0">
                  <a:solidFill>
                    <a:schemeClr val="tx1">
                      <a:lumMod val="50000"/>
                    </a:schemeClr>
                  </a:solidFill>
                </a:rPr>
                <a:t> </a:t>
              </a:r>
              <a:r>
                <a:rPr lang="nl-NL" sz="1200" dirty="0" err="1">
                  <a:solidFill>
                    <a:schemeClr val="tx1">
                      <a:lumMod val="50000"/>
                    </a:schemeClr>
                  </a:solidFill>
                </a:rPr>
                <a:t>for</a:t>
              </a:r>
              <a:r>
                <a:rPr lang="nl-NL" sz="1200" dirty="0">
                  <a:solidFill>
                    <a:schemeClr val="tx1">
                      <a:lumMod val="50000"/>
                    </a:schemeClr>
                  </a:solidFill>
                </a:rPr>
                <a:t> </a:t>
              </a:r>
              <a:r>
                <a:rPr lang="nl-NL" sz="1200" dirty="0" err="1">
                  <a:solidFill>
                    <a:schemeClr val="tx1">
                      <a:lumMod val="50000"/>
                    </a:schemeClr>
                  </a:solidFill>
                </a:rPr>
                <a:t>every</a:t>
              </a:r>
              <a:r>
                <a:rPr lang="nl-NL" sz="1200" dirty="0">
                  <a:solidFill>
                    <a:schemeClr val="tx1">
                      <a:lumMod val="50000"/>
                    </a:schemeClr>
                  </a:solidFill>
                </a:rPr>
                <a:t> </a:t>
              </a:r>
              <a:r>
                <a:rPr lang="nl-NL" sz="1200" dirty="0" err="1">
                  <a:solidFill>
                    <a:schemeClr val="tx1">
                      <a:lumMod val="50000"/>
                    </a:schemeClr>
                  </a:solidFill>
                </a:rPr>
                <a:t>month</a:t>
              </a:r>
              <a:endParaRPr lang="en-NL" sz="12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</p:grpSp>
      <p:sp>
        <p:nvSpPr>
          <p:cNvPr id="75" name="Rectangle 74">
            <a:extLst>
              <a:ext uri="{FF2B5EF4-FFF2-40B4-BE49-F238E27FC236}">
                <a16:creationId xmlns:a16="http://schemas.microsoft.com/office/drawing/2014/main" id="{A56A193B-B4FE-BB48-B760-06B72AFF3583}"/>
              </a:ext>
            </a:extLst>
          </p:cNvPr>
          <p:cNvSpPr/>
          <p:nvPr/>
        </p:nvSpPr>
        <p:spPr>
          <a:xfrm>
            <a:off x="9650454" y="3406769"/>
            <a:ext cx="2374900" cy="1050773"/>
          </a:xfrm>
          <a:prstGeom prst="rect">
            <a:avLst/>
          </a:prstGeom>
          <a:solidFill>
            <a:srgbClr val="A6C60D">
              <a:alpha val="50196"/>
            </a:srgb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t"/>
          <a:lstStyle/>
          <a:p>
            <a:r>
              <a:rPr lang="nl-NL" sz="1200" dirty="0">
                <a:solidFill>
                  <a:schemeClr val="tx1">
                    <a:lumMod val="50000"/>
                  </a:schemeClr>
                </a:solidFill>
              </a:rPr>
              <a:t>24/7 </a:t>
            </a:r>
            <a:r>
              <a:rPr lang="nl-NL" sz="1200" dirty="0" err="1">
                <a:solidFill>
                  <a:schemeClr val="tx1">
                    <a:lumMod val="50000"/>
                  </a:schemeClr>
                </a:solidFill>
              </a:rPr>
              <a:t>accessible</a:t>
            </a:r>
            <a:r>
              <a:rPr lang="nl-NL" sz="1200" dirty="0">
                <a:solidFill>
                  <a:schemeClr val="tx1">
                    <a:lumMod val="50000"/>
                  </a:schemeClr>
                </a:solidFill>
              </a:rPr>
              <a:t> tool</a:t>
            </a:r>
            <a:endParaRPr lang="en-NL" sz="12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E128E4DB-66D0-0C4B-AA14-CA9837E7B2A8}"/>
              </a:ext>
            </a:extLst>
          </p:cNvPr>
          <p:cNvSpPr/>
          <p:nvPr/>
        </p:nvSpPr>
        <p:spPr>
          <a:xfrm>
            <a:off x="9707604" y="3691486"/>
            <a:ext cx="2260600" cy="304800"/>
          </a:xfrm>
          <a:prstGeom prst="rect">
            <a:avLst/>
          </a:prstGeom>
          <a:solidFill>
            <a:srgbClr val="A6C60D">
              <a:alpha val="50196"/>
            </a:srgb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t"/>
          <a:lstStyle/>
          <a:p>
            <a:r>
              <a:rPr lang="nl-NL" sz="1200" dirty="0">
                <a:solidFill>
                  <a:schemeClr val="tx1">
                    <a:lumMod val="50000"/>
                  </a:schemeClr>
                </a:solidFill>
              </a:rPr>
              <a:t>Dashboard </a:t>
            </a:r>
            <a:r>
              <a:rPr lang="nl-NL" sz="1200" dirty="0" err="1">
                <a:solidFill>
                  <a:schemeClr val="tx1">
                    <a:lumMod val="50000"/>
                  </a:schemeClr>
                </a:solidFill>
              </a:rPr>
              <a:t>results</a:t>
            </a:r>
            <a:r>
              <a:rPr lang="nl-NL" sz="1200" dirty="0">
                <a:solidFill>
                  <a:schemeClr val="tx1">
                    <a:lumMod val="50000"/>
                  </a:schemeClr>
                </a:solidFill>
              </a:rPr>
              <a:t> online</a:t>
            </a:r>
            <a:endParaRPr lang="en-NL" sz="12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2CF86B0A-6CF0-3346-8E55-35187C665EC8}"/>
              </a:ext>
            </a:extLst>
          </p:cNvPr>
          <p:cNvSpPr/>
          <p:nvPr/>
        </p:nvSpPr>
        <p:spPr>
          <a:xfrm>
            <a:off x="9707604" y="4042453"/>
            <a:ext cx="2260600" cy="304800"/>
          </a:xfrm>
          <a:prstGeom prst="rect">
            <a:avLst/>
          </a:prstGeom>
          <a:solidFill>
            <a:srgbClr val="A6C60D">
              <a:alpha val="50196"/>
            </a:srgb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t"/>
          <a:lstStyle/>
          <a:p>
            <a:r>
              <a:rPr lang="nl-NL" sz="1200" dirty="0" err="1">
                <a:solidFill>
                  <a:schemeClr val="tx1">
                    <a:lumMod val="50000"/>
                  </a:schemeClr>
                </a:solidFill>
              </a:rPr>
              <a:t>Documentation</a:t>
            </a:r>
            <a:r>
              <a:rPr lang="nl-NL" sz="1200" dirty="0">
                <a:solidFill>
                  <a:schemeClr val="tx1">
                    <a:lumMod val="50000"/>
                  </a:schemeClr>
                </a:solidFill>
              </a:rPr>
              <a:t> online</a:t>
            </a:r>
            <a:endParaRPr lang="en-NL" sz="12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6E45516B-D574-0045-BD0C-49E5AB74A6E8}"/>
              </a:ext>
            </a:extLst>
          </p:cNvPr>
          <p:cNvSpPr/>
          <p:nvPr/>
        </p:nvSpPr>
        <p:spPr>
          <a:xfrm>
            <a:off x="4400693" y="4968302"/>
            <a:ext cx="2374900" cy="317127"/>
          </a:xfrm>
          <a:prstGeom prst="rect">
            <a:avLst/>
          </a:prstGeom>
          <a:solidFill>
            <a:srgbClr val="A6C60D">
              <a:alpha val="50196"/>
            </a:srgb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t"/>
          <a:lstStyle/>
          <a:p>
            <a:r>
              <a:rPr lang="nl-NL" sz="1200" dirty="0" err="1">
                <a:solidFill>
                  <a:schemeClr val="tx1">
                    <a:lumMod val="50000"/>
                  </a:schemeClr>
                </a:solidFill>
              </a:rPr>
              <a:t>Sorting</a:t>
            </a:r>
            <a:r>
              <a:rPr lang="nl-NL" sz="12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nl-NL" sz="1200" dirty="0" err="1">
                <a:solidFill>
                  <a:schemeClr val="tx1">
                    <a:lumMod val="50000"/>
                  </a:schemeClr>
                </a:solidFill>
              </a:rPr>
              <a:t>algorithm</a:t>
            </a:r>
            <a:r>
              <a:rPr lang="nl-NL" sz="12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nl-NL" sz="1200" dirty="0" err="1">
                <a:solidFill>
                  <a:schemeClr val="tx1">
                    <a:lumMod val="50000"/>
                  </a:schemeClr>
                </a:solidFill>
              </a:rPr>
              <a:t>for</a:t>
            </a:r>
            <a:r>
              <a:rPr lang="nl-NL" sz="1200" dirty="0">
                <a:solidFill>
                  <a:schemeClr val="tx1">
                    <a:lumMod val="50000"/>
                  </a:schemeClr>
                </a:solidFill>
              </a:rPr>
              <a:t> priority</a:t>
            </a:r>
            <a:endParaRPr lang="en-NL" sz="12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D294F11-B32D-804F-B682-665F4501F82B}"/>
              </a:ext>
            </a:extLst>
          </p:cNvPr>
          <p:cNvSpPr/>
          <p:nvPr/>
        </p:nvSpPr>
        <p:spPr>
          <a:xfrm>
            <a:off x="4400693" y="5931388"/>
            <a:ext cx="2374900" cy="317127"/>
          </a:xfrm>
          <a:prstGeom prst="rect">
            <a:avLst/>
          </a:prstGeom>
          <a:solidFill>
            <a:srgbClr val="A6C60D">
              <a:alpha val="50196"/>
            </a:srgb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t"/>
          <a:lstStyle/>
          <a:p>
            <a:r>
              <a:rPr lang="nl-NL" sz="1200" dirty="0" err="1">
                <a:solidFill>
                  <a:schemeClr val="tx1">
                    <a:lumMod val="50000"/>
                  </a:schemeClr>
                </a:solidFill>
              </a:rPr>
              <a:t>Overload</a:t>
            </a:r>
            <a:r>
              <a:rPr lang="nl-NL" sz="12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nl-NL" sz="1200" dirty="0" err="1">
                <a:solidFill>
                  <a:schemeClr val="tx1">
                    <a:lumMod val="50000"/>
                  </a:schemeClr>
                </a:solidFill>
              </a:rPr>
              <a:t>signaling</a:t>
            </a:r>
            <a:endParaRPr lang="en-NL" sz="12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85" name="Chevron 84">
            <a:extLst>
              <a:ext uri="{FF2B5EF4-FFF2-40B4-BE49-F238E27FC236}">
                <a16:creationId xmlns:a16="http://schemas.microsoft.com/office/drawing/2014/main" id="{DF4E66BD-E12A-2F4D-8565-5A3E8F3E3072}"/>
              </a:ext>
            </a:extLst>
          </p:cNvPr>
          <p:cNvSpPr/>
          <p:nvPr/>
        </p:nvSpPr>
        <p:spPr>
          <a:xfrm rot="5400000" flipV="1">
            <a:off x="-732455" y="2707664"/>
            <a:ext cx="2095563" cy="407999"/>
          </a:xfrm>
          <a:prstGeom prst="chevron">
            <a:avLst/>
          </a:prstGeom>
          <a:solidFill>
            <a:schemeClr val="bg1">
              <a:lumMod val="5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order / p</a:t>
            </a:r>
            <a:r>
              <a:rPr lang="en-NL" dirty="0">
                <a:solidFill>
                  <a:schemeClr val="bg1"/>
                </a:solidFill>
              </a:rPr>
              <a:t>riority</a:t>
            </a:r>
          </a:p>
        </p:txBody>
      </p:sp>
    </p:spTree>
    <p:extLst>
      <p:ext uri="{BB962C8B-B14F-4D97-AF65-F5344CB8AC3E}">
        <p14:creationId xmlns:p14="http://schemas.microsoft.com/office/powerpoint/2010/main" val="15073526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0EEE0-B5B3-F34B-9604-148477799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999" y="485053"/>
            <a:ext cx="11241702" cy="873100"/>
          </a:xfrm>
        </p:spPr>
        <p:txBody>
          <a:bodyPr/>
          <a:lstStyle/>
          <a:p>
            <a:r>
              <a:rPr lang="en-NL" sz="3200" dirty="0"/>
              <a:t>Way of Working vanuit Data Science/</a:t>
            </a:r>
            <a:r>
              <a:rPr lang="en-NL" sz="3200" dirty="0">
                <a:hlinkClick r:id="rId2"/>
              </a:rPr>
              <a:t>JADS</a:t>
            </a:r>
            <a:r>
              <a:rPr lang="en-NL" sz="3200" dirty="0"/>
              <a:t>: </a:t>
            </a:r>
            <a:r>
              <a:rPr lang="en-NL" sz="3200" dirty="0">
                <a:hlinkClick r:id="rId3"/>
              </a:rPr>
              <a:t>CRISP-DM</a:t>
            </a:r>
            <a:endParaRPr lang="en-NL" sz="320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28E2A9A-601C-584F-B40E-A456A055153C}"/>
              </a:ext>
            </a:extLst>
          </p:cNvPr>
          <p:cNvGrpSpPr/>
          <p:nvPr/>
        </p:nvGrpSpPr>
        <p:grpSpPr>
          <a:xfrm>
            <a:off x="933650" y="1440684"/>
            <a:ext cx="9125633" cy="5205831"/>
            <a:chOff x="933650" y="1440684"/>
            <a:chExt cx="9125633" cy="5205831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D7EFBF4-707C-8E4A-8031-FD08B26702E8}"/>
                </a:ext>
              </a:extLst>
            </p:cNvPr>
            <p:cNvGrpSpPr/>
            <p:nvPr/>
          </p:nvGrpSpPr>
          <p:grpSpPr>
            <a:xfrm>
              <a:off x="933650" y="1848052"/>
              <a:ext cx="9125633" cy="4798463"/>
              <a:chOff x="1434164" y="1944304"/>
              <a:chExt cx="9125633" cy="4798463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4A3C74E1-7049-7841-891D-378E2D8C046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t="20181"/>
              <a:stretch/>
            </p:blipFill>
            <p:spPr>
              <a:xfrm>
                <a:off x="1434164" y="2444817"/>
                <a:ext cx="9125633" cy="4297950"/>
              </a:xfrm>
              <a:prstGeom prst="rect">
                <a:avLst/>
              </a:prstGeom>
            </p:spPr>
          </p:pic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A8BB1156-4FF3-254E-8B72-FCD0E8B58413}"/>
                  </a:ext>
                </a:extLst>
              </p:cNvPr>
              <p:cNvGrpSpPr/>
              <p:nvPr/>
            </p:nvGrpSpPr>
            <p:grpSpPr>
              <a:xfrm>
                <a:off x="1453414" y="1944304"/>
                <a:ext cx="9085643" cy="424880"/>
                <a:chOff x="1393083" y="1434164"/>
                <a:chExt cx="9085643" cy="492256"/>
              </a:xfrm>
              <a:solidFill>
                <a:schemeClr val="bg1">
                  <a:lumMod val="50000"/>
                </a:schemeClr>
              </a:solidFill>
            </p:grpSpPr>
            <p:sp>
              <p:nvSpPr>
                <p:cNvPr id="6" name="Chevron 5">
                  <a:extLst>
                    <a:ext uri="{FF2B5EF4-FFF2-40B4-BE49-F238E27FC236}">
                      <a16:creationId xmlns:a16="http://schemas.microsoft.com/office/drawing/2014/main" id="{29F42759-81F9-8F49-84FE-18FD58CE7F5E}"/>
                    </a:ext>
                  </a:extLst>
                </p:cNvPr>
                <p:cNvSpPr/>
                <p:nvPr/>
              </p:nvSpPr>
              <p:spPr>
                <a:xfrm>
                  <a:off x="5893743" y="1434164"/>
                  <a:ext cx="1584542" cy="492256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NL" sz="1200" dirty="0">
                      <a:solidFill>
                        <a:schemeClr val="bg1"/>
                      </a:solidFill>
                    </a:rPr>
                    <a:t>Modeling</a:t>
                  </a:r>
                </a:p>
              </p:txBody>
            </p:sp>
            <p:sp>
              <p:nvSpPr>
                <p:cNvPr id="7" name="Chevron 6">
                  <a:extLst>
                    <a:ext uri="{FF2B5EF4-FFF2-40B4-BE49-F238E27FC236}">
                      <a16:creationId xmlns:a16="http://schemas.microsoft.com/office/drawing/2014/main" id="{71CF0795-BDAA-1046-8A4E-1B9FAF57E10B}"/>
                    </a:ext>
                  </a:extLst>
                </p:cNvPr>
                <p:cNvSpPr/>
                <p:nvPr/>
              </p:nvSpPr>
              <p:spPr>
                <a:xfrm>
                  <a:off x="4393523" y="1434164"/>
                  <a:ext cx="1584542" cy="492256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NL" sz="1200" dirty="0">
                      <a:solidFill>
                        <a:schemeClr val="bg1"/>
                      </a:solidFill>
                    </a:rPr>
                    <a:t>Data </a:t>
                  </a:r>
                  <a:br>
                    <a:rPr lang="en-NL" sz="1200" dirty="0">
                      <a:solidFill>
                        <a:schemeClr val="bg1"/>
                      </a:solidFill>
                    </a:rPr>
                  </a:br>
                  <a:r>
                    <a:rPr lang="en-NL" sz="1200" dirty="0">
                      <a:solidFill>
                        <a:schemeClr val="bg1"/>
                      </a:solidFill>
                    </a:rPr>
                    <a:t>Preparation</a:t>
                  </a:r>
                </a:p>
              </p:txBody>
            </p:sp>
            <p:sp>
              <p:nvSpPr>
                <p:cNvPr id="9" name="Chevron 8">
                  <a:extLst>
                    <a:ext uri="{FF2B5EF4-FFF2-40B4-BE49-F238E27FC236}">
                      <a16:creationId xmlns:a16="http://schemas.microsoft.com/office/drawing/2014/main" id="{ED197FFC-4FB1-4E47-B76C-9AC0BAAA350E}"/>
                    </a:ext>
                  </a:extLst>
                </p:cNvPr>
                <p:cNvSpPr/>
                <p:nvPr/>
              </p:nvSpPr>
              <p:spPr>
                <a:xfrm>
                  <a:off x="2893303" y="1434164"/>
                  <a:ext cx="1584542" cy="492256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NL" sz="1200" dirty="0">
                      <a:solidFill>
                        <a:schemeClr val="bg1"/>
                      </a:solidFill>
                    </a:rPr>
                    <a:t>Data Understanding</a:t>
                  </a:r>
                </a:p>
              </p:txBody>
            </p:sp>
            <p:sp>
              <p:nvSpPr>
                <p:cNvPr id="10" name="Chevron 9">
                  <a:extLst>
                    <a:ext uri="{FF2B5EF4-FFF2-40B4-BE49-F238E27FC236}">
                      <a16:creationId xmlns:a16="http://schemas.microsoft.com/office/drawing/2014/main" id="{9257A41B-97EC-A44C-BAA0-F28680128465}"/>
                    </a:ext>
                  </a:extLst>
                </p:cNvPr>
                <p:cNvSpPr/>
                <p:nvPr/>
              </p:nvSpPr>
              <p:spPr>
                <a:xfrm>
                  <a:off x="1393083" y="1434164"/>
                  <a:ext cx="1584542" cy="492256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NL" sz="1200" dirty="0">
                      <a:solidFill>
                        <a:schemeClr val="bg1"/>
                      </a:solidFill>
                    </a:rPr>
                    <a:t>Business Understanding</a:t>
                  </a:r>
                </a:p>
              </p:txBody>
            </p:sp>
            <p:sp>
              <p:nvSpPr>
                <p:cNvPr id="11" name="Chevron 10">
                  <a:extLst>
                    <a:ext uri="{FF2B5EF4-FFF2-40B4-BE49-F238E27FC236}">
                      <a16:creationId xmlns:a16="http://schemas.microsoft.com/office/drawing/2014/main" id="{44CA41AB-8EF9-A04A-9F78-B0A212B3B960}"/>
                    </a:ext>
                  </a:extLst>
                </p:cNvPr>
                <p:cNvSpPr/>
                <p:nvPr/>
              </p:nvSpPr>
              <p:spPr>
                <a:xfrm>
                  <a:off x="8894184" y="1434164"/>
                  <a:ext cx="1584542" cy="492256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NL" sz="1200" dirty="0">
                      <a:solidFill>
                        <a:schemeClr val="bg1"/>
                      </a:solidFill>
                    </a:rPr>
                    <a:t>Deployment</a:t>
                  </a:r>
                </a:p>
              </p:txBody>
            </p:sp>
            <p:sp>
              <p:nvSpPr>
                <p:cNvPr id="12" name="Chevron 11">
                  <a:extLst>
                    <a:ext uri="{FF2B5EF4-FFF2-40B4-BE49-F238E27FC236}">
                      <a16:creationId xmlns:a16="http://schemas.microsoft.com/office/drawing/2014/main" id="{03649F81-28DE-F449-A0C5-728E0E27EBE6}"/>
                    </a:ext>
                  </a:extLst>
                </p:cNvPr>
                <p:cNvSpPr/>
                <p:nvPr/>
              </p:nvSpPr>
              <p:spPr>
                <a:xfrm>
                  <a:off x="7393963" y="1434164"/>
                  <a:ext cx="1584542" cy="492256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GB" sz="1200" dirty="0">
                      <a:solidFill>
                        <a:schemeClr val="bg1"/>
                      </a:solidFill>
                    </a:rPr>
                    <a:t>E</a:t>
                  </a:r>
                  <a:r>
                    <a:rPr lang="en-NL" sz="1200" dirty="0">
                      <a:solidFill>
                        <a:schemeClr val="bg1"/>
                      </a:solidFill>
                    </a:rPr>
                    <a:t>valuation</a:t>
                  </a:r>
                </a:p>
              </p:txBody>
            </p:sp>
          </p:grp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85A3DD10-C214-104B-9502-5CBC3A9D2444}"/>
                </a:ext>
              </a:extLst>
            </p:cNvPr>
            <p:cNvGrpSpPr/>
            <p:nvPr/>
          </p:nvGrpSpPr>
          <p:grpSpPr>
            <a:xfrm>
              <a:off x="1569728" y="1440684"/>
              <a:ext cx="7795653" cy="1029501"/>
              <a:chOff x="1569728" y="1440684"/>
              <a:chExt cx="7795653" cy="1029501"/>
            </a:xfrm>
          </p:grpSpPr>
          <p:sp>
            <p:nvSpPr>
              <p:cNvPr id="17" name="Arc 16">
                <a:extLst>
                  <a:ext uri="{FF2B5EF4-FFF2-40B4-BE49-F238E27FC236}">
                    <a16:creationId xmlns:a16="http://schemas.microsoft.com/office/drawing/2014/main" id="{0CCF974F-C32E-514B-AF0A-5FF8C1E6C46E}"/>
                  </a:ext>
                </a:extLst>
              </p:cNvPr>
              <p:cNvSpPr/>
              <p:nvPr/>
            </p:nvSpPr>
            <p:spPr>
              <a:xfrm>
                <a:off x="1588980" y="1532530"/>
                <a:ext cx="6191860" cy="774770"/>
              </a:xfrm>
              <a:prstGeom prst="arc">
                <a:avLst>
                  <a:gd name="adj1" fmla="val 10898298"/>
                  <a:gd name="adj2" fmla="val 21537543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NL"/>
              </a:p>
            </p:txBody>
          </p:sp>
          <p:sp>
            <p:nvSpPr>
              <p:cNvPr id="20" name="Arc 19">
                <a:extLst>
                  <a:ext uri="{FF2B5EF4-FFF2-40B4-BE49-F238E27FC236}">
                    <a16:creationId xmlns:a16="http://schemas.microsoft.com/office/drawing/2014/main" id="{09BA40B6-1EC7-084D-A72F-8C0D7394E04F}"/>
                  </a:ext>
                </a:extLst>
              </p:cNvPr>
              <p:cNvSpPr/>
              <p:nvPr/>
            </p:nvSpPr>
            <p:spPr>
              <a:xfrm>
                <a:off x="1569728" y="1440684"/>
                <a:ext cx="7795653" cy="1029501"/>
              </a:xfrm>
              <a:prstGeom prst="arc">
                <a:avLst>
                  <a:gd name="adj1" fmla="val 10908797"/>
                  <a:gd name="adj2" fmla="val 21504895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  <a:head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NL"/>
              </a:p>
            </p:txBody>
          </p:sp>
          <p:sp>
            <p:nvSpPr>
              <p:cNvPr id="21" name="Arc 20">
                <a:extLst>
                  <a:ext uri="{FF2B5EF4-FFF2-40B4-BE49-F238E27FC236}">
                    <a16:creationId xmlns:a16="http://schemas.microsoft.com/office/drawing/2014/main" id="{80F239C5-1AF3-504E-81E3-6969E489196A}"/>
                  </a:ext>
                </a:extLst>
              </p:cNvPr>
              <p:cNvSpPr/>
              <p:nvPr/>
            </p:nvSpPr>
            <p:spPr>
              <a:xfrm>
                <a:off x="4631889" y="1717394"/>
                <a:ext cx="1584542" cy="342415"/>
              </a:xfrm>
              <a:prstGeom prst="arc">
                <a:avLst>
                  <a:gd name="adj1" fmla="val 10981421"/>
                  <a:gd name="adj2" fmla="val 21433231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  <a:head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NL"/>
              </a:p>
            </p:txBody>
          </p:sp>
          <p:sp>
            <p:nvSpPr>
              <p:cNvPr id="22" name="Arc 21">
                <a:extLst>
                  <a:ext uri="{FF2B5EF4-FFF2-40B4-BE49-F238E27FC236}">
                    <a16:creationId xmlns:a16="http://schemas.microsoft.com/office/drawing/2014/main" id="{97EA2F9D-212E-524B-BA01-7F23DD07333E}"/>
                  </a:ext>
                </a:extLst>
              </p:cNvPr>
              <p:cNvSpPr/>
              <p:nvPr/>
            </p:nvSpPr>
            <p:spPr>
              <a:xfrm>
                <a:off x="1639615" y="1717393"/>
                <a:ext cx="1584542" cy="342415"/>
              </a:xfrm>
              <a:prstGeom prst="arc">
                <a:avLst>
                  <a:gd name="adj1" fmla="val 10981421"/>
                  <a:gd name="adj2" fmla="val 21433231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  <a:head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NL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205254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01D58-C26F-2046-87E9-2E9329A19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Focus of this sprint</a:t>
            </a:r>
          </a:p>
        </p:txBody>
      </p:sp>
      <p:sp>
        <p:nvSpPr>
          <p:cNvPr id="61" name="Left Brace 60">
            <a:extLst>
              <a:ext uri="{FF2B5EF4-FFF2-40B4-BE49-F238E27FC236}">
                <a16:creationId xmlns:a16="http://schemas.microsoft.com/office/drawing/2014/main" id="{E8476FD6-05A8-3444-AEB7-9981D6E0B041}"/>
              </a:ext>
            </a:extLst>
          </p:cNvPr>
          <p:cNvSpPr/>
          <p:nvPr/>
        </p:nvSpPr>
        <p:spPr>
          <a:xfrm rot="10800000">
            <a:off x="7258890" y="2487729"/>
            <a:ext cx="279132" cy="1371076"/>
          </a:xfrm>
          <a:prstGeom prst="leftBrac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AE296DA-CA8E-AB46-9446-0C7D8800809A}"/>
              </a:ext>
            </a:extLst>
          </p:cNvPr>
          <p:cNvSpPr txBox="1"/>
          <p:nvPr/>
        </p:nvSpPr>
        <p:spPr>
          <a:xfrm>
            <a:off x="7538022" y="2975503"/>
            <a:ext cx="4096930" cy="34932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36000" indent="-252000">
              <a:spcAft>
                <a:spcPts val="600"/>
              </a:spcAft>
              <a:buClr>
                <a:schemeClr val="tx2"/>
              </a:buClr>
              <a:buFont typeface=".LucidaGrandeUI" charset="0"/>
              <a:buChar char="◆"/>
            </a:pPr>
            <a:r>
              <a:rPr lang="nl-NL" sz="1600" dirty="0"/>
              <a:t>Actions Bram</a:t>
            </a:r>
          </a:p>
          <a:p>
            <a:pPr marL="493200" lvl="1" indent="-252000">
              <a:spcAft>
                <a:spcPts val="600"/>
              </a:spcAft>
              <a:buClr>
                <a:schemeClr val="tx2"/>
              </a:buClr>
              <a:buFont typeface=".LucidaGrandeUI" charset="0"/>
              <a:buChar char="◆"/>
            </a:pPr>
            <a:r>
              <a:rPr lang="nl-NL" sz="1600" dirty="0" err="1"/>
              <a:t>Explore</a:t>
            </a:r>
            <a:r>
              <a:rPr lang="nl-NL" sz="1600" dirty="0"/>
              <a:t> </a:t>
            </a:r>
            <a:r>
              <a:rPr lang="nl-NL" sz="1600" dirty="0" err="1"/>
              <a:t>possibility</a:t>
            </a:r>
            <a:r>
              <a:rPr lang="nl-NL" sz="1600" dirty="0"/>
              <a:t> max/min </a:t>
            </a:r>
            <a:r>
              <a:rPr lang="nl-NL" sz="1600" dirty="0" err="1"/>
              <a:t>values</a:t>
            </a:r>
            <a:endParaRPr lang="nl-NL" sz="1600" dirty="0"/>
          </a:p>
          <a:p>
            <a:pPr marL="493200" lvl="1" indent="-252000">
              <a:spcAft>
                <a:spcPts val="600"/>
              </a:spcAft>
              <a:buClr>
                <a:schemeClr val="tx2"/>
              </a:buClr>
              <a:buFont typeface=".LucidaGrandeUI" charset="0"/>
              <a:buChar char="◆"/>
            </a:pPr>
            <a:r>
              <a:rPr lang="nl-NL" sz="1600" dirty="0"/>
              <a:t>Look at data </a:t>
            </a:r>
            <a:r>
              <a:rPr lang="nl-NL" sz="1600" dirty="0" err="1"/>
              <a:t>quality</a:t>
            </a:r>
            <a:endParaRPr lang="nl-NL" sz="1600" dirty="0"/>
          </a:p>
          <a:p>
            <a:pPr marL="493200" lvl="1" indent="-252000">
              <a:spcAft>
                <a:spcPts val="600"/>
              </a:spcAft>
              <a:buClr>
                <a:schemeClr val="tx2"/>
              </a:buClr>
              <a:buFont typeface=".LucidaGrandeUI" charset="0"/>
              <a:buChar char="◆"/>
            </a:pPr>
            <a:r>
              <a:rPr lang="nl-NL" sz="1600" dirty="0"/>
              <a:t>Solution on missing data</a:t>
            </a:r>
          </a:p>
          <a:p>
            <a:pPr marL="493200" lvl="1" indent="-252000">
              <a:spcAft>
                <a:spcPts val="600"/>
              </a:spcAft>
              <a:buClr>
                <a:schemeClr val="tx2"/>
              </a:buClr>
              <a:buFont typeface=".LucidaGrandeUI" charset="0"/>
              <a:buChar char="◆"/>
            </a:pPr>
            <a:endParaRPr lang="nl-NL" sz="1600" dirty="0"/>
          </a:p>
          <a:p>
            <a:pPr marL="493200" lvl="1" indent="-252000">
              <a:spcAft>
                <a:spcPts val="600"/>
              </a:spcAft>
              <a:buClr>
                <a:schemeClr val="tx2"/>
              </a:buClr>
              <a:buFont typeface=".LucidaGrandeUI" charset="0"/>
              <a:buChar char="◆"/>
            </a:pPr>
            <a:r>
              <a:rPr lang="nl-NL" sz="1600" dirty="0" err="1"/>
              <a:t>Use</a:t>
            </a:r>
            <a:r>
              <a:rPr lang="nl-NL" sz="1600" dirty="0"/>
              <a:t> data in </a:t>
            </a:r>
            <a:r>
              <a:rPr lang="nl-NL" sz="1600" dirty="0" err="1"/>
              <a:t>experimental</a:t>
            </a:r>
            <a:r>
              <a:rPr lang="nl-NL" sz="1600" dirty="0"/>
              <a:t> model</a:t>
            </a:r>
          </a:p>
          <a:p>
            <a:pPr marL="241200" lvl="1">
              <a:spcAft>
                <a:spcPts val="600"/>
              </a:spcAft>
              <a:buClr>
                <a:schemeClr val="tx2"/>
              </a:buClr>
            </a:pPr>
            <a:endParaRPr lang="nl-NL" sz="1600" dirty="0"/>
          </a:p>
          <a:p>
            <a:pPr marL="36000" indent="-252000">
              <a:spcAft>
                <a:spcPts val="600"/>
              </a:spcAft>
              <a:buClr>
                <a:schemeClr val="tx2"/>
              </a:buClr>
              <a:buFont typeface=".LucidaGrandeUI" charset="0"/>
              <a:buChar char="◆"/>
            </a:pPr>
            <a:r>
              <a:rPr lang="nl-NL" sz="1600" dirty="0"/>
              <a:t>Actions </a:t>
            </a:r>
            <a:r>
              <a:rPr lang="nl-NL" sz="1600" dirty="0" err="1"/>
              <a:t>Grid</a:t>
            </a:r>
            <a:r>
              <a:rPr lang="nl-NL" sz="1600" dirty="0"/>
              <a:t> Planners</a:t>
            </a:r>
          </a:p>
          <a:p>
            <a:pPr marL="493200" lvl="1" indent="-252000">
              <a:spcAft>
                <a:spcPts val="600"/>
              </a:spcAft>
              <a:buClr>
                <a:schemeClr val="tx2"/>
              </a:buClr>
              <a:buFont typeface=".LucidaGrandeUI" charset="0"/>
              <a:buChar char="◆"/>
            </a:pPr>
            <a:r>
              <a:rPr lang="nl-NL" sz="1600" dirty="0"/>
              <a:t>5-10 DALI </a:t>
            </a:r>
            <a:r>
              <a:rPr lang="nl-NL" sz="1600" dirty="0" err="1"/>
              <a:t>boxed</a:t>
            </a:r>
            <a:r>
              <a:rPr lang="nl-NL" sz="1600" dirty="0"/>
              <a:t> </a:t>
            </a:r>
            <a:r>
              <a:rPr lang="nl-NL" sz="1600" dirty="0" err="1"/>
              <a:t>transformers</a:t>
            </a:r>
            <a:br>
              <a:rPr lang="nl-NL" sz="1600" dirty="0"/>
            </a:br>
            <a:r>
              <a:rPr lang="nl-NL" sz="1600" dirty="0"/>
              <a:t>(</a:t>
            </a:r>
            <a:r>
              <a:rPr lang="nl-NL" sz="1600" dirty="0" err="1"/>
              <a:t>with</a:t>
            </a:r>
            <a:r>
              <a:rPr lang="nl-NL" sz="1600" dirty="0"/>
              <a:t> </a:t>
            </a:r>
            <a:r>
              <a:rPr lang="nl-NL" sz="1600" dirty="0" err="1"/>
              <a:t>overloading</a:t>
            </a:r>
            <a:r>
              <a:rPr lang="nl-NL" sz="1600" dirty="0"/>
              <a:t> </a:t>
            </a:r>
            <a:r>
              <a:rPr lang="nl-NL" sz="1600" dirty="0" err="1"/>
              <a:t>history</a:t>
            </a:r>
            <a:r>
              <a:rPr lang="nl-NL" sz="1600" dirty="0"/>
              <a:t>)</a:t>
            </a:r>
          </a:p>
          <a:p>
            <a:pPr marL="36000" indent="-252000">
              <a:spcAft>
                <a:spcPts val="600"/>
              </a:spcAft>
              <a:buClr>
                <a:schemeClr val="tx2"/>
              </a:buClr>
              <a:buFont typeface=".LucidaGrandeUI" charset="0"/>
              <a:buChar char="◆"/>
            </a:pPr>
            <a:endParaRPr lang="nl-NL" sz="1600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7647279-8608-7A40-856B-9348F95A119E}"/>
              </a:ext>
            </a:extLst>
          </p:cNvPr>
          <p:cNvGrpSpPr/>
          <p:nvPr/>
        </p:nvGrpSpPr>
        <p:grpSpPr>
          <a:xfrm>
            <a:off x="4068251" y="1351066"/>
            <a:ext cx="3104012" cy="4798464"/>
            <a:chOff x="4119613" y="1472667"/>
            <a:chExt cx="3104012" cy="4798464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B981D416-A4BF-9F49-9823-CA973FC60445}"/>
                </a:ext>
              </a:extLst>
            </p:cNvPr>
            <p:cNvGrpSpPr/>
            <p:nvPr/>
          </p:nvGrpSpPr>
          <p:grpSpPr>
            <a:xfrm>
              <a:off x="4119613" y="1472667"/>
              <a:ext cx="3104012" cy="4798463"/>
              <a:chOff x="1434165" y="1944304"/>
              <a:chExt cx="3104012" cy="4798463"/>
            </a:xfrm>
          </p:grpSpPr>
          <p:pic>
            <p:nvPicPr>
              <p:cNvPr id="21" name="Picture 20">
                <a:extLst>
                  <a:ext uri="{FF2B5EF4-FFF2-40B4-BE49-F238E27FC236}">
                    <a16:creationId xmlns:a16="http://schemas.microsoft.com/office/drawing/2014/main" id="{6379C7A8-E201-6947-960A-5ABFC56E5D6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t="20181" r="65986"/>
              <a:stretch/>
            </p:blipFill>
            <p:spPr>
              <a:xfrm>
                <a:off x="1434165" y="2444817"/>
                <a:ext cx="3104012" cy="4297950"/>
              </a:xfrm>
              <a:prstGeom prst="rect">
                <a:avLst/>
              </a:prstGeom>
            </p:spPr>
          </p:pic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22E9972A-6E56-F541-A2F0-99D30A7D9EEE}"/>
                  </a:ext>
                </a:extLst>
              </p:cNvPr>
              <p:cNvGrpSpPr/>
              <p:nvPr/>
            </p:nvGrpSpPr>
            <p:grpSpPr>
              <a:xfrm>
                <a:off x="1453414" y="1944304"/>
                <a:ext cx="3084762" cy="424880"/>
                <a:chOff x="1393083" y="1434164"/>
                <a:chExt cx="3084762" cy="492256"/>
              </a:xfrm>
              <a:solidFill>
                <a:schemeClr val="bg1">
                  <a:lumMod val="50000"/>
                </a:schemeClr>
              </a:solidFill>
            </p:grpSpPr>
            <p:sp>
              <p:nvSpPr>
                <p:cNvPr id="23" name="Chevron 22">
                  <a:extLst>
                    <a:ext uri="{FF2B5EF4-FFF2-40B4-BE49-F238E27FC236}">
                      <a16:creationId xmlns:a16="http://schemas.microsoft.com/office/drawing/2014/main" id="{D8EFB0A0-1A68-F545-BBD9-ECB64F3E7513}"/>
                    </a:ext>
                  </a:extLst>
                </p:cNvPr>
                <p:cNvSpPr/>
                <p:nvPr/>
              </p:nvSpPr>
              <p:spPr>
                <a:xfrm>
                  <a:off x="2893303" y="1434164"/>
                  <a:ext cx="1584542" cy="492256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NL" sz="1200" dirty="0">
                      <a:solidFill>
                        <a:schemeClr val="bg1"/>
                      </a:solidFill>
                    </a:rPr>
                    <a:t>Data Understanding</a:t>
                  </a:r>
                </a:p>
              </p:txBody>
            </p:sp>
            <p:sp>
              <p:nvSpPr>
                <p:cNvPr id="25" name="Chevron 24">
                  <a:extLst>
                    <a:ext uri="{FF2B5EF4-FFF2-40B4-BE49-F238E27FC236}">
                      <a16:creationId xmlns:a16="http://schemas.microsoft.com/office/drawing/2014/main" id="{768E6D1D-8447-804A-89DE-1AEB2F48211B}"/>
                    </a:ext>
                  </a:extLst>
                </p:cNvPr>
                <p:cNvSpPr/>
                <p:nvPr/>
              </p:nvSpPr>
              <p:spPr>
                <a:xfrm>
                  <a:off x="1393083" y="1434164"/>
                  <a:ext cx="1584542" cy="492256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NL" sz="1200" dirty="0">
                      <a:solidFill>
                        <a:schemeClr val="bg1"/>
                      </a:solidFill>
                    </a:rPr>
                    <a:t>Business Understanding</a:t>
                  </a:r>
                </a:p>
              </p:txBody>
            </p:sp>
          </p:grpSp>
        </p:grp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2C02670-6100-794E-8F43-8A596A3C5550}"/>
                </a:ext>
              </a:extLst>
            </p:cNvPr>
            <p:cNvSpPr/>
            <p:nvPr/>
          </p:nvSpPr>
          <p:spPr>
            <a:xfrm>
              <a:off x="4206240" y="1973181"/>
              <a:ext cx="1432842" cy="4297950"/>
            </a:xfrm>
            <a:prstGeom prst="rect">
              <a:avLst/>
            </a:prstGeom>
            <a:solidFill>
              <a:srgbClr val="BDDB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BB5B01D-3878-5546-898B-46354CFA6159}"/>
                </a:ext>
              </a:extLst>
            </p:cNvPr>
            <p:cNvSpPr/>
            <p:nvPr/>
          </p:nvSpPr>
          <p:spPr>
            <a:xfrm>
              <a:off x="5675279" y="1973179"/>
              <a:ext cx="1500219" cy="625641"/>
            </a:xfrm>
            <a:prstGeom prst="rect">
              <a:avLst/>
            </a:prstGeom>
            <a:solidFill>
              <a:srgbClr val="BDDB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E44E76F2-DE93-7249-9325-C595999536DF}"/>
              </a:ext>
            </a:extLst>
          </p:cNvPr>
          <p:cNvSpPr/>
          <p:nvPr/>
        </p:nvSpPr>
        <p:spPr>
          <a:xfrm>
            <a:off x="5620257" y="2477219"/>
            <a:ext cx="1500219" cy="1410361"/>
          </a:xfrm>
          <a:prstGeom prst="rect">
            <a:avLst/>
          </a:prstGeom>
          <a:solidFill>
            <a:schemeClr val="accent6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4514070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AEED2-9175-1D44-8523-4497A9464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BDBC9-E25D-4743-A32A-A51C6CA2F63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30201" y="1308790"/>
            <a:ext cx="5588000" cy="2122268"/>
          </a:xfrm>
        </p:spPr>
        <p:txBody>
          <a:bodyPr/>
          <a:lstStyle/>
          <a:p>
            <a:r>
              <a:rPr lang="en-NL" sz="2000" dirty="0"/>
              <a:t>10 random Dali trafo’s from metadata</a:t>
            </a:r>
          </a:p>
          <a:p>
            <a:pPr lvl="1"/>
            <a:r>
              <a:rPr lang="en-NL" sz="1800" dirty="0"/>
              <a:t>7/10 existed in measurement table</a:t>
            </a:r>
          </a:p>
          <a:p>
            <a:pPr lvl="1"/>
            <a:r>
              <a:rPr lang="en-NL" sz="1800" dirty="0"/>
              <a:t>4/10 had enough data (&gt;2 year history)</a:t>
            </a:r>
          </a:p>
          <a:p>
            <a:pPr lvl="1"/>
            <a:endParaRPr lang="en-N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1DB2C6-F3CE-E142-91E9-FF8FA2D64CBD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273801" y="1308789"/>
            <a:ext cx="5918199" cy="3673113"/>
          </a:xfrm>
        </p:spPr>
        <p:txBody>
          <a:bodyPr>
            <a:normAutofit/>
          </a:bodyPr>
          <a:lstStyle/>
          <a:p>
            <a:r>
              <a:rPr lang="en-NL" sz="2000" dirty="0"/>
              <a:t>General observations</a:t>
            </a:r>
          </a:p>
          <a:p>
            <a:pPr lvl="1"/>
            <a:r>
              <a:rPr lang="en-NL" sz="1800" dirty="0"/>
              <a:t>Missing data draws extremes to mean</a:t>
            </a:r>
          </a:p>
          <a:p>
            <a:pPr lvl="2"/>
            <a:r>
              <a:rPr lang="en-GB" sz="1600" dirty="0"/>
              <a:t>Completely m</a:t>
            </a:r>
            <a:r>
              <a:rPr lang="en-NL" sz="1600" dirty="0"/>
              <a:t>issing weeks are interpolated</a:t>
            </a:r>
          </a:p>
          <a:p>
            <a:pPr lvl="1"/>
            <a:r>
              <a:rPr lang="en-GB" sz="1800" dirty="0"/>
              <a:t>Weekly m</a:t>
            </a:r>
            <a:r>
              <a:rPr lang="en-NL" sz="1800" dirty="0"/>
              <a:t>in and max are sufficient</a:t>
            </a:r>
          </a:p>
          <a:p>
            <a:pPr lvl="2"/>
            <a:r>
              <a:rPr lang="en-GB" sz="1600" dirty="0"/>
              <a:t>N</a:t>
            </a:r>
            <a:r>
              <a:rPr lang="en-NL" sz="1600" dirty="0"/>
              <a:t>o added value 2</a:t>
            </a:r>
            <a:r>
              <a:rPr lang="en-NL" sz="1600" baseline="30000" dirty="0"/>
              <a:t>nd</a:t>
            </a:r>
            <a:r>
              <a:rPr lang="en-NL" sz="1600" dirty="0"/>
              <a:t> extreme (same as 1</a:t>
            </a:r>
            <a:r>
              <a:rPr lang="en-NL" sz="1600" baseline="30000" dirty="0"/>
              <a:t>st</a:t>
            </a:r>
            <a:r>
              <a:rPr lang="en-NL" sz="1600" dirty="0"/>
              <a:t>) </a:t>
            </a:r>
          </a:p>
          <a:p>
            <a:pPr lvl="2"/>
            <a:r>
              <a:rPr lang="en-GB" sz="1600" dirty="0"/>
              <a:t>S</a:t>
            </a:r>
            <a:r>
              <a:rPr lang="en-NL" sz="1600" dirty="0"/>
              <a:t>implifies query</a:t>
            </a:r>
          </a:p>
          <a:p>
            <a:pPr lvl="1"/>
            <a:r>
              <a:rPr lang="en-NL" sz="1800" dirty="0"/>
              <a:t>Sometimes weird situations (switching?)</a:t>
            </a:r>
          </a:p>
          <a:p>
            <a:pPr lvl="1"/>
            <a:endParaRPr lang="en-NL" sz="1800" dirty="0"/>
          </a:p>
          <a:p>
            <a:pPr lvl="1"/>
            <a:endParaRPr lang="en-N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725A39-6C03-CF4D-BD3D-1CAE34F8FBD5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5652" y="3025008"/>
            <a:ext cx="5415087" cy="2174676"/>
          </a:xfrm>
          <a:prstGeom prst="rect">
            <a:avLst/>
          </a:prstGeom>
          <a:ln>
            <a:solidFill>
              <a:schemeClr val="tx1">
                <a:lumMod val="50000"/>
              </a:schemeClr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1B6D13F-72E4-FD40-BC82-1C8644DAD3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713" y="4440850"/>
            <a:ext cx="5415088" cy="2220835"/>
          </a:xfrm>
          <a:prstGeom prst="rect">
            <a:avLst/>
          </a:prstGeom>
          <a:ln>
            <a:solidFill>
              <a:schemeClr val="tx1">
                <a:lumMod val="50000"/>
              </a:schemeClr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EC490AF-CC64-5E44-AA33-CB46CCF00E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2519" y="4440850"/>
            <a:ext cx="5482460" cy="2220835"/>
          </a:xfrm>
          <a:prstGeom prst="rect">
            <a:avLst/>
          </a:prstGeom>
          <a:ln>
            <a:solidFill>
              <a:schemeClr val="tx1">
                <a:lumMod val="50000"/>
              </a:schemeClr>
            </a:solidFill>
          </a:ln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508FC059-800F-7942-8561-3DCF802A266A}"/>
              </a:ext>
            </a:extLst>
          </p:cNvPr>
          <p:cNvGrpSpPr/>
          <p:nvPr/>
        </p:nvGrpSpPr>
        <p:grpSpPr>
          <a:xfrm>
            <a:off x="4246179" y="2102069"/>
            <a:ext cx="2395084" cy="3299997"/>
            <a:chOff x="4246179" y="2102069"/>
            <a:chExt cx="2395084" cy="3299997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AB0D6FA-C157-E145-8076-2F29C2B2E03C}"/>
                </a:ext>
              </a:extLst>
            </p:cNvPr>
            <p:cNvSpPr/>
            <p:nvPr/>
          </p:nvSpPr>
          <p:spPr>
            <a:xfrm>
              <a:off x="4246179" y="3355601"/>
              <a:ext cx="536027" cy="756745"/>
            </a:xfrm>
            <a:prstGeom prst="ellipse">
              <a:avLst/>
            </a:prstGeom>
            <a:noFill/>
            <a:ln w="381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AFE0CB30-20A7-3645-9CF2-92BF7AE8E758}"/>
                </a:ext>
              </a:extLst>
            </p:cNvPr>
            <p:cNvSpPr/>
            <p:nvPr/>
          </p:nvSpPr>
          <p:spPr>
            <a:xfrm>
              <a:off x="4782206" y="4645321"/>
              <a:ext cx="536027" cy="756745"/>
            </a:xfrm>
            <a:prstGeom prst="ellipse">
              <a:avLst/>
            </a:prstGeom>
            <a:noFill/>
            <a:ln w="381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4EA8ADCC-4996-814A-BB4F-15F677B347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82206" y="2102069"/>
              <a:ext cx="1859057" cy="1326931"/>
            </a:xfrm>
            <a:prstGeom prst="straightConnector1">
              <a:avLst/>
            </a:prstGeom>
            <a:ln w="3810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2C781B5F-0B0D-9B4C-8FB4-FD0DA4586F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60868" y="2102069"/>
              <a:ext cx="1380395" cy="2519513"/>
            </a:xfrm>
            <a:prstGeom prst="straightConnector1">
              <a:avLst/>
            </a:prstGeom>
            <a:ln w="3810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727C39B-1611-194B-B317-EE814C2F3E91}"/>
              </a:ext>
            </a:extLst>
          </p:cNvPr>
          <p:cNvGrpSpPr/>
          <p:nvPr/>
        </p:nvGrpSpPr>
        <p:grpSpPr>
          <a:xfrm>
            <a:off x="9217572" y="4311539"/>
            <a:ext cx="2494087" cy="1926364"/>
            <a:chOff x="9217572" y="4311539"/>
            <a:chExt cx="2494087" cy="1926364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A817B942-E647-DC4D-8EE4-BDEDD08BDCA9}"/>
                </a:ext>
              </a:extLst>
            </p:cNvPr>
            <p:cNvSpPr/>
            <p:nvPr/>
          </p:nvSpPr>
          <p:spPr>
            <a:xfrm>
              <a:off x="9720387" y="4311539"/>
              <a:ext cx="1991272" cy="1926364"/>
            </a:xfrm>
            <a:prstGeom prst="ellipse">
              <a:avLst/>
            </a:prstGeom>
            <a:noFill/>
            <a:ln w="381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203B9A8C-DF1D-4449-B728-426663C925BB}"/>
                </a:ext>
              </a:extLst>
            </p:cNvPr>
            <p:cNvCxnSpPr>
              <a:cxnSpLocks/>
            </p:cNvCxnSpPr>
            <p:nvPr/>
          </p:nvCxnSpPr>
          <p:spPr>
            <a:xfrm>
              <a:off x="9217572" y="4311539"/>
              <a:ext cx="620111" cy="333782"/>
            </a:xfrm>
            <a:prstGeom prst="straightConnector1">
              <a:avLst/>
            </a:prstGeom>
            <a:ln w="3810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89181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theme/theme1.xml><?xml version="1.0" encoding="utf-8"?>
<a:theme xmlns:a="http://schemas.openxmlformats.org/drawingml/2006/main" name="Enexis Netbeheer">
  <a:themeElements>
    <a:clrScheme name="netbeheer 1">
      <a:dk1>
        <a:srgbClr val="635D63"/>
      </a:dk1>
      <a:lt1>
        <a:srgbClr val="FFFFFF"/>
      </a:lt1>
      <a:dk2>
        <a:srgbClr val="DE0073"/>
      </a:dk2>
      <a:lt2>
        <a:srgbClr val="BDDB00"/>
      </a:lt2>
      <a:accent1>
        <a:srgbClr val="BDDA00"/>
      </a:accent1>
      <a:accent2>
        <a:srgbClr val="DE0073"/>
      </a:accent2>
      <a:accent3>
        <a:srgbClr val="635D63"/>
      </a:accent3>
      <a:accent4>
        <a:srgbClr val="3C3C3F"/>
      </a:accent4>
      <a:accent5>
        <a:srgbClr val="8D8D8D"/>
      </a:accent5>
      <a:accent6>
        <a:srgbClr val="008FD3"/>
      </a:accent6>
      <a:hlink>
        <a:srgbClr val="008FD3"/>
      </a:hlink>
      <a:folHlink>
        <a:srgbClr val="A6127F"/>
      </a:folHlink>
    </a:clrScheme>
    <a:fontScheme name="Enexis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accent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 anchor="ctr">
        <a:spAutoFit/>
      </a:bodyPr>
      <a:lstStyle>
        <a:defPPr marL="36000" indent="-252000">
          <a:spcAft>
            <a:spcPts val="600"/>
          </a:spcAft>
          <a:buClr>
            <a:schemeClr val="tx2"/>
          </a:buClr>
          <a:buFont typeface=".LucidaGrandeUI" charset="0"/>
          <a:buChar char="◆"/>
          <a:defRPr dirty="0" smtClean="0"/>
        </a:defPPr>
      </a:lstStyle>
    </a:txDef>
  </a:objectDefaults>
  <a:extraClrSchemeLst/>
  <a:custClrLst>
    <a:custClr name="Cool Gray">
      <a:srgbClr val="635D63"/>
    </a:custClr>
    <a:custClr name="Lime">
      <a:srgbClr val="BDDB00"/>
    </a:custClr>
    <a:custClr name="Magenta">
      <a:srgbClr val="DE0073"/>
    </a:custClr>
    <a:custClr name="White">
      <a:srgbClr val="FFFFFF"/>
    </a:custClr>
    <a:custClr name="Magenta 1">
      <a:srgbClr val="A61380"/>
    </a:custClr>
    <a:custClr name="Magenta 2">
      <a:srgbClr val="BF027F"/>
    </a:custClr>
    <a:custClr name="Magenta 3">
      <a:srgbClr val="F087B6"/>
    </a:custClr>
    <a:custClr name="Lime 1">
      <a:srgbClr val="8CBE20"/>
    </a:custClr>
    <a:custClr name="Lime 2">
      <a:srgbClr val="A7C70E"/>
    </a:custClr>
    <a:custClr name="Lime 3">
      <a:srgbClr val="DBE466"/>
    </a:custClr>
    <a:custClr name="Cool Gray 11">
      <a:srgbClr val="3D3C3F"/>
    </a:custClr>
    <a:custClr name="Cool Gray 6">
      <a:srgbClr val="8D8D8D"/>
    </a:custClr>
    <a:custClr name="Cool Gray 3">
      <a:srgbClr val="CCCCCC"/>
    </a:custClr>
    <a:custClr name="Cool Gray 1">
      <a:srgbClr val="DFDFDF"/>
    </a:custClr>
    <a:custClr name="Light Gray">
      <a:srgbClr val="EFEFEF"/>
    </a:custClr>
    <a:custClr name="Cyaan">
      <a:srgbClr val="04BBEE"/>
    </a:custClr>
  </a:custClrLst>
  <a:extLst>
    <a:ext uri="{05A4C25C-085E-4340-85A3-A5531E510DB2}">
      <thm15:themeFamily xmlns:thm15="http://schemas.microsoft.com/office/thememl/2012/main" name="Presentatie1" id="{D0C2F9F9-EFE1-4C51-8656-013B0FE3B00F}" vid="{39575DF7-48B8-4620-807C-1723E6E144E6}"/>
    </a:ext>
  </a:extLst>
</a:theme>
</file>

<file path=ppt/theme/theme2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?mso-contentType ?>
<SharedContentType xmlns="Microsoft.SharePoint.Taxonomy.ContentTypeSync" SourceId="cbfbc5c3-60d0-4420-b99b-f454b4e667cd" ContentTypeId="0x0101004659BCCA1C99B948BDA694E43C0A92F3" PreviousValue="false"/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?mso-contentType ?>
<spe:Receivers xmlns:spe="http://schemas.microsoft.com/sharepoint/events"/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Teams-Document" ma:contentTypeID="0x0101004659BCCA1C99B948BDA694E43C0A92F300D5B20C68DD15F6458F0EA2B48DD9BC4C" ma:contentTypeVersion="11" ma:contentTypeDescription="Documenten op Microsoft Teams hebben een bewaartermijn van maximaal 1 jaar." ma:contentTypeScope="" ma:versionID="d04897408dcdf09c4cab78d3348f056d">
  <xsd:schema xmlns:xsd="http://www.w3.org/2001/XMLSchema" xmlns:xs="http://www.w3.org/2001/XMLSchema" xmlns:p="http://schemas.microsoft.com/office/2006/metadata/properties" xmlns:ns2="324e097d-bb88-4fe7-853d-3bbce479f7c0" targetNamespace="http://schemas.microsoft.com/office/2006/metadata/properties" ma:root="true" ma:fieldsID="4cf0e7a35d2cad2e1a344caeceee1974" ns2:_="">
    <xsd:import namespace="324e097d-bb88-4fe7-853d-3bbce479f7c0"/>
    <xsd:element name="properties">
      <xsd:complexType>
        <xsd:sequence>
          <xsd:element name="documentManagement">
            <xsd:complexType>
              <xsd:all>
                <xsd:element ref="ns2:TaxCatchAll" minOccurs="0"/>
                <xsd:element ref="ns2:TaxCatchAllLabe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24e097d-bb88-4fe7-853d-3bbce479f7c0" elementFormDefault="qualified">
    <xsd:import namespace="http://schemas.microsoft.com/office/2006/documentManagement/types"/>
    <xsd:import namespace="http://schemas.microsoft.com/office/infopath/2007/PartnerControls"/>
    <xsd:element name="TaxCatchAll" ma:index="8" nillable="true" ma:displayName="Taxonomy Catch All Column" ma:hidden="true" ma:list="{5c5ff9fd-5d0b-44a7-998f-3883696fcc5c}" ma:internalName="TaxCatchAll" ma:showField="CatchAllData" ma:web="8bb05e9e-c626-4042-8c79-5fd5409658f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9" nillable="true" ma:displayName="Taxonomy Catch All Column1" ma:hidden="true" ma:list="{5c5ff9fd-5d0b-44a7-998f-3883696fcc5c}" ma:internalName="TaxCatchAllLabel" ma:readOnly="true" ma:showField="CatchAllDataLabel" ma:web="8bb05e9e-c626-4042-8c79-5fd5409658f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5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324e097d-bb88-4fe7-853d-3bbce479f7c0"/>
  </documentManagement>
</p:properties>
</file>

<file path=customXml/itemProps1.xml><?xml version="1.0" encoding="utf-8"?>
<ds:datastoreItem xmlns:ds="http://schemas.openxmlformats.org/officeDocument/2006/customXml" ds:itemID="{D657CCF0-97AB-473D-91FF-908998320066}">
  <ds:schemaRefs>
    <ds:schemaRef ds:uri="Microsoft.SharePoint.Taxonomy.ContentTypeSync"/>
  </ds:schemaRefs>
</ds:datastoreItem>
</file>

<file path=customXml/itemProps2.xml><?xml version="1.0" encoding="utf-8"?>
<ds:datastoreItem xmlns:ds="http://schemas.openxmlformats.org/officeDocument/2006/customXml" ds:itemID="{0B531B79-8E04-42B6-A1A5-D93A36B245E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C0799D1-29EA-448A-A813-E1F05AEF9899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90373BC7-FD98-443B-9F74-158411288AF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24e097d-bb88-4fe7-853d-3bbce479f7c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5.xml><?xml version="1.0" encoding="utf-8"?>
<ds:datastoreItem xmlns:ds="http://schemas.openxmlformats.org/officeDocument/2006/customXml" ds:itemID="{529B7FF5-CB89-4C41-B6DE-11A06A377F6F}">
  <ds:schemaRefs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http://purl.org/dc/terms/"/>
    <ds:schemaRef ds:uri="324e097d-bb88-4fe7-853d-3bbce479f7c0"/>
    <ds:schemaRef ds:uri="http://www.w3.org/XML/1998/namespace"/>
    <ds:schemaRef ds:uri="http://schemas.microsoft.com/office/infopath/2007/PartnerControls"/>
    <ds:schemaRef ds:uri="http://schemas.microsoft.com/office/2006/metadata/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32464</TotalTime>
  <Words>704</Words>
  <Application>Microsoft Macintosh PowerPoint</Application>
  <PresentationFormat>Widescreen</PresentationFormat>
  <Paragraphs>181</Paragraphs>
  <Slides>19</Slides>
  <Notes>1</Notes>
  <HiddenSlides>3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.LucidaGrandeUI</vt:lpstr>
      <vt:lpstr>Arial</vt:lpstr>
      <vt:lpstr>Calibri</vt:lpstr>
      <vt:lpstr>Trebuchet MS</vt:lpstr>
      <vt:lpstr>Wingdings 2</vt:lpstr>
      <vt:lpstr>Enexis Netbeheer</vt:lpstr>
      <vt:lpstr>Capacity forecast on DALI data.</vt:lpstr>
      <vt:lpstr>Inhoud komend half uur</vt:lpstr>
      <vt:lpstr>Recap vorige sprint</vt:lpstr>
      <vt:lpstr>Feedback vorige keer</vt:lpstr>
      <vt:lpstr>PowerPoint Presentation</vt:lpstr>
      <vt:lpstr>backlog</vt:lpstr>
      <vt:lpstr>Way of Working vanuit Data Science/JADS: CRISP-DM</vt:lpstr>
      <vt:lpstr>Focus of this sprint</vt:lpstr>
      <vt:lpstr>Data</vt:lpstr>
      <vt:lpstr>Flow Down Business value</vt:lpstr>
      <vt:lpstr>Requirements for achieving value</vt:lpstr>
      <vt:lpstr>Model structure</vt:lpstr>
      <vt:lpstr>Model structure</vt:lpstr>
      <vt:lpstr>Model parameter estimation</vt:lpstr>
      <vt:lpstr>Forecasting with model</vt:lpstr>
      <vt:lpstr>Issue with trend changepoints</vt:lpstr>
      <vt:lpstr>Focus komende sprint (in september, na verlof)</vt:lpstr>
      <vt:lpstr>Discussion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Een discussiestuk</dc:title>
  <dc:creator>Poorts, Marco</dc:creator>
  <cp:lastModifiedBy>Vonk, Bram</cp:lastModifiedBy>
  <cp:revision>72</cp:revision>
  <dcterms:created xsi:type="dcterms:W3CDTF">2021-02-10T13:01:04Z</dcterms:created>
  <dcterms:modified xsi:type="dcterms:W3CDTF">2021-09-16T09:02:37Z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0x0101004659BCCA1C99B948BDA694E43C0A92F300D5B20C68DD15F6458F0EA2B48DD9BC4C</vt:lpwstr>
  </property>
</Properties>
</file>