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15"/>
  </p:notesMasterIdLst>
  <p:sldIdLst>
    <p:sldId id="268" r:id="rId7"/>
    <p:sldId id="274" r:id="rId8"/>
    <p:sldId id="271" r:id="rId9"/>
    <p:sldId id="272" r:id="rId10"/>
    <p:sldId id="275" r:id="rId11"/>
    <p:sldId id="270" r:id="rId12"/>
    <p:sldId id="276" r:id="rId13"/>
    <p:sldId id="269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F22680-04CE-F747-AC44-8A932530C41B}">
          <p14:sldIdLst>
            <p14:sldId id="268"/>
            <p14:sldId id="274"/>
          </p14:sldIdLst>
        </p14:section>
        <p14:section name="way of working" id="{C14FEC4A-1DB9-884C-A068-A37014CF9416}">
          <p14:sldIdLst>
            <p14:sldId id="271"/>
            <p14:sldId id="272"/>
          </p14:sldIdLst>
        </p14:section>
        <p14:section name="data" id="{76316EA8-4387-944B-A36E-DD556B10D643}">
          <p14:sldIdLst>
            <p14:sldId id="275"/>
          </p14:sldIdLst>
        </p14:section>
        <p14:section name="model" id="{E4F3595E-EFAA-BB41-9C47-8CE3201B7517}">
          <p14:sldIdLst>
            <p14:sldId id="270"/>
            <p14:sldId id="27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1" clrIdx="0"/>
  <p:cmAuthor id="2" name="Noom, Maarten" initials="NM" lastIdx="9" clrIdx="1">
    <p:extLst>
      <p:ext uri="{19B8F6BF-5375-455C-9EA6-DF929625EA0E}">
        <p15:presenceInfo xmlns:p15="http://schemas.microsoft.com/office/powerpoint/2012/main" userId="S::maarten.noom@enexis.nl::1dd42375-75e3-4c6b-ab6c-1b8fdf918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1387C-22CA-4B6F-95F4-C273F075A058}">
  <a:tblStyle styleId="{78A1387C-22CA-4B6F-95F4-C273F075A058}" styleName="Enexis Netbeheer Licht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1"/>
              </a:solidFill>
            </a:ln>
          </a:top>
        </a:tcBdr>
      </a:tcStyle>
    </a:lastRow>
    <a:firstRow>
      <a:tcTxStyle b="on">
        <a:fontRef idx="major">
          <a:scrgbClr r="0" g="0" b="0"/>
        </a:fontRef>
        <a:schemeClr val="dk2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</a:tcStyle>
    </a:firstRow>
  </a:tblStyle>
  <a:tblStyle styleId="{1FBC2092-203B-4B0F-BF34-712C9EC4BFCD}" styleName="Enexis Netbeheer Donker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EFEFEF"/>
          </a:solidFill>
        </a:fill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2"/>
              </a:solidFill>
            </a:ln>
          </a:top>
        </a:tcBdr>
      </a:tcStyle>
    </a:lastRow>
    <a:firstRow>
      <a:tcTxStyle b="on">
        <a:fontRef idx="major">
          <a:scrgbClr r="255" g="255" b="255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5210" autoAdjust="0"/>
  </p:normalViewPr>
  <p:slideViewPr>
    <p:cSldViewPr snapToGrid="0" snapToObjects="1">
      <p:cViewPr varScale="1">
        <p:scale>
          <a:sx n="97" d="100"/>
          <a:sy n="97" d="100"/>
        </p:scale>
        <p:origin x="7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11FF-9591-1D4F-BAC2-7C9916D8469C}" type="datetimeFigureOut">
              <a:rPr lang="nl-NL" smtClean="0"/>
              <a:t>22-06-2021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7EE9-523C-6042-BF6F-A60123692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9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6"/>
          <p:cNvSpPr>
            <a:spLocks noGrp="1"/>
          </p:cNvSpPr>
          <p:nvPr>
            <p:ph type="pic" sz="quarter" idx="14"/>
          </p:nvPr>
        </p:nvSpPr>
        <p:spPr>
          <a:xfrm>
            <a:off x="6277415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od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pPr/>
              <a:t>22/06/2021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685799" y="2339788"/>
            <a:ext cx="270986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NOODNUMMER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00669" y="2678338"/>
            <a:ext cx="2709862" cy="1839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576000" tIns="180000" rIns="0" bIns="180000" rtlCol="0">
            <a:normAutofit/>
          </a:bodyPr>
          <a:lstStyle/>
          <a:p>
            <a:pPr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3630705" y="2339788"/>
            <a:ext cx="7865969" cy="2178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 userDrawn="1"/>
        </p:nvSpPr>
        <p:spPr>
          <a:xfrm>
            <a:off x="6096000" y="2402914"/>
            <a:ext cx="5199529" cy="1980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>
                <a:solidFill>
                  <a:schemeClr val="tx1"/>
                </a:solidFill>
              </a:rPr>
              <a:t>Ben je </a:t>
            </a:r>
            <a:r>
              <a:rPr lang="en-GB" sz="1600" dirty="0" err="1">
                <a:solidFill>
                  <a:schemeClr val="tx1"/>
                </a:solidFill>
              </a:rPr>
              <a:t>bewust</a:t>
            </a:r>
            <a:r>
              <a:rPr lang="en-GB" sz="1600" dirty="0">
                <a:solidFill>
                  <a:schemeClr val="tx1"/>
                </a:solidFill>
              </a:rPr>
              <a:t> van </a:t>
            </a:r>
            <a:r>
              <a:rPr lang="en-GB" sz="1600" dirty="0" err="1">
                <a:solidFill>
                  <a:schemeClr val="tx1"/>
                </a:solidFill>
              </a:rPr>
              <a:t>jouw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omgeving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 err="1">
                <a:solidFill>
                  <a:schemeClr val="tx1"/>
                </a:solidFill>
              </a:rPr>
              <a:t>Reageer</a:t>
            </a:r>
            <a:r>
              <a:rPr lang="en-GB" sz="1600" dirty="0">
                <a:solidFill>
                  <a:schemeClr val="tx1"/>
                </a:solidFill>
              </a:rPr>
              <a:t> alert </a:t>
            </a:r>
            <a:r>
              <a:rPr lang="en-GB" sz="1600" dirty="0" err="1">
                <a:solidFill>
                  <a:schemeClr val="tx1"/>
                </a:solidFill>
              </a:rPr>
              <a:t>bij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een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noodsignaal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Volg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instructies</a:t>
            </a:r>
            <a:r>
              <a:rPr lang="en-GB" sz="1600" baseline="0" dirty="0">
                <a:solidFill>
                  <a:schemeClr val="tx1"/>
                </a:solidFill>
              </a:rPr>
              <a:t> op van de </a:t>
            </a:r>
            <a:r>
              <a:rPr lang="en-GB" sz="1600" baseline="0" dirty="0" err="1">
                <a:solidFill>
                  <a:schemeClr val="tx1"/>
                </a:solidFill>
              </a:rPr>
              <a:t>BHV’er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Verlaat</a:t>
            </a:r>
            <a:r>
              <a:rPr lang="en-GB" sz="1600" baseline="0" dirty="0">
                <a:solidFill>
                  <a:schemeClr val="tx1"/>
                </a:solidFill>
              </a:rPr>
              <a:t> het </a:t>
            </a:r>
            <a:r>
              <a:rPr lang="en-GB" sz="1600" baseline="0" dirty="0" err="1">
                <a:solidFill>
                  <a:schemeClr val="tx1"/>
                </a:solidFill>
              </a:rPr>
              <a:t>gebouw</a:t>
            </a:r>
            <a:r>
              <a:rPr lang="en-GB" sz="1600" baseline="0" dirty="0">
                <a:solidFill>
                  <a:schemeClr val="tx1"/>
                </a:solidFill>
              </a:rPr>
              <a:t> via de </a:t>
            </a:r>
            <a:r>
              <a:rPr lang="en-GB" sz="1600" baseline="0" dirty="0" err="1">
                <a:solidFill>
                  <a:schemeClr val="tx1"/>
                </a:solidFill>
              </a:rPr>
              <a:t>meest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nabijgelegen</a:t>
            </a:r>
            <a:r>
              <a:rPr lang="en-GB" sz="1600" baseline="0" dirty="0">
                <a:solidFill>
                  <a:schemeClr val="tx1"/>
                </a:solidFill>
              </a:rPr>
              <a:t> (</a:t>
            </a:r>
            <a:r>
              <a:rPr lang="en-GB" sz="1600" baseline="0" dirty="0" err="1">
                <a:solidFill>
                  <a:schemeClr val="tx1"/>
                </a:solidFill>
              </a:rPr>
              <a:t>nood</a:t>
            </a:r>
            <a:r>
              <a:rPr lang="en-GB" sz="1600" baseline="0" dirty="0">
                <a:solidFill>
                  <a:schemeClr val="tx1"/>
                </a:solidFill>
              </a:rPr>
              <a:t>)</a:t>
            </a:r>
            <a:r>
              <a:rPr lang="en-GB" sz="1600" baseline="0" dirty="0" err="1">
                <a:solidFill>
                  <a:schemeClr val="tx1"/>
                </a:solidFill>
              </a:rPr>
              <a:t>uitgang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>
                <a:solidFill>
                  <a:schemeClr val="tx1"/>
                </a:solidFill>
              </a:rPr>
              <a:t>Ga </a:t>
            </a:r>
            <a:r>
              <a:rPr lang="en-GB" sz="1600" baseline="0" dirty="0" err="1">
                <a:solidFill>
                  <a:schemeClr val="tx1"/>
                </a:solidFill>
              </a:rPr>
              <a:t>naar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verzamelplaats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 userDrawn="1"/>
        </p:nvSpPr>
        <p:spPr>
          <a:xfrm>
            <a:off x="1185863" y="2805749"/>
            <a:ext cx="22097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>
                <a:solidFill>
                  <a:schemeClr val="tx1"/>
                </a:solidFill>
              </a:rPr>
              <a:t>848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EXTERNE MEDEWERKERS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EN BEZOEKERS: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088 85 79 112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2955180"/>
            <a:ext cx="231117" cy="40563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3786727" y="2486756"/>
            <a:ext cx="1881790" cy="188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9" y="2853808"/>
            <a:ext cx="1610787" cy="1147686"/>
          </a:xfrm>
          <a:prstGeom prst="rect">
            <a:avLst/>
          </a:prstGeom>
        </p:spPr>
      </p:pic>
      <p:grpSp>
        <p:nvGrpSpPr>
          <p:cNvPr id="20" name="Groeperen 19"/>
          <p:cNvGrpSpPr/>
          <p:nvPr userDrawn="1"/>
        </p:nvGrpSpPr>
        <p:grpSpPr>
          <a:xfrm>
            <a:off x="3875659" y="2553991"/>
            <a:ext cx="1703927" cy="191582"/>
            <a:chOff x="3840515" y="2553991"/>
            <a:chExt cx="1703927" cy="191582"/>
          </a:xfrm>
        </p:grpSpPr>
        <p:cxnSp>
          <p:nvCxnSpPr>
            <p:cNvPr id="15" name="Rechte verbindingslijn met pijl 14"/>
            <p:cNvCxnSpPr/>
            <p:nvPr userDrawn="1"/>
          </p:nvCxnSpPr>
          <p:spPr>
            <a:xfrm>
              <a:off x="3840515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 userDrawn="1"/>
          </p:nvCxnSpPr>
          <p:spPr>
            <a:xfrm flipH="1">
              <a:off x="5352860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eren 18"/>
          <p:cNvGrpSpPr/>
          <p:nvPr userDrawn="1"/>
        </p:nvGrpSpPr>
        <p:grpSpPr>
          <a:xfrm rot="10800000">
            <a:off x="3875659" y="4129570"/>
            <a:ext cx="1703927" cy="191582"/>
            <a:chOff x="3992915" y="2706391"/>
            <a:chExt cx="1703927" cy="191582"/>
          </a:xfrm>
        </p:grpSpPr>
        <p:cxnSp>
          <p:nvCxnSpPr>
            <p:cNvPr id="17" name="Rechte verbindingslijn met pijl 16"/>
            <p:cNvCxnSpPr/>
            <p:nvPr userDrawn="1"/>
          </p:nvCxnSpPr>
          <p:spPr>
            <a:xfrm>
              <a:off x="3992915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 userDrawn="1"/>
          </p:nvCxnSpPr>
          <p:spPr>
            <a:xfrm flipH="1">
              <a:off x="5505260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vak 13"/>
          <p:cNvSpPr txBox="1"/>
          <p:nvPr userDrawn="1"/>
        </p:nvSpPr>
        <p:spPr>
          <a:xfrm>
            <a:off x="684000" y="434045"/>
            <a:ext cx="10814400" cy="87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Aft>
                <a:spcPts val="800"/>
              </a:spcAft>
              <a:buFont typeface=".LucidaGrandeUI" charset="0"/>
              <a:buNone/>
            </a:pPr>
            <a:r>
              <a:rPr lang="nl-NL" sz="3600" b="0" dirty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rPr>
              <a:t>Veilig werken, gezond weer thuis</a:t>
            </a:r>
          </a:p>
        </p:txBody>
      </p:sp>
    </p:spTree>
    <p:extLst>
      <p:ext uri="{BB962C8B-B14F-4D97-AF65-F5344CB8AC3E}">
        <p14:creationId xmlns:p14="http://schemas.microsoft.com/office/powerpoint/2010/main" val="119253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" y="1000628"/>
            <a:ext cx="10052084" cy="4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10810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4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5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7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232400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4"/>
          </p:nvPr>
        </p:nvSpPr>
        <p:spPr>
          <a:xfrm>
            <a:off x="6273800" y="1566863"/>
            <a:ext cx="5222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8" y="1566863"/>
            <a:ext cx="10812677" cy="4598988"/>
          </a:xfrm>
          <a:solidFill>
            <a:schemeClr val="bg1">
              <a:lumMod val="95000"/>
            </a:schemeClr>
          </a:solidFill>
        </p:spPr>
        <p:txBody>
          <a:bodyPr lIns="684000" anchor="ctr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3999" y="485053"/>
            <a:ext cx="10812676" cy="8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1574799"/>
            <a:ext cx="1081087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</a:t>
            </a:r>
            <a:r>
              <a:rPr lang="nl-NL" dirty="0"/>
              <a:t>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26508" y="6356350"/>
            <a:ext cx="2538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24C-C192-0B4B-BACC-F4624A2DDAF2}" type="datetimeFigureOut">
              <a:rPr lang="en-GB" smtClean="0"/>
              <a:pPr/>
              <a:t>22/06/2021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662928" y="6356350"/>
            <a:ext cx="4191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  <p:pic>
        <p:nvPicPr>
          <p:cNvPr id="9" name="Afbeelding 8" descr="device2.ai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53"/>
            <a:ext cx="62062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70" r:id="rId6"/>
    <p:sldLayoutId id="2147483672" r:id="rId7"/>
    <p:sldLayoutId id="2147483658" r:id="rId8"/>
    <p:sldLayoutId id="2147483659" r:id="rId9"/>
    <p:sldLayoutId id="2147483660" r:id="rId10"/>
    <p:sldLayoutId id="2147483654" r:id="rId11"/>
    <p:sldLayoutId id="2147483655" r:id="rId12"/>
    <p:sldLayoutId id="2147483665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3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360363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85000"/>
        <a:buFont typeface="Wingdings 2" panose="05020102010507070707" pitchFamily="18" charset="2"/>
        <a:buChar char="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bg2"/>
        </a:buClr>
        <a:buSzPct val="85000"/>
        <a:buFont typeface="Wingdings 2" panose="05020102010507070707" pitchFamily="18" charset="2"/>
        <a:buChar char="®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91440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85000"/>
        <a:buFont typeface="Wingdings 2" panose="05020102010507070707" pitchFamily="18" charset="2"/>
        <a:buChar char="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accent3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rgbClr val="8D8D8D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20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600" kern="1200">
          <a:solidFill>
            <a:srgbClr val="A29DA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55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2/" TargetMode="External"/><Relationship Id="rId2" Type="http://schemas.openxmlformats.org/officeDocument/2006/relationships/hyperlink" Target="https://www.jads.nl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tatmodeling.stat.columbia.edu/2017/05/31/compare-stan-pymc3-edward-hello-world/" TargetMode="External"/><Relationship Id="rId5" Type="http://schemas.openxmlformats.org/officeDocument/2006/relationships/hyperlink" Target="https://minimizeregret.com/post/2019/04/16/modeling-short-time-series-with-prior-knowledge/" TargetMode="External"/><Relationship Id="rId4" Type="http://schemas.openxmlformats.org/officeDocument/2006/relationships/hyperlink" Target="https://cxl.com/blog/bayesian-frequentist-ab-testin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428E81A-9C4B-CE4F-9919-52CF19546B4C}"/>
              </a:ext>
            </a:extLst>
          </p:cNvPr>
          <p:cNvSpPr txBox="1">
            <a:spLocks/>
          </p:cNvSpPr>
          <p:nvPr/>
        </p:nvSpPr>
        <p:spPr>
          <a:xfrm>
            <a:off x="726112" y="2826026"/>
            <a:ext cx="1387366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tabLst/>
              <a:defRPr sz="3200" b="0" kern="120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alpha val="50000"/>
                  </a:schemeClr>
                </a:solidFill>
              </a:rPr>
              <a:t>     </a:t>
            </a:r>
            <a:r>
              <a:rPr lang="nl-NL" dirty="0" err="1">
                <a:solidFill>
                  <a:schemeClr val="bg1">
                    <a:alpha val="50000"/>
                  </a:schemeClr>
                </a:solidFill>
              </a:rPr>
              <a:t>rk</a:t>
            </a:r>
            <a:endParaRPr lang="en-NL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611A-4084-9549-A049-C4DB6C16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forecast on DALI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6EE-EE0A-D640-8F90-748C8055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Spa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DD5-EA83-0B45-BFBE-D08F198C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Bram Vonk, JADS-Enexis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26372-0298-0B4A-AEA0-C8B3A55A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NL" dirty="0"/>
              <a:t>une 21 2021</a:t>
            </a:r>
          </a:p>
        </p:txBody>
      </p:sp>
    </p:spTree>
    <p:extLst>
      <p:ext uri="{BB962C8B-B14F-4D97-AF65-F5344CB8AC3E}">
        <p14:creationId xmlns:p14="http://schemas.microsoft.com/office/powerpoint/2010/main" val="182683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E086ED-2D98-1745-8B55-7F772B83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Slides on capacity forecast project (Spark)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4EB504-DF15-D546-B2EE-DC02D5897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ay of working throughout the project</a:t>
            </a:r>
          </a:p>
          <a:p>
            <a:endParaRPr lang="en-NL" dirty="0"/>
          </a:p>
          <a:p>
            <a:r>
              <a:rPr lang="en-NL" dirty="0"/>
              <a:t>Work first weeks</a:t>
            </a:r>
          </a:p>
          <a:p>
            <a:endParaRPr lang="en-NL" dirty="0"/>
          </a:p>
          <a:p>
            <a:r>
              <a:rPr lang="en-NL" dirty="0"/>
              <a:t>Current status</a:t>
            </a:r>
          </a:p>
          <a:p>
            <a:pPr lvl="1"/>
            <a:r>
              <a:rPr lang="en-NL" dirty="0"/>
              <a:t>On DALI data (quality)</a:t>
            </a:r>
          </a:p>
          <a:p>
            <a:pPr lvl="1"/>
            <a:r>
              <a:rPr lang="en-GB" dirty="0"/>
              <a:t>O</a:t>
            </a:r>
            <a:r>
              <a:rPr lang="en-NL" dirty="0"/>
              <a:t>n model to be used.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704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EE0-B5B3-F34B-9604-14847779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85053"/>
            <a:ext cx="11241702" cy="873100"/>
          </a:xfrm>
        </p:spPr>
        <p:txBody>
          <a:bodyPr/>
          <a:lstStyle/>
          <a:p>
            <a:r>
              <a:rPr lang="en-NL" sz="3200" dirty="0"/>
              <a:t>Way of Working vanuit Data Science/</a:t>
            </a:r>
            <a:r>
              <a:rPr lang="en-NL" sz="3200" dirty="0">
                <a:hlinkClick r:id="rId2"/>
              </a:rPr>
              <a:t>JADS</a:t>
            </a:r>
            <a:r>
              <a:rPr lang="en-NL" sz="3200" dirty="0"/>
              <a:t>: </a:t>
            </a:r>
            <a:r>
              <a:rPr lang="en-NL" sz="3200" dirty="0">
                <a:hlinkClick r:id="rId3"/>
              </a:rPr>
              <a:t>CRISP-DM</a:t>
            </a:r>
            <a:endParaRPr lang="en-NL" sz="3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E2A9A-601C-584F-B40E-A456A055153C}"/>
              </a:ext>
            </a:extLst>
          </p:cNvPr>
          <p:cNvGrpSpPr/>
          <p:nvPr/>
        </p:nvGrpSpPr>
        <p:grpSpPr>
          <a:xfrm>
            <a:off x="933650" y="1440684"/>
            <a:ext cx="9125633" cy="5205831"/>
            <a:chOff x="933650" y="1440684"/>
            <a:chExt cx="9125633" cy="5205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7EFBF4-707C-8E4A-8031-FD08B26702E8}"/>
                </a:ext>
              </a:extLst>
            </p:cNvPr>
            <p:cNvGrpSpPr/>
            <p:nvPr/>
          </p:nvGrpSpPr>
          <p:grpSpPr>
            <a:xfrm>
              <a:off x="933650" y="1848052"/>
              <a:ext cx="9125633" cy="4798463"/>
              <a:chOff x="1434164" y="1944304"/>
              <a:chExt cx="9125633" cy="47984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3C74E1-7049-7841-891D-378E2D8C0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181"/>
              <a:stretch/>
            </p:blipFill>
            <p:spPr>
              <a:xfrm>
                <a:off x="1434164" y="2444817"/>
                <a:ext cx="9125633" cy="42979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B1156-4FF3-254E-8B72-FCD0E8B58413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9085643" cy="424880"/>
                <a:chOff x="1393083" y="1434164"/>
                <a:chExt cx="9085643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" name="Chevron 5">
                  <a:extLst>
                    <a:ext uri="{FF2B5EF4-FFF2-40B4-BE49-F238E27FC236}">
                      <a16:creationId xmlns:a16="http://schemas.microsoft.com/office/drawing/2014/main" id="{29F42759-81F9-8F49-84FE-18FD58CE7F5E}"/>
                    </a:ext>
                  </a:extLst>
                </p:cNvPr>
                <p:cNvSpPr/>
                <p:nvPr/>
              </p:nvSpPr>
              <p:spPr>
                <a:xfrm>
                  <a:off x="589374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Modeling</a:t>
                  </a:r>
                </a:p>
              </p:txBody>
            </p:sp>
            <p:sp>
              <p:nvSpPr>
                <p:cNvPr id="7" name="Chevron 6">
                  <a:extLst>
                    <a:ext uri="{FF2B5EF4-FFF2-40B4-BE49-F238E27FC236}">
                      <a16:creationId xmlns:a16="http://schemas.microsoft.com/office/drawing/2014/main" id="{71CF0795-BDAA-1046-8A4E-1B9FAF57E10B}"/>
                    </a:ext>
                  </a:extLst>
                </p:cNvPr>
                <p:cNvSpPr/>
                <p:nvPr/>
              </p:nvSpPr>
              <p:spPr>
                <a:xfrm>
                  <a:off x="439352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</a:t>
                  </a:r>
                  <a:br>
                    <a:rPr lang="en-NL" sz="1200" dirty="0">
                      <a:solidFill>
                        <a:schemeClr val="bg1"/>
                      </a:solidFill>
                    </a:rPr>
                  </a:br>
                  <a:r>
                    <a:rPr lang="en-NL" sz="1200" dirty="0">
                      <a:solidFill>
                        <a:schemeClr val="bg1"/>
                      </a:solidFill>
                    </a:rPr>
                    <a:t>Preperation</a:t>
                  </a:r>
                </a:p>
              </p:txBody>
            </p:sp>
            <p:sp>
              <p:nvSpPr>
                <p:cNvPr id="9" name="Chevron 8">
                  <a:extLst>
                    <a:ext uri="{FF2B5EF4-FFF2-40B4-BE49-F238E27FC236}">
                      <a16:creationId xmlns:a16="http://schemas.microsoft.com/office/drawing/2014/main" id="{ED197FFC-4FB1-4E47-B76C-9AC0BAAA350E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10" name="Chevron 9">
                  <a:extLst>
                    <a:ext uri="{FF2B5EF4-FFF2-40B4-BE49-F238E27FC236}">
                      <a16:creationId xmlns:a16="http://schemas.microsoft.com/office/drawing/2014/main" id="{9257A41B-97EC-A44C-BAA0-F2868012846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  <p:sp>
              <p:nvSpPr>
                <p:cNvPr id="11" name="Chevron 10">
                  <a:extLst>
                    <a:ext uri="{FF2B5EF4-FFF2-40B4-BE49-F238E27FC236}">
                      <a16:creationId xmlns:a16="http://schemas.microsoft.com/office/drawing/2014/main" id="{44CA41AB-8EF9-A04A-9F78-B0A212B3B960}"/>
                    </a:ext>
                  </a:extLst>
                </p:cNvPr>
                <p:cNvSpPr/>
                <p:nvPr/>
              </p:nvSpPr>
              <p:spPr>
                <a:xfrm>
                  <a:off x="8894184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Deployment</a:t>
                  </a:r>
                </a:p>
              </p:txBody>
            </p:sp>
            <p:sp>
              <p:nvSpPr>
                <p:cNvPr id="12" name="Chevron 11">
                  <a:extLst>
                    <a:ext uri="{FF2B5EF4-FFF2-40B4-BE49-F238E27FC236}">
                      <a16:creationId xmlns:a16="http://schemas.microsoft.com/office/drawing/2014/main" id="{03649F81-28DE-F449-A0C5-728E0E27EBE6}"/>
                    </a:ext>
                  </a:extLst>
                </p:cNvPr>
                <p:cNvSpPr/>
                <p:nvPr/>
              </p:nvSpPr>
              <p:spPr>
                <a:xfrm>
                  <a:off x="739396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NL" sz="1200" dirty="0">
                      <a:solidFill>
                        <a:schemeClr val="bg1"/>
                      </a:solidFill>
                    </a:rPr>
                    <a:t>valuation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A3DD10-C214-104B-9502-5CBC3A9D2444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CCF974F-C32E-514B-AF0A-5FF8C1E6C46E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9BA40B6-1EC7-084D-A72F-8C0D7394E04F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0F239C5-1AF3-504E-81E3-6969E489196A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7EA2F9D-212E-524B-BA01-7F23DD07333E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67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up to june 29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2019FF-68E0-3546-85D8-BC5C93F2690D}"/>
              </a:ext>
            </a:extLst>
          </p:cNvPr>
          <p:cNvGrpSpPr/>
          <p:nvPr/>
        </p:nvGrpSpPr>
        <p:grpSpPr>
          <a:xfrm>
            <a:off x="4032986" y="1358153"/>
            <a:ext cx="3104012" cy="4798464"/>
            <a:chOff x="4119613" y="1472667"/>
            <a:chExt cx="3104012" cy="47984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F788CA-0BBA-204C-9C07-A43C75330D7D}"/>
                </a:ext>
              </a:extLst>
            </p:cNvPr>
            <p:cNvGrpSpPr/>
            <p:nvPr/>
          </p:nvGrpSpPr>
          <p:grpSpPr>
            <a:xfrm>
              <a:off x="4119613" y="1472667"/>
              <a:ext cx="3104012" cy="4798463"/>
              <a:chOff x="1434165" y="1944304"/>
              <a:chExt cx="3104012" cy="479846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C0D3EC9-725F-0148-9B8E-66828A3E1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181" r="65986"/>
              <a:stretch/>
            </p:blipFill>
            <p:spPr>
              <a:xfrm>
                <a:off x="1434165" y="2444817"/>
                <a:ext cx="3104012" cy="4297950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533BA60-D214-8A47-96C1-ED9D5D6F3D25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3084762" cy="424880"/>
                <a:chOff x="1393083" y="1434164"/>
                <a:chExt cx="3084762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4" name="Chevron 33">
                  <a:extLst>
                    <a:ext uri="{FF2B5EF4-FFF2-40B4-BE49-F238E27FC236}">
                      <a16:creationId xmlns:a16="http://schemas.microsoft.com/office/drawing/2014/main" id="{43860F04-514B-DD49-87B2-7198392616AB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35" name="Chevron 34">
                  <a:extLst>
                    <a:ext uri="{FF2B5EF4-FFF2-40B4-BE49-F238E27FC236}">
                      <a16:creationId xmlns:a16="http://schemas.microsoft.com/office/drawing/2014/main" id="{CA032B72-D1B4-DA43-B203-376336B8DDE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483F02-8ACB-CF47-AC29-0A2DBB431997}"/>
                </a:ext>
              </a:extLst>
            </p:cNvPr>
            <p:cNvSpPr/>
            <p:nvPr/>
          </p:nvSpPr>
          <p:spPr>
            <a:xfrm>
              <a:off x="4206240" y="1973181"/>
              <a:ext cx="1432842" cy="429795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22AD58-3136-B74A-9887-AA21779600C5}"/>
                </a:ext>
              </a:extLst>
            </p:cNvPr>
            <p:cNvSpPr/>
            <p:nvPr/>
          </p:nvSpPr>
          <p:spPr>
            <a:xfrm>
              <a:off x="5675279" y="1973179"/>
              <a:ext cx="1500219" cy="625641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8" name="Left Brace 57">
            <a:extLst>
              <a:ext uri="{FF2B5EF4-FFF2-40B4-BE49-F238E27FC236}">
                <a16:creationId xmlns:a16="http://schemas.microsoft.com/office/drawing/2014/main" id="{E1B0B6E6-E501-9647-907A-C64A688406A4}"/>
              </a:ext>
            </a:extLst>
          </p:cNvPr>
          <p:cNvSpPr/>
          <p:nvPr/>
        </p:nvSpPr>
        <p:spPr>
          <a:xfrm>
            <a:off x="3657602" y="1858666"/>
            <a:ext cx="279132" cy="2434202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97B399-A188-EF47-ADD1-5B19956C6B1E}"/>
              </a:ext>
            </a:extLst>
          </p:cNvPr>
          <p:cNvSpPr txBox="1"/>
          <p:nvPr/>
        </p:nvSpPr>
        <p:spPr>
          <a:xfrm>
            <a:off x="618173" y="2132264"/>
            <a:ext cx="3036857" cy="19543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Actions Bram 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Report on Business Value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Flow down slides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Check </a:t>
            </a:r>
            <a:r>
              <a:rPr lang="nl-NL" sz="1600" dirty="0" err="1"/>
              <a:t>from</a:t>
            </a:r>
            <a:r>
              <a:rPr lang="en-NL" sz="1600" dirty="0"/>
              <a:t> Grid Planners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Requirements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Flow down slide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E8476FD6-05A8-3444-AEB7-9981D6E0B041}"/>
              </a:ext>
            </a:extLst>
          </p:cNvPr>
          <p:cNvSpPr/>
          <p:nvPr/>
        </p:nvSpPr>
        <p:spPr>
          <a:xfrm rot="10800000">
            <a:off x="7233250" y="1887540"/>
            <a:ext cx="279132" cy="558266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E296DA-CA8E-AB46-9446-0C7D8800809A}"/>
              </a:ext>
            </a:extLst>
          </p:cNvPr>
          <p:cNvSpPr txBox="1"/>
          <p:nvPr/>
        </p:nvSpPr>
        <p:spPr>
          <a:xfrm>
            <a:off x="7512382" y="1351066"/>
            <a:ext cx="4634667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Actions Bram (</a:t>
            </a:r>
            <a:r>
              <a:rPr lang="nl-NL" sz="1600" dirty="0" err="1"/>
              <a:t>partly</a:t>
            </a:r>
            <a:r>
              <a:rPr lang="nl-NL" sz="1600" dirty="0"/>
              <a:t> </a:t>
            </a:r>
            <a:r>
              <a:rPr lang="nl-NL" sz="1600" dirty="0" err="1"/>
              <a:t>done</a:t>
            </a:r>
            <a:r>
              <a:rPr lang="nl-NL" sz="1600" dirty="0"/>
              <a:t>)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Check data access / quality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Suggestion for robustness data.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Input Grid Planners: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Tips / GO </a:t>
            </a:r>
            <a:r>
              <a:rPr lang="nl-NL" sz="1600" dirty="0" err="1"/>
              <a:t>with</a:t>
            </a:r>
            <a:r>
              <a:rPr lang="nl-NL" sz="1600" dirty="0"/>
              <a:t> </a:t>
            </a:r>
            <a:r>
              <a:rPr lang="nl-NL" sz="1600" dirty="0" err="1"/>
              <a:t>suggested</a:t>
            </a:r>
            <a:r>
              <a:rPr lang="nl-NL" sz="1600" dirty="0"/>
              <a:t> approach on data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7534F63-9FFC-A047-AABF-0483E09DAA1D}"/>
              </a:ext>
            </a:extLst>
          </p:cNvPr>
          <p:cNvSpPr/>
          <p:nvPr/>
        </p:nvSpPr>
        <p:spPr>
          <a:xfrm>
            <a:off x="3657092" y="5283516"/>
            <a:ext cx="279132" cy="873100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C50CC0-06C7-6249-A305-09AD6DBB263B}"/>
              </a:ext>
            </a:extLst>
          </p:cNvPr>
          <p:cNvSpPr txBox="1"/>
          <p:nvPr/>
        </p:nvSpPr>
        <p:spPr>
          <a:xfrm>
            <a:off x="618172" y="5385792"/>
            <a:ext cx="3145092" cy="6617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Actions Bram (done)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First </a:t>
            </a:r>
            <a:r>
              <a:rPr lang="nl-NL" sz="1600" dirty="0" err="1"/>
              <a:t>thoughts</a:t>
            </a:r>
            <a:r>
              <a:rPr lang="nl-NL" sz="1600" dirty="0"/>
              <a:t> on </a:t>
            </a:r>
            <a:r>
              <a:rPr lang="nl-NL" sz="1600" dirty="0" err="1"/>
              <a:t>modelling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0533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49AA-9F26-CC4A-ACEF-D02FF0B8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2669-3090-BE46-94BF-C6830FF0EA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171" y="1113693"/>
            <a:ext cx="5588000" cy="5052158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(m</a:t>
            </a:r>
            <a:r>
              <a:rPr lang="en-NL" sz="2000" dirty="0"/>
              <a:t>eta)data available (queried)</a:t>
            </a:r>
          </a:p>
          <a:p>
            <a:pPr lvl="1"/>
            <a:r>
              <a:rPr lang="en-GB" sz="1800" dirty="0"/>
              <a:t>S</a:t>
            </a:r>
            <a:r>
              <a:rPr lang="en-NL" sz="1800" dirty="0"/>
              <a:t>ource: Athena </a:t>
            </a:r>
            <a:r>
              <a:rPr lang="en-NL" sz="1800" dirty="0">
                <a:sym typeface="Wingdings" pitchFamily="2" charset="2"/>
              </a:rPr>
              <a:t> </a:t>
            </a:r>
            <a:r>
              <a:rPr lang="en-NL" sz="1800" dirty="0"/>
              <a:t>Snowflake</a:t>
            </a:r>
          </a:p>
          <a:p>
            <a:pPr lvl="1"/>
            <a:r>
              <a:rPr lang="en-NL" sz="1800" dirty="0"/>
              <a:t>15 minute averages (per phase and sum)</a:t>
            </a:r>
          </a:p>
          <a:p>
            <a:pPr lvl="1"/>
            <a:r>
              <a:rPr lang="en-GB" sz="1800" dirty="0"/>
              <a:t>D</a:t>
            </a:r>
            <a:r>
              <a:rPr lang="en-NL" sz="1800" dirty="0"/>
              <a:t>ata since 2018 (growing pop. </a:t>
            </a:r>
            <a:r>
              <a:rPr lang="en-NL" sz="1800" dirty="0">
                <a:sym typeface="Wingdings" pitchFamily="2" charset="2"/>
              </a:rPr>
              <a:t> 8k</a:t>
            </a:r>
            <a:r>
              <a:rPr lang="en-NL" sz="1800" dirty="0"/>
              <a:t>)</a:t>
            </a:r>
          </a:p>
          <a:p>
            <a:pPr lvl="2"/>
            <a:r>
              <a:rPr lang="en-GB" sz="1600" dirty="0"/>
              <a:t>P</a:t>
            </a:r>
            <a:r>
              <a:rPr lang="en-NL" sz="1600" dirty="0"/>
              <a:t>roposal: </a:t>
            </a:r>
          </a:p>
          <a:p>
            <a:pPr lvl="3"/>
            <a:r>
              <a:rPr lang="en-NL" sz="1400" dirty="0"/>
              <a:t>10 transformers for PoC</a:t>
            </a:r>
          </a:p>
          <a:p>
            <a:pPr lvl="3"/>
            <a:r>
              <a:rPr lang="en-GB" sz="1400" dirty="0"/>
              <a:t>S</a:t>
            </a:r>
            <a:r>
              <a:rPr lang="en-NL" sz="1400" dirty="0"/>
              <a:t>cale to 423 for development + test</a:t>
            </a:r>
          </a:p>
          <a:p>
            <a:pPr lvl="3"/>
            <a:r>
              <a:rPr lang="en-NL" sz="1400" dirty="0"/>
              <a:t>End product testing on 8k (dummy 35k)</a:t>
            </a:r>
          </a:p>
          <a:p>
            <a:endParaRPr lang="en-NL" sz="2000" dirty="0"/>
          </a:p>
          <a:p>
            <a:r>
              <a:rPr lang="en-NL" sz="2000" dirty="0"/>
              <a:t>Data quality</a:t>
            </a:r>
          </a:p>
          <a:p>
            <a:pPr lvl="1"/>
            <a:r>
              <a:rPr lang="en-GB" sz="1800" dirty="0"/>
              <a:t>± 400 DALI boxes in </a:t>
            </a:r>
            <a:r>
              <a:rPr lang="en-GB" sz="1800" dirty="0" err="1"/>
              <a:t>vestiging</a:t>
            </a:r>
            <a:r>
              <a:rPr lang="en-GB" sz="1800" dirty="0"/>
              <a:t> ‘Breda’?</a:t>
            </a:r>
          </a:p>
          <a:p>
            <a:pPr lvl="1"/>
            <a:r>
              <a:rPr lang="en-GB" sz="1800" dirty="0"/>
              <a:t>C</a:t>
            </a:r>
            <a:r>
              <a:rPr lang="en-NL" sz="1800" dirty="0"/>
              <a:t>ompleteness issues</a:t>
            </a:r>
          </a:p>
          <a:p>
            <a:pPr lvl="2"/>
            <a:r>
              <a:rPr lang="en-GB" sz="1600" dirty="0"/>
              <a:t>L</a:t>
            </a:r>
            <a:r>
              <a:rPr lang="en-NL" sz="1600" dirty="0"/>
              <a:t>oading issues snowflake, </a:t>
            </a:r>
            <a:br>
              <a:rPr lang="en-NL" sz="1600" dirty="0"/>
            </a:br>
            <a:r>
              <a:rPr lang="en-NL" sz="1600" dirty="0"/>
              <a:t>data expected to be there later.</a:t>
            </a:r>
          </a:p>
          <a:p>
            <a:pPr lvl="2"/>
            <a:endParaRPr lang="en-NL" sz="1600" dirty="0"/>
          </a:p>
          <a:p>
            <a:pPr lvl="3"/>
            <a:endParaRPr lang="en-NL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7FC8-3C06-DA4A-92EC-96254D0393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25947" y="1113693"/>
            <a:ext cx="6309816" cy="5052158"/>
          </a:xfrm>
        </p:spPr>
        <p:txBody>
          <a:bodyPr>
            <a:normAutofit/>
          </a:bodyPr>
          <a:lstStyle/>
          <a:p>
            <a:r>
              <a:rPr lang="en-GB" sz="2000" dirty="0"/>
              <a:t>Concept </a:t>
            </a:r>
            <a:r>
              <a:rPr lang="en-GB" sz="2000" dirty="0" err="1"/>
              <a:t>preprocessing</a:t>
            </a:r>
            <a:r>
              <a:rPr lang="en-GB" sz="2000" dirty="0"/>
              <a:t>:</a:t>
            </a:r>
            <a:endParaRPr lang="en-NL" sz="2000" dirty="0"/>
          </a:p>
          <a:p>
            <a:pPr lvl="1"/>
            <a:r>
              <a:rPr lang="en-NL" sz="1800" dirty="0"/>
              <a:t>3 most extreme values per week, transformer, phase</a:t>
            </a:r>
          </a:p>
          <a:p>
            <a:pPr lvl="2"/>
            <a:r>
              <a:rPr lang="en-GB" sz="1600" dirty="0"/>
              <a:t>3 most extremes </a:t>
            </a:r>
            <a:r>
              <a:rPr lang="en-GB" sz="1600" dirty="0">
                <a:sym typeface="Wingdings" pitchFamily="2" charset="2"/>
              </a:rPr>
              <a:t></a:t>
            </a:r>
            <a:r>
              <a:rPr lang="en-GB" sz="1600" dirty="0"/>
              <a:t> m</a:t>
            </a:r>
            <a:r>
              <a:rPr lang="en-NL" sz="1600" dirty="0"/>
              <a:t>ore robust</a:t>
            </a:r>
          </a:p>
          <a:p>
            <a:pPr lvl="2"/>
            <a:r>
              <a:rPr lang="en-GB" sz="1600" dirty="0"/>
              <a:t>P</a:t>
            </a:r>
            <a:r>
              <a:rPr lang="en-NL" sz="1600" dirty="0"/>
              <a:t>er week </a:t>
            </a:r>
            <a:r>
              <a:rPr lang="en-NL" sz="1600" dirty="0">
                <a:sym typeface="Wingdings" pitchFamily="2" charset="2"/>
              </a:rPr>
              <a:t></a:t>
            </a:r>
            <a:r>
              <a:rPr lang="en-NL" sz="1600" dirty="0"/>
              <a:t> more robust + eliminates week seasonality</a:t>
            </a:r>
          </a:p>
          <a:p>
            <a:pPr lvl="2"/>
            <a:r>
              <a:rPr lang="en-GB" sz="1600" dirty="0"/>
              <a:t>Per phase</a:t>
            </a:r>
            <a:r>
              <a:rPr lang="nl-NL" sz="1600" dirty="0"/>
              <a:t> </a:t>
            </a:r>
            <a:r>
              <a:rPr lang="nl-NL" sz="1600" dirty="0">
                <a:sym typeface="Wingdings" pitchFamily="2" charset="2"/>
              </a:rPr>
              <a:t> start </a:t>
            </a:r>
            <a:r>
              <a:rPr lang="nl-NL" sz="1600" dirty="0" err="1">
                <a:sym typeface="Wingdings" pitchFamily="2" charset="2"/>
              </a:rPr>
              <a:t>with</a:t>
            </a:r>
            <a:r>
              <a:rPr lang="nl-NL" sz="1600" dirty="0">
                <a:sym typeface="Wingdings" pitchFamily="2" charset="2"/>
              </a:rPr>
              <a:t> </a:t>
            </a:r>
            <a:r>
              <a:rPr lang="nl-NL" sz="1600" dirty="0" err="1">
                <a:sym typeface="Wingdings" pitchFamily="2" charset="2"/>
              </a:rPr>
              <a:t>sum</a:t>
            </a:r>
            <a:r>
              <a:rPr lang="en-NL" sz="1600" dirty="0"/>
              <a:t>, but enable per phase later</a:t>
            </a:r>
          </a:p>
          <a:p>
            <a:pPr lvl="1"/>
            <a:r>
              <a:rPr lang="en-NL" sz="1800" dirty="0"/>
              <a:t>Storage result:</a:t>
            </a:r>
            <a:r>
              <a:rPr lang="en-NL" sz="1800" dirty="0">
                <a:sym typeface="Wingdings" pitchFamily="2" charset="2"/>
              </a:rPr>
              <a:t> AWS S3, parquet for speed</a:t>
            </a:r>
            <a:endParaRPr lang="en-NL" sz="1800" dirty="0"/>
          </a:p>
          <a:p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6E8D-9942-CA45-B170-3B87C4B6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1" y="3293410"/>
            <a:ext cx="5474301" cy="338081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E5D1B5F-7F33-2840-BDC1-A651C07045EB}"/>
              </a:ext>
            </a:extLst>
          </p:cNvPr>
          <p:cNvSpPr/>
          <p:nvPr/>
        </p:nvSpPr>
        <p:spPr>
          <a:xfrm>
            <a:off x="3532471" y="5070444"/>
            <a:ext cx="6843562" cy="3272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BFA07C7-E837-3146-87C4-5B434E4178C9}"/>
              </a:ext>
            </a:extLst>
          </p:cNvPr>
          <p:cNvSpPr/>
          <p:nvPr/>
        </p:nvSpPr>
        <p:spPr>
          <a:xfrm rot="18320528">
            <a:off x="4882910" y="3902526"/>
            <a:ext cx="1662578" cy="3272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27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Probabilistic modelling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CD5D6B-7CE9-B64F-8CDB-020EB035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6" y="864522"/>
            <a:ext cx="5500392" cy="5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D0D916-F4C6-F145-9454-E7618808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6" y="2906056"/>
            <a:ext cx="5311028" cy="18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E17A9A85-A7D5-AD43-BDB7-9F1F66B79DBD}"/>
              </a:ext>
            </a:extLst>
          </p:cNvPr>
          <p:cNvSpPr/>
          <p:nvPr/>
        </p:nvSpPr>
        <p:spPr>
          <a:xfrm>
            <a:off x="5103955" y="5644829"/>
            <a:ext cx="1344971" cy="3272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6FB5167-2A30-6541-9D0B-AF78F20A083E}"/>
              </a:ext>
            </a:extLst>
          </p:cNvPr>
          <p:cNvSpPr/>
          <p:nvPr/>
        </p:nvSpPr>
        <p:spPr>
          <a:xfrm rot="2705593">
            <a:off x="3679551" y="2482988"/>
            <a:ext cx="2423789" cy="3272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763127" cy="5416061"/>
          </a:xfrm>
        </p:spPr>
        <p:txBody>
          <a:bodyPr>
            <a:normAutofit/>
          </a:bodyPr>
          <a:lstStyle/>
          <a:p>
            <a:r>
              <a:rPr lang="en-NL" sz="1800" dirty="0">
                <a:solidFill>
                  <a:srgbClr val="DE0073"/>
                </a:solidFill>
              </a:rPr>
              <a:t>Probabilistic approach (</a:t>
            </a:r>
            <a:r>
              <a:rPr lang="en-NL" sz="1800" dirty="0">
                <a:solidFill>
                  <a:srgbClr val="DE0073"/>
                </a:solidFill>
                <a:hlinkClick r:id="rId4"/>
              </a:rPr>
              <a:t>bayesian</a:t>
            </a:r>
            <a:r>
              <a:rPr lang="en-NL" sz="1800" dirty="0">
                <a:solidFill>
                  <a:srgbClr val="DE0073"/>
                </a:solidFill>
              </a:rPr>
              <a:t>) </a:t>
            </a:r>
          </a:p>
          <a:p>
            <a:pPr lvl="1"/>
            <a:r>
              <a:rPr lang="en-GB" sz="1600" dirty="0"/>
              <a:t>Enables prediction interval </a:t>
            </a:r>
          </a:p>
          <a:p>
            <a:pPr lvl="1"/>
            <a:r>
              <a:rPr lang="en-GB" sz="1600" dirty="0"/>
              <a:t>Risk: computational burden?</a:t>
            </a:r>
          </a:p>
          <a:p>
            <a:pPr lvl="1"/>
            <a:r>
              <a:rPr lang="en-GB" sz="1600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NL" sz="1600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ble to deal with prior knowledge</a:t>
            </a:r>
            <a:r>
              <a:rPr lang="en-NL" sz="1600" dirty="0">
                <a:solidFill>
                  <a:schemeClr val="accent6"/>
                </a:solidFill>
              </a:rPr>
              <a:t> </a:t>
            </a:r>
            <a:r>
              <a:rPr lang="en-NL" sz="1600" dirty="0"/>
              <a:t>(from other boxes)</a:t>
            </a:r>
          </a:p>
          <a:p>
            <a:endParaRPr lang="en-NL" sz="2200" dirty="0">
              <a:hlinkClick r:id="rId6"/>
            </a:endParaRPr>
          </a:p>
          <a:p>
            <a:endParaRPr lang="en-NL" sz="2200" dirty="0">
              <a:hlinkClick r:id="rId6"/>
            </a:endParaRPr>
          </a:p>
          <a:p>
            <a:endParaRPr lang="en-NL" sz="2200" dirty="0">
              <a:hlinkClick r:id="rId6"/>
            </a:endParaRPr>
          </a:p>
          <a:p>
            <a:endParaRPr lang="en-NL" sz="2200" dirty="0">
              <a:hlinkClick r:id="rId6"/>
            </a:endParaRPr>
          </a:p>
          <a:p>
            <a:r>
              <a:rPr lang="en-GB" sz="1800" dirty="0">
                <a:hlinkClick r:id="rId7"/>
              </a:rPr>
              <a:t>Generalized Additive Model</a:t>
            </a:r>
            <a:endParaRPr lang="en-GB" sz="1800" dirty="0"/>
          </a:p>
          <a:p>
            <a:pPr lvl="1"/>
            <a:r>
              <a:rPr lang="en-GB" sz="1600" dirty="0"/>
              <a:t>Decomposable </a:t>
            </a:r>
          </a:p>
          <a:p>
            <a:pPr lvl="2"/>
            <a:r>
              <a:rPr lang="en-GB" sz="1400" dirty="0"/>
              <a:t>yearly season + piecewise trend + (error) </a:t>
            </a:r>
          </a:p>
          <a:p>
            <a:pPr lvl="1"/>
            <a:r>
              <a:rPr lang="en-GB" sz="1600" dirty="0">
                <a:solidFill>
                  <a:srgbClr val="DE0073"/>
                </a:solidFill>
              </a:rPr>
              <a:t>Explainable</a:t>
            </a:r>
          </a:p>
          <a:p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5355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B8A9-672E-4346-8F7A-D54D1FF6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F90D-3B20-284D-8CE1-916D3619FB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399D5-9F45-3449-8582-578BE16FEF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853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850261"/>
      </p:ext>
    </p:extLst>
  </p:cSld>
  <p:clrMapOvr>
    <a:masterClrMapping/>
  </p:clrMapOvr>
</p:sld>
</file>

<file path=ppt/theme/theme1.xml><?xml version="1.0" encoding="utf-8"?>
<a:theme xmlns:a="http://schemas.openxmlformats.org/drawingml/2006/main" name="Enexis Netbeheer">
  <a:themeElements>
    <a:clrScheme name="netbeheer 1">
      <a:dk1>
        <a:srgbClr val="635D63"/>
      </a:dk1>
      <a:lt1>
        <a:srgbClr val="FFFFFF"/>
      </a:lt1>
      <a:dk2>
        <a:srgbClr val="DE0073"/>
      </a:dk2>
      <a:lt2>
        <a:srgbClr val="BDDB00"/>
      </a:lt2>
      <a:accent1>
        <a:srgbClr val="BDDA00"/>
      </a:accent1>
      <a:accent2>
        <a:srgbClr val="DE0073"/>
      </a:accent2>
      <a:accent3>
        <a:srgbClr val="635D63"/>
      </a:accent3>
      <a:accent4>
        <a:srgbClr val="3C3C3F"/>
      </a:accent4>
      <a:accent5>
        <a:srgbClr val="8D8D8D"/>
      </a:accent5>
      <a:accent6>
        <a:srgbClr val="008FD3"/>
      </a:accent6>
      <a:hlink>
        <a:srgbClr val="008FD3"/>
      </a:hlink>
      <a:folHlink>
        <a:srgbClr val="A6127F"/>
      </a:folHlink>
    </a:clrScheme>
    <a:fontScheme name="Enexi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marL="36000" indent="-252000">
          <a:spcAft>
            <a:spcPts val="600"/>
          </a:spcAft>
          <a:buClr>
            <a:schemeClr val="tx2"/>
          </a:buClr>
          <a:buFont typeface=".LucidaGrandeUI" charset="0"/>
          <a:buChar char="◆"/>
          <a:defRPr dirty="0" smtClean="0"/>
        </a:defPPr>
      </a:lstStyle>
    </a:txDef>
  </a:objectDefaults>
  <a:extraClrSchemeLst/>
  <a:custClrLst>
    <a:custClr name="Cool Gray">
      <a:srgbClr val="635D63"/>
    </a:custClr>
    <a:custClr name="Lime">
      <a:srgbClr val="BDDB00"/>
    </a:custClr>
    <a:custClr name="Magenta">
      <a:srgbClr val="DE0073"/>
    </a:custClr>
    <a:custClr name="White">
      <a:srgbClr val="FFFFFF"/>
    </a:custClr>
    <a:custClr name="Magenta 1">
      <a:srgbClr val="A61380"/>
    </a:custClr>
    <a:custClr name="Magenta 2">
      <a:srgbClr val="BF027F"/>
    </a:custClr>
    <a:custClr name="Magenta 3">
      <a:srgbClr val="F087B6"/>
    </a:custClr>
    <a:custClr name="Lime 1">
      <a:srgbClr val="8CBE20"/>
    </a:custClr>
    <a:custClr name="Lime 2">
      <a:srgbClr val="A7C70E"/>
    </a:custClr>
    <a:custClr name="Lime 3">
      <a:srgbClr val="DBE466"/>
    </a:custClr>
    <a:custClr name="Cool Gray 11">
      <a:srgbClr val="3D3C3F"/>
    </a:custClr>
    <a:custClr name="Cool Gray 6">
      <a:srgbClr val="8D8D8D"/>
    </a:custClr>
    <a:custClr name="Cool Gray 3">
      <a:srgbClr val="CCCCCC"/>
    </a:custClr>
    <a:custClr name="Cool Gray 1">
      <a:srgbClr val="DFDFDF"/>
    </a:custClr>
    <a:custClr name="Light Gray">
      <a:srgbClr val="EFEFEF"/>
    </a:custClr>
    <a:custClr name="Cyaan">
      <a:srgbClr val="04BBEE"/>
    </a:custClr>
  </a:custClrLst>
  <a:extLst>
    <a:ext uri="{05A4C25C-085E-4340-85A3-A5531E510DB2}">
      <thm15:themeFamily xmlns:thm15="http://schemas.microsoft.com/office/thememl/2012/main" name="Presentatie1" id="{D0C2F9F9-EFE1-4C51-8656-013B0FE3B00F}" vid="{39575DF7-48B8-4620-807C-1723E6E144E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cbfbc5c3-60d0-4420-b99b-f454b4e667cd" ContentTypeId="0x0101004659BCCA1C99B948BDA694E43C0A92F3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eams-Document" ma:contentTypeID="0x0101004659BCCA1C99B948BDA694E43C0A92F300D5B20C68DD15F6458F0EA2B48DD9BC4C" ma:contentTypeVersion="11" ma:contentTypeDescription="Documenten op Microsoft Teams hebben een bewaartermijn van maximaal 1 jaar." ma:contentTypeScope="" ma:versionID="d04897408dcdf09c4cab78d3348f056d">
  <xsd:schema xmlns:xsd="http://www.w3.org/2001/XMLSchema" xmlns:xs="http://www.w3.org/2001/XMLSchema" xmlns:p="http://schemas.microsoft.com/office/2006/metadata/properties" xmlns:ns2="324e097d-bb88-4fe7-853d-3bbce479f7c0" targetNamespace="http://schemas.microsoft.com/office/2006/metadata/properties" ma:root="true" ma:fieldsID="4cf0e7a35d2cad2e1a344caeceee1974" ns2:_="">
    <xsd:import namespace="324e097d-bb88-4fe7-853d-3bbce479f7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e097d-bb88-4fe7-853d-3bbce479f7c0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c5ff9fd-5d0b-44a7-998f-3883696fcc5c}" ma:internalName="TaxCatchAll" ma:showField="CatchAllData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c5ff9fd-5d0b-44a7-998f-3883696fcc5c}" ma:internalName="TaxCatchAllLabel" ma:readOnly="true" ma:showField="CatchAllDataLabel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e097d-bb88-4fe7-853d-3bbce479f7c0"/>
  </documentManagement>
</p:properties>
</file>

<file path=customXml/itemProps1.xml><?xml version="1.0" encoding="utf-8"?>
<ds:datastoreItem xmlns:ds="http://schemas.openxmlformats.org/officeDocument/2006/customXml" ds:itemID="{D657CCF0-97AB-473D-91FF-90899832006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0B531B79-8E04-42B6-A1A5-D93A36B245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0799D1-29EA-448A-A813-E1F05AEF989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0373BC7-FD98-443B-9F74-158411288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e097d-bb88-4fe7-853d-3bbce479f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29B7FF5-CB89-4C41-B6DE-11A06A377F6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24e097d-bb88-4fe7-853d-3bbce479f7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29032</TotalTime>
  <Words>316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.LucidaGrandeUI</vt:lpstr>
      <vt:lpstr>Arial</vt:lpstr>
      <vt:lpstr>Calibri</vt:lpstr>
      <vt:lpstr>Trebuchet MS</vt:lpstr>
      <vt:lpstr>Wingdings 2</vt:lpstr>
      <vt:lpstr>Enexis Netbeheer</vt:lpstr>
      <vt:lpstr>Capacity forecast on DALI data.</vt:lpstr>
      <vt:lpstr>Slides on capacity forecast project (Spark)</vt:lpstr>
      <vt:lpstr>Way of Working vanuit Data Science/JADS: CRISP-DM</vt:lpstr>
      <vt:lpstr>Focus up to june 29</vt:lpstr>
      <vt:lpstr>Data</vt:lpstr>
      <vt:lpstr>Probabilistic modelling</vt:lpstr>
      <vt:lpstr>Flow Down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discussiestuk</dc:title>
  <dc:creator>Poorts, Marco</dc:creator>
  <cp:lastModifiedBy>Vonk, Bram</cp:lastModifiedBy>
  <cp:revision>27</cp:revision>
  <dcterms:created xsi:type="dcterms:W3CDTF">2021-02-10T13:01:04Z</dcterms:created>
  <dcterms:modified xsi:type="dcterms:W3CDTF">2021-06-27T18:48:10Z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0x0101004659BCCA1C99B948BDA694E43C0A92F300D5B20C68DD15F6458F0EA2B48DD9BC4C</vt:lpwstr>
  </property>
</Properties>
</file>