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20" r:id="rId2"/>
    <p:sldId id="618" r:id="rId3"/>
    <p:sldId id="619" r:id="rId4"/>
    <p:sldId id="621" r:id="rId5"/>
    <p:sldId id="615" r:id="rId6"/>
    <p:sldId id="623" r:id="rId7"/>
    <p:sldId id="610" r:id="rId8"/>
    <p:sldId id="624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836"/>
    <a:srgbClr val="FF6464"/>
    <a:srgbClr val="FF4B4B"/>
    <a:srgbClr val="FAD0D6"/>
    <a:srgbClr val="B10F20"/>
    <a:srgbClr val="0070C0"/>
    <a:srgbClr val="FFFFFF"/>
    <a:srgbClr val="FFFFCC"/>
    <a:srgbClr val="E3F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732" autoAdjust="0"/>
  </p:normalViewPr>
  <p:slideViewPr>
    <p:cSldViewPr>
      <p:cViewPr varScale="1">
        <p:scale>
          <a:sx n="108" d="100"/>
          <a:sy n="108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90"/>
    </p:cViewPr>
  </p:sorterViewPr>
  <p:notesViewPr>
    <p:cSldViewPr>
      <p:cViewPr varScale="1">
        <p:scale>
          <a:sx n="47" d="100"/>
          <a:sy n="47" d="100"/>
        </p:scale>
        <p:origin x="240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55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2"/>
            <a:ext cx="5206154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Hst 2: Strategische focus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1CEDD5-F4B4-4C45-9CF1-9694398CE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87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8799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1966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523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SCIENCE PROJECT CHARTER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90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aseline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8" descr="HI Background4.jpg">
            <a:extLst>
              <a:ext uri="{FF2B5EF4-FFF2-40B4-BE49-F238E27FC236}">
                <a16:creationId xmlns:a16="http://schemas.microsoft.com/office/drawing/2014/main" id="{800267A2-C324-4B5E-9ED9-477C6A8941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2088"/>
            <a:ext cx="91440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8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1" cy="539750"/>
          </a:xfrm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8225"/>
            <a:ext cx="8458201" cy="5514976"/>
          </a:xfrm>
        </p:spPr>
        <p:txBody>
          <a:bodyPr/>
          <a:lstStyle>
            <a:lvl1pPr marL="268288" indent="-268288" algn="l" rtl="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Wingdings 2" pitchFamily="18" charset="2"/>
              <a:buChar char=""/>
              <a:defRPr lang="en-US" sz="22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238" indent="-263525" algn="l" rtl="0" fontAlgn="base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SzPct val="80000"/>
              <a:buFont typeface="Wingdings 2" pitchFamily="18" charset="2"/>
              <a:buChar char=""/>
              <a:defRPr lang="en-US" sz="20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87425" indent="-228600" algn="l" rtl="0" fontAlgn="base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SzPct val="50000"/>
              <a:buFont typeface="Wingdings 2"/>
              <a:defRPr lang="en-US" sz="18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51DFB-F077-4612-B468-EAAC538A2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7128" y="103413"/>
            <a:ext cx="491744" cy="6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37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8153400" cy="539750"/>
          </a:xfrm>
        </p:spPr>
        <p:txBody>
          <a:bodyPr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038225"/>
            <a:ext cx="8153400" cy="5514976"/>
          </a:xfrm>
        </p:spPr>
        <p:txBody>
          <a:bodyPr/>
          <a:lstStyle>
            <a:lvl1pPr marL="268288" indent="-268288" algn="l" rtl="0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Wingdings 2" pitchFamily="18" charset="2"/>
              <a:buChar char=""/>
              <a:defRPr lang="en-US" sz="22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238" indent="-263525" algn="l" rtl="0" fontAlgn="base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SzPct val="80000"/>
              <a:buFont typeface="Wingdings 2" pitchFamily="18" charset="2"/>
              <a:buChar char=""/>
              <a:defRPr lang="en-US" sz="20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87425" indent="-228600" algn="l" rtl="0" fontAlgn="base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SzPct val="50000"/>
              <a:buFont typeface="Wingdings 2"/>
              <a:defRPr lang="en-US" sz="18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i="0" u="none" strike="noStrike" baseline="0" smtClean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23210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I Background4.jpg">
            <a:extLst>
              <a:ext uri="{FF2B5EF4-FFF2-40B4-BE49-F238E27FC236}">
                <a16:creationId xmlns:a16="http://schemas.microsoft.com/office/drawing/2014/main" id="{A7FBC7EE-14E9-4A3A-95A0-D736809D6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2088"/>
            <a:ext cx="9144000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36EC20-8077-42FC-9B4B-741E67C3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>
            <a:lvl1pPr algn="r">
              <a:defRPr baseline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980846-0891-40A9-9F10-99B7BE203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2514600"/>
            <a:ext cx="6400800" cy="914400"/>
          </a:xfrm>
        </p:spPr>
        <p:txBody>
          <a:bodyPr/>
          <a:lstStyle>
            <a:lvl1pPr marL="0" indent="0" algn="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2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153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38225"/>
            <a:ext cx="81534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31836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31836"/>
          </a:solidFill>
          <a:latin typeface="Tahoma" pitchFamily="-128" charset="0"/>
          <a:ea typeface="ＭＳ Ｐゴシック" pitchFamily="-128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31836"/>
          </a:solidFill>
          <a:latin typeface="Tahoma" pitchFamily="-128" charset="0"/>
          <a:ea typeface="ＭＳ Ｐゴシック" pitchFamily="-128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31836"/>
          </a:solidFill>
          <a:latin typeface="Tahoma" pitchFamily="-128" charset="0"/>
          <a:ea typeface="ＭＳ Ｐゴシック" pitchFamily="-128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E31836"/>
          </a:solidFill>
          <a:latin typeface="Tahoma" pitchFamily="-128" charset="0"/>
          <a:ea typeface="ＭＳ Ｐゴシック" pitchFamily="-1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128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128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128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-128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ts val="1500"/>
        <a:buFont typeface="Wingdings 2" pitchFamily="18" charset="2"/>
        <a:buChar char="£"/>
        <a:defRPr sz="20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ts val="1600"/>
        <a:buFont typeface="Wingdings 2" pitchFamily="18" charset="2"/>
        <a:buChar char="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ts val="1600"/>
        <a:buFont typeface="Wingdings 2" pitchFamily="18" charset="2"/>
        <a:buChar char="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ts val="1600"/>
        <a:buFont typeface="Wingdings 2" pitchFamily="18" charset="2"/>
        <a:buChar char="Ò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ds.nl/education/data-science-professionals/level-3-le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industry_standard_process_for_data_mi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A3F6-B0D0-A84E-BB3F-CB61C68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Short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E183-80C0-124C-9C68-AA234964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sz="2400" dirty="0"/>
              <a:t>Bram Vonk</a:t>
            </a:r>
          </a:p>
          <a:p>
            <a:pPr marL="0" indent="0">
              <a:buNone/>
            </a:pPr>
            <a:endParaRPr lang="en-NL" sz="2400" dirty="0"/>
          </a:p>
          <a:p>
            <a:r>
              <a:rPr lang="en-NL" sz="2000" dirty="0"/>
              <a:t>Background in electrical engineering (TU/e)</a:t>
            </a:r>
          </a:p>
          <a:p>
            <a:r>
              <a:rPr lang="en-NL" sz="2000" dirty="0"/>
              <a:t>Ten years at Enexis </a:t>
            </a:r>
          </a:p>
          <a:p>
            <a:pPr lvl="1"/>
            <a:r>
              <a:rPr lang="en-NL" sz="1800" dirty="0"/>
              <a:t>Innovatie, Infra EBS S&amp;B, Data Science (now)</a:t>
            </a:r>
          </a:p>
          <a:p>
            <a:pPr lvl="1"/>
            <a:endParaRPr lang="en-NL" sz="1800" dirty="0"/>
          </a:p>
          <a:p>
            <a:pPr lvl="1"/>
            <a:endParaRPr lang="en-NL" sz="1800" dirty="0"/>
          </a:p>
          <a:p>
            <a:r>
              <a:rPr lang="en-NL" sz="2000" dirty="0"/>
              <a:t>Currently enrolled in profesional education </a:t>
            </a:r>
            <a:br>
              <a:rPr lang="en-NL" sz="2000" dirty="0"/>
            </a:br>
            <a:r>
              <a:rPr lang="en-NL" sz="2000" dirty="0"/>
              <a:t>lead track of </a:t>
            </a:r>
            <a:r>
              <a:rPr lang="en-GB" sz="2000" dirty="0">
                <a:hlinkClick r:id="rId2"/>
              </a:rPr>
              <a:t>JADS</a:t>
            </a:r>
            <a:r>
              <a:rPr lang="en-GB" sz="2000" dirty="0"/>
              <a:t>:</a:t>
            </a:r>
          </a:p>
          <a:p>
            <a:pPr lvl="1"/>
            <a:r>
              <a:rPr lang="en-GB" sz="1800" dirty="0"/>
              <a:t>Course of  7 months (ends in December 2021).</a:t>
            </a:r>
          </a:p>
          <a:p>
            <a:pPr lvl="1"/>
            <a:r>
              <a:rPr lang="en-GB" sz="1800" dirty="0"/>
              <a:t>Involves leading and executing a Data Science project.</a:t>
            </a:r>
          </a:p>
          <a:p>
            <a:pPr lvl="1"/>
            <a:r>
              <a:rPr lang="en-GB" sz="1800" dirty="0"/>
              <a:t>Project of interest is </a:t>
            </a:r>
            <a:r>
              <a:rPr lang="en-GB" sz="1800" b="1" dirty="0"/>
              <a:t>capacity planning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endParaRPr lang="en-NL" sz="2000" dirty="0"/>
          </a:p>
          <a:p>
            <a:endParaRPr lang="en-NL" sz="2000" dirty="0"/>
          </a:p>
          <a:p>
            <a:pPr lvl="1"/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B85C-E234-1A4D-951E-B9A63263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48" y="1752600"/>
            <a:ext cx="2349500" cy="29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D3BEBD-8D21-DF45-8C89-F2D75D12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038225"/>
            <a:ext cx="7696201" cy="5514976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Problem 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Traditionally reactive management of ±35k distribution transformers.</a:t>
            </a:r>
          </a:p>
          <a:p>
            <a:pPr lvl="1"/>
            <a:r>
              <a:rPr lang="en-GB" sz="1800" dirty="0"/>
              <a:t>Transformer loading towards capacity limit </a:t>
            </a:r>
            <a:r>
              <a:rPr lang="en-GB" sz="1800" dirty="0">
                <a:sym typeface="Wingdings" pitchFamily="2" charset="2"/>
              </a:rPr>
              <a:t> mitigating actions.</a:t>
            </a:r>
          </a:p>
          <a:p>
            <a:pPr lvl="1"/>
            <a:r>
              <a:rPr lang="en-GB" sz="1800" dirty="0">
                <a:sym typeface="Wingdings" pitchFamily="2" charset="2"/>
              </a:rPr>
              <a:t>Grid planners need time to arrange these actions.</a:t>
            </a:r>
          </a:p>
          <a:p>
            <a:pPr lvl="2"/>
            <a:endParaRPr lang="en-GB" sz="1600" dirty="0">
              <a:sym typeface="Wingdings" pitchFamily="2" charset="2"/>
            </a:endParaRPr>
          </a:p>
          <a:p>
            <a:r>
              <a:rPr lang="en-GB" sz="2000" dirty="0">
                <a:sym typeface="Wingdings" pitchFamily="2" charset="2"/>
              </a:rPr>
              <a:t>Energy transition accelerates growth capacity demand</a:t>
            </a:r>
          </a:p>
          <a:p>
            <a:pPr lvl="1"/>
            <a:r>
              <a:rPr lang="en-GB" sz="1800" dirty="0">
                <a:sym typeface="Wingdings" pitchFamily="2" charset="2"/>
              </a:rPr>
              <a:t>Too little time left to act.</a:t>
            </a:r>
          </a:p>
          <a:p>
            <a:pPr lvl="1"/>
            <a:endParaRPr lang="en-GB" sz="1800" dirty="0">
              <a:sym typeface="Wingdings" pitchFamily="2" charset="2"/>
            </a:endParaRPr>
          </a:p>
          <a:p>
            <a:pPr lvl="1"/>
            <a:endParaRPr lang="en-GB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000" dirty="0">
                <a:sym typeface="Wingdings" pitchFamily="2" charset="2"/>
              </a:rPr>
              <a:t>Opportunity</a:t>
            </a:r>
          </a:p>
          <a:p>
            <a:pPr marL="0" indent="0">
              <a:buNone/>
            </a:pPr>
            <a:endParaRPr lang="en-GB" sz="2000" dirty="0">
              <a:sym typeface="Wingdings" pitchFamily="2" charset="2"/>
            </a:endParaRPr>
          </a:p>
          <a:p>
            <a:r>
              <a:rPr lang="en-GB" sz="2000" dirty="0">
                <a:sym typeface="Wingdings" pitchFamily="2" charset="2"/>
              </a:rPr>
              <a:t>Measurements of ±8k transformers</a:t>
            </a:r>
          </a:p>
          <a:p>
            <a:r>
              <a:rPr lang="en-GB" sz="2000" dirty="0">
                <a:sym typeface="Wingdings" pitchFamily="2" charset="2"/>
              </a:rPr>
              <a:t>Use data to forecast possible issues</a:t>
            </a:r>
          </a:p>
          <a:p>
            <a:pPr lvl="1"/>
            <a:r>
              <a:rPr lang="en-GB" sz="1800" dirty="0">
                <a:sym typeface="Wingdings" pitchFamily="2" charset="2"/>
              </a:rPr>
              <a:t>E.g. forecast in autumn issues in spring</a:t>
            </a:r>
            <a:endParaRPr lang="en-GB" sz="1400" dirty="0">
              <a:sym typeface="Wingdings" pitchFamily="2" charset="2"/>
            </a:endParaRPr>
          </a:p>
          <a:p>
            <a:pPr lvl="2"/>
            <a:endParaRPr lang="en-GB" sz="1600" dirty="0"/>
          </a:p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2CA47-939E-C048-91F4-0AD49846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  <a:endParaRPr lang="en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82FF45-7215-DE45-8FD4-400F4AB5CC67}"/>
              </a:ext>
            </a:extLst>
          </p:cNvPr>
          <p:cNvGrpSpPr/>
          <p:nvPr/>
        </p:nvGrpSpPr>
        <p:grpSpPr>
          <a:xfrm>
            <a:off x="4724400" y="3429386"/>
            <a:ext cx="2869411" cy="2979192"/>
            <a:chOff x="4724400" y="3429386"/>
            <a:chExt cx="2869411" cy="2979192"/>
          </a:xfrm>
        </p:grpSpPr>
        <p:pic>
          <p:nvPicPr>
            <p:cNvPr id="45" name="Picture 2" descr="enter image description here">
              <a:extLst>
                <a:ext uri="{FF2B5EF4-FFF2-40B4-BE49-F238E27FC236}">
                  <a16:creationId xmlns:a16="http://schemas.microsoft.com/office/drawing/2014/main" id="{397F96F7-5A18-9A40-8A5F-62B09B07F1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724400" y="3429386"/>
              <a:ext cx="1479090" cy="2854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enter image description here">
              <a:extLst>
                <a:ext uri="{FF2B5EF4-FFF2-40B4-BE49-F238E27FC236}">
                  <a16:creationId xmlns:a16="http://schemas.microsoft.com/office/drawing/2014/main" id="{11943F4F-DEC7-AB40-8D87-AFCEEA352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82902" y="3429386"/>
              <a:ext cx="1400132" cy="2719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70B43F-F8D2-704C-AD11-16F81D1A8DF0}"/>
                </a:ext>
              </a:extLst>
            </p:cNvPr>
            <p:cNvCxnSpPr/>
            <p:nvPr/>
          </p:nvCxnSpPr>
          <p:spPr bwMode="auto">
            <a:xfrm flipH="1">
              <a:off x="4724400" y="6141468"/>
              <a:ext cx="28694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7097C9-EF28-DA46-9967-9ED4C7805594}"/>
                </a:ext>
              </a:extLst>
            </p:cNvPr>
            <p:cNvSpPr txBox="1"/>
            <p:nvPr/>
          </p:nvSpPr>
          <p:spPr>
            <a:xfrm>
              <a:off x="6426575" y="6145340"/>
              <a:ext cx="961549" cy="263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0F9487-CF41-874D-A70F-CEB25DF3A0A5}"/>
                </a:ext>
              </a:extLst>
            </p:cNvPr>
            <p:cNvCxnSpPr/>
            <p:nvPr/>
          </p:nvCxnSpPr>
          <p:spPr bwMode="auto">
            <a:xfrm flipH="1">
              <a:off x="4724400" y="3821842"/>
              <a:ext cx="28651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9AE5A0-317B-3E43-B6FA-FB2E4450EA22}"/>
                </a:ext>
              </a:extLst>
            </p:cNvPr>
            <p:cNvSpPr txBox="1"/>
            <p:nvPr/>
          </p:nvSpPr>
          <p:spPr>
            <a:xfrm>
              <a:off x="6075204" y="3493996"/>
              <a:ext cx="1222045" cy="263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25261C-D17D-9442-A9C1-CDDF761598ED}"/>
                </a:ext>
              </a:extLst>
            </p:cNvPr>
            <p:cNvSpPr txBox="1"/>
            <p:nvPr/>
          </p:nvSpPr>
          <p:spPr>
            <a:xfrm>
              <a:off x="6092194" y="4398031"/>
              <a:ext cx="963073" cy="438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3FEFBB-0C36-C948-8C84-EBB638507C0D}"/>
              </a:ext>
            </a:extLst>
          </p:cNvPr>
          <p:cNvGrpSpPr/>
          <p:nvPr/>
        </p:nvGrpSpPr>
        <p:grpSpPr>
          <a:xfrm>
            <a:off x="7192043" y="2590800"/>
            <a:ext cx="1905295" cy="3824754"/>
            <a:chOff x="7192043" y="2590800"/>
            <a:chExt cx="1905295" cy="3824754"/>
          </a:xfrm>
        </p:grpSpPr>
        <p:pic>
          <p:nvPicPr>
            <p:cNvPr id="8" name="Picture 2" descr="enter image description here">
              <a:extLst>
                <a:ext uri="{FF2B5EF4-FFF2-40B4-BE49-F238E27FC236}">
                  <a16:creationId xmlns:a16="http://schemas.microsoft.com/office/drawing/2014/main" id="{F069F8A3-AFAC-474E-A820-671FFA6AD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9581" y="2590800"/>
              <a:ext cx="1507757" cy="3693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37FDCF-D1DD-DB4B-8E7C-2B6FFCF77D59}"/>
                </a:ext>
              </a:extLst>
            </p:cNvPr>
            <p:cNvCxnSpPr/>
            <p:nvPr/>
          </p:nvCxnSpPr>
          <p:spPr bwMode="auto">
            <a:xfrm>
              <a:off x="7758647" y="6146060"/>
              <a:ext cx="1282889" cy="243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E9992E-ABA8-E845-8F6E-595C0658995F}"/>
                </a:ext>
              </a:extLst>
            </p:cNvPr>
            <p:cNvSpPr txBox="1"/>
            <p:nvPr/>
          </p:nvSpPr>
          <p:spPr>
            <a:xfrm>
              <a:off x="8013793" y="6152316"/>
              <a:ext cx="694960" cy="263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7A257F-0F69-9449-A1AC-B2A0D5970B1C}"/>
                </a:ext>
              </a:extLst>
            </p:cNvPr>
            <p:cNvCxnSpPr>
              <a:cxnSpLocks/>
              <a:endCxn id="24" idx="0"/>
            </p:cNvCxnSpPr>
            <p:nvPr/>
          </p:nvCxnSpPr>
          <p:spPr bwMode="auto">
            <a:xfrm>
              <a:off x="8346692" y="3828100"/>
              <a:ext cx="1" cy="17585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989C4B-3308-6E4E-9046-021D3BE90793}"/>
                </a:ext>
              </a:extLst>
            </p:cNvPr>
            <p:cNvSpPr txBox="1"/>
            <p:nvPr/>
          </p:nvSpPr>
          <p:spPr>
            <a:xfrm>
              <a:off x="7984632" y="5586672"/>
              <a:ext cx="724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687440-886E-9D45-9D62-426C410C97E9}"/>
                </a:ext>
              </a:extLst>
            </p:cNvPr>
            <p:cNvCxnSpPr/>
            <p:nvPr/>
          </p:nvCxnSpPr>
          <p:spPr bwMode="auto">
            <a:xfrm flipH="1">
              <a:off x="7589581" y="3821842"/>
              <a:ext cx="14519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40F810-3CB8-FC42-AFB3-6B1E4983E35F}"/>
                </a:ext>
              </a:extLst>
            </p:cNvPr>
            <p:cNvCxnSpPr>
              <a:cxnSpLocks/>
              <a:endCxn id="22" idx="0"/>
            </p:cNvCxnSpPr>
            <p:nvPr/>
          </p:nvCxnSpPr>
          <p:spPr bwMode="auto">
            <a:xfrm flipH="1">
              <a:off x="7581941" y="4836761"/>
              <a:ext cx="2186" cy="7499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5837C0-2EDC-A247-A42A-0DE3EC083C5E}"/>
                </a:ext>
              </a:extLst>
            </p:cNvPr>
            <p:cNvSpPr txBox="1"/>
            <p:nvPr/>
          </p:nvSpPr>
          <p:spPr>
            <a:xfrm>
              <a:off x="7192043" y="5586672"/>
              <a:ext cx="779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78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D3BEBD-8D21-DF45-8C89-F2D75D12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838202"/>
            <a:ext cx="7696201" cy="571499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Grid planners needs</a:t>
            </a:r>
            <a:endParaRPr lang="en-GB" sz="1800" dirty="0"/>
          </a:p>
          <a:p>
            <a:r>
              <a:rPr lang="en-GB" sz="2000" dirty="0"/>
              <a:t>Forecasts available for thousands of transformers </a:t>
            </a:r>
          </a:p>
          <a:p>
            <a:pPr lvl="1"/>
            <a:r>
              <a:rPr lang="en-GB" sz="1800" dirty="0"/>
              <a:t>Including uncertainty of forecast.</a:t>
            </a:r>
          </a:p>
          <a:p>
            <a:pPr lvl="1"/>
            <a:r>
              <a:rPr lang="en-GB" sz="1800" dirty="0"/>
              <a:t>Scalable and </a:t>
            </a:r>
            <a:r>
              <a:rPr lang="en-GB" sz="1800" dirty="0" err="1"/>
              <a:t>maintanable</a:t>
            </a:r>
            <a:r>
              <a:rPr lang="en-GB" sz="1800" dirty="0"/>
              <a:t> within </a:t>
            </a:r>
            <a:r>
              <a:rPr lang="en-GB" sz="1800" dirty="0" err="1"/>
              <a:t>Enexis</a:t>
            </a:r>
            <a:r>
              <a:rPr lang="en-GB" sz="1800" dirty="0"/>
              <a:t> ICT landscape.</a:t>
            </a:r>
          </a:p>
          <a:p>
            <a:r>
              <a:rPr lang="en-GB" sz="2000" dirty="0"/>
              <a:t>Low effort required</a:t>
            </a:r>
          </a:p>
          <a:p>
            <a:pPr lvl="1"/>
            <a:r>
              <a:rPr lang="en-GB" sz="1800" dirty="0"/>
              <a:t>Little searching: ordered/coloured by priority / alarm thresholds.</a:t>
            </a:r>
          </a:p>
          <a:p>
            <a:pPr lvl="1"/>
            <a:r>
              <a:rPr lang="en-GB" sz="1800" dirty="0"/>
              <a:t>Quick and easy visual inspection/validation (such as depicted in figure).</a:t>
            </a:r>
          </a:p>
          <a:p>
            <a:pPr lvl="1"/>
            <a:r>
              <a:rPr lang="en-GB" sz="1800" dirty="0"/>
              <a:t>Outcomes exportable for </a:t>
            </a:r>
            <a:r>
              <a:rPr lang="en-GB" sz="1800" dirty="0" err="1"/>
              <a:t>eg.</a:t>
            </a:r>
            <a:r>
              <a:rPr lang="en-GB" sz="1800" dirty="0"/>
              <a:t> load flow calculations.</a:t>
            </a:r>
            <a:endParaRPr lang="en-GB" sz="1600" dirty="0"/>
          </a:p>
          <a:p>
            <a:endParaRPr lang="en-NL" sz="2000" dirty="0"/>
          </a:p>
          <a:p>
            <a:pPr marL="0" indent="0">
              <a:buNone/>
            </a:pPr>
            <a:r>
              <a:rPr lang="en-NL" sz="2000" dirty="0"/>
              <a:t>Nice to haves</a:t>
            </a:r>
          </a:p>
          <a:p>
            <a:r>
              <a:rPr lang="en-GB" sz="2000" dirty="0"/>
              <a:t>D</a:t>
            </a:r>
            <a:r>
              <a:rPr lang="en-NL" sz="2000" dirty="0"/>
              <a:t>ata/modeling</a:t>
            </a:r>
          </a:p>
          <a:p>
            <a:pPr lvl="1"/>
            <a:r>
              <a:rPr lang="en-NL" sz="1800" dirty="0"/>
              <a:t>In case of short data history </a:t>
            </a:r>
            <a:br>
              <a:rPr lang="en-NL" sz="1800" dirty="0"/>
            </a:br>
            <a:r>
              <a:rPr lang="en-NL" sz="1800" dirty="0"/>
              <a:t>use data of peers.</a:t>
            </a:r>
          </a:p>
          <a:p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</a:rPr>
              <a:t>Recommend</a:t>
            </a:r>
            <a:r>
              <a:rPr lang="nl-NL" sz="2000" dirty="0">
                <a:solidFill>
                  <a:schemeClr val="bg1">
                    <a:lumMod val="50000"/>
                  </a:schemeClr>
                </a:solidFill>
              </a:rPr>
              <a:t> new </a:t>
            </a:r>
            <a:r>
              <a:rPr lang="nl-NL" sz="2000" dirty="0" err="1">
                <a:solidFill>
                  <a:schemeClr val="bg1">
                    <a:lumMod val="50000"/>
                  </a:schemeClr>
                </a:solidFill>
              </a:rPr>
              <a:t>measurements</a:t>
            </a:r>
            <a:br>
              <a:rPr lang="nl-NL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nl-NL" sz="1400" dirty="0">
                <a:solidFill>
                  <a:schemeClr val="bg1">
                    <a:lumMod val="50000"/>
                  </a:schemeClr>
                </a:solidFill>
              </a:rPr>
              <a:t>                  *separate </a:t>
            </a:r>
            <a:r>
              <a:rPr lang="nl-NL" sz="1400" dirty="0" err="1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nl-NL" sz="1400" dirty="0">
                <a:solidFill>
                  <a:schemeClr val="bg1">
                    <a:lumMod val="50000"/>
                  </a:schemeClr>
                </a:solidFill>
              </a:rPr>
              <a:t>  “case B” </a:t>
            </a:r>
            <a:r>
              <a:rPr lang="nl-NL" sz="1400" dirty="0" err="1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nl-NL" sz="1400" dirty="0">
                <a:solidFill>
                  <a:schemeClr val="bg1">
                    <a:lumMod val="50000"/>
                  </a:schemeClr>
                </a:solidFill>
              </a:rPr>
              <a:t> time permits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etermine type of transformers </a:t>
            </a:r>
            <a:br>
              <a:rPr lang="en-NL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that seem to have issues</a:t>
            </a:r>
          </a:p>
          <a:p>
            <a:pPr lvl="1"/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Find similar unmeasured transformers</a:t>
            </a:r>
            <a:br>
              <a:rPr lang="en-NL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NL" sz="1800" dirty="0">
                <a:solidFill>
                  <a:schemeClr val="bg1">
                    <a:lumMod val="50000"/>
                  </a:schemeClr>
                </a:solidFill>
              </a:rPr>
              <a:t>to start measurements</a:t>
            </a:r>
            <a:r>
              <a:rPr lang="en-NL" sz="1800" dirty="0"/>
              <a:t>.</a:t>
            </a:r>
          </a:p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2CA47-939E-C048-91F4-0AD49846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14EB1F-B688-9A46-89D9-5D208D447EA8}"/>
              </a:ext>
            </a:extLst>
          </p:cNvPr>
          <p:cNvGrpSpPr/>
          <p:nvPr/>
        </p:nvGrpSpPr>
        <p:grpSpPr>
          <a:xfrm>
            <a:off x="4724400" y="2590800"/>
            <a:ext cx="4372938" cy="3824754"/>
            <a:chOff x="4572000" y="2209804"/>
            <a:chExt cx="4601538" cy="4024697"/>
          </a:xfrm>
        </p:grpSpPr>
        <p:pic>
          <p:nvPicPr>
            <p:cNvPr id="20" name="Picture 2" descr="enter image description here">
              <a:extLst>
                <a:ext uri="{FF2B5EF4-FFF2-40B4-BE49-F238E27FC236}">
                  <a16:creationId xmlns:a16="http://schemas.microsoft.com/office/drawing/2014/main" id="{6F71EFB6-4E10-664C-B0A6-1D3FBA3CC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17520" r="33785" b="15256"/>
            <a:stretch/>
          </p:blipFill>
          <p:spPr bwMode="auto">
            <a:xfrm>
              <a:off x="4572000" y="3092228"/>
              <a:ext cx="1556411" cy="3003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enter image description here">
              <a:extLst>
                <a:ext uri="{FF2B5EF4-FFF2-40B4-BE49-F238E27FC236}">
                  <a16:creationId xmlns:a16="http://schemas.microsoft.com/office/drawing/2014/main" id="{07315990-C346-9C42-A143-44C33D06E9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62" t="20709" r="34754" b="15256"/>
            <a:stretch/>
          </p:blipFill>
          <p:spPr bwMode="auto">
            <a:xfrm>
              <a:off x="6106747" y="3092228"/>
              <a:ext cx="1473325" cy="286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enter image description here">
              <a:extLst>
                <a:ext uri="{FF2B5EF4-FFF2-40B4-BE49-F238E27FC236}">
                  <a16:creationId xmlns:a16="http://schemas.microsoft.com/office/drawing/2014/main" id="{35CA5EB1-F994-9D43-BB09-C64693E5C5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9" t="12707" r="5675" b="15257"/>
            <a:stretch/>
          </p:blipFill>
          <p:spPr bwMode="auto">
            <a:xfrm>
              <a:off x="7586961" y="2209804"/>
              <a:ext cx="1586577" cy="3886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9E4652-96E8-3545-821F-41B8DBBAEB0E}"/>
                </a:ext>
              </a:extLst>
            </p:cNvPr>
            <p:cNvCxnSpPr/>
            <p:nvPr/>
          </p:nvCxnSpPr>
          <p:spPr bwMode="auto">
            <a:xfrm flipH="1">
              <a:off x="4572000" y="5946087"/>
              <a:ext cx="301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C8BC46-5BEB-E047-9BAC-EEEFB723CFC1}"/>
                </a:ext>
              </a:extLst>
            </p:cNvPr>
            <p:cNvCxnSpPr/>
            <p:nvPr/>
          </p:nvCxnSpPr>
          <p:spPr bwMode="auto">
            <a:xfrm>
              <a:off x="7764866" y="5950919"/>
              <a:ext cx="1349953" cy="25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4720C8-3E47-364F-B455-611623092269}"/>
                </a:ext>
              </a:extLst>
            </p:cNvPr>
            <p:cNvSpPr txBox="1"/>
            <p:nvPr/>
          </p:nvSpPr>
          <p:spPr>
            <a:xfrm>
              <a:off x="6363158" y="5950161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historic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data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80C8DC-F0AF-C442-8F6B-385C4FA96A55}"/>
                </a:ext>
              </a:extLst>
            </p:cNvPr>
            <p:cNvSpPr txBox="1"/>
            <p:nvPr/>
          </p:nvSpPr>
          <p:spPr>
            <a:xfrm>
              <a:off x="8033350" y="5957502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forecast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F1D32B-A117-634C-B97D-CD1E8EF11481}"/>
                </a:ext>
              </a:extLst>
            </p:cNvPr>
            <p:cNvCxnSpPr>
              <a:cxnSpLocks/>
              <a:endCxn id="32" idx="0"/>
            </p:cNvCxnSpPr>
            <p:nvPr/>
          </p:nvCxnSpPr>
          <p:spPr bwMode="auto">
            <a:xfrm flipH="1">
              <a:off x="7578922" y="4573175"/>
              <a:ext cx="2300" cy="789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4B673-5FBF-CC40-8714-90D1FFF8B229}"/>
                </a:ext>
              </a:extLst>
            </p:cNvPr>
            <p:cNvSpPr txBox="1"/>
            <p:nvPr/>
          </p:nvSpPr>
          <p:spPr>
            <a:xfrm>
              <a:off x="7168642" y="5362288"/>
              <a:ext cx="820561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autumn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1C87C68-A992-A148-A0F1-1F55FFC6F70C}"/>
                </a:ext>
              </a:extLst>
            </p:cNvPr>
            <p:cNvCxnSpPr>
              <a:cxnSpLocks/>
              <a:endCxn id="34" idx="0"/>
            </p:cNvCxnSpPr>
            <p:nvPr/>
          </p:nvCxnSpPr>
          <p:spPr bwMode="auto">
            <a:xfrm>
              <a:off x="8383651" y="3511785"/>
              <a:ext cx="1" cy="185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449559-1195-F847-B15B-6751B50E4F71}"/>
                </a:ext>
              </a:extLst>
            </p:cNvPr>
            <p:cNvSpPr txBox="1"/>
            <p:nvPr/>
          </p:nvSpPr>
          <p:spPr>
            <a:xfrm>
              <a:off x="8002664" y="5362288"/>
              <a:ext cx="761976" cy="29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 spring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5BAAF4-04B2-A449-A8F7-2C58081E5FE8}"/>
                </a:ext>
              </a:extLst>
            </p:cNvPr>
            <p:cNvCxnSpPr/>
            <p:nvPr/>
          </p:nvCxnSpPr>
          <p:spPr bwMode="auto">
            <a:xfrm flipH="1">
              <a:off x="4572000" y="3505200"/>
              <a:ext cx="454281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B92D14-172E-E94E-8E03-52230A1ACEF1}"/>
                </a:ext>
              </a:extLst>
            </p:cNvPr>
            <p:cNvSpPr txBox="1"/>
            <p:nvPr/>
          </p:nvSpPr>
          <p:spPr>
            <a:xfrm>
              <a:off x="5993419" y="3160215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err="1">
                  <a:solidFill>
                    <a:srgbClr val="C00000"/>
                  </a:solidFill>
                </a:rPr>
                <a:t>transformer</a:t>
              </a:r>
              <a:r>
                <a:rPr lang="nl-NL" sz="1200" dirty="0">
                  <a:solidFill>
                    <a:srgbClr val="C00000"/>
                  </a:solidFill>
                </a:rPr>
                <a:t> limit</a:t>
              </a:r>
              <a:endParaRPr lang="en-NL" sz="12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E109EA-7027-614B-8B57-19C3AF6E07D4}"/>
                </a:ext>
              </a:extLst>
            </p:cNvPr>
            <p:cNvSpPr txBox="1"/>
            <p:nvPr/>
          </p:nvSpPr>
          <p:spPr>
            <a:xfrm>
              <a:off x="6011297" y="4111510"/>
              <a:ext cx="1013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transformer</a:t>
              </a:r>
              <a:r>
                <a:rPr lang="nl-NL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nl-NL" sz="1200" dirty="0" err="1">
                  <a:solidFill>
                    <a:schemeClr val="bg1">
                      <a:lumMod val="50000"/>
                    </a:schemeClr>
                  </a:solidFill>
                </a:rPr>
                <a:t>loading</a:t>
              </a:r>
              <a:endParaRPr lang="en-NL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4BC0-D57E-BF41-AFA8-873B0A8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Collaboration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2263DE-35DA-0A46-826C-057784EEE948}"/>
              </a:ext>
            </a:extLst>
          </p:cNvPr>
          <p:cNvGrpSpPr/>
          <p:nvPr/>
        </p:nvGrpSpPr>
        <p:grpSpPr>
          <a:xfrm>
            <a:off x="609600" y="3997861"/>
            <a:ext cx="2307023" cy="626120"/>
            <a:chOff x="1993215" y="2724828"/>
            <a:chExt cx="2307023" cy="626120"/>
          </a:xfrm>
        </p:grpSpPr>
        <p:pic>
          <p:nvPicPr>
            <p:cNvPr id="14" name="Graphic 13" descr="Ui Ux with solid fill">
              <a:extLst>
                <a:ext uri="{FF2B5EF4-FFF2-40B4-BE49-F238E27FC236}">
                  <a16:creationId xmlns:a16="http://schemas.microsoft.com/office/drawing/2014/main" id="{538B668A-C638-954A-AA78-50DEDC4CD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93215" y="2724828"/>
              <a:ext cx="626120" cy="626120"/>
            </a:xfrm>
            <a:prstGeom prst="rect">
              <a:avLst/>
            </a:prstGeom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1415EAF8-5863-FC41-873C-7107507A7224}"/>
                </a:ext>
              </a:extLst>
            </p:cNvPr>
            <p:cNvSpPr/>
            <p:nvPr/>
          </p:nvSpPr>
          <p:spPr>
            <a:xfrm>
              <a:off x="2675367" y="2908824"/>
              <a:ext cx="1624871" cy="273689"/>
            </a:xfrm>
            <a:prstGeom prst="roundRect">
              <a:avLst/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400" dirty="0" err="1"/>
                <a:t>Grid</a:t>
              </a:r>
              <a:r>
                <a:rPr lang="nl-NL" sz="1400" dirty="0"/>
                <a:t> Planners/Users</a:t>
              </a:r>
              <a:endParaRPr lang="en-NL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392F4-45EF-684F-BB5F-8887C986AECE}"/>
              </a:ext>
            </a:extLst>
          </p:cNvPr>
          <p:cNvGrpSpPr/>
          <p:nvPr/>
        </p:nvGrpSpPr>
        <p:grpSpPr>
          <a:xfrm>
            <a:off x="6276994" y="6057752"/>
            <a:ext cx="2227831" cy="556878"/>
            <a:chOff x="958897" y="4998628"/>
            <a:chExt cx="2227831" cy="556878"/>
          </a:xfrm>
        </p:grpSpPr>
        <p:pic>
          <p:nvPicPr>
            <p:cNvPr id="25" name="Graphic 24" descr="Users with solid fill">
              <a:extLst>
                <a:ext uri="{FF2B5EF4-FFF2-40B4-BE49-F238E27FC236}">
                  <a16:creationId xmlns:a16="http://schemas.microsoft.com/office/drawing/2014/main" id="{B2FE9B66-EB65-A640-9967-8D49669BE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8897" y="4998628"/>
              <a:ext cx="556878" cy="556878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A1CB2C0-EE58-FE46-A008-CF08B8A09E64}"/>
                </a:ext>
              </a:extLst>
            </p:cNvPr>
            <p:cNvSpPr/>
            <p:nvPr/>
          </p:nvSpPr>
          <p:spPr>
            <a:xfrm>
              <a:off x="1561857" y="5144081"/>
              <a:ext cx="1624871" cy="2736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400" dirty="0"/>
                <a:t>Business / </a:t>
              </a:r>
              <a:r>
                <a:rPr lang="nl-NL" sz="1400" dirty="0" err="1"/>
                <a:t>Mngmnt</a:t>
              </a:r>
              <a:r>
                <a:rPr lang="nl-NL" sz="1400" dirty="0"/>
                <a:t> </a:t>
              </a:r>
              <a:endParaRPr lang="en-NL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99F564-2184-E042-8B3D-FC7D93466F7E}"/>
              </a:ext>
            </a:extLst>
          </p:cNvPr>
          <p:cNvGrpSpPr/>
          <p:nvPr/>
        </p:nvGrpSpPr>
        <p:grpSpPr>
          <a:xfrm>
            <a:off x="4361158" y="4762447"/>
            <a:ext cx="533402" cy="826384"/>
            <a:chOff x="4495799" y="4210407"/>
            <a:chExt cx="533402" cy="826384"/>
          </a:xfrm>
        </p:grpSpPr>
        <p:pic>
          <p:nvPicPr>
            <p:cNvPr id="22" name="Graphic 21" descr="Programmer male with solid fill">
              <a:extLst>
                <a:ext uri="{FF2B5EF4-FFF2-40B4-BE49-F238E27FC236}">
                  <a16:creationId xmlns:a16="http://schemas.microsoft.com/office/drawing/2014/main" id="{D53A85F2-F3EF-DF41-A030-C70C5AD6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5799" y="4210407"/>
              <a:ext cx="533401" cy="533401"/>
            </a:xfrm>
            <a:prstGeom prst="rect">
              <a:avLst/>
            </a:prstGeom>
          </p:spPr>
        </p:pic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E4E2F71-DB91-7142-A3D0-E6574B16A85F}"/>
                </a:ext>
              </a:extLst>
            </p:cNvPr>
            <p:cNvSpPr/>
            <p:nvPr/>
          </p:nvSpPr>
          <p:spPr>
            <a:xfrm>
              <a:off x="4495800" y="4763102"/>
              <a:ext cx="533401" cy="27368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/>
                <a:t>Me</a:t>
              </a:r>
              <a:endParaRPr lang="en-NL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C53FDF-2E64-1A48-8547-0BC68CFC3214}"/>
              </a:ext>
            </a:extLst>
          </p:cNvPr>
          <p:cNvGrpSpPr/>
          <p:nvPr/>
        </p:nvGrpSpPr>
        <p:grpSpPr>
          <a:xfrm>
            <a:off x="6200035" y="3743594"/>
            <a:ext cx="2428324" cy="1285553"/>
            <a:chOff x="4748615" y="4294996"/>
            <a:chExt cx="2428324" cy="128555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F200B1E-C23A-E84F-9403-A16EE41CA624}"/>
                </a:ext>
              </a:extLst>
            </p:cNvPr>
            <p:cNvSpPr/>
            <p:nvPr/>
          </p:nvSpPr>
          <p:spPr>
            <a:xfrm>
              <a:off x="4748616" y="4294996"/>
              <a:ext cx="2428323" cy="1285553"/>
            </a:xfrm>
            <a:prstGeom prst="roundRect">
              <a:avLst>
                <a:gd name="adj" fmla="val 7532"/>
              </a:avLst>
            </a:prstGeom>
            <a:solidFill>
              <a:srgbClr val="7030A0">
                <a:alpha val="4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nl-NL" sz="1400" dirty="0" err="1">
                  <a:solidFill>
                    <a:srgbClr val="7030A0"/>
                  </a:solidFill>
                </a:rPr>
                <a:t>supervision</a:t>
              </a:r>
              <a:r>
                <a:rPr lang="nl-NL" sz="1400" dirty="0">
                  <a:solidFill>
                    <a:srgbClr val="7030A0"/>
                  </a:solidFill>
                </a:rPr>
                <a:t> / support JADS</a:t>
              </a:r>
              <a:endParaRPr lang="en-NL" sz="1400" dirty="0">
                <a:solidFill>
                  <a:srgbClr val="7030A0"/>
                </a:solidFill>
              </a:endParaRPr>
            </a:p>
          </p:txBody>
        </p:sp>
        <p:pic>
          <p:nvPicPr>
            <p:cNvPr id="10" name="Graphic 9" descr="Graduation cap with solid fill">
              <a:extLst>
                <a:ext uri="{FF2B5EF4-FFF2-40B4-BE49-F238E27FC236}">
                  <a16:creationId xmlns:a16="http://schemas.microsoft.com/office/drawing/2014/main" id="{D4974671-7061-7C47-AF9D-999FDB19D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48615" y="4453121"/>
              <a:ext cx="626120" cy="626120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8DB1D54-31BB-9F49-ACA7-470321CB7E74}"/>
                </a:ext>
              </a:extLst>
            </p:cNvPr>
            <p:cNvSpPr/>
            <p:nvPr/>
          </p:nvSpPr>
          <p:spPr>
            <a:xfrm>
              <a:off x="5430767" y="4692793"/>
              <a:ext cx="1624871" cy="273689"/>
            </a:xfrm>
            <a:prstGeom prst="roundRect">
              <a:avLst/>
            </a:prstGeom>
            <a:solidFill>
              <a:srgbClr val="7030A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400" dirty="0" err="1"/>
                <a:t>Academic</a:t>
              </a:r>
              <a:r>
                <a:rPr lang="nl-NL" sz="1400" dirty="0"/>
                <a:t> Director</a:t>
              </a:r>
              <a:endParaRPr lang="en-NL" sz="1400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E739D7D-6719-1D43-B8E2-74041745275D}"/>
                </a:ext>
              </a:extLst>
            </p:cNvPr>
            <p:cNvSpPr/>
            <p:nvPr/>
          </p:nvSpPr>
          <p:spPr>
            <a:xfrm>
              <a:off x="5428534" y="5136012"/>
              <a:ext cx="1624871" cy="273689"/>
            </a:xfrm>
            <a:prstGeom prst="roundRect">
              <a:avLst/>
            </a:prstGeom>
            <a:solidFill>
              <a:srgbClr val="7030A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400" dirty="0"/>
                <a:t>PDEng student</a:t>
              </a:r>
              <a:endParaRPr lang="en-NL" sz="1400" dirty="0"/>
            </a:p>
          </p:txBody>
        </p:sp>
        <p:pic>
          <p:nvPicPr>
            <p:cNvPr id="50" name="Graphic 49" descr="Programmer male with solid fill">
              <a:extLst>
                <a:ext uri="{FF2B5EF4-FFF2-40B4-BE49-F238E27FC236}">
                  <a16:creationId xmlns:a16="http://schemas.microsoft.com/office/drawing/2014/main" id="{71EF325B-2988-A347-BF30-99F6AA0E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06743" y="4961592"/>
              <a:ext cx="533401" cy="533401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BD85BF-21ED-5643-A1A4-13867A7F8FC1}"/>
              </a:ext>
            </a:extLst>
          </p:cNvPr>
          <p:cNvGrpSpPr/>
          <p:nvPr/>
        </p:nvGrpSpPr>
        <p:grpSpPr>
          <a:xfrm>
            <a:off x="488300" y="5759673"/>
            <a:ext cx="2428323" cy="945927"/>
            <a:chOff x="3981650" y="5683473"/>
            <a:chExt cx="2428323" cy="94592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D17664FC-8590-F345-B2B4-ED7FD31F0661}"/>
                </a:ext>
              </a:extLst>
            </p:cNvPr>
            <p:cNvSpPr/>
            <p:nvPr/>
          </p:nvSpPr>
          <p:spPr>
            <a:xfrm>
              <a:off x="4646043" y="6181436"/>
              <a:ext cx="1624871" cy="273689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400" dirty="0"/>
                <a:t>D</a:t>
              </a:r>
              <a:r>
                <a:rPr lang="en-NL" sz="1400" dirty="0"/>
                <a:t>ata Engineers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882A78-DD6A-2F4E-86CE-B657E013370D}"/>
                </a:ext>
              </a:extLst>
            </p:cNvPr>
            <p:cNvGrpSpPr/>
            <p:nvPr/>
          </p:nvGrpSpPr>
          <p:grpSpPr>
            <a:xfrm>
              <a:off x="4087972" y="6027431"/>
              <a:ext cx="533401" cy="533400"/>
              <a:chOff x="7701916" y="4391208"/>
              <a:chExt cx="914400" cy="914399"/>
            </a:xfrm>
          </p:grpSpPr>
          <p:pic>
            <p:nvPicPr>
              <p:cNvPr id="48" name="Graphic 47" descr="Electrician male with solid fill">
                <a:extLst>
                  <a:ext uri="{FF2B5EF4-FFF2-40B4-BE49-F238E27FC236}">
                    <a16:creationId xmlns:a16="http://schemas.microsoft.com/office/drawing/2014/main" id="{1EA5D27E-8B99-5F4D-97A6-89AB388D70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72735"/>
              <a:stretch/>
            </p:blipFill>
            <p:spPr>
              <a:xfrm>
                <a:off x="7701916" y="4391208"/>
                <a:ext cx="914400" cy="249312"/>
              </a:xfrm>
              <a:prstGeom prst="rect">
                <a:avLst/>
              </a:prstGeom>
            </p:spPr>
          </p:pic>
          <p:pic>
            <p:nvPicPr>
              <p:cNvPr id="49" name="Graphic 48" descr="Programmer male with solid fill">
                <a:extLst>
                  <a:ext uri="{FF2B5EF4-FFF2-40B4-BE49-F238E27FC236}">
                    <a16:creationId xmlns:a16="http://schemas.microsoft.com/office/drawing/2014/main" id="{CCA6CD43-2883-D74D-A5EC-1583B4901E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 t="28633"/>
              <a:stretch/>
            </p:blipFill>
            <p:spPr>
              <a:xfrm>
                <a:off x="7701916" y="4653023"/>
                <a:ext cx="914400" cy="652584"/>
              </a:xfrm>
              <a:prstGeom prst="rect">
                <a:avLst/>
              </a:prstGeom>
            </p:spPr>
          </p:pic>
        </p:grp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D5E0703-9316-0947-8CFF-653BE9C9CE86}"/>
                </a:ext>
              </a:extLst>
            </p:cNvPr>
            <p:cNvSpPr/>
            <p:nvPr/>
          </p:nvSpPr>
          <p:spPr>
            <a:xfrm>
              <a:off x="3981650" y="5683473"/>
              <a:ext cx="2428323" cy="945927"/>
            </a:xfrm>
            <a:prstGeom prst="roundRect">
              <a:avLst>
                <a:gd name="adj" fmla="val 7532"/>
              </a:avLst>
            </a:prstGeom>
            <a:solidFill>
              <a:schemeClr val="accent2"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lang="nl-NL" sz="1400" dirty="0">
                  <a:solidFill>
                    <a:schemeClr val="accent2"/>
                  </a:solidFill>
                </a:rPr>
                <a:t>support Data </a:t>
              </a:r>
              <a:r>
                <a:rPr lang="nl-NL" sz="1400" dirty="0" err="1">
                  <a:solidFill>
                    <a:schemeClr val="accent2"/>
                  </a:solidFill>
                </a:rPr>
                <a:t>Science</a:t>
              </a:r>
              <a:r>
                <a:rPr lang="nl-NL" sz="1400" dirty="0">
                  <a:solidFill>
                    <a:schemeClr val="accent2"/>
                  </a:solidFill>
                </a:rPr>
                <a:t> Team</a:t>
              </a:r>
              <a:endParaRPr lang="en-NL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217D88-8E53-F749-BE1A-C7CE2143C4FC}"/>
              </a:ext>
            </a:extLst>
          </p:cNvPr>
          <p:cNvGrpSpPr/>
          <p:nvPr/>
        </p:nvGrpSpPr>
        <p:grpSpPr>
          <a:xfrm>
            <a:off x="5298249" y="5803370"/>
            <a:ext cx="626120" cy="429266"/>
            <a:chOff x="5410200" y="2743200"/>
            <a:chExt cx="787270" cy="539750"/>
          </a:xfrm>
          <a:solidFill>
            <a:srgbClr val="FF6464"/>
          </a:solidFill>
        </p:grpSpPr>
        <p:pic>
          <p:nvPicPr>
            <p:cNvPr id="8" name="Graphic 7" descr="Heart with pulse with solid fill">
              <a:extLst>
                <a:ext uri="{FF2B5EF4-FFF2-40B4-BE49-F238E27FC236}">
                  <a16:creationId xmlns:a16="http://schemas.microsoft.com/office/drawing/2014/main" id="{B7E1E162-F037-8540-B2DB-61B1A6956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410200" y="2743200"/>
              <a:ext cx="539750" cy="539750"/>
            </a:xfrm>
            <a:prstGeom prst="rect">
              <a:avLst/>
            </a:prstGeom>
          </p:spPr>
        </p:pic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E15DC16-3DED-E644-8B05-0216CDF80BE5}"/>
                </a:ext>
              </a:extLst>
            </p:cNvPr>
            <p:cNvSpPr/>
            <p:nvPr/>
          </p:nvSpPr>
          <p:spPr>
            <a:xfrm>
              <a:off x="5795974" y="2859886"/>
              <a:ext cx="401496" cy="273688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100" dirty="0"/>
                <a:t>3wk</a:t>
              </a:r>
              <a:endParaRPr lang="en-NL" sz="11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23599E-D598-2F4E-96A2-09DB2E5D28F1}"/>
              </a:ext>
            </a:extLst>
          </p:cNvPr>
          <p:cNvGrpSpPr/>
          <p:nvPr/>
        </p:nvGrpSpPr>
        <p:grpSpPr>
          <a:xfrm>
            <a:off x="4988769" y="4098573"/>
            <a:ext cx="626120" cy="429266"/>
            <a:chOff x="5410200" y="2743200"/>
            <a:chExt cx="787270" cy="539750"/>
          </a:xfrm>
          <a:solidFill>
            <a:srgbClr val="FF6464"/>
          </a:solidFill>
        </p:grpSpPr>
        <p:pic>
          <p:nvPicPr>
            <p:cNvPr id="59" name="Graphic 58" descr="Heart with pulse with solid fill">
              <a:extLst>
                <a:ext uri="{FF2B5EF4-FFF2-40B4-BE49-F238E27FC236}">
                  <a16:creationId xmlns:a16="http://schemas.microsoft.com/office/drawing/2014/main" id="{18DA68D3-610B-CE44-86D0-B4DE959B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410200" y="2743200"/>
              <a:ext cx="539750" cy="539750"/>
            </a:xfrm>
            <a:prstGeom prst="rect">
              <a:avLst/>
            </a:prstGeom>
          </p:spPr>
        </p:pic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E097083-7805-6F45-A04E-D6B6DAE5B76E}"/>
                </a:ext>
              </a:extLst>
            </p:cNvPr>
            <p:cNvSpPr/>
            <p:nvPr/>
          </p:nvSpPr>
          <p:spPr>
            <a:xfrm>
              <a:off x="5795974" y="2859886"/>
              <a:ext cx="401496" cy="273688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1100" dirty="0"/>
                <a:t>3wk</a:t>
              </a:r>
              <a:endParaRPr lang="en-NL" sz="11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2DDE41-DB06-5047-8D3B-E3239D726124}"/>
              </a:ext>
            </a:extLst>
          </p:cNvPr>
          <p:cNvCxnSpPr>
            <a:stCxn id="44" idx="2"/>
            <a:endCxn id="25" idx="1"/>
          </p:cNvCxnSpPr>
          <p:nvPr/>
        </p:nvCxnSpPr>
        <p:spPr bwMode="auto">
          <a:xfrm rot="16200000" flipH="1">
            <a:off x="5078747" y="5137944"/>
            <a:ext cx="747360" cy="1649134"/>
          </a:xfrm>
          <a:prstGeom prst="curvedConnector2">
            <a:avLst/>
          </a:prstGeom>
          <a:ln w="25400">
            <a:prstDash val="sysDash"/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31">
            <a:extLst>
              <a:ext uri="{FF2B5EF4-FFF2-40B4-BE49-F238E27FC236}">
                <a16:creationId xmlns:a16="http://schemas.microsoft.com/office/drawing/2014/main" id="{B88EA5E3-CF5F-F145-BBB6-294B605D391B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 bwMode="auto">
          <a:xfrm flipV="1">
            <a:off x="4894560" y="4214779"/>
            <a:ext cx="1305475" cy="1237208"/>
          </a:xfrm>
          <a:prstGeom prst="curvedConnector3">
            <a:avLst>
              <a:gd name="adj1" fmla="val 37196"/>
            </a:avLst>
          </a:prstGeom>
          <a:ln w="57150">
            <a:prstDash val="sysDash"/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31">
            <a:extLst>
              <a:ext uri="{FF2B5EF4-FFF2-40B4-BE49-F238E27FC236}">
                <a16:creationId xmlns:a16="http://schemas.microsoft.com/office/drawing/2014/main" id="{57472206-C383-ED48-8769-A53E0B2D8935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 flipV="1">
            <a:off x="4894560" y="4811965"/>
            <a:ext cx="1305474" cy="640022"/>
          </a:xfrm>
          <a:prstGeom prst="curvedConnector3">
            <a:avLst>
              <a:gd name="adj1" fmla="val 60544"/>
            </a:avLst>
          </a:prstGeom>
          <a:ln w="44450">
            <a:prstDash val="sysDash"/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8" name="Graphic 67" descr="Person with idea with solid fill">
            <a:extLst>
              <a:ext uri="{FF2B5EF4-FFF2-40B4-BE49-F238E27FC236}">
                <a16:creationId xmlns:a16="http://schemas.microsoft.com/office/drawing/2014/main" id="{48509C13-7F58-8A44-AF03-BDBAE61156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14889" y="5033261"/>
            <a:ext cx="457200" cy="457200"/>
          </a:xfrm>
          <a:prstGeom prst="rect">
            <a:avLst/>
          </a:prstGeom>
        </p:spPr>
      </p:pic>
      <p:cxnSp>
        <p:nvCxnSpPr>
          <p:cNvPr id="69" name="Straight Arrow Connector 31">
            <a:extLst>
              <a:ext uri="{FF2B5EF4-FFF2-40B4-BE49-F238E27FC236}">
                <a16:creationId xmlns:a16="http://schemas.microsoft.com/office/drawing/2014/main" id="{D5D53FDE-FA1F-6648-98F3-F4F139CF5FF6}"/>
              </a:ext>
            </a:extLst>
          </p:cNvPr>
          <p:cNvCxnSpPr>
            <a:cxnSpLocks/>
            <a:stCxn id="44" idx="1"/>
            <a:endCxn id="38" idx="3"/>
          </p:cNvCxnSpPr>
          <p:nvPr/>
        </p:nvCxnSpPr>
        <p:spPr bwMode="auto">
          <a:xfrm rot="10800000">
            <a:off x="2916623" y="4318703"/>
            <a:ext cx="1444536" cy="1133285"/>
          </a:xfrm>
          <a:prstGeom prst="curvedConnector3">
            <a:avLst>
              <a:gd name="adj1" fmla="val 50000"/>
            </a:avLst>
          </a:prstGeom>
          <a:ln w="63500">
            <a:prstDash val="sysDash"/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5" name="Graphic 74" descr="Person with idea with solid fill">
            <a:extLst>
              <a:ext uri="{FF2B5EF4-FFF2-40B4-BE49-F238E27FC236}">
                <a16:creationId xmlns:a16="http://schemas.microsoft.com/office/drawing/2014/main" id="{D6058214-BF4F-5746-B8DE-41D5D061FB7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43590" y="4634950"/>
            <a:ext cx="457200" cy="457200"/>
          </a:xfrm>
          <a:prstGeom prst="rect">
            <a:avLst/>
          </a:prstGeom>
        </p:spPr>
      </p:pic>
      <p:cxnSp>
        <p:nvCxnSpPr>
          <p:cNvPr id="76" name="Straight Arrow Connector 31">
            <a:extLst>
              <a:ext uri="{FF2B5EF4-FFF2-40B4-BE49-F238E27FC236}">
                <a16:creationId xmlns:a16="http://schemas.microsoft.com/office/drawing/2014/main" id="{2373B337-D160-9D4C-9839-752F50A8F493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rot="10800000" flipV="1">
            <a:off x="2916623" y="5451986"/>
            <a:ext cx="1444537" cy="950061"/>
          </a:xfrm>
          <a:prstGeom prst="curvedConnector3">
            <a:avLst>
              <a:gd name="adj1" fmla="val 50000"/>
            </a:avLst>
          </a:prstGeom>
          <a:ln w="25400">
            <a:prstDash val="sysDash"/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0" name="Graphic 79" descr="Person with idea with solid fill">
            <a:extLst>
              <a:ext uri="{FF2B5EF4-FFF2-40B4-BE49-F238E27FC236}">
                <a16:creationId xmlns:a16="http://schemas.microsoft.com/office/drawing/2014/main" id="{835920F1-3096-1D49-A7AD-EB7F6D94E2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17340" y="6189339"/>
            <a:ext cx="457200" cy="457200"/>
          </a:xfrm>
          <a:prstGeom prst="rect">
            <a:avLst/>
          </a:prstGeom>
        </p:spPr>
      </p:pic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46EBE3B0-F0A1-3445-98EB-12F5B3B9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744164"/>
            <a:ext cx="7696201" cy="5809037"/>
          </a:xfrm>
        </p:spPr>
        <p:txBody>
          <a:bodyPr/>
          <a:lstStyle/>
          <a:p>
            <a:r>
              <a:rPr lang="en-GB" sz="2000" dirty="0"/>
              <a:t>Synchronising work / updates / checks</a:t>
            </a:r>
          </a:p>
          <a:p>
            <a:pPr lvl="1"/>
            <a:r>
              <a:rPr lang="en-GB" sz="1800" dirty="0"/>
              <a:t>When required, with end users (Grid Planners)</a:t>
            </a:r>
          </a:p>
          <a:p>
            <a:endParaRPr lang="en-GB" sz="2000" dirty="0"/>
          </a:p>
          <a:p>
            <a:r>
              <a:rPr lang="en-GB" sz="2000" dirty="0"/>
              <a:t>Informing, progress and feedback in general</a:t>
            </a:r>
          </a:p>
          <a:p>
            <a:pPr lvl="1"/>
            <a:r>
              <a:rPr lang="en-GB" sz="1800" dirty="0"/>
              <a:t>Scrum like print review</a:t>
            </a:r>
          </a:p>
          <a:p>
            <a:pPr lvl="2"/>
            <a:r>
              <a:rPr lang="en-GB" sz="1600" dirty="0"/>
              <a:t>Every 3 weeks.</a:t>
            </a:r>
          </a:p>
          <a:p>
            <a:pPr lvl="2"/>
            <a:r>
              <a:rPr lang="en-GB" sz="1600" b="1" u="sng" dirty="0"/>
              <a:t>All</a:t>
            </a:r>
            <a:r>
              <a:rPr lang="en-GB" sz="1600" dirty="0"/>
              <a:t> stakeholders welcome.</a:t>
            </a:r>
          </a:p>
          <a:p>
            <a:pPr lvl="1"/>
            <a:endParaRPr lang="en-GB" sz="1600" dirty="0"/>
          </a:p>
          <a:p>
            <a:r>
              <a:rPr lang="en-GB" sz="2000" dirty="0"/>
              <a:t>Support, when required:</a:t>
            </a:r>
          </a:p>
          <a:p>
            <a:pPr lvl="1"/>
            <a:r>
              <a:rPr lang="en-GB" sz="1800" dirty="0" err="1"/>
              <a:t>PDEng</a:t>
            </a:r>
            <a:r>
              <a:rPr lang="en-GB" sz="1800" dirty="0"/>
              <a:t> for academic support</a:t>
            </a:r>
          </a:p>
          <a:p>
            <a:pPr lvl="1"/>
            <a:r>
              <a:rPr lang="en-GB" sz="1800" dirty="0"/>
              <a:t>Data Engineering for technical support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143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4BC0-D57E-BF41-AFA8-873B0A8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en-NL" dirty="0"/>
              <a:t>Setup A (main)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8784343-B521-DC4B-93F6-C99929D9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838202"/>
            <a:ext cx="7696201" cy="571499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Way of working: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As scrum–like as possible</a:t>
            </a:r>
          </a:p>
          <a:p>
            <a:r>
              <a:rPr lang="en-GB" sz="2000" dirty="0">
                <a:hlinkClick r:id="rId3"/>
              </a:rPr>
              <a:t>CRISP-DM</a:t>
            </a:r>
            <a:endParaRPr lang="en-GB" sz="2000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sz="2000" dirty="0"/>
              <a:t>General steps: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E8E35A-05A8-AB45-8EB0-72B8296E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53" y="801505"/>
            <a:ext cx="2952001" cy="29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E7A6DD3-7341-CF46-AEBB-6F4FF83F03B6}"/>
              </a:ext>
            </a:extLst>
          </p:cNvPr>
          <p:cNvGrpSpPr/>
          <p:nvPr/>
        </p:nvGrpSpPr>
        <p:grpSpPr>
          <a:xfrm>
            <a:off x="1028699" y="2971800"/>
            <a:ext cx="6400800" cy="4885954"/>
            <a:chOff x="844588" y="2175295"/>
            <a:chExt cx="7232612" cy="5520905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E46DE798-1611-C94C-B49F-05B310BE2286}"/>
                </a:ext>
              </a:extLst>
            </p:cNvPr>
            <p:cNvSpPr/>
            <p:nvPr/>
          </p:nvSpPr>
          <p:spPr>
            <a:xfrm>
              <a:off x="2455293" y="4632385"/>
              <a:ext cx="1257300" cy="609600"/>
            </a:xfrm>
            <a:prstGeom prst="chevron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d</a:t>
              </a:r>
              <a:r>
                <a:rPr lang="en-NL" sz="800" dirty="0">
                  <a:solidFill>
                    <a:schemeClr val="bg1"/>
                  </a:solidFill>
                </a:rPr>
                <a:t>ata gathering &amp;  preperation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11A23907-4746-2845-BCBC-A20ADA13C46A}"/>
                </a:ext>
              </a:extLst>
            </p:cNvPr>
            <p:cNvSpPr/>
            <p:nvPr/>
          </p:nvSpPr>
          <p:spPr>
            <a:xfrm>
              <a:off x="2550543" y="3222924"/>
              <a:ext cx="762000" cy="609600"/>
            </a:xfrm>
            <a:prstGeom prst="can">
              <a:avLst/>
            </a:prstGeom>
            <a:solidFill>
              <a:srgbClr val="7030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NL" sz="800" dirty="0"/>
                <a:t>transformer</a:t>
              </a:r>
            </a:p>
            <a:p>
              <a:pPr algn="ctr"/>
              <a:r>
                <a:rPr lang="en-GB" sz="800" dirty="0"/>
                <a:t>measurements</a:t>
              </a:r>
              <a:endParaRPr lang="en-NL" sz="2000" dirty="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F1F85C8B-9A55-CC47-A82D-39689DC72693}"/>
                </a:ext>
              </a:extLst>
            </p:cNvPr>
            <p:cNvSpPr/>
            <p:nvPr/>
          </p:nvSpPr>
          <p:spPr>
            <a:xfrm>
              <a:off x="4646043" y="3222924"/>
              <a:ext cx="762000" cy="609600"/>
            </a:xfrm>
            <a:prstGeom prst="can">
              <a:avLst/>
            </a:prstGeom>
            <a:solidFill>
              <a:srgbClr val="7030A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NL" sz="800" dirty="0"/>
                <a:t>transformer </a:t>
              </a:r>
              <a:r>
                <a:rPr lang="en-GB" sz="800" dirty="0"/>
                <a:t>l</a:t>
              </a:r>
              <a:r>
                <a:rPr lang="en-NL" sz="800" dirty="0"/>
                <a:t>imits / meta</a:t>
              </a:r>
              <a:endParaRPr lang="en-NL" sz="2000" dirty="0"/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8CE02B30-F1DF-2A4C-A9F0-F31588CEAE01}"/>
                </a:ext>
              </a:extLst>
            </p:cNvPr>
            <p:cNvSpPr/>
            <p:nvPr/>
          </p:nvSpPr>
          <p:spPr>
            <a:xfrm>
              <a:off x="3560193" y="4632385"/>
              <a:ext cx="1257300" cy="609600"/>
            </a:xfrm>
            <a:prstGeom prst="chevron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800" dirty="0">
                  <a:solidFill>
                    <a:schemeClr val="bg1"/>
                  </a:solidFill>
                </a:rPr>
                <a:t>timeseries forecast</a:t>
              </a:r>
              <a:endParaRPr lang="en-NL" sz="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426464-2B49-8840-9EC6-46D98D181500}"/>
                </a:ext>
              </a:extLst>
            </p:cNvPr>
            <p:cNvSpPr txBox="1"/>
            <p:nvPr/>
          </p:nvSpPr>
          <p:spPr>
            <a:xfrm>
              <a:off x="3900378" y="5454792"/>
              <a:ext cx="1295457" cy="26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  <a:r>
                <a:rPr lang="en-NL" sz="900" dirty="0">
                  <a:solidFill>
                    <a:schemeClr val="bg1">
                      <a:lumMod val="65000"/>
                    </a:schemeClr>
                  </a:solidFill>
                </a:rPr>
                <a:t>rediction intervals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1E7F92B7-8A29-AF41-BA3D-3C66A8E81E11}"/>
                </a:ext>
              </a:extLst>
            </p:cNvPr>
            <p:cNvSpPr/>
            <p:nvPr/>
          </p:nvSpPr>
          <p:spPr>
            <a:xfrm flipV="1">
              <a:off x="2531493" y="2178170"/>
              <a:ext cx="2590800" cy="2590800"/>
            </a:xfrm>
            <a:prstGeom prst="circularArrow">
              <a:avLst>
                <a:gd name="adj1" fmla="val 9996"/>
                <a:gd name="adj2" fmla="val 294351"/>
                <a:gd name="adj3" fmla="val 18351313"/>
                <a:gd name="adj4" fmla="val 16132050"/>
                <a:gd name="adj5" fmla="val 2564"/>
              </a:avLst>
            </a:prstGeom>
            <a:solidFill>
              <a:schemeClr val="accent1">
                <a:alpha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Circular Arrow 14">
              <a:extLst>
                <a:ext uri="{FF2B5EF4-FFF2-40B4-BE49-F238E27FC236}">
                  <a16:creationId xmlns:a16="http://schemas.microsoft.com/office/drawing/2014/main" id="{3F8AEAE1-4187-474D-BBA6-F5A6A1981BB7}"/>
                </a:ext>
              </a:extLst>
            </p:cNvPr>
            <p:cNvSpPr/>
            <p:nvPr/>
          </p:nvSpPr>
          <p:spPr>
            <a:xfrm>
              <a:off x="2531493" y="5105400"/>
              <a:ext cx="2590800" cy="2590800"/>
            </a:xfrm>
            <a:prstGeom prst="circularArrow">
              <a:avLst>
                <a:gd name="adj1" fmla="val 9996"/>
                <a:gd name="adj2" fmla="val 294351"/>
                <a:gd name="adj3" fmla="val 18351313"/>
                <a:gd name="adj4" fmla="val 16132050"/>
                <a:gd name="adj5" fmla="val 2564"/>
              </a:avLst>
            </a:prstGeom>
            <a:solidFill>
              <a:schemeClr val="accent1">
                <a:alpha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6A41BE-3121-404A-B70F-E33AC7D1CA9E}"/>
                </a:ext>
              </a:extLst>
            </p:cNvPr>
            <p:cNvSpPr txBox="1"/>
            <p:nvPr/>
          </p:nvSpPr>
          <p:spPr>
            <a:xfrm>
              <a:off x="3900378" y="4167423"/>
              <a:ext cx="1150550" cy="26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>
                  <a:solidFill>
                    <a:schemeClr val="bg1">
                      <a:lumMod val="65000"/>
                    </a:schemeClr>
                  </a:solidFill>
                </a:rPr>
                <a:t>transfer </a:t>
              </a:r>
              <a:r>
                <a:rPr lang="nl-NL" sz="900" dirty="0" err="1">
                  <a:solidFill>
                    <a:schemeClr val="bg1">
                      <a:lumMod val="65000"/>
                    </a:schemeClr>
                  </a:solidFill>
                </a:rPr>
                <a:t>learning</a:t>
              </a:r>
              <a:endParaRPr lang="en-NL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Chevron 18">
              <a:extLst>
                <a:ext uri="{FF2B5EF4-FFF2-40B4-BE49-F238E27FC236}">
                  <a16:creationId xmlns:a16="http://schemas.microsoft.com/office/drawing/2014/main" id="{177AF494-A60F-264E-B8F7-F756CA08E0A8}"/>
                </a:ext>
              </a:extLst>
            </p:cNvPr>
            <p:cNvSpPr/>
            <p:nvPr/>
          </p:nvSpPr>
          <p:spPr>
            <a:xfrm>
              <a:off x="4646043" y="4629510"/>
              <a:ext cx="1257300" cy="609600"/>
            </a:xfrm>
            <a:prstGeom prst="chevron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800" dirty="0">
                  <a:solidFill>
                    <a:schemeClr val="bg1"/>
                  </a:solidFill>
                </a:rPr>
                <a:t>user </a:t>
              </a:r>
              <a:r>
                <a:rPr lang="nl-NL" sz="800" dirty="0" err="1">
                  <a:solidFill>
                    <a:schemeClr val="bg1"/>
                  </a:solidFill>
                </a:rPr>
                <a:t>presentation</a:t>
              </a:r>
              <a:r>
                <a:rPr lang="nl-NL" sz="800" dirty="0">
                  <a:solidFill>
                    <a:schemeClr val="bg1"/>
                  </a:solidFill>
                </a:rPr>
                <a:t> </a:t>
              </a:r>
              <a:endParaRPr lang="en-NL" sz="800" dirty="0">
                <a:solidFill>
                  <a:schemeClr val="bg1"/>
                </a:solidFill>
              </a:endParaRPr>
            </a:p>
          </p:txBody>
        </p:sp>
        <p:sp>
          <p:nvSpPr>
            <p:cNvPr id="21" name="Circular Arrow 20">
              <a:extLst>
                <a:ext uri="{FF2B5EF4-FFF2-40B4-BE49-F238E27FC236}">
                  <a16:creationId xmlns:a16="http://schemas.microsoft.com/office/drawing/2014/main" id="{C56EC418-F7E8-9E4F-8AA3-302E3551C58B}"/>
                </a:ext>
              </a:extLst>
            </p:cNvPr>
            <p:cNvSpPr/>
            <p:nvPr/>
          </p:nvSpPr>
          <p:spPr>
            <a:xfrm flipV="1">
              <a:off x="3617343" y="2175295"/>
              <a:ext cx="2590800" cy="2590800"/>
            </a:xfrm>
            <a:prstGeom prst="circularArrow">
              <a:avLst>
                <a:gd name="adj1" fmla="val 9996"/>
                <a:gd name="adj2" fmla="val 294351"/>
                <a:gd name="adj3" fmla="val 18351313"/>
                <a:gd name="adj4" fmla="val 16132050"/>
                <a:gd name="adj5" fmla="val 2564"/>
              </a:avLst>
            </a:prstGeom>
            <a:solidFill>
              <a:schemeClr val="accent1">
                <a:alpha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C8F2D4-4620-F249-AC79-5A962E8BA060}"/>
                </a:ext>
              </a:extLst>
            </p:cNvPr>
            <p:cNvSpPr txBox="1"/>
            <p:nvPr/>
          </p:nvSpPr>
          <p:spPr>
            <a:xfrm>
              <a:off x="5274693" y="4164548"/>
              <a:ext cx="708589" cy="260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900" dirty="0" err="1">
                  <a:solidFill>
                    <a:schemeClr val="bg1">
                      <a:lumMod val="65000"/>
                    </a:schemeClr>
                  </a:solidFill>
                </a:rPr>
                <a:t>alarming</a:t>
              </a:r>
              <a:endParaRPr lang="en-NL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B33CEB0F-7077-9F45-B959-E87CFC7E273A}"/>
                </a:ext>
              </a:extLst>
            </p:cNvPr>
            <p:cNvSpPr/>
            <p:nvPr/>
          </p:nvSpPr>
          <p:spPr>
            <a:xfrm>
              <a:off x="5734768" y="4641012"/>
              <a:ext cx="1257300" cy="609600"/>
            </a:xfrm>
            <a:prstGeom prst="chevron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nl-NL" sz="800" dirty="0" err="1">
                  <a:solidFill>
                    <a:schemeClr val="bg1"/>
                  </a:solidFill>
                </a:rPr>
                <a:t>scaling</a:t>
              </a:r>
              <a:r>
                <a:rPr lang="nl-NL" sz="800" dirty="0">
                  <a:solidFill>
                    <a:schemeClr val="bg1"/>
                  </a:solidFill>
                </a:rPr>
                <a:t> / </a:t>
              </a:r>
              <a:r>
                <a:rPr lang="nl-NL" sz="800" dirty="0" err="1">
                  <a:solidFill>
                    <a:schemeClr val="bg1"/>
                  </a:solidFill>
                </a:rPr>
                <a:t>deployment</a:t>
              </a:r>
              <a:r>
                <a:rPr lang="nl-NL" sz="800" dirty="0">
                  <a:solidFill>
                    <a:schemeClr val="bg1"/>
                  </a:solidFill>
                </a:rPr>
                <a:t> </a:t>
              </a:r>
              <a:endParaRPr lang="en-NL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E1E80E-59C7-F243-9B33-F04562DF8531}"/>
                </a:ext>
              </a:extLst>
            </p:cNvPr>
            <p:cNvCxnSpPr>
              <a:stCxn id="7" idx="3"/>
            </p:cNvCxnSpPr>
            <p:nvPr/>
          </p:nvCxnSpPr>
          <p:spPr bwMode="auto">
            <a:xfrm flipH="1">
              <a:off x="5026610" y="3832524"/>
              <a:ext cx="433" cy="7995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C1710C-7825-654F-AB29-475556261A51}"/>
                </a:ext>
              </a:extLst>
            </p:cNvPr>
            <p:cNvCxnSpPr>
              <a:stCxn id="6" idx="3"/>
              <a:endCxn id="5" idx="0"/>
            </p:cNvCxnSpPr>
            <p:nvPr/>
          </p:nvCxnSpPr>
          <p:spPr bwMode="auto">
            <a:xfrm>
              <a:off x="2931543" y="3832524"/>
              <a:ext cx="0" cy="7998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Chevron 51">
              <a:extLst>
                <a:ext uri="{FF2B5EF4-FFF2-40B4-BE49-F238E27FC236}">
                  <a16:creationId xmlns:a16="http://schemas.microsoft.com/office/drawing/2014/main" id="{600692A6-7666-3E48-A8B3-1986B2F76281}"/>
                </a:ext>
              </a:extLst>
            </p:cNvPr>
            <p:cNvSpPr/>
            <p:nvPr/>
          </p:nvSpPr>
          <p:spPr>
            <a:xfrm>
              <a:off x="6819900" y="4629510"/>
              <a:ext cx="1257300" cy="609600"/>
            </a:xfrm>
            <a:prstGeom prst="chevron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reporting</a:t>
              </a:r>
              <a:endParaRPr lang="en-NL" sz="8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0AF97E-D489-A940-B8FF-1832385EFAC1}"/>
                </a:ext>
              </a:extLst>
            </p:cNvPr>
            <p:cNvSpPr txBox="1"/>
            <p:nvPr/>
          </p:nvSpPr>
          <p:spPr>
            <a:xfrm>
              <a:off x="844588" y="3359509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solidFill>
                    <a:srgbClr val="7030A0"/>
                  </a:solidFill>
                </a:rPr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220CA7-9529-8C44-8AF8-8CD03ACC5E5F}"/>
                </a:ext>
              </a:extLst>
            </p:cNvPr>
            <p:cNvSpPr/>
            <p:nvPr/>
          </p:nvSpPr>
          <p:spPr>
            <a:xfrm>
              <a:off x="844588" y="4703477"/>
              <a:ext cx="9204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70C0"/>
                  </a:solidFill>
                </a:rPr>
                <a:t>steps</a:t>
              </a:r>
              <a:endParaRPr lang="en-NL" sz="2000" dirty="0">
                <a:solidFill>
                  <a:srgbClr val="0070C0"/>
                </a:solidFill>
              </a:endParaRPr>
            </a:p>
          </p:txBody>
        </p:sp>
        <p:sp>
          <p:nvSpPr>
            <p:cNvPr id="58" name="Circular Arrow 57">
              <a:extLst>
                <a:ext uri="{FF2B5EF4-FFF2-40B4-BE49-F238E27FC236}">
                  <a16:creationId xmlns:a16="http://schemas.microsoft.com/office/drawing/2014/main" id="{A0682843-9F4A-2F46-8170-E45E29B09329}"/>
                </a:ext>
              </a:extLst>
            </p:cNvPr>
            <p:cNvSpPr/>
            <p:nvPr/>
          </p:nvSpPr>
          <p:spPr>
            <a:xfrm>
              <a:off x="3951538" y="5682386"/>
              <a:ext cx="533400" cy="533400"/>
            </a:xfrm>
            <a:prstGeom prst="circularArrow">
              <a:avLst>
                <a:gd name="adj1" fmla="val 23654"/>
                <a:gd name="adj2" fmla="val 918564"/>
                <a:gd name="adj3" fmla="val 9466459"/>
                <a:gd name="adj4" fmla="val 16359784"/>
                <a:gd name="adj5" fmla="val 11827"/>
              </a:avLst>
            </a:prstGeom>
            <a:solidFill>
              <a:srgbClr val="92D050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accent6"/>
                  </a:solidFill>
                </a:rPr>
                <a:t>FB</a:t>
              </a:r>
            </a:p>
          </p:txBody>
        </p:sp>
        <p:sp>
          <p:nvSpPr>
            <p:cNvPr id="60" name="Circular Arrow 59">
              <a:extLst>
                <a:ext uri="{FF2B5EF4-FFF2-40B4-BE49-F238E27FC236}">
                  <a16:creationId xmlns:a16="http://schemas.microsoft.com/office/drawing/2014/main" id="{5C01FDA5-A295-9D4D-AF6F-29F5544B6F45}"/>
                </a:ext>
              </a:extLst>
            </p:cNvPr>
            <p:cNvSpPr/>
            <p:nvPr/>
          </p:nvSpPr>
          <p:spPr>
            <a:xfrm>
              <a:off x="4986238" y="5682386"/>
              <a:ext cx="533400" cy="533400"/>
            </a:xfrm>
            <a:prstGeom prst="circularArrow">
              <a:avLst>
                <a:gd name="adj1" fmla="val 23654"/>
                <a:gd name="adj2" fmla="val 918564"/>
                <a:gd name="adj3" fmla="val 9466459"/>
                <a:gd name="adj4" fmla="val 16359784"/>
                <a:gd name="adj5" fmla="val 11827"/>
              </a:avLst>
            </a:prstGeom>
            <a:solidFill>
              <a:srgbClr val="92D050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accent6"/>
                  </a:solidFill>
                </a:rPr>
                <a:t>FB</a:t>
              </a:r>
            </a:p>
          </p:txBody>
        </p:sp>
        <p:sp>
          <p:nvSpPr>
            <p:cNvPr id="61" name="Circular Arrow 60">
              <a:extLst>
                <a:ext uri="{FF2B5EF4-FFF2-40B4-BE49-F238E27FC236}">
                  <a16:creationId xmlns:a16="http://schemas.microsoft.com/office/drawing/2014/main" id="{DFAC5102-637E-354E-80AD-87CA40E51CDA}"/>
                </a:ext>
              </a:extLst>
            </p:cNvPr>
            <p:cNvSpPr/>
            <p:nvPr/>
          </p:nvSpPr>
          <p:spPr>
            <a:xfrm>
              <a:off x="6020938" y="5678181"/>
              <a:ext cx="533400" cy="533400"/>
            </a:xfrm>
            <a:prstGeom prst="circularArrow">
              <a:avLst>
                <a:gd name="adj1" fmla="val 23654"/>
                <a:gd name="adj2" fmla="val 918564"/>
                <a:gd name="adj3" fmla="val 9466459"/>
                <a:gd name="adj4" fmla="val 16359784"/>
                <a:gd name="adj5" fmla="val 11827"/>
              </a:avLst>
            </a:prstGeom>
            <a:solidFill>
              <a:srgbClr val="92D050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accent6"/>
                  </a:solidFill>
                </a:rPr>
                <a:t>FB</a:t>
              </a:r>
            </a:p>
          </p:txBody>
        </p:sp>
        <p:sp>
          <p:nvSpPr>
            <p:cNvPr id="62" name="Circular Arrow 61">
              <a:extLst>
                <a:ext uri="{FF2B5EF4-FFF2-40B4-BE49-F238E27FC236}">
                  <a16:creationId xmlns:a16="http://schemas.microsoft.com/office/drawing/2014/main" id="{06BD8639-4595-FC40-8AA2-48D497909891}"/>
                </a:ext>
              </a:extLst>
            </p:cNvPr>
            <p:cNvSpPr/>
            <p:nvPr/>
          </p:nvSpPr>
          <p:spPr>
            <a:xfrm>
              <a:off x="7055638" y="5678181"/>
              <a:ext cx="533400" cy="533400"/>
            </a:xfrm>
            <a:prstGeom prst="circularArrow">
              <a:avLst>
                <a:gd name="adj1" fmla="val 23654"/>
                <a:gd name="adj2" fmla="val 918564"/>
                <a:gd name="adj3" fmla="val 9466459"/>
                <a:gd name="adj4" fmla="val 16359784"/>
                <a:gd name="adj5" fmla="val 11827"/>
              </a:avLst>
            </a:prstGeom>
            <a:solidFill>
              <a:srgbClr val="92D050">
                <a:alpha val="5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050" dirty="0">
                  <a:solidFill>
                    <a:schemeClr val="accent6"/>
                  </a:solidFill>
                </a:rPr>
                <a:t>FB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DD1E743-314A-534F-B034-8CC245524798}"/>
                </a:ext>
              </a:extLst>
            </p:cNvPr>
            <p:cNvSpPr/>
            <p:nvPr/>
          </p:nvSpPr>
          <p:spPr>
            <a:xfrm>
              <a:off x="844588" y="5714048"/>
              <a:ext cx="16578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NL" sz="2000" dirty="0">
                  <a:solidFill>
                    <a:schemeClr val="accent6"/>
                  </a:solidFill>
                </a:rPr>
                <a:t>milestones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1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4BC0-D57E-BF41-AFA8-873B0A81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</a:t>
            </a:r>
            <a:r>
              <a:rPr lang="en-NL" dirty="0"/>
              <a:t>Setup B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8784343-B521-DC4B-93F6-C99929D9A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838202"/>
            <a:ext cx="7696201" cy="571499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When time permits: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NL" sz="2000" dirty="0"/>
              <a:t>Assessment of type of transformers with issues.</a:t>
            </a:r>
          </a:p>
          <a:p>
            <a:r>
              <a:rPr lang="en-NL" sz="2000" dirty="0"/>
              <a:t>Extrapolate this type to unmeasured transformers.</a:t>
            </a:r>
          </a:p>
          <a:p>
            <a:r>
              <a:rPr lang="en-NL" sz="2000" dirty="0"/>
              <a:t>Recommend/prioritise which transformers to meausure first.</a:t>
            </a:r>
          </a:p>
          <a:p>
            <a:endParaRPr lang="en-NL" dirty="0"/>
          </a:p>
          <a:p>
            <a:endParaRPr lang="en-NL" dirty="0"/>
          </a:p>
          <a:p>
            <a:r>
              <a:rPr lang="en-NL" sz="2000" dirty="0"/>
              <a:t>General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753973-F998-A240-8269-D56B283744D1}"/>
              </a:ext>
            </a:extLst>
          </p:cNvPr>
          <p:cNvGrpSpPr/>
          <p:nvPr/>
        </p:nvGrpSpPr>
        <p:grpSpPr>
          <a:xfrm>
            <a:off x="1028699" y="2947962"/>
            <a:ext cx="6400800" cy="2745468"/>
            <a:chOff x="1028699" y="2947962"/>
            <a:chExt cx="6400800" cy="274546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C559C6-E4AE-C244-AD74-36238966B6A8}"/>
                </a:ext>
              </a:extLst>
            </p:cNvPr>
            <p:cNvGrpSpPr/>
            <p:nvPr/>
          </p:nvGrpSpPr>
          <p:grpSpPr>
            <a:xfrm>
              <a:off x="3144549" y="2947962"/>
              <a:ext cx="3637251" cy="2330792"/>
              <a:chOff x="2862432" y="381000"/>
              <a:chExt cx="4060948" cy="2602302"/>
            </a:xfrm>
          </p:grpSpPr>
          <p:sp>
            <p:nvSpPr>
              <p:cNvPr id="35" name="Circular Arrow 34">
                <a:extLst>
                  <a:ext uri="{FF2B5EF4-FFF2-40B4-BE49-F238E27FC236}">
                    <a16:creationId xmlns:a16="http://schemas.microsoft.com/office/drawing/2014/main" id="{BDA1A78F-CD3D-FF4E-8FEC-ED96EA248079}"/>
                  </a:ext>
                </a:extLst>
              </p:cNvPr>
              <p:cNvSpPr/>
              <p:nvPr/>
            </p:nvSpPr>
            <p:spPr>
              <a:xfrm flipV="1">
                <a:off x="4332580" y="381000"/>
                <a:ext cx="2590800" cy="2590800"/>
              </a:xfrm>
              <a:prstGeom prst="circularArrow">
                <a:avLst>
                  <a:gd name="adj1" fmla="val 5128"/>
                  <a:gd name="adj2" fmla="val 186946"/>
                  <a:gd name="adj3" fmla="val 6559153"/>
                  <a:gd name="adj4" fmla="val 16132050"/>
                  <a:gd name="adj5" fmla="val 2564"/>
                </a:avLst>
              </a:prstGeom>
              <a:solidFill>
                <a:schemeClr val="accent1">
                  <a:alpha val="2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ircular Arrow 35">
                <a:extLst>
                  <a:ext uri="{FF2B5EF4-FFF2-40B4-BE49-F238E27FC236}">
                    <a16:creationId xmlns:a16="http://schemas.microsoft.com/office/drawing/2014/main" id="{0D47EBBE-2786-4E4C-B2D3-0E04E3EBB003}"/>
                  </a:ext>
                </a:extLst>
              </p:cNvPr>
              <p:cNvSpPr/>
              <p:nvPr/>
            </p:nvSpPr>
            <p:spPr>
              <a:xfrm flipV="1">
                <a:off x="4325068" y="392502"/>
                <a:ext cx="2590800" cy="2590800"/>
              </a:xfrm>
              <a:prstGeom prst="circularArrow">
                <a:avLst>
                  <a:gd name="adj1" fmla="val 9996"/>
                  <a:gd name="adj2" fmla="val 294351"/>
                  <a:gd name="adj3" fmla="val 18351313"/>
                  <a:gd name="adj4" fmla="val 16132050"/>
                  <a:gd name="adj5" fmla="val 2564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A3FD8E-693D-B64F-8210-0BE196A25E1F}"/>
                  </a:ext>
                </a:extLst>
              </p:cNvPr>
              <p:cNvSpPr txBox="1"/>
              <p:nvPr/>
            </p:nvSpPr>
            <p:spPr>
              <a:xfrm>
                <a:off x="5840774" y="2251462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900" dirty="0" err="1">
                    <a:solidFill>
                      <a:schemeClr val="bg1">
                        <a:lumMod val="65000"/>
                      </a:schemeClr>
                    </a:solidFill>
                  </a:rPr>
                  <a:t>recommend</a:t>
                </a:r>
                <a:r>
                  <a:rPr lang="nl-NL" sz="9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nl-NL" sz="900" dirty="0" err="1">
                    <a:solidFill>
                      <a:schemeClr val="bg1">
                        <a:lumMod val="65000"/>
                      </a:schemeClr>
                    </a:solidFill>
                  </a:rPr>
                  <a:t>to</a:t>
                </a:r>
                <a:r>
                  <a:rPr lang="nl-NL" sz="9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nl-NL" sz="900" dirty="0" err="1">
                    <a:solidFill>
                      <a:schemeClr val="bg1">
                        <a:lumMod val="65000"/>
                      </a:schemeClr>
                    </a:solidFill>
                  </a:rPr>
                  <a:t>measure</a:t>
                </a:r>
                <a:endParaRPr lang="en-NL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FAF9B8AC-3D63-DA47-AAF5-260783F753AE}"/>
                  </a:ext>
                </a:extLst>
              </p:cNvPr>
              <p:cNvSpPr/>
              <p:nvPr/>
            </p:nvSpPr>
            <p:spPr>
              <a:xfrm rot="9378277">
                <a:off x="2862432" y="953484"/>
                <a:ext cx="2457312" cy="123156"/>
              </a:xfrm>
              <a:prstGeom prst="chevron">
                <a:avLst/>
              </a:prstGeom>
              <a:solidFill>
                <a:schemeClr val="accent1">
                  <a:alpha val="2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E7A6DD3-7341-CF46-AEBB-6F4FF83F03B6}"/>
                </a:ext>
              </a:extLst>
            </p:cNvPr>
            <p:cNvGrpSpPr/>
            <p:nvPr/>
          </p:nvGrpSpPr>
          <p:grpSpPr>
            <a:xfrm>
              <a:off x="1028699" y="3898943"/>
              <a:ext cx="6400800" cy="1794487"/>
              <a:chOff x="844588" y="3222924"/>
              <a:chExt cx="7232612" cy="2027688"/>
            </a:xfrm>
          </p:grpSpPr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11A23907-4746-2845-BCBC-A20ADA13C46A}"/>
                  </a:ext>
                </a:extLst>
              </p:cNvPr>
              <p:cNvSpPr/>
              <p:nvPr/>
            </p:nvSpPr>
            <p:spPr>
              <a:xfrm>
                <a:off x="2550543" y="3222924"/>
                <a:ext cx="762000" cy="609600"/>
              </a:xfrm>
              <a:prstGeom prst="can">
                <a:avLst/>
              </a:prstGeom>
              <a:solidFill>
                <a:srgbClr val="7030A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NL" sz="800" dirty="0"/>
                  <a:t>transformer</a:t>
                </a:r>
              </a:p>
              <a:p>
                <a:pPr algn="ctr"/>
                <a:r>
                  <a:rPr lang="en-GB" sz="800" dirty="0"/>
                  <a:t>measurements</a:t>
                </a:r>
                <a:endParaRPr lang="en-NL" sz="2000" dirty="0"/>
              </a:p>
            </p:txBody>
          </p:sp>
          <p:sp>
            <p:nvSpPr>
              <p:cNvPr id="7" name="Can 6">
                <a:extLst>
                  <a:ext uri="{FF2B5EF4-FFF2-40B4-BE49-F238E27FC236}">
                    <a16:creationId xmlns:a16="http://schemas.microsoft.com/office/drawing/2014/main" id="{F1F85C8B-9A55-CC47-A82D-39689DC72693}"/>
                  </a:ext>
                </a:extLst>
              </p:cNvPr>
              <p:cNvSpPr/>
              <p:nvPr/>
            </p:nvSpPr>
            <p:spPr>
              <a:xfrm>
                <a:off x="4646043" y="3222924"/>
                <a:ext cx="762000" cy="609600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NL" sz="800" dirty="0"/>
                  <a:t>transformer </a:t>
                </a:r>
                <a:r>
                  <a:rPr lang="en-GB" sz="800" dirty="0"/>
                  <a:t>l</a:t>
                </a:r>
                <a:r>
                  <a:rPr lang="en-NL" sz="800" dirty="0"/>
                  <a:t>imits / meta</a:t>
                </a:r>
                <a:endParaRPr lang="en-NL" sz="20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C8F2D4-4620-F249-AC79-5A962E8BA060}"/>
                  </a:ext>
                </a:extLst>
              </p:cNvPr>
              <p:cNvSpPr txBox="1"/>
              <p:nvPr/>
            </p:nvSpPr>
            <p:spPr>
              <a:xfrm>
                <a:off x="5274693" y="4164548"/>
                <a:ext cx="708589" cy="26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900" dirty="0" err="1">
                    <a:solidFill>
                      <a:schemeClr val="bg1">
                        <a:lumMod val="65000"/>
                      </a:schemeClr>
                    </a:solidFill>
                  </a:rPr>
                  <a:t>alarming</a:t>
                </a:r>
                <a:endParaRPr lang="en-NL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3E1E80E-59C7-F243-9B33-F04562DF853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 bwMode="auto">
              <a:xfrm flipH="1">
                <a:off x="5026610" y="3832524"/>
                <a:ext cx="433" cy="79950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C1710C-7825-654F-AB29-475556261A51}"/>
                  </a:ext>
                </a:extLst>
              </p:cNvPr>
              <p:cNvCxnSpPr>
                <a:cxnSpLocks/>
                <a:stCxn id="6" idx="3"/>
                <a:endCxn id="5" idx="0"/>
              </p:cNvCxnSpPr>
              <p:nvPr/>
            </p:nvCxnSpPr>
            <p:spPr bwMode="auto">
              <a:xfrm>
                <a:off x="2931543" y="3832524"/>
                <a:ext cx="0" cy="79986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2">
                    <a:lumMod val="5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0AF97E-D489-A940-B8FF-1832385EFAC1}"/>
                  </a:ext>
                </a:extLst>
              </p:cNvPr>
              <p:cNvSpPr txBox="1"/>
              <p:nvPr/>
            </p:nvSpPr>
            <p:spPr>
              <a:xfrm>
                <a:off x="844588" y="3359509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000" dirty="0">
                    <a:solidFill>
                      <a:srgbClr val="7030A0"/>
                    </a:solidFill>
                  </a:rPr>
                  <a:t>data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220CA7-9529-8C44-8AF8-8CD03ACC5E5F}"/>
                  </a:ext>
                </a:extLst>
              </p:cNvPr>
              <p:cNvSpPr/>
              <p:nvPr/>
            </p:nvSpPr>
            <p:spPr>
              <a:xfrm>
                <a:off x="844588" y="4703477"/>
                <a:ext cx="9204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0070C0"/>
                    </a:solidFill>
                  </a:rPr>
                  <a:t>steps</a:t>
                </a:r>
                <a:endParaRPr lang="en-NL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" name="Chevron 4">
                <a:extLst>
                  <a:ext uri="{FF2B5EF4-FFF2-40B4-BE49-F238E27FC236}">
                    <a16:creationId xmlns:a16="http://schemas.microsoft.com/office/drawing/2014/main" id="{E46DE798-1611-C94C-B49F-05B310BE2286}"/>
                  </a:ext>
                </a:extLst>
              </p:cNvPr>
              <p:cNvSpPr/>
              <p:nvPr/>
            </p:nvSpPr>
            <p:spPr>
              <a:xfrm>
                <a:off x="2455293" y="4632385"/>
                <a:ext cx="1257300" cy="609600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</a:rPr>
                  <a:t>d</a:t>
                </a:r>
                <a:r>
                  <a:rPr lang="en-NL" sz="800" dirty="0">
                    <a:solidFill>
                      <a:schemeClr val="bg1"/>
                    </a:solidFill>
                  </a:rPr>
                  <a:t>ata gathering &amp;  preperation</a:t>
                </a:r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8CE02B30-F1DF-2A4C-A9F0-F31588CEAE01}"/>
                  </a:ext>
                </a:extLst>
              </p:cNvPr>
              <p:cNvSpPr/>
              <p:nvPr/>
            </p:nvSpPr>
            <p:spPr>
              <a:xfrm>
                <a:off x="3560193" y="4632385"/>
                <a:ext cx="1257300" cy="609600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nl-NL" sz="800" dirty="0">
                    <a:solidFill>
                      <a:schemeClr val="bg1"/>
                    </a:solidFill>
                  </a:rPr>
                  <a:t>timeseries forecast</a:t>
                </a:r>
                <a:endParaRPr lang="en-NL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hevron 18">
                <a:extLst>
                  <a:ext uri="{FF2B5EF4-FFF2-40B4-BE49-F238E27FC236}">
                    <a16:creationId xmlns:a16="http://schemas.microsoft.com/office/drawing/2014/main" id="{177AF494-A60F-264E-B8F7-F756CA08E0A8}"/>
                  </a:ext>
                </a:extLst>
              </p:cNvPr>
              <p:cNvSpPr/>
              <p:nvPr/>
            </p:nvSpPr>
            <p:spPr>
              <a:xfrm>
                <a:off x="4646043" y="4629510"/>
                <a:ext cx="1257300" cy="609600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nl-NL" sz="800" dirty="0">
                    <a:solidFill>
                      <a:schemeClr val="bg1"/>
                    </a:solidFill>
                  </a:rPr>
                  <a:t>user </a:t>
                </a:r>
                <a:r>
                  <a:rPr lang="nl-NL" sz="800" dirty="0" err="1">
                    <a:solidFill>
                      <a:schemeClr val="bg1"/>
                    </a:solidFill>
                  </a:rPr>
                  <a:t>presentation</a:t>
                </a:r>
                <a:r>
                  <a:rPr lang="nl-NL" sz="800" dirty="0">
                    <a:solidFill>
                      <a:schemeClr val="bg1"/>
                    </a:solidFill>
                  </a:rPr>
                  <a:t> </a:t>
                </a:r>
                <a:endParaRPr lang="en-NL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hevron 32">
                <a:extLst>
                  <a:ext uri="{FF2B5EF4-FFF2-40B4-BE49-F238E27FC236}">
                    <a16:creationId xmlns:a16="http://schemas.microsoft.com/office/drawing/2014/main" id="{B33CEB0F-7077-9F45-B959-E87CFC7E273A}"/>
                  </a:ext>
                </a:extLst>
              </p:cNvPr>
              <p:cNvSpPr/>
              <p:nvPr/>
            </p:nvSpPr>
            <p:spPr>
              <a:xfrm>
                <a:off x="5734768" y="4641012"/>
                <a:ext cx="1257300" cy="609600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nl-NL" sz="800" dirty="0" err="1">
                    <a:solidFill>
                      <a:schemeClr val="bg1"/>
                    </a:solidFill>
                  </a:rPr>
                  <a:t>scaling</a:t>
                </a:r>
                <a:r>
                  <a:rPr lang="nl-NL" sz="800" dirty="0">
                    <a:solidFill>
                      <a:schemeClr val="bg1"/>
                    </a:solidFill>
                  </a:rPr>
                  <a:t> / </a:t>
                </a:r>
                <a:r>
                  <a:rPr lang="nl-NL" sz="800" dirty="0" err="1">
                    <a:solidFill>
                      <a:schemeClr val="bg1"/>
                    </a:solidFill>
                  </a:rPr>
                  <a:t>deployment</a:t>
                </a:r>
                <a:r>
                  <a:rPr lang="nl-NL" sz="800" dirty="0">
                    <a:solidFill>
                      <a:schemeClr val="bg1"/>
                    </a:solidFill>
                  </a:rPr>
                  <a:t> </a:t>
                </a:r>
                <a:endParaRPr lang="en-NL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Chevron 51">
                <a:extLst>
                  <a:ext uri="{FF2B5EF4-FFF2-40B4-BE49-F238E27FC236}">
                    <a16:creationId xmlns:a16="http://schemas.microsoft.com/office/drawing/2014/main" id="{600692A6-7666-3E48-A8B3-1986B2F76281}"/>
                  </a:ext>
                </a:extLst>
              </p:cNvPr>
              <p:cNvSpPr/>
              <p:nvPr/>
            </p:nvSpPr>
            <p:spPr>
              <a:xfrm>
                <a:off x="6819900" y="4629510"/>
                <a:ext cx="1257300" cy="609600"/>
              </a:xfrm>
              <a:prstGeom prst="chevron">
                <a:avLst/>
              </a:prstGeom>
              <a:solidFill>
                <a:schemeClr val="bg2">
                  <a:lumMod val="7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800" dirty="0">
                    <a:solidFill>
                      <a:schemeClr val="bg1"/>
                    </a:solidFill>
                  </a:rPr>
                  <a:t>reporting</a:t>
                </a:r>
                <a:endParaRPr lang="en-NL" sz="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0761-2185-46BA-943B-E61F90D0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1" cy="539750"/>
          </a:xfrm>
        </p:spPr>
        <p:txBody>
          <a:bodyPr/>
          <a:lstStyle/>
          <a:p>
            <a:pPr algn="l"/>
            <a:r>
              <a:rPr lang="en-US" sz="2800" dirty="0"/>
              <a:t>Full Project Charter: Capacity Forecast distribution </a:t>
            </a:r>
            <a:r>
              <a:rPr lang="en-US" dirty="0"/>
              <a:t>grid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3E125-6CD7-4E23-A2F4-C5556F1950BE}"/>
              </a:ext>
            </a:extLst>
          </p:cNvPr>
          <p:cNvSpPr/>
          <p:nvPr/>
        </p:nvSpPr>
        <p:spPr>
          <a:xfrm>
            <a:off x="152401" y="685800"/>
            <a:ext cx="877316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Context: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Enexis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is a distribution grid operator for electricity and gas. This project focusses on optimal grid management in the department Asset Management of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Enexis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 Traditional grid planning methods and tools are not fulfilling the needs for engineers anymore due to a strong increase of renewable distributed energy resources such as photovoltaics. There is, however, nowadays data available of medium/low voltage transformers. 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Goal: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The purpose of the project is to use this data to enable timely, effective, preventive grid measurements regarding capacity management.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For instance: Enable to forecast in autumn asset overloading in spring, which gives engineers time to implement preventive actions.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F64A9-60AC-4D2D-BC45-49312D960CF8}"/>
              </a:ext>
            </a:extLst>
          </p:cNvPr>
          <p:cNvSpPr/>
          <p:nvPr/>
        </p:nvSpPr>
        <p:spPr>
          <a:xfrm>
            <a:off x="152400" y="1828800"/>
            <a:ext cx="4386581" cy="2895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Deliverable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Data sources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Load measurements of distribution transformers.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Meta data of transformers (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eg.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maximum power capacity).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Geographical data (e.g. Central Bureau of Statics).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Analytics / model to be built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Querying extremes from data sources.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Timeseries forecast with prediction interval.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*Model which uses common seasonal knowledge in case only recent measurements are available.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*Alarming when overloading is foreseen. 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User interface/dashboard.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Scalable cloud solution to 35k transformers.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Business value to be delivered</a:t>
            </a:r>
          </a:p>
          <a:p>
            <a:pPr marL="447675" lvl="1" indent="-18415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Timely signaling of overloading assets.</a:t>
            </a:r>
          </a:p>
          <a:p>
            <a:pPr marL="447675" lvl="1" indent="-184150">
              <a:lnSpc>
                <a:spcPct val="90000"/>
              </a:lnSpc>
              <a:buFont typeface="Calibri" panose="020F0502020204030204" pitchFamily="34" charset="0"/>
              <a:buChar char="-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Enabling effective grid management. </a:t>
            </a:r>
          </a:p>
          <a:p>
            <a:pPr marL="263525" lvl="1"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		</a:t>
            </a:r>
          </a:p>
          <a:p>
            <a:pPr marL="263525" lvl="1"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* Optional steps depending on progress.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65863-8EFE-402F-BC50-BE1569F48DBC}"/>
              </a:ext>
            </a:extLst>
          </p:cNvPr>
          <p:cNvSpPr/>
          <p:nvPr/>
        </p:nvSpPr>
        <p:spPr>
          <a:xfrm>
            <a:off x="4538980" y="1828800"/>
            <a:ext cx="4386581" cy="2895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Execution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Key activities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Proof of concept [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PoC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] on 5 transformers/measurements.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Refactoring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PoC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to scalable solution.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Visualisation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/ dashboarding outcomes for users.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Integration into TAP environments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Enexis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Key resources &amp; people &amp; partners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End users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sym typeface="Wingdings" pitchFamily="2" charset="2"/>
              </a:rPr>
              <a:t> grid planners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Time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manager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Go on subject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product owner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Data engineers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TAP environments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Time planning (2 workdays/week)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May		business + data understanding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June-July	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PoC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incl. feedback business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August	refactoring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PoC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September	to Test environment / upscaling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October	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visualisation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+ AP environment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November 	reporting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D1D7B-ECE5-4E90-BFD2-870D64D7CA46}"/>
              </a:ext>
            </a:extLst>
          </p:cNvPr>
          <p:cNvSpPr/>
          <p:nvPr/>
        </p:nvSpPr>
        <p:spPr>
          <a:xfrm>
            <a:off x="152400" y="4724400"/>
            <a:ext cx="4386582" cy="1905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Conditions for success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Challenges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Data availability / extractability:</a:t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15 minute value measurements for already &gt;8k transformers, but not all for extended periods of time.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Data quality</a:t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(IT infrastructure, expertise, data, organizational, regulatory / legal)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In scope: capacity planning, transformer loading, electricity distribution grid.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Out of scope: gas/transport grid, power quality, short-term load forecasting.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057778-4809-48D7-BDEC-C22140655081}"/>
              </a:ext>
            </a:extLst>
          </p:cNvPr>
          <p:cNvSpPr/>
          <p:nvPr/>
        </p:nvSpPr>
        <p:spPr>
          <a:xfrm>
            <a:off x="4538980" y="4724400"/>
            <a:ext cx="4386581" cy="1905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Project management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Way of working: Scrum 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Sprint reviews every 3 weeks.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Refinements when needed.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Review board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JADS supervisor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Manager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Enexis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Grid planners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Stakeholders: Grid planners</a:t>
            </a:r>
          </a:p>
          <a:p>
            <a:pPr marL="182563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Budget (time):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developer DS: 2 workdays a week for May-December 2021.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stakeholders + review board + support data engineers</a:t>
            </a:r>
          </a:p>
          <a:p>
            <a:pPr marL="639763" lvl="1" indent="-182563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8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4904-7E89-C144-ADA6-0EC03560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Sign off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AAFF-3ECF-2944-B9C3-8CA6CD20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JADS</a:t>
            </a:r>
          </a:p>
          <a:p>
            <a:pPr lvl="1"/>
            <a:r>
              <a:rPr lang="en-NL" dirty="0"/>
              <a:t>Academic Director Industry</a:t>
            </a:r>
          </a:p>
          <a:p>
            <a:pPr lvl="2"/>
            <a:r>
              <a:rPr lang="en-NL" dirty="0"/>
              <a:t>Jeroen de Mast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Enexis</a:t>
            </a:r>
          </a:p>
          <a:p>
            <a:pPr lvl="1"/>
            <a:r>
              <a:rPr lang="en-NL" dirty="0"/>
              <a:t>Manager Data Science Team</a:t>
            </a:r>
          </a:p>
          <a:p>
            <a:pPr lvl="2"/>
            <a:r>
              <a:rPr lang="en-NL" dirty="0"/>
              <a:t>Jaap Kohlmann</a:t>
            </a:r>
          </a:p>
          <a:p>
            <a:pPr lvl="2"/>
            <a:endParaRPr lang="en-NL" dirty="0"/>
          </a:p>
          <a:p>
            <a:pPr lvl="1"/>
            <a:r>
              <a:rPr lang="en-NL" dirty="0"/>
              <a:t>Grid Planners (end users)</a:t>
            </a:r>
          </a:p>
          <a:p>
            <a:pPr lvl="2"/>
            <a:r>
              <a:rPr lang="en-NL" dirty="0"/>
              <a:t>Dirk van den Berg</a:t>
            </a:r>
          </a:p>
          <a:p>
            <a:pPr lvl="2"/>
            <a:r>
              <a:rPr lang="en-NL" dirty="0"/>
              <a:t>René Bosch</a:t>
            </a:r>
          </a:p>
          <a:p>
            <a:pPr lvl="2"/>
            <a:r>
              <a:rPr lang="en-NL"/>
              <a:t>Wout Maas (yet to confirm, on leave)</a:t>
            </a:r>
            <a:endParaRPr lang="en-NL" dirty="0"/>
          </a:p>
          <a:p>
            <a:pPr lvl="2"/>
            <a:r>
              <a:rPr lang="en-NL" dirty="0"/>
              <a:t>Robin van Wijngaarden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Data Scientist </a:t>
            </a:r>
          </a:p>
          <a:p>
            <a:pPr lvl="1"/>
            <a:r>
              <a:rPr lang="en-NL" dirty="0"/>
              <a:t>Developer &amp; Project Lead </a:t>
            </a:r>
          </a:p>
          <a:p>
            <a:pPr lvl="2"/>
            <a:r>
              <a:rPr lang="en-NL" dirty="0"/>
              <a:t>Bram Vonk</a:t>
            </a:r>
          </a:p>
        </p:txBody>
      </p:sp>
    </p:spTree>
    <p:extLst>
      <p:ext uri="{BB962C8B-B14F-4D97-AF65-F5344CB8AC3E}">
        <p14:creationId xmlns:p14="http://schemas.microsoft.com/office/powerpoint/2010/main" val="3584157032"/>
      </p:ext>
    </p:extLst>
  </p:cSld>
  <p:clrMapOvr>
    <a:masterClrMapping/>
  </p:clrMapOvr>
</p:sld>
</file>

<file path=ppt/theme/theme1.xml><?xml version="1.0" encoding="utf-8"?>
<a:theme xmlns:a="http://schemas.openxmlformats.org/drawingml/2006/main" name="Lege presentat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ege presentatie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Lege presentat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ge presentat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25934</TotalTime>
  <Words>978</Words>
  <Application>Microsoft Macintosh PowerPoint</Application>
  <PresentationFormat>On-screen Show (4:3)</PresentationFormat>
  <Paragraphs>209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 2</vt:lpstr>
      <vt:lpstr>Lege presentatie</vt:lpstr>
      <vt:lpstr>Short introduction</vt:lpstr>
      <vt:lpstr>The case</vt:lpstr>
      <vt:lpstr>The case</vt:lpstr>
      <vt:lpstr>Collaboration</vt:lpstr>
      <vt:lpstr>Project Setup A (main)</vt:lpstr>
      <vt:lpstr>Project Setup B</vt:lpstr>
      <vt:lpstr>Full Project Charter: Capacity Forecast distribution grid</vt:lpstr>
      <vt:lpstr>Sign off sponsors</vt:lpstr>
    </vt:vector>
  </TitlesOfParts>
  <Company>Jaak Crasborn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Jaak Crasborn</dc:creator>
  <cp:lastModifiedBy>Vonk, Bram</cp:lastModifiedBy>
  <cp:revision>878</cp:revision>
  <cp:lastPrinted>2019-05-22T07:58:00Z</cp:lastPrinted>
  <dcterms:created xsi:type="dcterms:W3CDTF">2009-05-29T10:23:19Z</dcterms:created>
  <dcterms:modified xsi:type="dcterms:W3CDTF">2021-05-19T11:39:24Z</dcterms:modified>
</cp:coreProperties>
</file>