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3"/>
  </p:notesMasterIdLst>
  <p:sldIdLst>
    <p:sldId id="268" r:id="rId7"/>
    <p:sldId id="273" r:id="rId8"/>
    <p:sldId id="272" r:id="rId9"/>
    <p:sldId id="277" r:id="rId10"/>
    <p:sldId id="278" r:id="rId11"/>
    <p:sldId id="283" r:id="rId12"/>
    <p:sldId id="279" r:id="rId13"/>
    <p:sldId id="282" r:id="rId14"/>
    <p:sldId id="270" r:id="rId15"/>
    <p:sldId id="287" r:id="rId16"/>
    <p:sldId id="281" r:id="rId17"/>
    <p:sldId id="284" r:id="rId18"/>
    <p:sldId id="285" r:id="rId19"/>
    <p:sldId id="280" r:id="rId20"/>
    <p:sldId id="286" r:id="rId21"/>
    <p:sldId id="269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A106AD-4F0E-7244-BB5F-0CFA0DDC77B7}">
          <p14:sldIdLst>
            <p14:sldId id="268"/>
            <p14:sldId id="273"/>
          </p14:sldIdLst>
        </p14:section>
        <p14:section name="recap" id="{64EE1A29-EC84-B748-84B3-D7812FE55167}">
          <p14:sldIdLst>
            <p14:sldId id="272"/>
            <p14:sldId id="277"/>
            <p14:sldId id="278"/>
          </p14:sldIdLst>
        </p14:section>
        <p14:section name="data" id="{D3724A0C-9DFE-0547-BEB1-5D43CED69ACE}">
          <p14:sldIdLst>
            <p14:sldId id="283"/>
            <p14:sldId id="279"/>
            <p14:sldId id="282"/>
          </p14:sldIdLst>
        </p14:section>
        <p14:section name="model" id="{51B05F3E-FCD1-3546-8EF7-08A64572FA6B}">
          <p14:sldIdLst>
            <p14:sldId id="270"/>
            <p14:sldId id="287"/>
            <p14:sldId id="281"/>
            <p14:sldId id="284"/>
            <p14:sldId id="285"/>
            <p14:sldId id="280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4422" autoAdjust="0"/>
  </p:normalViewPr>
  <p:slideViewPr>
    <p:cSldViewPr snapToGrid="0" snapToObjects="1">
      <p:cViewPr varScale="1">
        <p:scale>
          <a:sx n="110" d="100"/>
          <a:sy n="110" d="100"/>
        </p:scale>
        <p:origin x="20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18-07-2021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7EE9-523C-6042-BF6F-A6012369235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9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18/07/2021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18/07/2021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65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uly 20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37823-28C5-7146-A3A7-3A4E8A25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64" y="3154388"/>
            <a:ext cx="5927836" cy="350792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95CCA9-C609-D347-89D5-C82535ACEC2D}"/>
              </a:ext>
            </a:extLst>
          </p:cNvPr>
          <p:cNvSpPr/>
          <p:nvPr/>
        </p:nvSpPr>
        <p:spPr>
          <a:xfrm>
            <a:off x="168163" y="3154389"/>
            <a:ext cx="3165345" cy="2297290"/>
          </a:xfrm>
          <a:prstGeom prst="roundRect">
            <a:avLst>
              <a:gd name="adj" fmla="val 910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49716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05B63-8E6E-774F-9998-2CF1D2FDB962}"/>
              </a:ext>
            </a:extLst>
          </p:cNvPr>
          <p:cNvSpPr/>
          <p:nvPr/>
        </p:nvSpPr>
        <p:spPr>
          <a:xfrm>
            <a:off x="4642251" y="4166889"/>
            <a:ext cx="1442174" cy="12847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972AE1-2A7F-FA49-BBE7-2490F06AA9A7}"/>
              </a:ext>
            </a:extLst>
          </p:cNvPr>
          <p:cNvSpPr/>
          <p:nvPr/>
        </p:nvSpPr>
        <p:spPr>
          <a:xfrm>
            <a:off x="2291786" y="5445348"/>
            <a:ext cx="1123065" cy="121696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23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6136" y="1566863"/>
            <a:ext cx="5787663" cy="4598987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NL" dirty="0"/>
              <a:t>n historic / observed data</a:t>
            </a:r>
          </a:p>
          <a:p>
            <a:pPr lvl="1"/>
            <a:r>
              <a:rPr lang="en-NL" dirty="0"/>
              <a:t>95% quantile band (needs attention)</a:t>
            </a:r>
          </a:p>
          <a:p>
            <a:pPr lvl="1"/>
            <a:r>
              <a:rPr lang="en-NL" dirty="0"/>
              <a:t>Issues with scaling of data for estimation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C87B2C-23B6-B748-9AAF-24E3B8F5D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75"/>
          <a:stretch/>
        </p:blipFill>
        <p:spPr bwMode="auto">
          <a:xfrm>
            <a:off x="394384" y="3090019"/>
            <a:ext cx="8880253" cy="32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A9477-0FA8-474B-AF70-9EF10D31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205" y="485053"/>
            <a:ext cx="4300470" cy="25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E8D-7247-E64A-BEE9-ABAF77D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Forecasting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0051-9E42-6446-A441-2AE0C7332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L" dirty="0"/>
              <a:t>First impression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not too bad</a:t>
            </a:r>
          </a:p>
          <a:p>
            <a:r>
              <a:rPr lang="en-NL" dirty="0"/>
              <a:t>Next step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validation with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DF9C-BA35-C644-B37A-94976D1057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NL" dirty="0"/>
              <a:t>Request </a:t>
            </a:r>
            <a:r>
              <a:rPr lang="en-NL" dirty="0">
                <a:sym typeface="Wingdings" pitchFamily="2" charset="2"/>
              </a:rPr>
              <a:t> overloading use cases 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8A2E6E-2C6C-9641-8126-96DDFC82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988117"/>
            <a:ext cx="86233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DBC2-B49F-C24F-B754-8E6EAA95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Issue with trend changepoints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BF4-0684-4549-97A7-FC82BE5975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377177" cy="4598987"/>
          </a:xfrm>
        </p:spPr>
        <p:txBody>
          <a:bodyPr/>
          <a:lstStyle/>
          <a:p>
            <a:r>
              <a:rPr lang="en-NL" dirty="0"/>
              <a:t>Proposal: </a:t>
            </a:r>
          </a:p>
          <a:p>
            <a:pPr lvl="1"/>
            <a:r>
              <a:rPr lang="en-NL" dirty="0"/>
              <a:t>Only changepoints on observations, not on expectations.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F6A85D4-5B88-DD48-8825-74824106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7" y="2746094"/>
            <a:ext cx="10160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48B77A-48DF-4B47-96B2-EA6E3AEEAFC4}"/>
              </a:ext>
            </a:extLst>
          </p:cNvPr>
          <p:cNvGrpSpPr/>
          <p:nvPr/>
        </p:nvGrpSpPr>
        <p:grpSpPr>
          <a:xfrm>
            <a:off x="7454096" y="2537384"/>
            <a:ext cx="4040779" cy="2933712"/>
            <a:chOff x="7670880" y="3304191"/>
            <a:chExt cx="4040779" cy="29337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E0C26C-DF81-364B-A4BC-58338AC32F36}"/>
                </a:ext>
              </a:extLst>
            </p:cNvPr>
            <p:cNvSpPr/>
            <p:nvPr/>
          </p:nvSpPr>
          <p:spPr>
            <a:xfrm>
              <a:off x="9720387" y="4311539"/>
              <a:ext cx="1991272" cy="192636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A9C47C-DAF4-E147-99C7-1F1252AC9E43}"/>
                </a:ext>
              </a:extLst>
            </p:cNvPr>
            <p:cNvCxnSpPr>
              <a:cxnSpLocks/>
            </p:cNvCxnSpPr>
            <p:nvPr/>
          </p:nvCxnSpPr>
          <p:spPr>
            <a:xfrm>
              <a:off x="7670880" y="3304191"/>
              <a:ext cx="2166803" cy="134113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20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komende sprint (in september, na verlof)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F788CA-0BBA-204C-9C07-A43C75330D7D}"/>
              </a:ext>
            </a:extLst>
          </p:cNvPr>
          <p:cNvGrpSpPr/>
          <p:nvPr/>
        </p:nvGrpSpPr>
        <p:grpSpPr>
          <a:xfrm>
            <a:off x="5298066" y="1474870"/>
            <a:ext cx="1584542" cy="4782972"/>
            <a:chOff x="4466084" y="1959795"/>
            <a:chExt cx="1584542" cy="47829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C0D3EC9-725F-0148-9B8E-66828A3E1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48" t="20181" r="49634"/>
            <a:stretch/>
          </p:blipFill>
          <p:spPr>
            <a:xfrm>
              <a:off x="4486390" y="2444817"/>
              <a:ext cx="1543931" cy="4297950"/>
            </a:xfrm>
            <a:prstGeom prst="rect">
              <a:avLst/>
            </a:prstGeom>
          </p:spPr>
        </p:pic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43860F04-514B-DD49-87B2-7198392616AB}"/>
                </a:ext>
              </a:extLst>
            </p:cNvPr>
            <p:cNvSpPr/>
            <p:nvPr/>
          </p:nvSpPr>
          <p:spPr>
            <a:xfrm>
              <a:off x="4466084" y="1959795"/>
              <a:ext cx="1584542" cy="42488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 Data Preparation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5FF3E-EB09-444C-B675-85C8553D1A2C}"/>
              </a:ext>
            </a:extLst>
          </p:cNvPr>
          <p:cNvSpPr/>
          <p:nvPr/>
        </p:nvSpPr>
        <p:spPr>
          <a:xfrm>
            <a:off x="5318372" y="1959891"/>
            <a:ext cx="1500219" cy="318789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1E9D34-F228-E44D-9E94-25B1EA40E2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664200" cy="4598987"/>
          </a:xfrm>
        </p:spPr>
        <p:txBody>
          <a:bodyPr/>
          <a:lstStyle/>
          <a:p>
            <a:r>
              <a:rPr lang="en-NL" dirty="0"/>
              <a:t>Verder met </a:t>
            </a:r>
          </a:p>
          <a:p>
            <a:pPr lvl="1"/>
            <a:r>
              <a:rPr lang="en-NL" dirty="0"/>
              <a:t>Data Preparation </a:t>
            </a:r>
            <a:r>
              <a:rPr lang="en-NL" dirty="0">
                <a:sym typeface="Wingdings" pitchFamily="2" charset="2"/>
              </a:rPr>
              <a:t> set op S3</a:t>
            </a:r>
            <a:endParaRPr lang="en-NL" dirty="0"/>
          </a:p>
          <a:p>
            <a:pPr lvl="1"/>
            <a:r>
              <a:rPr lang="en-NL" dirty="0"/>
              <a:t>Model </a:t>
            </a:r>
            <a:r>
              <a:rPr lang="en-NL" dirty="0">
                <a:sym typeface="Wingdings" pitchFamily="2" charset="2"/>
              </a:rPr>
              <a:t> opzetten testcases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279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594F-562B-684B-BE0E-3A79372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2B1F-1BF8-2548-9C3E-B533F9421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D5D1C-448B-E444-AB4C-CDAB845FA1A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7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4CC-A986-5A48-A6BD-679868A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 komend half 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865F-4936-1F4C-BE45-C808A9CF61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610601" cy="4598987"/>
          </a:xfrm>
        </p:spPr>
        <p:txBody>
          <a:bodyPr/>
          <a:lstStyle/>
          <a:p>
            <a:r>
              <a:rPr lang="en-NL" dirty="0"/>
              <a:t>Recap vorige sprint review			</a:t>
            </a:r>
            <a:r>
              <a:rPr lang="en-NL" sz="2000" dirty="0"/>
              <a:t>(5 min)</a:t>
            </a:r>
          </a:p>
          <a:p>
            <a:r>
              <a:rPr lang="en-NL" dirty="0"/>
              <a:t>Resultaten sprint</a:t>
            </a:r>
          </a:p>
          <a:p>
            <a:pPr lvl="1"/>
            <a:r>
              <a:rPr lang="en-NL" dirty="0"/>
              <a:t>Data						(5 min)</a:t>
            </a:r>
          </a:p>
          <a:p>
            <a:pPr lvl="1"/>
            <a:r>
              <a:rPr lang="en-NL" dirty="0"/>
              <a:t>Model						(10 min)</a:t>
            </a:r>
          </a:p>
          <a:p>
            <a:r>
              <a:rPr lang="en-NL" dirty="0"/>
              <a:t>Werk komende sprint				</a:t>
            </a:r>
            <a:r>
              <a:rPr lang="en-NL" sz="2000" dirty="0"/>
              <a:t>(2 min)</a:t>
            </a:r>
            <a:endParaRPr lang="en-NL" dirty="0"/>
          </a:p>
          <a:p>
            <a:r>
              <a:rPr lang="en-NL" dirty="0"/>
              <a:t>Discussie						</a:t>
            </a:r>
            <a:r>
              <a:rPr lang="en-NL" sz="2000" dirty="0"/>
              <a:t>(8 min)</a:t>
            </a:r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fontScale="92500" lnSpcReduction="10000"/>
          </a:bodyPr>
          <a:lstStyle/>
          <a:p>
            <a:r>
              <a:rPr lang="en-NL" dirty="0"/>
              <a:t>Project doel</a:t>
            </a:r>
          </a:p>
          <a:p>
            <a:pPr lvl="1"/>
            <a:r>
              <a:rPr lang="en-NL" dirty="0"/>
              <a:t>Forecast 6-12 maanden vooruit de capaciteitsvraag op basis van DALI data.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r>
              <a:rPr lang="en-NL" dirty="0"/>
              <a:t>Voorbeeld: </a:t>
            </a:r>
          </a:p>
          <a:p>
            <a:pPr lvl="1"/>
            <a:r>
              <a:rPr lang="en-NL" dirty="0"/>
              <a:t>In de herfst kunnen bepalen met bepaalde zekerheid of er in de lente issues komen.</a:t>
            </a:r>
          </a:p>
          <a:p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1C2002-96F0-B542-AEBF-AA19496AE24B}"/>
              </a:ext>
            </a:extLst>
          </p:cNvPr>
          <p:cNvGrpSpPr/>
          <p:nvPr/>
        </p:nvGrpSpPr>
        <p:grpSpPr>
          <a:xfrm>
            <a:off x="6563927" y="1566863"/>
            <a:ext cx="4670908" cy="4085371"/>
            <a:chOff x="4572000" y="2209804"/>
            <a:chExt cx="4601538" cy="4024697"/>
          </a:xfrm>
        </p:grpSpPr>
        <p:pic>
          <p:nvPicPr>
            <p:cNvPr id="5" name="Picture 2" descr="enter image description here">
              <a:extLst>
                <a:ext uri="{FF2B5EF4-FFF2-40B4-BE49-F238E27FC236}">
                  <a16:creationId xmlns:a16="http://schemas.microsoft.com/office/drawing/2014/main" id="{54DE9E39-DF02-CA4C-A235-84BC891D79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DE8B2C5F-CD17-2A4B-9D46-E1602ADAF2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nter image description here">
              <a:extLst>
                <a:ext uri="{FF2B5EF4-FFF2-40B4-BE49-F238E27FC236}">
                  <a16:creationId xmlns:a16="http://schemas.microsoft.com/office/drawing/2014/main" id="{EC36BEDB-2F3A-F647-80E6-21B55418C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308E0A-4B3A-B849-9A64-1C05ACE4A12E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33885-2A7A-A94A-B98B-CB24B0E1808B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B71104-305A-144E-B207-E96E6F3A9347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BC3E5-D18C-1847-BABB-B08D1F0CA3D2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F760EE-BA79-9C4D-858B-0014882CB2C3}"/>
                </a:ext>
              </a:extLst>
            </p:cNvPr>
            <p:cNvCxnSpPr>
              <a:cxnSpLocks/>
              <a:endCxn id="15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918BB-6D5F-0A4C-B4A1-0E98FA69C481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170E1C-424F-484F-98A7-FC5413E9ED76}"/>
                </a:ext>
              </a:extLst>
            </p:cNvPr>
            <p:cNvCxnSpPr>
              <a:cxnSpLocks/>
              <a:endCxn id="17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AD8FF-FF8F-C94D-A1FE-1D4FC2DDDC71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3B17C4-CB82-E448-889D-83E63CEAFA23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8CF91-A0E3-444D-8AFC-A768873B4991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0D25D-3672-374C-8987-7FDFCAF342CA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 vorige sprint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63D6E9-63B5-D140-8054-C91BB2A3BF50}"/>
              </a:ext>
            </a:extLst>
          </p:cNvPr>
          <p:cNvSpPr txBox="1">
            <a:spLocks/>
          </p:cNvSpPr>
          <p:nvPr/>
        </p:nvSpPr>
        <p:spPr>
          <a:xfrm>
            <a:off x="685799" y="3115870"/>
            <a:ext cx="10421603" cy="304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363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Char char="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Char char="®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Char char="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Char char="®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Preperation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5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of this sprint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8476FD6-05A8-3444-AEB7-9981D6E0B041}"/>
              </a:ext>
            </a:extLst>
          </p:cNvPr>
          <p:cNvSpPr/>
          <p:nvPr/>
        </p:nvSpPr>
        <p:spPr>
          <a:xfrm rot="10800000">
            <a:off x="7258890" y="2487729"/>
            <a:ext cx="279132" cy="1371076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E296DA-CA8E-AB46-9446-0C7D8800809A}"/>
              </a:ext>
            </a:extLst>
          </p:cNvPr>
          <p:cNvSpPr txBox="1"/>
          <p:nvPr/>
        </p:nvSpPr>
        <p:spPr>
          <a:xfrm>
            <a:off x="7538022" y="2975503"/>
            <a:ext cx="4096930" cy="349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Bram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 err="1"/>
              <a:t>Explore</a:t>
            </a:r>
            <a:r>
              <a:rPr lang="nl-NL" sz="1600" dirty="0"/>
              <a:t> </a:t>
            </a:r>
            <a:r>
              <a:rPr lang="nl-NL" sz="1600" dirty="0" err="1"/>
              <a:t>possibility</a:t>
            </a:r>
            <a:r>
              <a:rPr lang="nl-NL" sz="1600" dirty="0"/>
              <a:t> max/min </a:t>
            </a:r>
            <a:r>
              <a:rPr lang="nl-NL" sz="1600" dirty="0" err="1"/>
              <a:t>values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Look at data </a:t>
            </a:r>
            <a:r>
              <a:rPr lang="nl-NL" sz="1600" dirty="0" err="1"/>
              <a:t>quality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Solution on missing data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 err="1"/>
              <a:t>Use</a:t>
            </a:r>
            <a:r>
              <a:rPr lang="nl-NL" sz="1600" dirty="0"/>
              <a:t> data in </a:t>
            </a:r>
            <a:r>
              <a:rPr lang="nl-NL" sz="1600" dirty="0" err="1"/>
              <a:t>experimental</a:t>
            </a:r>
            <a:r>
              <a:rPr lang="nl-NL" sz="1600" dirty="0"/>
              <a:t> model</a:t>
            </a:r>
          </a:p>
          <a:p>
            <a:pPr marL="241200" lvl="1">
              <a:spcAft>
                <a:spcPts val="600"/>
              </a:spcAft>
              <a:buClr>
                <a:schemeClr val="tx2"/>
              </a:buClr>
            </a:pPr>
            <a:endParaRPr lang="nl-NL" sz="1600" dirty="0"/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</a:t>
            </a:r>
            <a:r>
              <a:rPr lang="nl-NL" sz="1600" dirty="0" err="1"/>
              <a:t>Grid</a:t>
            </a:r>
            <a:r>
              <a:rPr lang="nl-NL" sz="1600" dirty="0"/>
              <a:t> Planners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5-10 DALI </a:t>
            </a:r>
            <a:r>
              <a:rPr lang="nl-NL" sz="1600" dirty="0" err="1"/>
              <a:t>boxed</a:t>
            </a:r>
            <a:r>
              <a:rPr lang="nl-NL" sz="1600" dirty="0"/>
              <a:t> </a:t>
            </a:r>
            <a:r>
              <a:rPr lang="nl-NL" sz="1600" dirty="0" err="1"/>
              <a:t>transformers</a:t>
            </a:r>
            <a:br>
              <a:rPr lang="nl-NL" sz="1600" dirty="0"/>
            </a:br>
            <a:r>
              <a:rPr lang="nl-NL" sz="1600" dirty="0"/>
              <a:t>(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overloading</a:t>
            </a:r>
            <a:r>
              <a:rPr lang="nl-NL" sz="1600" dirty="0"/>
              <a:t> </a:t>
            </a:r>
            <a:r>
              <a:rPr lang="nl-NL" sz="1600" dirty="0" err="1"/>
              <a:t>history</a:t>
            </a:r>
            <a:r>
              <a:rPr lang="nl-NL" sz="1600" dirty="0"/>
              <a:t>)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endParaRPr lang="nl-NL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647279-8608-7A40-856B-9348F95A119E}"/>
              </a:ext>
            </a:extLst>
          </p:cNvPr>
          <p:cNvGrpSpPr/>
          <p:nvPr/>
        </p:nvGrpSpPr>
        <p:grpSpPr>
          <a:xfrm>
            <a:off x="4068251" y="1351066"/>
            <a:ext cx="3104012" cy="4798464"/>
            <a:chOff x="4119613" y="1472667"/>
            <a:chExt cx="3104012" cy="4798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81D416-A4BF-9F49-9823-CA973FC60445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379C7A8-E201-6947-960A-5ABFC56E5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2E9972A-6E56-F541-A2F0-99D30A7D9EEE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3" name="Chevron 22">
                  <a:extLst>
                    <a:ext uri="{FF2B5EF4-FFF2-40B4-BE49-F238E27FC236}">
                      <a16:creationId xmlns:a16="http://schemas.microsoft.com/office/drawing/2014/main" id="{D8EFB0A0-1A68-F545-BBD9-ECB64F3E7513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25" name="Chevron 24">
                  <a:extLst>
                    <a:ext uri="{FF2B5EF4-FFF2-40B4-BE49-F238E27FC236}">
                      <a16:creationId xmlns:a16="http://schemas.microsoft.com/office/drawing/2014/main" id="{768E6D1D-8447-804A-89DE-1AEB2F48211B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C02670-6100-794E-8F43-8A596A3C5550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B5B01D-3878-5546-898B-46354CFA6159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44E76F2-DE93-7249-9325-C595999536DF}"/>
              </a:ext>
            </a:extLst>
          </p:cNvPr>
          <p:cNvSpPr/>
          <p:nvPr/>
        </p:nvSpPr>
        <p:spPr>
          <a:xfrm>
            <a:off x="5620257" y="2477219"/>
            <a:ext cx="1500219" cy="141036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4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EED2-9175-1D44-8523-4497A94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DBC9-E25D-4743-A32A-A51C6CA2F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201" y="1308790"/>
            <a:ext cx="5588000" cy="2122268"/>
          </a:xfrm>
        </p:spPr>
        <p:txBody>
          <a:bodyPr/>
          <a:lstStyle/>
          <a:p>
            <a:r>
              <a:rPr lang="en-NL" sz="2000" dirty="0"/>
              <a:t>10 random Dali trafo’s from metadata</a:t>
            </a:r>
          </a:p>
          <a:p>
            <a:pPr lvl="1"/>
            <a:r>
              <a:rPr lang="en-NL" sz="1800" dirty="0"/>
              <a:t>7/10 existed in measurement table</a:t>
            </a:r>
          </a:p>
          <a:p>
            <a:pPr lvl="1"/>
            <a:r>
              <a:rPr lang="en-NL" sz="1800" dirty="0"/>
              <a:t>4/10 had enough data (&gt;2 year history)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B2C6-F3CE-E142-91E9-FF8FA2D64C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1" y="1308789"/>
            <a:ext cx="5918199" cy="3673113"/>
          </a:xfrm>
        </p:spPr>
        <p:txBody>
          <a:bodyPr>
            <a:normAutofit/>
          </a:bodyPr>
          <a:lstStyle/>
          <a:p>
            <a:r>
              <a:rPr lang="en-NL" sz="2000" dirty="0"/>
              <a:t>General observations</a:t>
            </a:r>
          </a:p>
          <a:p>
            <a:pPr lvl="1"/>
            <a:r>
              <a:rPr lang="en-NL" sz="1800" dirty="0"/>
              <a:t>Missing data draws extremes to mean</a:t>
            </a:r>
          </a:p>
          <a:p>
            <a:pPr lvl="2"/>
            <a:r>
              <a:rPr lang="en-GB" sz="1600" dirty="0"/>
              <a:t>Completely m</a:t>
            </a:r>
            <a:r>
              <a:rPr lang="en-NL" sz="1600" dirty="0"/>
              <a:t>issing weeks are interpolated</a:t>
            </a:r>
          </a:p>
          <a:p>
            <a:pPr lvl="1"/>
            <a:r>
              <a:rPr lang="en-GB" sz="1800" dirty="0"/>
              <a:t>Weekly m</a:t>
            </a:r>
            <a:r>
              <a:rPr lang="en-NL" sz="1800" dirty="0"/>
              <a:t>in and max are sufficient</a:t>
            </a:r>
          </a:p>
          <a:p>
            <a:pPr lvl="2"/>
            <a:r>
              <a:rPr lang="en-GB" sz="1600" dirty="0"/>
              <a:t>N</a:t>
            </a:r>
            <a:r>
              <a:rPr lang="en-NL" sz="1600" dirty="0"/>
              <a:t>o added value 2</a:t>
            </a:r>
            <a:r>
              <a:rPr lang="en-NL" sz="1600" baseline="30000" dirty="0"/>
              <a:t>nd</a:t>
            </a:r>
            <a:r>
              <a:rPr lang="en-NL" sz="1600" dirty="0"/>
              <a:t> extreme (same as 1</a:t>
            </a:r>
            <a:r>
              <a:rPr lang="en-NL" sz="1600" baseline="30000" dirty="0"/>
              <a:t>st</a:t>
            </a:r>
            <a:r>
              <a:rPr lang="en-NL" sz="1600" dirty="0"/>
              <a:t>) </a:t>
            </a:r>
          </a:p>
          <a:p>
            <a:pPr lvl="2"/>
            <a:r>
              <a:rPr lang="en-GB" sz="1600" dirty="0"/>
              <a:t>S</a:t>
            </a:r>
            <a:r>
              <a:rPr lang="en-NL" sz="1600" dirty="0"/>
              <a:t>implifies query</a:t>
            </a:r>
          </a:p>
          <a:p>
            <a:pPr lvl="1"/>
            <a:r>
              <a:rPr lang="en-NL" sz="1800" dirty="0"/>
              <a:t>Sometimes weird situations (switching?)</a:t>
            </a:r>
          </a:p>
          <a:p>
            <a:pPr lvl="1"/>
            <a:endParaRPr lang="en-NL" sz="1800" dirty="0"/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25A39-6C03-CF4D-BD3D-1CAE34F8FB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2" y="3025008"/>
            <a:ext cx="5415087" cy="217467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D13F-72E4-FD40-BC82-1C8644DA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3" y="4440850"/>
            <a:ext cx="5415088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490AF-CC64-5E44-AA33-CB46CCF0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19" y="4440850"/>
            <a:ext cx="5482460" cy="222083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8FC059-800F-7942-8561-3DCF802A266A}"/>
              </a:ext>
            </a:extLst>
          </p:cNvPr>
          <p:cNvGrpSpPr/>
          <p:nvPr/>
        </p:nvGrpSpPr>
        <p:grpSpPr>
          <a:xfrm>
            <a:off x="4246179" y="2102069"/>
            <a:ext cx="2395084" cy="3299997"/>
            <a:chOff x="4246179" y="2102069"/>
            <a:chExt cx="2395084" cy="3299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B0D6FA-C157-E145-8076-2F29C2B2E03C}"/>
                </a:ext>
              </a:extLst>
            </p:cNvPr>
            <p:cNvSpPr/>
            <p:nvPr/>
          </p:nvSpPr>
          <p:spPr>
            <a:xfrm>
              <a:off x="4246179" y="335560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E0CB30-20A7-3645-9CF2-92BF7AE8E758}"/>
                </a:ext>
              </a:extLst>
            </p:cNvPr>
            <p:cNvSpPr/>
            <p:nvPr/>
          </p:nvSpPr>
          <p:spPr>
            <a:xfrm>
              <a:off x="4782206" y="4645321"/>
              <a:ext cx="536027" cy="75674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A8ADCC-4996-814A-BB4F-15F677B34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2206" y="2102069"/>
              <a:ext cx="1859057" cy="132693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81B5F-0B0D-9B4C-8FB4-FD0DA4586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0868" y="2102069"/>
              <a:ext cx="1380395" cy="25195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27C39B-1611-194B-B317-EE814C2F3E91}"/>
              </a:ext>
            </a:extLst>
          </p:cNvPr>
          <p:cNvGrpSpPr/>
          <p:nvPr/>
        </p:nvGrpSpPr>
        <p:grpSpPr>
          <a:xfrm>
            <a:off x="9217572" y="4311539"/>
            <a:ext cx="2494087" cy="1926364"/>
            <a:chOff x="9217572" y="4311539"/>
            <a:chExt cx="2494087" cy="19263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17B942-E647-DC4D-8EE4-BDEDD08BDCA9}"/>
                </a:ext>
              </a:extLst>
            </p:cNvPr>
            <p:cNvSpPr/>
            <p:nvPr/>
          </p:nvSpPr>
          <p:spPr>
            <a:xfrm>
              <a:off x="9720387" y="4311539"/>
              <a:ext cx="1991272" cy="192636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3B9A8C-DF1D-4449-B728-426663C925BB}"/>
                </a:ext>
              </a:extLst>
            </p:cNvPr>
            <p:cNvCxnSpPr>
              <a:cxnSpLocks/>
            </p:cNvCxnSpPr>
            <p:nvPr/>
          </p:nvCxnSpPr>
          <p:spPr>
            <a:xfrm>
              <a:off x="9217572" y="4311539"/>
              <a:ext cx="620111" cy="33378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824502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timeseries P / 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824502" y="5160666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timeseries P / 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of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rgbClr val="A61380"/>
                </a:solidFill>
              </a:rPr>
              <a:t>Optimal</a:t>
            </a:r>
            <a:r>
              <a:rPr lang="nl-NL" sz="1400" dirty="0">
                <a:solidFill>
                  <a:srgbClr val="A61380"/>
                </a:solidFill>
              </a:rPr>
              <a:t> planning </a:t>
            </a:r>
            <a:r>
              <a:rPr lang="nl-NL" sz="1400" dirty="0" err="1">
                <a:solidFill>
                  <a:srgbClr val="A61380"/>
                </a:solidFill>
              </a:rPr>
              <a:t>transformer</a:t>
            </a:r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rgbClr val="A61380"/>
                </a:solidFill>
              </a:rPr>
              <a:t>replacement</a:t>
            </a:r>
            <a:endParaRPr lang="en-NL" sz="1400" dirty="0">
              <a:solidFill>
                <a:srgbClr val="A6138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824502" y="4205686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overloaded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soon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27785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0FB7-0533-9A4E-8625-141C090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Requirements for achieving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C9CA-6A9E-6443-80B7-CD4CED0FB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9680172" cy="4925377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/>
              <a:t>Model</a:t>
            </a:r>
          </a:p>
          <a:p>
            <a:pPr lvl="1"/>
            <a:r>
              <a:rPr lang="en-GB" sz="2500" dirty="0"/>
              <a:t>Explainable</a:t>
            </a:r>
          </a:p>
          <a:p>
            <a:pPr lvl="1"/>
            <a:r>
              <a:rPr lang="en-GB" sz="2500" dirty="0"/>
              <a:t>Forecast has prediction intervals</a:t>
            </a:r>
          </a:p>
          <a:p>
            <a:pPr lvl="1"/>
            <a:r>
              <a:rPr lang="en-GB" sz="2500" dirty="0"/>
              <a:t>Forecast horizon 6-12 months</a:t>
            </a:r>
          </a:p>
          <a:p>
            <a:pPr lvl="1"/>
            <a:r>
              <a:rPr lang="en-GB" sz="2500" dirty="0"/>
              <a:t>Uses prior information of population (if data is limited)</a:t>
            </a:r>
          </a:p>
          <a:p>
            <a:r>
              <a:rPr lang="en-GB" sz="2900" dirty="0"/>
              <a:t>Usage tool</a:t>
            </a:r>
          </a:p>
          <a:p>
            <a:pPr lvl="1"/>
            <a:r>
              <a:rPr lang="en-GB" sz="2500" dirty="0"/>
              <a:t>No separate log in/install</a:t>
            </a:r>
          </a:p>
          <a:p>
            <a:pPr lvl="1"/>
            <a:r>
              <a:rPr lang="en-GB" sz="2500" dirty="0"/>
              <a:t>Quick visualisation of results (no waiting)</a:t>
            </a:r>
          </a:p>
          <a:p>
            <a:pPr lvl="1"/>
            <a:r>
              <a:rPr lang="en-GB" sz="2500" dirty="0"/>
              <a:t>Scalable up to 35k transformers</a:t>
            </a:r>
          </a:p>
          <a:p>
            <a:pPr lvl="1"/>
            <a:r>
              <a:rPr lang="en-GB" sz="2500" dirty="0"/>
              <a:t>Sorting on urgency</a:t>
            </a:r>
          </a:p>
          <a:p>
            <a:pPr lvl="1"/>
            <a:r>
              <a:rPr lang="en-GB" sz="2500" dirty="0"/>
              <a:t>Reliable (tool + forecast) </a:t>
            </a:r>
          </a:p>
          <a:p>
            <a:pPr lvl="1"/>
            <a:r>
              <a:rPr lang="en-GB" sz="2500" dirty="0"/>
              <a:t>Export results possible for other tools (e.g. Vision, Power BI dashboards)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34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16849C-1F3F-FB41-98D7-42A50D07C7C3}"/>
              </a:ext>
            </a:extLst>
          </p:cNvPr>
          <p:cNvSpPr/>
          <p:nvPr/>
        </p:nvSpPr>
        <p:spPr>
          <a:xfrm>
            <a:off x="6192456" y="4307711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992F92-286E-374F-9DD0-0990040F5B1F}"/>
              </a:ext>
            </a:extLst>
          </p:cNvPr>
          <p:cNvSpPr/>
          <p:nvPr/>
        </p:nvSpPr>
        <p:spPr>
          <a:xfrm>
            <a:off x="6192456" y="2228713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59797E-5879-4144-A3E6-719FF24D009F}"/>
              </a:ext>
            </a:extLst>
          </p:cNvPr>
          <p:cNvSpPr/>
          <p:nvPr/>
        </p:nvSpPr>
        <p:spPr>
          <a:xfrm>
            <a:off x="6200334" y="179487"/>
            <a:ext cx="5739716" cy="1972637"/>
          </a:xfrm>
          <a:prstGeom prst="roundRect">
            <a:avLst>
              <a:gd name="adj" fmla="val 5519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Generalized Additive Model</a:t>
            </a:r>
            <a:endParaRPr lang="en-GB" dirty="0"/>
          </a:p>
          <a:p>
            <a:pPr lvl="1"/>
            <a:r>
              <a:rPr lang="en-NL" sz="1600" dirty="0"/>
              <a:t>Picked DALI box 133.134-1</a:t>
            </a:r>
          </a:p>
          <a:p>
            <a:pPr lvl="1"/>
            <a:r>
              <a:rPr lang="en-NL" sz="1600" dirty="0">
                <a:solidFill>
                  <a:srgbClr val="0070C0"/>
                </a:solidFill>
              </a:rPr>
              <a:t>Total</a:t>
            </a:r>
            <a:r>
              <a:rPr lang="en-NL" sz="1600" dirty="0">
                <a:solidFill>
                  <a:schemeClr val="tx2"/>
                </a:solidFill>
              </a:rPr>
              <a:t> </a:t>
            </a:r>
            <a:r>
              <a:rPr lang="en-NL" sz="1600" dirty="0">
                <a:solidFill>
                  <a:srgbClr val="3D3C3F"/>
                </a:solidFill>
              </a:rPr>
              <a:t>=</a:t>
            </a:r>
            <a:r>
              <a:rPr lang="en-NL" sz="1600" dirty="0">
                <a:solidFill>
                  <a:schemeClr val="tx2"/>
                </a:solidFill>
              </a:rPr>
              <a:t> trend</a:t>
            </a:r>
            <a:r>
              <a:rPr lang="en-NL" sz="1600" dirty="0"/>
              <a:t> + </a:t>
            </a:r>
            <a:r>
              <a:rPr lang="en-NL" sz="1600" dirty="0">
                <a:solidFill>
                  <a:schemeClr val="accent1">
                    <a:lumMod val="75000"/>
                  </a:schemeClr>
                </a:solidFill>
              </a:rPr>
              <a:t>year component</a:t>
            </a:r>
          </a:p>
          <a:p>
            <a:pPr lvl="1"/>
            <a:endParaRPr lang="en-NL" sz="1600" dirty="0"/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D3D48-328B-4C4F-992C-A2DB35B3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49716"/>
            <a:ext cx="5592783" cy="613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AF52B-31D7-C741-9AD6-FD57795666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1" y="2650774"/>
            <a:ext cx="4575011" cy="3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30815</TotalTime>
  <Words>507</Words>
  <Application>Microsoft Macintosh PowerPoint</Application>
  <PresentationFormat>Widescreen</PresentationFormat>
  <Paragraphs>130</Paragraphs>
  <Slides>16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.LucidaGrandeUI</vt:lpstr>
      <vt:lpstr>Arial</vt:lpstr>
      <vt:lpstr>Calibri</vt:lpstr>
      <vt:lpstr>Trebuchet MS</vt:lpstr>
      <vt:lpstr>Wingdings 2</vt:lpstr>
      <vt:lpstr>Enexis Netbeheer</vt:lpstr>
      <vt:lpstr>Capacity forecast on DALI data.</vt:lpstr>
      <vt:lpstr>Inhoud komend half uur</vt:lpstr>
      <vt:lpstr>Recap vorige sprint</vt:lpstr>
      <vt:lpstr>Way of Working vanuit Data Science/JADS: CRISP-DM</vt:lpstr>
      <vt:lpstr>Focus of this sprint</vt:lpstr>
      <vt:lpstr>Data</vt:lpstr>
      <vt:lpstr>Flow Down Business value</vt:lpstr>
      <vt:lpstr>Requirements for achieving value</vt:lpstr>
      <vt:lpstr>Model structure</vt:lpstr>
      <vt:lpstr>Model structure</vt:lpstr>
      <vt:lpstr>Model parameter estimation</vt:lpstr>
      <vt:lpstr>Forecasting with model</vt:lpstr>
      <vt:lpstr>Issue with trend changepoints</vt:lpstr>
      <vt:lpstr>Focus komende sprint (in september, na verlof)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64</cp:revision>
  <dcterms:created xsi:type="dcterms:W3CDTF">2021-02-10T13:01:04Z</dcterms:created>
  <dcterms:modified xsi:type="dcterms:W3CDTF">2021-07-20T09:45:53Z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