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3"/>
  </p:notesMasterIdLst>
  <p:sldIdLst>
    <p:sldId id="268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2" r:id="rId15"/>
    <p:sldId id="271" r:id="rId16"/>
    <p:sldId id="270" r:id="rId17"/>
    <p:sldId id="281" r:id="rId18"/>
    <p:sldId id="280" r:id="rId19"/>
    <p:sldId id="269" r:id="rId20"/>
    <p:sldId id="283" r:id="rId21"/>
    <p:sldId id="28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436" autoAdjust="0"/>
  </p:normalViewPr>
  <p:slideViewPr>
    <p:cSldViewPr snapToGrid="0" snapToObjects="1">
      <p:cViewPr varScale="1">
        <p:scale>
          <a:sx n="97" d="100"/>
          <a:sy n="97" d="100"/>
        </p:scale>
        <p:origin x="216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28-10-2021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37EE9-523C-6042-BF6F-A6012369235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66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28/10/2021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28/10/2021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7/05/31/compare-stan-pymc3-edward-hello-world/" TargetMode="External"/><Relationship Id="rId2" Type="http://schemas.openxmlformats.org/officeDocument/2006/relationships/hyperlink" Target="https://minimizeregret.com/post/2019/04/16/modeling-short-time-series-with-prior-knowledg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une 29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9AA-9F26-CC4A-ACEF-D02FF0B8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669-3090-BE46-94BF-C6830FF0EA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171" y="1113693"/>
            <a:ext cx="5588000" cy="505215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(m</a:t>
            </a:r>
            <a:r>
              <a:rPr lang="en-NL" sz="2000" dirty="0"/>
              <a:t>eta)data available (queried)</a:t>
            </a:r>
          </a:p>
          <a:p>
            <a:pPr lvl="1"/>
            <a:r>
              <a:rPr lang="en-GB" sz="1800" dirty="0"/>
              <a:t>S</a:t>
            </a:r>
            <a:r>
              <a:rPr lang="en-NL" sz="1800" dirty="0"/>
              <a:t>ource: Athena </a:t>
            </a:r>
            <a:r>
              <a:rPr lang="en-NL" sz="1800" dirty="0">
                <a:sym typeface="Wingdings" pitchFamily="2" charset="2"/>
              </a:rPr>
              <a:t> </a:t>
            </a:r>
            <a:r>
              <a:rPr lang="en-NL" sz="1800" dirty="0"/>
              <a:t>Snowflake</a:t>
            </a:r>
          </a:p>
          <a:p>
            <a:pPr lvl="1"/>
            <a:r>
              <a:rPr lang="en-NL" sz="1800" dirty="0"/>
              <a:t>15 minute averages (per phase and sum)</a:t>
            </a:r>
          </a:p>
          <a:p>
            <a:pPr lvl="1"/>
            <a:r>
              <a:rPr lang="en-GB" sz="1800" dirty="0"/>
              <a:t>D</a:t>
            </a:r>
            <a:r>
              <a:rPr lang="en-NL" sz="1800" dirty="0"/>
              <a:t>ata since 2018 (growing pop. </a:t>
            </a:r>
            <a:r>
              <a:rPr lang="en-NL" sz="1800" dirty="0">
                <a:sym typeface="Wingdings" pitchFamily="2" charset="2"/>
              </a:rPr>
              <a:t> 8k</a:t>
            </a:r>
            <a:r>
              <a:rPr lang="en-NL" sz="1800" dirty="0"/>
              <a:t>)</a:t>
            </a:r>
          </a:p>
          <a:p>
            <a:pPr lvl="2"/>
            <a:r>
              <a:rPr lang="en-GB" sz="1600" dirty="0"/>
              <a:t>P</a:t>
            </a:r>
            <a:r>
              <a:rPr lang="en-NL" sz="1600" dirty="0"/>
              <a:t>roposal: </a:t>
            </a:r>
          </a:p>
          <a:p>
            <a:pPr lvl="3"/>
            <a:r>
              <a:rPr lang="en-NL" sz="1400" dirty="0"/>
              <a:t>10 transformers for PoC</a:t>
            </a:r>
          </a:p>
          <a:p>
            <a:pPr lvl="3"/>
            <a:r>
              <a:rPr lang="en-GB" sz="1400" dirty="0"/>
              <a:t>S</a:t>
            </a:r>
            <a:r>
              <a:rPr lang="en-NL" sz="1400" dirty="0"/>
              <a:t>cale to 423 for development + test</a:t>
            </a:r>
          </a:p>
          <a:p>
            <a:pPr lvl="3"/>
            <a:r>
              <a:rPr lang="en-NL" sz="1400" dirty="0"/>
              <a:t>End product testing on 8k (dummy 35k)</a:t>
            </a:r>
          </a:p>
          <a:p>
            <a:endParaRPr lang="en-NL" sz="2000" dirty="0"/>
          </a:p>
          <a:p>
            <a:r>
              <a:rPr lang="en-NL" sz="2000" dirty="0"/>
              <a:t>Data quality</a:t>
            </a:r>
          </a:p>
          <a:p>
            <a:pPr lvl="1"/>
            <a:r>
              <a:rPr lang="en-GB" sz="1800" dirty="0"/>
              <a:t>C</a:t>
            </a:r>
            <a:r>
              <a:rPr lang="en-NL" sz="1800" dirty="0"/>
              <a:t>ompleteness issues</a:t>
            </a:r>
          </a:p>
          <a:p>
            <a:pPr lvl="2"/>
            <a:r>
              <a:rPr lang="en-NL" sz="1600" dirty="0"/>
              <a:t>ETL issues, data expected to be there later.</a:t>
            </a:r>
          </a:p>
          <a:p>
            <a:pPr lvl="2"/>
            <a:endParaRPr lang="en-NL" sz="1600" dirty="0"/>
          </a:p>
          <a:p>
            <a:pPr lvl="3"/>
            <a:endParaRPr lang="en-NL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7FC8-3C06-DA4A-92EC-96254D0393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55733" y="1113693"/>
            <a:ext cx="6480030" cy="5052158"/>
          </a:xfrm>
        </p:spPr>
        <p:txBody>
          <a:bodyPr>
            <a:normAutofit/>
          </a:bodyPr>
          <a:lstStyle/>
          <a:p>
            <a:r>
              <a:rPr lang="en-GB" sz="2000" dirty="0"/>
              <a:t>Concept </a:t>
            </a:r>
            <a:r>
              <a:rPr lang="en-GB" sz="2000" dirty="0" err="1"/>
              <a:t>preprocessing</a:t>
            </a:r>
            <a:r>
              <a:rPr lang="en-GB" sz="2000" dirty="0"/>
              <a:t>:</a:t>
            </a:r>
            <a:endParaRPr lang="en-NL" sz="2000" dirty="0"/>
          </a:p>
          <a:p>
            <a:pPr lvl="1"/>
            <a:r>
              <a:rPr lang="en-NL" sz="1800" dirty="0"/>
              <a:t>3 most extreme S values per week, transformer, phase</a:t>
            </a:r>
          </a:p>
          <a:p>
            <a:pPr lvl="2"/>
            <a:r>
              <a:rPr lang="en-GB" sz="1600" dirty="0"/>
              <a:t>M</a:t>
            </a:r>
            <a:r>
              <a:rPr lang="en-NL" sz="1600" dirty="0"/>
              <a:t>ore robust + eliminates week seasonality</a:t>
            </a:r>
          </a:p>
          <a:p>
            <a:pPr lvl="1"/>
            <a:r>
              <a:rPr lang="en-NL" sz="1800" dirty="0"/>
              <a:t>Storage result:</a:t>
            </a:r>
            <a:r>
              <a:rPr lang="en-NL" sz="1800" dirty="0">
                <a:sym typeface="Wingdings" pitchFamily="2" charset="2"/>
              </a:rPr>
              <a:t> AWS S3, parquet</a:t>
            </a:r>
            <a:endParaRPr lang="en-NL" sz="1800" dirty="0"/>
          </a:p>
          <a:p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E8D-9942-CA45-B170-3B87C4B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1" y="3184683"/>
            <a:ext cx="5947932" cy="36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 fontScale="92500" lnSpcReduction="10000"/>
          </a:bodyPr>
          <a:lstStyle/>
          <a:p>
            <a:r>
              <a:rPr lang="en-NL" sz="1900" dirty="0"/>
              <a:t>Probabilistic approach </a:t>
            </a:r>
          </a:p>
          <a:p>
            <a:pPr lvl="1"/>
            <a:r>
              <a:rPr lang="en-GB" sz="1700" dirty="0"/>
              <a:t>Enables prediction interval </a:t>
            </a:r>
          </a:p>
          <a:p>
            <a:pPr lvl="1"/>
            <a:r>
              <a:rPr lang="en-GB" sz="1700" dirty="0"/>
              <a:t>Computational burden?</a:t>
            </a:r>
          </a:p>
          <a:p>
            <a:pPr lvl="1"/>
            <a:r>
              <a:rPr lang="en-GB" sz="1700" dirty="0">
                <a:hlinkClick r:id="rId2"/>
              </a:rPr>
              <a:t>A</a:t>
            </a:r>
            <a:r>
              <a:rPr lang="en-NL" sz="1700" dirty="0">
                <a:hlinkClick r:id="rId2"/>
              </a:rPr>
              <a:t>ble to deal with prior knowledge</a:t>
            </a:r>
            <a:endParaRPr lang="en-NL" sz="1700" dirty="0"/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r>
              <a:rPr lang="en-NL" sz="1900" dirty="0">
                <a:hlinkClick r:id="rId3"/>
              </a:rPr>
              <a:t>Package / language (via python)</a:t>
            </a:r>
            <a:endParaRPr lang="en-NL" sz="1900" dirty="0"/>
          </a:p>
          <a:p>
            <a:pPr lvl="1"/>
            <a:r>
              <a:rPr lang="en-NL" sz="1700" dirty="0"/>
              <a:t>Pymc3 (bit familiar with)</a:t>
            </a:r>
          </a:p>
          <a:p>
            <a:pPr lvl="1"/>
            <a:r>
              <a:rPr lang="en-NL" sz="1700" dirty="0"/>
              <a:t>Stan</a:t>
            </a:r>
          </a:p>
          <a:p>
            <a:pPr lvl="1"/>
            <a:r>
              <a:rPr lang="en-NL" sz="1700" dirty="0"/>
              <a:t>(Edward)</a:t>
            </a:r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CD5D6B-7CE9-B64F-8CDB-020EB03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8" y="2339284"/>
            <a:ext cx="4132386" cy="44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D0D916-F4C6-F145-9454-E7618808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" y="2781237"/>
            <a:ext cx="5311028" cy="18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CC1590B-4FC9-AD44-B5EC-66BDEABE67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0" y="1137139"/>
            <a:ext cx="5588001" cy="5028712"/>
          </a:xfrm>
        </p:spPr>
        <p:txBody>
          <a:bodyPr/>
          <a:lstStyle/>
          <a:p>
            <a:r>
              <a:rPr lang="en-GB" sz="1800" dirty="0">
                <a:hlinkClick r:id="rId6"/>
              </a:rPr>
              <a:t>Generalized Additive Model</a:t>
            </a:r>
            <a:endParaRPr lang="en-GB" sz="1800" dirty="0"/>
          </a:p>
          <a:p>
            <a:pPr lvl="1"/>
            <a:r>
              <a:rPr lang="en-GB" sz="1600" dirty="0"/>
              <a:t>yearly season + piecewise trend + (error)</a:t>
            </a:r>
          </a:p>
          <a:p>
            <a:pPr lvl="1"/>
            <a:r>
              <a:rPr lang="en-GB" sz="1600" dirty="0"/>
              <a:t>Explainable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C4BF-C328-EA45-AC54-15F9FBF7A15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komende sprint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7013251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5FF3E-EB09-444C-B675-85C8553D1A2C}"/>
              </a:ext>
            </a:extLst>
          </p:cNvPr>
          <p:cNvSpPr/>
          <p:nvPr/>
        </p:nvSpPr>
        <p:spPr>
          <a:xfrm>
            <a:off x="8565257" y="2484306"/>
            <a:ext cx="1500219" cy="141036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1E9D34-F228-E44D-9E94-25B1EA40E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664200" cy="4598987"/>
          </a:xfrm>
        </p:spPr>
        <p:txBody>
          <a:bodyPr/>
          <a:lstStyle/>
          <a:p>
            <a:r>
              <a:rPr lang="en-NL" dirty="0"/>
              <a:t>Input verwerken vandaag</a:t>
            </a:r>
          </a:p>
          <a:p>
            <a:endParaRPr lang="en-NL" dirty="0"/>
          </a:p>
          <a:p>
            <a:r>
              <a:rPr lang="en-NL" dirty="0"/>
              <a:t>Verder op Data Understanding</a:t>
            </a:r>
          </a:p>
          <a:p>
            <a:endParaRPr lang="en-NL" dirty="0"/>
          </a:p>
          <a:p>
            <a:r>
              <a:rPr lang="en-NL" dirty="0"/>
              <a:t>Over 3 weken:</a:t>
            </a:r>
          </a:p>
          <a:p>
            <a:pPr lvl="1"/>
            <a:r>
              <a:rPr lang="en-NL" dirty="0"/>
              <a:t>Beslissing of data voldoende business waarde kan toevoegen </a:t>
            </a:r>
            <a:r>
              <a:rPr lang="en-NL" dirty="0">
                <a:sym typeface="Wingdings" pitchFamily="2" charset="2"/>
              </a:rPr>
              <a:t> GO / NO 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7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8CB640-BD38-EE4F-8F1B-7FBF1E0B71A8}"/>
                  </a:ext>
                </a:extLst>
              </p:cNvPr>
              <p:cNvSpPr/>
              <p:nvPr/>
            </p:nvSpPr>
            <p:spPr>
              <a:xfrm>
                <a:off x="980501" y="3161841"/>
                <a:ext cx="4946574" cy="440675"/>
              </a:xfrm>
              <a:prstGeom prst="rect">
                <a:avLst/>
              </a:prstGeom>
              <a:solidFill>
                <a:srgbClr val="A7C7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ym typeface="Wingdings" pitchFamily="2" charset="2"/>
                  </a:rPr>
                  <a:t>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r>
                      <a:rPr lang="en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NL" dirty="0"/>
                  <a:t> 2 year </a:t>
                </a:r>
                <a:r>
                  <a:rPr lang="en-NL" dirty="0">
                    <a:sym typeface="Wingdings" pitchFamily="2" charset="2"/>
                  </a:rPr>
                  <a:t></a:t>
                </a:r>
                <a:endParaRPr lang="en-NL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8CB640-BD38-EE4F-8F1B-7FBF1E0B7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01" y="3161841"/>
                <a:ext cx="4946574" cy="440675"/>
              </a:xfrm>
              <a:prstGeom prst="rect">
                <a:avLst/>
              </a:prstGeom>
              <a:blipFill>
                <a:blip r:embed="rId3"/>
                <a:stretch>
                  <a:fillRect t="-2857"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88EA80-9295-2044-9D11-E5AAC6BC00B9}"/>
              </a:ext>
            </a:extLst>
          </p:cNvPr>
          <p:cNvSpPr/>
          <p:nvPr/>
        </p:nvSpPr>
        <p:spPr>
          <a:xfrm>
            <a:off x="5927075" y="3161841"/>
            <a:ext cx="2666081" cy="440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ym typeface="Wingdings" pitchFamily="2" charset="2"/>
              </a:rPr>
              <a:t> </a:t>
            </a:r>
            <a:r>
              <a:rPr lang="en-GB" dirty="0">
                <a:sym typeface="Wingdings" pitchFamily="2" charset="2"/>
              </a:rPr>
              <a:t>f</a:t>
            </a:r>
            <a:r>
              <a:rPr lang="en-NL" dirty="0">
                <a:sym typeface="Wingdings" pitchFamily="2" charset="2"/>
              </a:rPr>
              <a:t>orecast horizon </a:t>
            </a:r>
            <a:endParaRPr lang="en-NL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698FFB2F-C1E8-7548-9FA6-401457E5F495}"/>
              </a:ext>
            </a:extLst>
          </p:cNvPr>
          <p:cNvSpPr/>
          <p:nvPr/>
        </p:nvSpPr>
        <p:spPr>
          <a:xfrm rot="5400000">
            <a:off x="4676657" y="-930923"/>
            <a:ext cx="220343" cy="7612657"/>
          </a:xfrm>
          <a:prstGeom prst="leftBracke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83AFA8B-6EA1-0844-B291-8F86CFF0F7F2}"/>
              </a:ext>
            </a:extLst>
          </p:cNvPr>
          <p:cNvSpPr/>
          <p:nvPr/>
        </p:nvSpPr>
        <p:spPr>
          <a:xfrm rot="16200000">
            <a:off x="3351468" y="1407815"/>
            <a:ext cx="204639" cy="4946573"/>
          </a:xfrm>
          <a:prstGeom prst="leftBracket">
            <a:avLst/>
          </a:prstGeom>
          <a:ln w="19050">
            <a:solidFill>
              <a:srgbClr val="A7C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446CAEA2-F1E0-E94C-BE7D-DA12AD7243F2}"/>
              </a:ext>
            </a:extLst>
          </p:cNvPr>
          <p:cNvSpPr/>
          <p:nvPr/>
        </p:nvSpPr>
        <p:spPr>
          <a:xfrm rot="16200000">
            <a:off x="7157797" y="2548060"/>
            <a:ext cx="204639" cy="2666082"/>
          </a:xfrm>
          <a:prstGeom prst="leftBracke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E01E-8231-634D-98FD-36AFDC19D3A3}"/>
              </a:ext>
            </a:extLst>
          </p:cNvPr>
          <p:cNvSpPr txBox="1"/>
          <p:nvPr/>
        </p:nvSpPr>
        <p:spPr>
          <a:xfrm>
            <a:off x="4216349" y="2395901"/>
            <a:ext cx="17107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69ADD-6D73-B843-9A14-506313D0D808}"/>
              </a:ext>
            </a:extLst>
          </p:cNvPr>
          <p:cNvSpPr txBox="1"/>
          <p:nvPr/>
        </p:nvSpPr>
        <p:spPr>
          <a:xfrm>
            <a:off x="6795885" y="3987127"/>
            <a:ext cx="9284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>
                <a:solidFill>
                  <a:schemeClr val="tx2"/>
                </a:solidFill>
              </a:rPr>
              <a:t>t</a:t>
            </a:r>
            <a:r>
              <a:rPr lang="en-NL" dirty="0">
                <a:solidFill>
                  <a:schemeClr val="tx2"/>
                </a:solidFill>
              </a:rPr>
              <a:t>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CB0C4-2C5D-B448-9807-CCAC57952E75}"/>
              </a:ext>
            </a:extLst>
          </p:cNvPr>
          <p:cNvSpPr txBox="1"/>
          <p:nvPr/>
        </p:nvSpPr>
        <p:spPr>
          <a:xfrm>
            <a:off x="2951085" y="3987127"/>
            <a:ext cx="10054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>
                <a:solidFill>
                  <a:srgbClr val="A7C70E"/>
                </a:solidFill>
              </a:rPr>
              <a:t>t</a:t>
            </a:r>
            <a:r>
              <a:rPr lang="en-NL" dirty="0">
                <a:solidFill>
                  <a:srgbClr val="A7C70E"/>
                </a:solidFill>
              </a:rPr>
              <a:t>rain set</a:t>
            </a:r>
          </a:p>
        </p:txBody>
      </p:sp>
    </p:spTree>
    <p:extLst>
      <p:ext uri="{BB962C8B-B14F-4D97-AF65-F5344CB8AC3E}">
        <p14:creationId xmlns:p14="http://schemas.microsoft.com/office/powerpoint/2010/main" val="237000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8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4CC-A986-5A48-A6BD-679868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 komend half 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865F-4936-1F4C-BE45-C808A9CF6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610601" cy="4598987"/>
          </a:xfrm>
        </p:spPr>
        <p:txBody>
          <a:bodyPr/>
          <a:lstStyle/>
          <a:p>
            <a:r>
              <a:rPr lang="en-NL" dirty="0"/>
              <a:t>Korte introductie project 			(5 min)</a:t>
            </a:r>
          </a:p>
          <a:p>
            <a:r>
              <a:rPr lang="en-NL" dirty="0"/>
              <a:t>Project opzet en werkwijze			(5 min)</a:t>
            </a:r>
          </a:p>
          <a:p>
            <a:r>
              <a:rPr lang="en-NL" dirty="0"/>
              <a:t>Resultaten eerste sprint</a:t>
            </a:r>
          </a:p>
          <a:p>
            <a:pPr lvl="1"/>
            <a:r>
              <a:rPr lang="en-NL" dirty="0"/>
              <a:t>Waarde						(5 min)</a:t>
            </a:r>
          </a:p>
          <a:p>
            <a:pPr lvl="1"/>
            <a:r>
              <a:rPr lang="en-NL" dirty="0"/>
              <a:t>Data						(5 min)</a:t>
            </a:r>
          </a:p>
          <a:p>
            <a:pPr lvl="1"/>
            <a:r>
              <a:rPr lang="en-NL" dirty="0"/>
              <a:t>Model						(5 min)</a:t>
            </a:r>
          </a:p>
          <a:p>
            <a:r>
              <a:rPr lang="en-NL" dirty="0"/>
              <a:t>Discussie						(4 min)</a:t>
            </a:r>
          </a:p>
          <a:p>
            <a:r>
              <a:rPr lang="en-NL" dirty="0"/>
              <a:t>Werk komende sprint				(1 min)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Aanleiding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Vraag</a:t>
            </a:r>
            <a:r>
              <a:rPr lang="en-NL" dirty="0"/>
              <a:t> netverantwoordelijken Q3 2020</a:t>
            </a:r>
          </a:p>
          <a:p>
            <a:pPr lvl="1"/>
            <a:r>
              <a:rPr lang="en-NL" dirty="0"/>
              <a:t>Kan met DALI data trafo overbelasting voorzien worden?</a:t>
            </a:r>
          </a:p>
          <a:p>
            <a:pPr lvl="1"/>
            <a:r>
              <a:rPr lang="en-NL" dirty="0"/>
              <a:t>Nu JADS opleiding waarin dit vraagstuk goed past.</a:t>
            </a:r>
          </a:p>
          <a:p>
            <a:pPr lvl="1"/>
            <a:endParaRPr lang="en-NL" dirty="0"/>
          </a:p>
          <a:p>
            <a:r>
              <a:rPr lang="en-NL" dirty="0"/>
              <a:t>Probleem </a:t>
            </a:r>
          </a:p>
          <a:p>
            <a:pPr lvl="1"/>
            <a:r>
              <a:rPr lang="en-NL" dirty="0"/>
              <a:t>Door energietransitie forse boost opwek en belasting (groei extremen)</a:t>
            </a:r>
          </a:p>
          <a:p>
            <a:pPr lvl="2"/>
            <a:r>
              <a:rPr lang="en-NL" dirty="0"/>
              <a:t>Niet meer afdoende reactief (sleepwijzers of DALI) verzwaringen in te plannen.</a:t>
            </a:r>
          </a:p>
          <a:p>
            <a:pPr lvl="2"/>
            <a:r>
              <a:rPr lang="en-NL" dirty="0"/>
              <a:t>Dit raakt de leveringszekerheid, veiligheid en versnelt de energietransitie niet.</a:t>
            </a:r>
            <a:br>
              <a:rPr lang="en-NL" dirty="0"/>
            </a:br>
            <a:endParaRPr lang="en-NL" dirty="0"/>
          </a:p>
          <a:p>
            <a:r>
              <a:rPr lang="en-NL" dirty="0"/>
              <a:t>Project doel</a:t>
            </a:r>
          </a:p>
          <a:p>
            <a:pPr lvl="1"/>
            <a:r>
              <a:rPr lang="en-NL" dirty="0"/>
              <a:t>Forecast 6-12 maanden vooruit de capaciteitsvraag op basis van DALI data.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A26184-01ED-1444-B77B-1A16F5FF24AE}"/>
              </a:ext>
            </a:extLst>
          </p:cNvPr>
          <p:cNvGrpSpPr/>
          <p:nvPr/>
        </p:nvGrpSpPr>
        <p:grpSpPr>
          <a:xfrm>
            <a:off x="3488267" y="1705245"/>
            <a:ext cx="5891275" cy="5152755"/>
            <a:chOff x="4572000" y="2209804"/>
            <a:chExt cx="4601538" cy="4024697"/>
          </a:xfrm>
        </p:grpSpPr>
        <p:pic>
          <p:nvPicPr>
            <p:cNvPr id="6" name="Picture 2" descr="enter image description here">
              <a:extLst>
                <a:ext uri="{FF2B5EF4-FFF2-40B4-BE49-F238E27FC236}">
                  <a16:creationId xmlns:a16="http://schemas.microsoft.com/office/drawing/2014/main" id="{ED502EA8-7BBC-1A4C-B568-E9AD1056A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BB589DE6-9FCF-F24C-B427-4914F94B1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85B9C110-FEC6-D940-B059-E2E19CAFC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9D7527-B4D4-0943-977E-779B29F70055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80B3FD-1570-564E-A272-45800AEBF9F3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EC250-C73E-4C45-9A6D-5DBC5DE7DE6C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96CD4D-9233-6941-A6FB-56B4DC4D07E3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488CCE-B384-F242-A34B-FC49A5D9FFBD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2AFA3-CE97-C54F-A366-716470777623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BC41B3-4AA1-A646-9097-E50BA39F898A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11C87-4F51-F848-965C-EC85ACCA314B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2835EF-05F3-7944-8822-F7F0AC5F2CED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40271-37C9-604C-8487-8B54CA3818CA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5A833-63D5-9649-83BA-F0A7D9F89616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2EBA7E-2A86-6B4D-9453-8D3FD73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Vergezicht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B425-9A20-7547-BDA0-5302134D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421603" cy="4598987"/>
          </a:xfrm>
        </p:spPr>
        <p:txBody>
          <a:bodyPr/>
          <a:lstStyle/>
          <a:p>
            <a:r>
              <a:rPr lang="en-NL" dirty="0"/>
              <a:t>Voorbeeld: </a:t>
            </a:r>
          </a:p>
          <a:p>
            <a:pPr lvl="1"/>
            <a:r>
              <a:rPr lang="en-NL" dirty="0"/>
              <a:t>In de herfst kunnen bepalen met bepaalde zekerheid of er in de lente issues komen.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44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FC6-E73D-3144-B263-81F511E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actoren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36486-0A69-F74D-ABCA-D7E217BF12BA}"/>
              </a:ext>
            </a:extLst>
          </p:cNvPr>
          <p:cNvGrpSpPr/>
          <p:nvPr/>
        </p:nvGrpSpPr>
        <p:grpSpPr>
          <a:xfrm>
            <a:off x="2020307" y="2405861"/>
            <a:ext cx="8140059" cy="2962006"/>
            <a:chOff x="488300" y="3743594"/>
            <a:chExt cx="8140059" cy="296200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BAB81B-2B68-594F-9F22-4461E5503B35}"/>
                </a:ext>
              </a:extLst>
            </p:cNvPr>
            <p:cNvGrpSpPr/>
            <p:nvPr/>
          </p:nvGrpSpPr>
          <p:grpSpPr>
            <a:xfrm>
              <a:off x="609600" y="3997861"/>
              <a:ext cx="2307023" cy="626120"/>
              <a:chOff x="1993215" y="2724828"/>
              <a:chExt cx="2307023" cy="626120"/>
            </a:xfrm>
          </p:grpSpPr>
          <p:pic>
            <p:nvPicPr>
              <p:cNvPr id="75" name="Graphic 74" descr="Ui Ux with solid fill">
                <a:extLst>
                  <a:ext uri="{FF2B5EF4-FFF2-40B4-BE49-F238E27FC236}">
                    <a16:creationId xmlns:a16="http://schemas.microsoft.com/office/drawing/2014/main" id="{20867BD6-67B6-4E45-A773-3A905644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93215" y="2724828"/>
                <a:ext cx="626120" cy="626120"/>
              </a:xfrm>
              <a:prstGeom prst="rect">
                <a:avLst/>
              </a:prstGeom>
            </p:spPr>
          </p:pic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0265FB2-572D-6A4C-BCE4-D111A0C42CC3}"/>
                  </a:ext>
                </a:extLst>
              </p:cNvPr>
              <p:cNvSpPr/>
              <p:nvPr/>
            </p:nvSpPr>
            <p:spPr>
              <a:xfrm>
                <a:off x="2675367" y="2908824"/>
                <a:ext cx="1624871" cy="273689"/>
              </a:xfrm>
              <a:prstGeom prst="roundRect">
                <a:avLst/>
              </a:prstGeom>
              <a:solidFill>
                <a:srgbClr val="70AD47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Grid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Planners/Users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685EC4A-A2AC-CD42-B652-F63CA20050EF}"/>
                </a:ext>
              </a:extLst>
            </p:cNvPr>
            <p:cNvGrpSpPr/>
            <p:nvPr/>
          </p:nvGrpSpPr>
          <p:grpSpPr>
            <a:xfrm>
              <a:off x="6276994" y="6057752"/>
              <a:ext cx="2227831" cy="556878"/>
              <a:chOff x="958897" y="4998628"/>
              <a:chExt cx="2227831" cy="556878"/>
            </a:xfrm>
          </p:grpSpPr>
          <p:pic>
            <p:nvPicPr>
              <p:cNvPr id="73" name="Graphic 72" descr="Users with solid fill">
                <a:extLst>
                  <a:ext uri="{FF2B5EF4-FFF2-40B4-BE49-F238E27FC236}">
                    <a16:creationId xmlns:a16="http://schemas.microsoft.com/office/drawing/2014/main" id="{971578D2-B805-0C46-B659-045014A66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8897" y="4998628"/>
                <a:ext cx="556878" cy="556878"/>
              </a:xfrm>
              <a:prstGeom prst="rect">
                <a:avLst/>
              </a:prstGeom>
            </p:spPr>
          </p:pic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A846C2A-D633-E649-BBB8-555579BA2AD6}"/>
                  </a:ext>
                </a:extLst>
              </p:cNvPr>
              <p:cNvSpPr/>
              <p:nvPr/>
            </p:nvSpPr>
            <p:spPr>
              <a:xfrm>
                <a:off x="1561857" y="5144081"/>
                <a:ext cx="1624871" cy="273689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Business /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Mngmnt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18D733E-D783-4F45-88F6-172B04AFE96D}"/>
                </a:ext>
              </a:extLst>
            </p:cNvPr>
            <p:cNvGrpSpPr/>
            <p:nvPr/>
          </p:nvGrpSpPr>
          <p:grpSpPr>
            <a:xfrm>
              <a:off x="4361158" y="4762447"/>
              <a:ext cx="533402" cy="826384"/>
              <a:chOff x="4495799" y="4210407"/>
              <a:chExt cx="533402" cy="826384"/>
            </a:xfrm>
          </p:grpSpPr>
          <p:pic>
            <p:nvPicPr>
              <p:cNvPr id="71" name="Graphic 70" descr="Programmer male with solid fill">
                <a:extLst>
                  <a:ext uri="{FF2B5EF4-FFF2-40B4-BE49-F238E27FC236}">
                    <a16:creationId xmlns:a16="http://schemas.microsoft.com/office/drawing/2014/main" id="{194CB0AF-91D6-2442-B74D-F261D66A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95799" y="4210407"/>
                <a:ext cx="533401" cy="533401"/>
              </a:xfrm>
              <a:prstGeom prst="rect">
                <a:avLst/>
              </a:prstGeom>
            </p:spPr>
          </p:pic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ECA045DE-5E17-0A48-B6E3-0F6FF2CA11D3}"/>
                  </a:ext>
                </a:extLst>
              </p:cNvPr>
              <p:cNvSpPr/>
              <p:nvPr/>
            </p:nvSpPr>
            <p:spPr>
              <a:xfrm>
                <a:off x="4495800" y="4763102"/>
                <a:ext cx="533401" cy="273689"/>
              </a:xfrm>
              <a:prstGeom prst="roundRect">
                <a:avLst/>
              </a:prstGeom>
              <a:solidFill>
                <a:srgbClr val="4472C4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Me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96FEF5-3848-BA42-B7C7-F35391CFE048}"/>
                </a:ext>
              </a:extLst>
            </p:cNvPr>
            <p:cNvGrpSpPr/>
            <p:nvPr/>
          </p:nvGrpSpPr>
          <p:grpSpPr>
            <a:xfrm>
              <a:off x="6200035" y="3743594"/>
              <a:ext cx="2428324" cy="1285553"/>
              <a:chOff x="4748615" y="4294996"/>
              <a:chExt cx="2428324" cy="1285553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17874AC-AEE7-D643-B380-DFED1826403F}"/>
                  </a:ext>
                </a:extLst>
              </p:cNvPr>
              <p:cNvSpPr/>
              <p:nvPr/>
            </p:nvSpPr>
            <p:spPr>
              <a:xfrm>
                <a:off x="4748616" y="4294996"/>
                <a:ext cx="2428323" cy="1285553"/>
              </a:xfrm>
              <a:prstGeom prst="roundRect">
                <a:avLst>
                  <a:gd name="adj" fmla="val 753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supervision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/ support JADS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67" name="Graphic 66" descr="Graduation cap with solid fill">
                <a:extLst>
                  <a:ext uri="{FF2B5EF4-FFF2-40B4-BE49-F238E27FC236}">
                    <a16:creationId xmlns:a16="http://schemas.microsoft.com/office/drawing/2014/main" id="{67C328C8-7D56-CD46-B4B2-C9AB1C8A8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8615" y="4453121"/>
                <a:ext cx="626120" cy="626120"/>
              </a:xfrm>
              <a:prstGeom prst="rect">
                <a:avLst/>
              </a:prstGeom>
            </p:spPr>
          </p:pic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4C9F63B9-59E3-C942-B702-A69C6F97F739}"/>
                  </a:ext>
                </a:extLst>
              </p:cNvPr>
              <p:cNvSpPr/>
              <p:nvPr/>
            </p:nvSpPr>
            <p:spPr>
              <a:xfrm>
                <a:off x="5430767" y="4692793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Academic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Director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C6BD0D4-0115-B74F-B0A1-AD2B6CFD8836}"/>
                  </a:ext>
                </a:extLst>
              </p:cNvPr>
              <p:cNvSpPr/>
              <p:nvPr/>
            </p:nvSpPr>
            <p:spPr>
              <a:xfrm>
                <a:off x="5428534" y="5136012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PDEng student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70" name="Graphic 69" descr="Programmer male with solid fill">
                <a:extLst>
                  <a:ext uri="{FF2B5EF4-FFF2-40B4-BE49-F238E27FC236}">
                    <a16:creationId xmlns:a16="http://schemas.microsoft.com/office/drawing/2014/main" id="{41D3F122-394B-8649-BDCD-03DCFC39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06743" y="4961592"/>
                <a:ext cx="533401" cy="53340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2516A8F-A985-3043-B4BE-A90E98A9B108}"/>
                </a:ext>
              </a:extLst>
            </p:cNvPr>
            <p:cNvGrpSpPr/>
            <p:nvPr/>
          </p:nvGrpSpPr>
          <p:grpSpPr>
            <a:xfrm>
              <a:off x="488300" y="5759673"/>
              <a:ext cx="2428323" cy="945927"/>
              <a:chOff x="3981650" y="5683473"/>
              <a:chExt cx="2428323" cy="945927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5AA259F-F33C-E14F-AAC7-DBF716BB5CB7}"/>
                  </a:ext>
                </a:extLst>
              </p:cNvPr>
              <p:cNvSpPr/>
              <p:nvPr/>
            </p:nvSpPr>
            <p:spPr>
              <a:xfrm>
                <a:off x="4646043" y="6181436"/>
                <a:ext cx="1624871" cy="273689"/>
              </a:xfrm>
              <a:prstGeom prst="roundRect">
                <a:avLst/>
              </a:prstGeom>
              <a:solidFill>
                <a:srgbClr val="ED7D3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D</a:t>
                </a:r>
                <a:r>
                  <a:rPr kumimoji="0" lang="en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ata Engineers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AEFFCA0-87F7-C641-A1B5-75E359AFE011}"/>
                  </a:ext>
                </a:extLst>
              </p:cNvPr>
              <p:cNvGrpSpPr/>
              <p:nvPr/>
            </p:nvGrpSpPr>
            <p:grpSpPr>
              <a:xfrm>
                <a:off x="4087972" y="6027431"/>
                <a:ext cx="533401" cy="533400"/>
                <a:chOff x="7701916" y="4391208"/>
                <a:chExt cx="914400" cy="914399"/>
              </a:xfrm>
            </p:grpSpPr>
            <p:pic>
              <p:nvPicPr>
                <p:cNvPr id="64" name="Graphic 63" descr="Electrician male with solid fill">
                  <a:extLst>
                    <a:ext uri="{FF2B5EF4-FFF2-40B4-BE49-F238E27FC236}">
                      <a16:creationId xmlns:a16="http://schemas.microsoft.com/office/drawing/2014/main" id="{BE9CED7E-CD3C-454B-A462-4864E572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b="72735"/>
                <a:stretch/>
              </p:blipFill>
              <p:spPr>
                <a:xfrm>
                  <a:off x="7701916" y="4391208"/>
                  <a:ext cx="914400" cy="249312"/>
                </a:xfrm>
                <a:prstGeom prst="rect">
                  <a:avLst/>
                </a:prstGeom>
              </p:spPr>
            </p:pic>
            <p:pic>
              <p:nvPicPr>
                <p:cNvPr id="65" name="Graphic 64" descr="Programmer male with solid fill">
                  <a:extLst>
                    <a:ext uri="{FF2B5EF4-FFF2-40B4-BE49-F238E27FC236}">
                      <a16:creationId xmlns:a16="http://schemas.microsoft.com/office/drawing/2014/main" id="{09F04B6D-D82A-EA4A-B21D-D668E1EEB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t="28633"/>
                <a:stretch/>
              </p:blipFill>
              <p:spPr>
                <a:xfrm>
                  <a:off x="7701916" y="4653023"/>
                  <a:ext cx="914400" cy="652584"/>
                </a:xfrm>
                <a:prstGeom prst="rect">
                  <a:avLst/>
                </a:prstGeom>
              </p:spPr>
            </p:pic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2C54957-77EC-1545-91F6-07D3FEA176AD}"/>
                  </a:ext>
                </a:extLst>
              </p:cNvPr>
              <p:cNvSpPr/>
              <p:nvPr/>
            </p:nvSpPr>
            <p:spPr>
              <a:xfrm>
                <a:off x="3981650" y="5683473"/>
                <a:ext cx="2428323" cy="945927"/>
              </a:xfrm>
              <a:prstGeom prst="roundRect">
                <a:avLst>
                  <a:gd name="adj" fmla="val 7532"/>
                </a:avLst>
              </a:prstGeom>
              <a:solidFill>
                <a:srgbClr val="ED7D31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support Data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Science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Team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66605C-1693-C44D-AE34-A386F6AA4E6E}"/>
                </a:ext>
              </a:extLst>
            </p:cNvPr>
            <p:cNvGrpSpPr/>
            <p:nvPr/>
          </p:nvGrpSpPr>
          <p:grpSpPr>
            <a:xfrm>
              <a:off x="5298249" y="5803370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9" name="Graphic 58" descr="Heart with pulse with solid fill">
                <a:extLst>
                  <a:ext uri="{FF2B5EF4-FFF2-40B4-BE49-F238E27FC236}">
                    <a16:creationId xmlns:a16="http://schemas.microsoft.com/office/drawing/2014/main" id="{DA13D1FA-9CED-3646-AD86-D8B4EBAE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A782290-B514-3C4B-84CA-05FC0C4D24C3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995374-118F-2940-8E93-F981252CFE7F}"/>
                </a:ext>
              </a:extLst>
            </p:cNvPr>
            <p:cNvGrpSpPr/>
            <p:nvPr/>
          </p:nvGrpSpPr>
          <p:grpSpPr>
            <a:xfrm>
              <a:off x="4988769" y="4098573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7" name="Graphic 56" descr="Heart with pulse with solid fill">
                <a:extLst>
                  <a:ext uri="{FF2B5EF4-FFF2-40B4-BE49-F238E27FC236}">
                    <a16:creationId xmlns:a16="http://schemas.microsoft.com/office/drawing/2014/main" id="{BC083ABD-F00B-3046-A1A6-BCD9B862F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2F32A1AB-601A-8D4C-81A2-36F3D009D68D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7D9D695D-E3FD-4543-ACFA-A80FE6DAF422}"/>
                </a:ext>
              </a:extLst>
            </p:cNvPr>
            <p:cNvCxnSpPr>
              <a:stCxn id="72" idx="2"/>
              <a:endCxn id="73" idx="1"/>
            </p:cNvCxnSpPr>
            <p:nvPr/>
          </p:nvCxnSpPr>
          <p:spPr bwMode="auto">
            <a:xfrm rot="16200000" flipH="1">
              <a:off x="5078747" y="5137944"/>
              <a:ext cx="747360" cy="1649134"/>
            </a:xfrm>
            <a:prstGeom prst="curvedConnector2">
              <a:avLst/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0" name="Straight Arrow Connector 31">
              <a:extLst>
                <a:ext uri="{FF2B5EF4-FFF2-40B4-BE49-F238E27FC236}">
                  <a16:creationId xmlns:a16="http://schemas.microsoft.com/office/drawing/2014/main" id="{80C17210-468E-6045-91BF-8FB73DD7EAAC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 bwMode="auto">
            <a:xfrm flipV="1">
              <a:off x="4894560" y="4214779"/>
              <a:ext cx="1305475" cy="1237208"/>
            </a:xfrm>
            <a:prstGeom prst="curvedConnector3">
              <a:avLst>
                <a:gd name="adj1" fmla="val 37196"/>
              </a:avLst>
            </a:prstGeom>
            <a:noFill/>
            <a:ln w="571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1" name="Straight Arrow Connector 31">
              <a:extLst>
                <a:ext uri="{FF2B5EF4-FFF2-40B4-BE49-F238E27FC236}">
                  <a16:creationId xmlns:a16="http://schemas.microsoft.com/office/drawing/2014/main" id="{12F33693-DB1D-4C43-B95E-D23E58C3DDEB}"/>
                </a:ext>
              </a:extLst>
            </p:cNvPr>
            <p:cNvCxnSpPr>
              <a:cxnSpLocks/>
              <a:stCxn id="72" idx="3"/>
            </p:cNvCxnSpPr>
            <p:nvPr/>
          </p:nvCxnSpPr>
          <p:spPr bwMode="auto">
            <a:xfrm flipV="1">
              <a:off x="4894560" y="4811965"/>
              <a:ext cx="1305474" cy="640022"/>
            </a:xfrm>
            <a:prstGeom prst="curvedConnector3">
              <a:avLst>
                <a:gd name="adj1" fmla="val 60544"/>
              </a:avLst>
            </a:prstGeom>
            <a:noFill/>
            <a:ln w="444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2" name="Graphic 51" descr="Person with idea with solid fill">
              <a:extLst>
                <a:ext uri="{FF2B5EF4-FFF2-40B4-BE49-F238E27FC236}">
                  <a16:creationId xmlns:a16="http://schemas.microsoft.com/office/drawing/2014/main" id="{151ED0B1-B3F4-1C45-8CE3-2B923A5AE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14889" y="5033261"/>
              <a:ext cx="457200" cy="457200"/>
            </a:xfrm>
            <a:prstGeom prst="rect">
              <a:avLst/>
            </a:prstGeom>
          </p:spPr>
        </p:pic>
        <p:cxnSp>
          <p:nvCxnSpPr>
            <p:cNvPr id="53" name="Straight Arrow Connector 31">
              <a:extLst>
                <a:ext uri="{FF2B5EF4-FFF2-40B4-BE49-F238E27FC236}">
                  <a16:creationId xmlns:a16="http://schemas.microsoft.com/office/drawing/2014/main" id="{15977AE2-D6B4-C04E-8A24-627064545BEE}"/>
                </a:ext>
              </a:extLst>
            </p:cNvPr>
            <p:cNvCxnSpPr>
              <a:cxnSpLocks/>
              <a:stCxn id="72" idx="1"/>
              <a:endCxn id="76" idx="3"/>
            </p:cNvCxnSpPr>
            <p:nvPr/>
          </p:nvCxnSpPr>
          <p:spPr bwMode="auto">
            <a:xfrm rot="10800000">
              <a:off x="2916623" y="4318703"/>
              <a:ext cx="1444536" cy="1133285"/>
            </a:xfrm>
            <a:prstGeom prst="curvedConnector3">
              <a:avLst>
                <a:gd name="adj1" fmla="val 50000"/>
              </a:avLst>
            </a:prstGeom>
            <a:noFill/>
            <a:ln w="635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4" name="Graphic 53" descr="Person with idea with solid fill">
              <a:extLst>
                <a:ext uri="{FF2B5EF4-FFF2-40B4-BE49-F238E27FC236}">
                  <a16:creationId xmlns:a16="http://schemas.microsoft.com/office/drawing/2014/main" id="{1D24D491-AC4B-9144-B321-F0B533ED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43590" y="4634950"/>
              <a:ext cx="457200" cy="457200"/>
            </a:xfrm>
            <a:prstGeom prst="rect">
              <a:avLst/>
            </a:prstGeom>
          </p:spPr>
        </p:pic>
        <p:cxnSp>
          <p:nvCxnSpPr>
            <p:cNvPr id="55" name="Straight Arrow Connector 31">
              <a:extLst>
                <a:ext uri="{FF2B5EF4-FFF2-40B4-BE49-F238E27FC236}">
                  <a16:creationId xmlns:a16="http://schemas.microsoft.com/office/drawing/2014/main" id="{9ABE8C0C-0CB3-1345-A863-EC2AAA0BCD04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rot="10800000" flipV="1">
              <a:off x="2916623" y="5451986"/>
              <a:ext cx="1444537" cy="95006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6" name="Graphic 55" descr="Person with idea with solid fill">
              <a:extLst>
                <a:ext uri="{FF2B5EF4-FFF2-40B4-BE49-F238E27FC236}">
                  <a16:creationId xmlns:a16="http://schemas.microsoft.com/office/drawing/2014/main" id="{9119436B-8278-B74C-81FD-B28051A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417340" y="618933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5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Preperation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8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afgelopen sprint (documented in report)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4032986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8" name="Left Brace 57">
            <a:extLst>
              <a:ext uri="{FF2B5EF4-FFF2-40B4-BE49-F238E27FC236}">
                <a16:creationId xmlns:a16="http://schemas.microsoft.com/office/drawing/2014/main" id="{E1B0B6E6-E501-9647-907A-C64A688406A4}"/>
              </a:ext>
            </a:extLst>
          </p:cNvPr>
          <p:cNvSpPr/>
          <p:nvPr/>
        </p:nvSpPr>
        <p:spPr>
          <a:xfrm>
            <a:off x="3657602" y="1858666"/>
            <a:ext cx="279132" cy="243420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97B399-A188-EF47-ADD1-5B19956C6B1E}"/>
              </a:ext>
            </a:extLst>
          </p:cNvPr>
          <p:cNvSpPr txBox="1"/>
          <p:nvPr/>
        </p:nvSpPr>
        <p:spPr>
          <a:xfrm>
            <a:off x="618173" y="2132264"/>
            <a:ext cx="3036857" cy="19543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Report on Business Value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Flow down slides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Check </a:t>
            </a:r>
            <a:r>
              <a:rPr lang="nl-NL" sz="1600" dirty="0" err="1"/>
              <a:t>from</a:t>
            </a:r>
            <a:r>
              <a:rPr lang="en-NL" sz="1600" dirty="0"/>
              <a:t> Grid Planners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Requirements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Flow down slide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33250" y="1887540"/>
            <a:ext cx="279132" cy="55826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12382" y="1351066"/>
            <a:ext cx="4634667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 (</a:t>
            </a:r>
            <a:r>
              <a:rPr lang="nl-NL" sz="1600" dirty="0" err="1"/>
              <a:t>partly</a:t>
            </a:r>
            <a:r>
              <a:rPr lang="nl-NL" sz="1600" dirty="0"/>
              <a:t> </a:t>
            </a:r>
            <a:r>
              <a:rPr lang="nl-NL" sz="1600" dirty="0" err="1"/>
              <a:t>done</a:t>
            </a:r>
            <a:r>
              <a:rPr lang="nl-NL" sz="1600" dirty="0"/>
              <a:t>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Check data access / quality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Suggestion for robustness data.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Input Grid Planners: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Tips / GO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suggested</a:t>
            </a:r>
            <a:r>
              <a:rPr lang="nl-NL" sz="1600" dirty="0"/>
              <a:t> approach on data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534F63-9FFC-A047-AABF-0483E09DAA1D}"/>
              </a:ext>
            </a:extLst>
          </p:cNvPr>
          <p:cNvSpPr/>
          <p:nvPr/>
        </p:nvSpPr>
        <p:spPr>
          <a:xfrm>
            <a:off x="3657092" y="5283516"/>
            <a:ext cx="279132" cy="87310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C50CC0-06C7-6249-A305-09AD6DBB263B}"/>
              </a:ext>
            </a:extLst>
          </p:cNvPr>
          <p:cNvSpPr txBox="1"/>
          <p:nvPr/>
        </p:nvSpPr>
        <p:spPr>
          <a:xfrm>
            <a:off x="618172" y="5385792"/>
            <a:ext cx="3145092" cy="6617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(done)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First </a:t>
            </a:r>
            <a:r>
              <a:rPr lang="nl-NL" sz="1600" dirty="0" err="1"/>
              <a:t>thoughts</a:t>
            </a:r>
            <a:r>
              <a:rPr lang="nl-NL" sz="1600" dirty="0"/>
              <a:t> on </a:t>
            </a:r>
            <a:r>
              <a:rPr lang="nl-NL" sz="1600" dirty="0" err="1"/>
              <a:t>modelling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514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753772" y="6071420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753772" y="516066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Optimal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planning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replacement</a:t>
            </a:r>
            <a:endParaRPr lang="en-NL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753772" y="420568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foreseeing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277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FB7-0533-9A4E-8625-141C090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Requirements for achieving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9CA-6A9E-6443-80B7-CD4CED0FB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9680172" cy="4925377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Model</a:t>
            </a:r>
          </a:p>
          <a:p>
            <a:pPr lvl="1"/>
            <a:r>
              <a:rPr lang="en-GB" sz="2500" dirty="0"/>
              <a:t>Explainable</a:t>
            </a:r>
          </a:p>
          <a:p>
            <a:pPr lvl="1"/>
            <a:r>
              <a:rPr lang="en-GB" sz="2500" dirty="0"/>
              <a:t>Forecast has prediction intervals</a:t>
            </a:r>
          </a:p>
          <a:p>
            <a:pPr lvl="1"/>
            <a:r>
              <a:rPr lang="en-GB" sz="2500" dirty="0"/>
              <a:t>Forecast horizon 6-12 months</a:t>
            </a:r>
          </a:p>
          <a:p>
            <a:pPr lvl="1"/>
            <a:r>
              <a:rPr lang="en-GB" sz="2500" dirty="0"/>
              <a:t>Uses prior information of population (if data is limited)</a:t>
            </a:r>
          </a:p>
          <a:p>
            <a:r>
              <a:rPr lang="en-GB" sz="2900" dirty="0"/>
              <a:t>Usage tool</a:t>
            </a:r>
          </a:p>
          <a:p>
            <a:pPr lvl="1"/>
            <a:r>
              <a:rPr lang="en-GB" sz="2500" dirty="0"/>
              <a:t>No separate log in/install</a:t>
            </a:r>
          </a:p>
          <a:p>
            <a:pPr lvl="1"/>
            <a:r>
              <a:rPr lang="en-GB" sz="2500" dirty="0"/>
              <a:t>Quick visualisation of results (no waiting)</a:t>
            </a:r>
          </a:p>
          <a:p>
            <a:pPr lvl="1"/>
            <a:r>
              <a:rPr lang="en-GB" sz="2500" dirty="0"/>
              <a:t>Scalable up to 35k transformers</a:t>
            </a:r>
          </a:p>
          <a:p>
            <a:pPr lvl="1"/>
            <a:r>
              <a:rPr lang="en-GB" sz="2500" dirty="0"/>
              <a:t>Sorting on urgency</a:t>
            </a:r>
          </a:p>
          <a:p>
            <a:pPr lvl="1"/>
            <a:r>
              <a:rPr lang="en-GB" sz="2500" dirty="0"/>
              <a:t>Reliable (tool + forecast) </a:t>
            </a:r>
          </a:p>
          <a:p>
            <a:pPr lvl="1"/>
            <a:r>
              <a:rPr lang="en-GB" sz="2500" dirty="0"/>
              <a:t>Export results possible for other tools (e.g. Vision, Power BI dashboards)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3407272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Props1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37979</TotalTime>
  <Words>657</Words>
  <Application>Microsoft Macintosh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.LucidaGrandeUI</vt:lpstr>
      <vt:lpstr>Arial</vt:lpstr>
      <vt:lpstr>Calibri</vt:lpstr>
      <vt:lpstr>Cambria Math</vt:lpstr>
      <vt:lpstr>Tahoma</vt:lpstr>
      <vt:lpstr>Trebuchet MS</vt:lpstr>
      <vt:lpstr>Wingdings 2</vt:lpstr>
      <vt:lpstr>Enexis Netbeheer</vt:lpstr>
      <vt:lpstr>Capacity forecast on DALI data.</vt:lpstr>
      <vt:lpstr>Inhoud komend half uur</vt:lpstr>
      <vt:lpstr>Aanleiding</vt:lpstr>
      <vt:lpstr>Vergezicht oplossing</vt:lpstr>
      <vt:lpstr>Project actoren</vt:lpstr>
      <vt:lpstr>Way of Working vanuit Data Science/JADS: CRISP-DM</vt:lpstr>
      <vt:lpstr>Focus afgelopen sprint (documented in report)</vt:lpstr>
      <vt:lpstr>Flow Down Business value</vt:lpstr>
      <vt:lpstr>Requirements for achieving value</vt:lpstr>
      <vt:lpstr>Data</vt:lpstr>
      <vt:lpstr>Model</vt:lpstr>
      <vt:lpstr>Discussie</vt:lpstr>
      <vt:lpstr>Focus komende sprint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48</cp:revision>
  <dcterms:created xsi:type="dcterms:W3CDTF">2021-02-10T13:01:04Z</dcterms:created>
  <dcterms:modified xsi:type="dcterms:W3CDTF">2021-11-04T08:15:39Z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