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1"/>
  </p:notesMasterIdLst>
  <p:sldIdLst>
    <p:sldId id="268" r:id="rId7"/>
    <p:sldId id="291" r:id="rId8"/>
    <p:sldId id="272" r:id="rId9"/>
    <p:sldId id="294" r:id="rId10"/>
    <p:sldId id="289" r:id="rId11"/>
    <p:sldId id="290" r:id="rId12"/>
    <p:sldId id="277" r:id="rId13"/>
    <p:sldId id="292" r:id="rId14"/>
    <p:sldId id="283" r:id="rId15"/>
    <p:sldId id="270" r:id="rId16"/>
    <p:sldId id="287" r:id="rId17"/>
    <p:sldId id="281" r:id="rId18"/>
    <p:sldId id="284" r:id="rId19"/>
    <p:sldId id="26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A106AD-4F0E-7244-BB5F-0CFA0DDC77B7}">
          <p14:sldIdLst>
            <p14:sldId id="268"/>
            <p14:sldId id="291"/>
          </p14:sldIdLst>
        </p14:section>
        <p14:section name="context" id="{64EE1A29-EC84-B748-84B3-D7812FE55167}">
          <p14:sldIdLst>
            <p14:sldId id="272"/>
            <p14:sldId id="294"/>
            <p14:sldId id="289"/>
            <p14:sldId id="290"/>
            <p14:sldId id="277"/>
          </p14:sldIdLst>
        </p14:section>
        <p14:section name="value" id="{06EB65C1-782E-E64A-822E-3358A773157A}">
          <p14:sldIdLst>
            <p14:sldId id="292"/>
          </p14:sldIdLst>
        </p14:section>
        <p14:section name="data" id="{D3724A0C-9DFE-0547-BEB1-5D43CED69ACE}">
          <p14:sldIdLst>
            <p14:sldId id="283"/>
          </p14:sldIdLst>
        </p14:section>
        <p14:section name="model" id="{51B05F3E-FCD1-3546-8EF7-08A64572FA6B}">
          <p14:sldIdLst>
            <p14:sldId id="270"/>
            <p14:sldId id="287"/>
            <p14:sldId id="281"/>
            <p14:sldId id="28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60D"/>
    <a:srgbClr val="8DA40C"/>
    <a:srgbClr val="FF58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 autoAdjust="0"/>
    <p:restoredTop sz="94402" autoAdjust="0"/>
  </p:normalViewPr>
  <p:slideViewPr>
    <p:cSldViewPr snapToGrid="0" snapToObjects="1">
      <p:cViewPr varScale="1">
        <p:scale>
          <a:sx n="125" d="100"/>
          <a:sy n="125" d="100"/>
        </p:scale>
        <p:origin x="168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15-09-2021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7EE9-523C-6042-BF6F-A6012369235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9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15/09/2021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73" r:id="rId13"/>
    <p:sldLayoutId id="2147483665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tiff"/><Relationship Id="rId5" Type="http://schemas.openxmlformats.org/officeDocument/2006/relationships/image" Target="NUL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JADS-Enexis, September 2021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2BF8FA2-E21F-E44F-AC4E-29289EF919BA}"/>
              </a:ext>
            </a:extLst>
          </p:cNvPr>
          <p:cNvSpPr/>
          <p:nvPr/>
        </p:nvSpPr>
        <p:spPr>
          <a:xfrm>
            <a:off x="726112" y="5529741"/>
            <a:ext cx="2290417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</a:t>
            </a:r>
            <a:r>
              <a:rPr lang="en-NL" sz="3200" dirty="0">
                <a:solidFill>
                  <a:schemeClr val="bg1"/>
                </a:solidFill>
              </a:rPr>
              <a:t>ontext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D71FDE9F-B8A5-744B-9DF2-7C19CD03F8EC}"/>
              </a:ext>
            </a:extLst>
          </p:cNvPr>
          <p:cNvSpPr/>
          <p:nvPr/>
        </p:nvSpPr>
        <p:spPr>
          <a:xfrm>
            <a:off x="2836191" y="5529741"/>
            <a:ext cx="1942997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status</a:t>
            </a:r>
            <a:endParaRPr lang="en-NL" sz="320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34A7F3E3-CA8A-BF45-A0FC-BF76404E5B05}"/>
              </a:ext>
            </a:extLst>
          </p:cNvPr>
          <p:cNvSpPr/>
          <p:nvPr/>
        </p:nvSpPr>
        <p:spPr>
          <a:xfrm>
            <a:off x="4602997" y="5529741"/>
            <a:ext cx="2286270" cy="7349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outlook</a:t>
            </a:r>
            <a:endParaRPr lang="en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22" y="149715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AF52B-31D7-C741-9AD6-FD57795666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1" y="2650774"/>
            <a:ext cx="4575011" cy="3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7823-28C5-7146-A3A7-3A4E8A25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64" y="3154388"/>
            <a:ext cx="5927836" cy="350792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95CCA9-C609-D347-89D5-C82535ACEC2D}"/>
              </a:ext>
            </a:extLst>
          </p:cNvPr>
          <p:cNvSpPr/>
          <p:nvPr/>
        </p:nvSpPr>
        <p:spPr>
          <a:xfrm>
            <a:off x="168163" y="3154389"/>
            <a:ext cx="3165345" cy="2297290"/>
          </a:xfrm>
          <a:prstGeom prst="roundRect">
            <a:avLst>
              <a:gd name="adj" fmla="val 91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49716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05B63-8E6E-774F-9998-2CF1D2FDB962}"/>
              </a:ext>
            </a:extLst>
          </p:cNvPr>
          <p:cNvSpPr/>
          <p:nvPr/>
        </p:nvSpPr>
        <p:spPr>
          <a:xfrm>
            <a:off x="4642251" y="4166889"/>
            <a:ext cx="1442174" cy="12847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972AE1-2A7F-FA49-BBE7-2490F06AA9A7}"/>
              </a:ext>
            </a:extLst>
          </p:cNvPr>
          <p:cNvSpPr/>
          <p:nvPr/>
        </p:nvSpPr>
        <p:spPr>
          <a:xfrm>
            <a:off x="2291786" y="5445348"/>
            <a:ext cx="1123065" cy="12169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23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136" y="1566863"/>
            <a:ext cx="5787663" cy="4598987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NL" dirty="0"/>
              <a:t>n historic / observed data</a:t>
            </a:r>
          </a:p>
          <a:p>
            <a:pPr lvl="1"/>
            <a:r>
              <a:rPr lang="en-NL" dirty="0"/>
              <a:t>95% quantile band (needs attention)</a:t>
            </a:r>
          </a:p>
          <a:p>
            <a:pPr lvl="1"/>
            <a:r>
              <a:rPr lang="en-NL" dirty="0"/>
              <a:t>Issues with scaling of data for estimation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C87B2C-23B6-B748-9AAF-24E3B8F5D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75"/>
          <a:stretch/>
        </p:blipFill>
        <p:spPr bwMode="auto">
          <a:xfrm>
            <a:off x="394384" y="3090019"/>
            <a:ext cx="8880253" cy="32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A9477-0FA8-474B-AF70-9EF10D31B3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205" y="485053"/>
            <a:ext cx="4300470" cy="2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E8D-7247-E64A-BEE9-ABAF77D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Forecasting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0051-9E42-6446-A441-2AE0C7332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L" dirty="0"/>
              <a:t>First impression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not too bad</a:t>
            </a:r>
          </a:p>
          <a:p>
            <a:r>
              <a:rPr lang="en-NL" dirty="0"/>
              <a:t>Next step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validation with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DF9C-BA35-C644-B37A-94976D1057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NL" dirty="0"/>
              <a:t>Request </a:t>
            </a:r>
            <a:r>
              <a:rPr lang="en-NL" dirty="0">
                <a:sym typeface="Wingdings" pitchFamily="2" charset="2"/>
              </a:rPr>
              <a:t> overloading use cases 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A2E6E-2C6C-9641-8126-96DDFC82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988117"/>
            <a:ext cx="86233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elektriciteitsnet enexis">
            <a:extLst>
              <a:ext uri="{FF2B5EF4-FFF2-40B4-BE49-F238E27FC236}">
                <a16:creationId xmlns:a16="http://schemas.microsoft.com/office/drawing/2014/main" id="{FABA8B15-388A-4C4A-A6B7-CBAF03B14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4294" r="5906" b="8731"/>
          <a:stretch/>
        </p:blipFill>
        <p:spPr bwMode="auto">
          <a:xfrm>
            <a:off x="1565329" y="1954216"/>
            <a:ext cx="10473787" cy="44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B00B3-9316-9842-8D19-3747E84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014" y="188210"/>
            <a:ext cx="7591102" cy="1346122"/>
          </a:xfrm>
        </p:spPr>
        <p:txBody>
          <a:bodyPr/>
          <a:lstStyle/>
          <a:p>
            <a:pPr algn="ctr"/>
            <a:r>
              <a:rPr lang="en-NL" sz="2800" dirty="0"/>
              <a:t>Grid management </a:t>
            </a:r>
            <a:br>
              <a:rPr lang="en-NL" sz="2800" dirty="0"/>
            </a:br>
            <a:br>
              <a:rPr lang="en-NL" sz="2800" dirty="0"/>
            </a:br>
            <a:r>
              <a:rPr lang="en-NL" sz="2800" dirty="0"/>
              <a:t>overhead line </a:t>
            </a:r>
            <a:r>
              <a:rPr lang="en-NL" sz="2800" dirty="0">
                <a:sym typeface="Wingdings" pitchFamily="2" charset="2"/>
              </a:rPr>
              <a:t> Enexis  </a:t>
            </a:r>
            <a:r>
              <a:rPr lang="en-NL" sz="2800" dirty="0"/>
              <a:t>your fusebox</a:t>
            </a:r>
            <a:endParaRPr lang="en-NL" dirty="0"/>
          </a:p>
        </p:txBody>
      </p:sp>
      <p:pic>
        <p:nvPicPr>
          <p:cNvPr id="2050" name="Picture 2" descr="Wie is Enexis Netbeheer? | Enexis Netbeheer">
            <a:extLst>
              <a:ext uri="{FF2B5EF4-FFF2-40B4-BE49-F238E27FC236}">
                <a16:creationId xmlns:a16="http://schemas.microsoft.com/office/drawing/2014/main" id="{44CA4A4C-F1A7-A948-A286-84AE8CD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" y="188210"/>
            <a:ext cx="3826392" cy="45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marL="363" indent="0">
              <a:buNone/>
            </a:pPr>
            <a:r>
              <a:rPr lang="en-GB" sz="2000" dirty="0"/>
              <a:t>Traditional method</a:t>
            </a:r>
          </a:p>
          <a:p>
            <a:r>
              <a:rPr lang="en-GB" sz="2000" dirty="0"/>
              <a:t>Y</a:t>
            </a:r>
            <a:r>
              <a:rPr lang="en-NL" sz="2000" dirty="0"/>
              <a:t>early loading assessed from drag pointer</a:t>
            </a:r>
          </a:p>
          <a:p>
            <a:r>
              <a:rPr lang="en-NL" sz="2000" dirty="0"/>
              <a:t>Transformer towards limit </a:t>
            </a:r>
            <a:r>
              <a:rPr lang="en-NL" sz="2000" dirty="0">
                <a:sym typeface="Wingdings" pitchFamily="2" charset="2"/>
              </a:rPr>
              <a:t> action (takes months)</a:t>
            </a:r>
          </a:p>
          <a:p>
            <a:endParaRPr lang="en-NL" sz="2000" dirty="0">
              <a:sym typeface="Wingdings" pitchFamily="2" charset="2"/>
            </a:endParaRPr>
          </a:p>
          <a:p>
            <a:pPr marL="363" indent="0">
              <a:buNone/>
            </a:pPr>
            <a:r>
              <a:rPr lang="en-NL" sz="2000" dirty="0">
                <a:sym typeface="Wingdings" pitchFamily="2" charset="2"/>
              </a:rPr>
              <a:t>Current situation</a:t>
            </a:r>
            <a:endParaRPr lang="en-NL" sz="1800" dirty="0"/>
          </a:p>
          <a:p>
            <a:r>
              <a:rPr lang="en-NL" sz="2000" dirty="0"/>
              <a:t>Energy transition </a:t>
            </a:r>
            <a:r>
              <a:rPr lang="en-NL" sz="2000" dirty="0">
                <a:sym typeface="Wingdings" pitchFamily="2" charset="2"/>
              </a:rPr>
              <a:t> </a:t>
            </a:r>
            <a:r>
              <a:rPr lang="en-NL" sz="2000" dirty="0"/>
              <a:t>transformer loading increases rapidly</a:t>
            </a:r>
          </a:p>
          <a:p>
            <a:r>
              <a:rPr lang="en-GB" sz="2000" dirty="0"/>
              <a:t>T</a:t>
            </a:r>
            <a:r>
              <a:rPr lang="en-NL" sz="2000" dirty="0"/>
              <a:t>raditional method </a:t>
            </a:r>
            <a:r>
              <a:rPr lang="en-NL" sz="2000" dirty="0">
                <a:sym typeface="Wingdings" pitchFamily="2" charset="2"/>
              </a:rPr>
              <a:t> </a:t>
            </a:r>
            <a:r>
              <a:rPr lang="en-NL" sz="2000" dirty="0"/>
              <a:t>overlading situations (reliability + safety issues)</a:t>
            </a:r>
          </a:p>
          <a:p>
            <a:r>
              <a:rPr lang="en-NL" sz="2000" dirty="0"/>
              <a:t>But … 15 minute data on 10k/35k transformers available nowadays (a.k.a. DALI) …</a:t>
            </a:r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planning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  <p:pic>
        <p:nvPicPr>
          <p:cNvPr id="22" name="Picture 2" descr="Image result for elektriciteitsnet enexis">
            <a:extLst>
              <a:ext uri="{FF2B5EF4-FFF2-40B4-BE49-F238E27FC236}">
                <a16:creationId xmlns:a16="http://schemas.microsoft.com/office/drawing/2014/main" id="{978DDDD6-AAAE-2B43-9243-A99FE1A64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48312" r="5906" b="8731"/>
          <a:stretch/>
        </p:blipFill>
        <p:spPr bwMode="auto">
          <a:xfrm>
            <a:off x="3951790" y="82394"/>
            <a:ext cx="8146264" cy="17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60666C7C-146F-C244-9F7A-E53B1565E750}"/>
              </a:ext>
            </a:extLst>
          </p:cNvPr>
          <p:cNvSpPr/>
          <p:nvPr/>
        </p:nvSpPr>
        <p:spPr>
          <a:xfrm>
            <a:off x="7116024" y="1838923"/>
            <a:ext cx="697117" cy="53633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3074" name="Picture 2" descr="Eleq Biv72-E 250/5a - 372415E kopen? - Elektrobode.nl">
            <a:extLst>
              <a:ext uri="{FF2B5EF4-FFF2-40B4-BE49-F238E27FC236}">
                <a16:creationId xmlns:a16="http://schemas.microsoft.com/office/drawing/2014/main" id="{A80DC099-2653-AB4E-B27D-140C8A9E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65" y="2107090"/>
            <a:ext cx="2533770" cy="2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Up Arrow Callout 23">
            <a:extLst>
              <a:ext uri="{FF2B5EF4-FFF2-40B4-BE49-F238E27FC236}">
                <a16:creationId xmlns:a16="http://schemas.microsoft.com/office/drawing/2014/main" id="{F3312EE5-A811-6F48-AB96-F9E5D73839F9}"/>
              </a:ext>
            </a:extLst>
          </p:cNvPr>
          <p:cNvSpPr/>
          <p:nvPr/>
        </p:nvSpPr>
        <p:spPr>
          <a:xfrm>
            <a:off x="1646022" y="5643073"/>
            <a:ext cx="2305768" cy="803601"/>
          </a:xfrm>
          <a:prstGeom prst="upArrowCallout">
            <a:avLst>
              <a:gd name="adj1" fmla="val 28047"/>
              <a:gd name="adj2" fmla="val 31457"/>
              <a:gd name="adj3" fmla="val 35459"/>
              <a:gd name="adj4" fmla="val 5214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Let’s use that data!</a:t>
            </a:r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lnSpcReduction="10000"/>
          </a:bodyPr>
          <a:lstStyle/>
          <a:p>
            <a:pPr marL="363" indent="0">
              <a:buNone/>
            </a:pPr>
            <a:r>
              <a:rPr lang="en-NL" dirty="0"/>
              <a:t>Forecast capacity 6-12 months ahead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marL="363" indent="0">
              <a:buNone/>
            </a:pPr>
            <a:r>
              <a:rPr lang="en-GB" dirty="0"/>
              <a:t>E</a:t>
            </a:r>
            <a:r>
              <a:rPr lang="en-NL" dirty="0"/>
              <a:t>xample: </a:t>
            </a:r>
          </a:p>
          <a:p>
            <a:r>
              <a:rPr lang="en-GB" dirty="0"/>
              <a:t>P</a:t>
            </a:r>
            <a:r>
              <a:rPr lang="en-NL" dirty="0"/>
              <a:t>redict </a:t>
            </a:r>
            <a:r>
              <a:rPr lang="en-GB" dirty="0"/>
              <a:t>in</a:t>
            </a:r>
            <a:r>
              <a:rPr lang="en-NL" dirty="0"/>
              <a:t> autumn a probability over overloading in spring.</a:t>
            </a:r>
          </a:p>
          <a:p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1C2002-96F0-B542-AEBF-AA19496AE24B}"/>
              </a:ext>
            </a:extLst>
          </p:cNvPr>
          <p:cNvGrpSpPr/>
          <p:nvPr/>
        </p:nvGrpSpPr>
        <p:grpSpPr>
          <a:xfrm>
            <a:off x="6096000" y="948885"/>
            <a:ext cx="5138835" cy="4494639"/>
            <a:chOff x="4572000" y="2209804"/>
            <a:chExt cx="4601538" cy="4024697"/>
          </a:xfrm>
        </p:grpSpPr>
        <p:pic>
          <p:nvPicPr>
            <p:cNvPr id="5" name="Picture 2" descr="enter image description here">
              <a:extLst>
                <a:ext uri="{FF2B5EF4-FFF2-40B4-BE49-F238E27FC236}">
                  <a16:creationId xmlns:a16="http://schemas.microsoft.com/office/drawing/2014/main" id="{54DE9E39-DF02-CA4C-A235-84BC891D79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DE8B2C5F-CD17-2A4B-9D46-E1602ADAF2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nter image description here">
              <a:extLst>
                <a:ext uri="{FF2B5EF4-FFF2-40B4-BE49-F238E27FC236}">
                  <a16:creationId xmlns:a16="http://schemas.microsoft.com/office/drawing/2014/main" id="{EC36BEDB-2F3A-F647-80E6-21B55418C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308E0A-4B3A-B849-9A64-1C05ACE4A12E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33885-2A7A-A94A-B98B-CB24B0E1808B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71104-305A-144E-B207-E96E6F3A9347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BC3E5-D18C-1847-BABB-B08D1F0CA3D2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F760EE-BA79-9C4D-858B-0014882CB2C3}"/>
                </a:ext>
              </a:extLst>
            </p:cNvPr>
            <p:cNvCxnSpPr>
              <a:cxnSpLocks/>
              <a:endCxn id="15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918BB-6D5F-0A4C-B4A1-0E98FA69C481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170E1C-424F-484F-98A7-FC5413E9ED76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D8FF-FF8F-C94D-A1FE-1D4FC2DDDC71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3B17C4-CB82-E448-889D-83E63CEAFA23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8CF91-A0E3-444D-8AFC-A768873B4991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0D25D-3672-374C-8987-7FDFCAF342CA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Goal of Spark project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55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7E235E-1EDD-FB49-B451-B715D77B0AA0}"/>
              </a:ext>
            </a:extLst>
          </p:cNvPr>
          <p:cNvCxnSpPr>
            <a:cxnSpLocks/>
          </p:cNvCxnSpPr>
          <p:nvPr/>
        </p:nvCxnSpPr>
        <p:spPr>
          <a:xfrm flipH="1">
            <a:off x="8781277" y="156014"/>
            <a:ext cx="27774" cy="6530295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FEFA2F-F303-D545-9ADD-1784AEE1FD62}"/>
              </a:ext>
            </a:extLst>
          </p:cNvPr>
          <p:cNvCxnSpPr>
            <a:cxnSpLocks/>
          </p:cNvCxnSpPr>
          <p:nvPr/>
        </p:nvCxnSpPr>
        <p:spPr>
          <a:xfrm flipH="1">
            <a:off x="3842764" y="156015"/>
            <a:ext cx="27774" cy="6530295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D79E158-460E-184E-8CEC-D810081791B0}"/>
              </a:ext>
            </a:extLst>
          </p:cNvPr>
          <p:cNvGrpSpPr/>
          <p:nvPr/>
        </p:nvGrpSpPr>
        <p:grpSpPr>
          <a:xfrm>
            <a:off x="240766" y="1378300"/>
            <a:ext cx="997527" cy="961901"/>
            <a:chOff x="683999" y="1935678"/>
            <a:chExt cx="997527" cy="961901"/>
          </a:xfrm>
        </p:grpSpPr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F9B93069-210D-0E43-8C4D-E1EDDCA0E36C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5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DB653E80-D7CC-1D4E-BFBE-7848FA05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632C918-4737-F14E-95D2-27C7065F8D2F}"/>
              </a:ext>
            </a:extLst>
          </p:cNvPr>
          <p:cNvSpPr/>
          <p:nvPr/>
        </p:nvSpPr>
        <p:spPr>
          <a:xfrm>
            <a:off x="9694260" y="1384148"/>
            <a:ext cx="2156748" cy="1767420"/>
          </a:xfrm>
          <a:prstGeom prst="roundRect">
            <a:avLst>
              <a:gd name="adj" fmla="val 119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L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5132F39D-0E77-8A43-AEA7-55D015930BA3}"/>
              </a:ext>
            </a:extLst>
          </p:cNvPr>
          <p:cNvSpPr/>
          <p:nvPr/>
        </p:nvSpPr>
        <p:spPr>
          <a:xfrm>
            <a:off x="4766931" y="1717802"/>
            <a:ext cx="3134544" cy="39839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6A59F-36AB-644C-8B1C-D4B3E2627F4D}"/>
              </a:ext>
            </a:extLst>
          </p:cNvPr>
          <p:cNvGrpSpPr/>
          <p:nvPr/>
        </p:nvGrpSpPr>
        <p:grpSpPr>
          <a:xfrm>
            <a:off x="222043" y="1687026"/>
            <a:ext cx="997527" cy="961901"/>
            <a:chOff x="683999" y="1935678"/>
            <a:chExt cx="997527" cy="961901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C3532981-5B06-7E47-A284-C84AC4AC2608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26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F189327-37A9-E642-8B24-ADCD12569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Pentagon 9">
            <a:hlinkClick r:id="rId4" action="ppaction://hlinksldjump"/>
            <a:extLst>
              <a:ext uri="{FF2B5EF4-FFF2-40B4-BE49-F238E27FC236}">
                <a16:creationId xmlns:a16="http://schemas.microsoft.com/office/drawing/2014/main" id="{A99D7267-C9DD-3144-A227-64691051763C}"/>
              </a:ext>
            </a:extLst>
          </p:cNvPr>
          <p:cNvSpPr/>
          <p:nvPr/>
        </p:nvSpPr>
        <p:spPr>
          <a:xfrm>
            <a:off x="1573547" y="1714151"/>
            <a:ext cx="1591293" cy="8839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weekly extremes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DE706-58C1-D146-8461-3B2084B7F396}"/>
              </a:ext>
            </a:extLst>
          </p:cNvPr>
          <p:cNvGrpSpPr/>
          <p:nvPr/>
        </p:nvGrpSpPr>
        <p:grpSpPr>
          <a:xfrm>
            <a:off x="3344002" y="1687026"/>
            <a:ext cx="997527" cy="961901"/>
            <a:chOff x="683999" y="1935678"/>
            <a:chExt cx="997527" cy="96190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539D27EF-F5E1-9347-A4EA-F977B71D6A5B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FBD62B4B-BC72-5C40-A624-3EFEA31FB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8B1673-652D-1A41-BA63-F3B7F9B151B6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 flipV="1">
            <a:off x="1219570" y="2156101"/>
            <a:ext cx="3539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55825-5C0B-9545-885F-9114DE060F83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3164840" y="2156101"/>
            <a:ext cx="1791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81D08ECC-F631-D04F-919C-4FB2B54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50" y="2084663"/>
            <a:ext cx="2324311" cy="25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162877B-1345-8D4B-AB8D-4E6938D7739B}"/>
              </a:ext>
            </a:extLst>
          </p:cNvPr>
          <p:cNvGrpSpPr/>
          <p:nvPr/>
        </p:nvGrpSpPr>
        <p:grpSpPr>
          <a:xfrm>
            <a:off x="5084450" y="4670158"/>
            <a:ext cx="2324311" cy="873100"/>
            <a:chOff x="6006341" y="4644805"/>
            <a:chExt cx="2324311" cy="8731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BD84FC-CF56-4042-97F8-31584BF2DD5D}"/>
                </a:ext>
              </a:extLst>
            </p:cNvPr>
            <p:cNvGrpSpPr/>
            <p:nvPr/>
          </p:nvGrpSpPr>
          <p:grpSpPr>
            <a:xfrm>
              <a:off x="6006341" y="4644805"/>
              <a:ext cx="2324311" cy="873100"/>
              <a:chOff x="8846108" y="3809769"/>
              <a:chExt cx="2324311" cy="873100"/>
            </a:xfrm>
          </p:grpSpPr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C62C47C8-04DF-A64B-9033-CC68A7B82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732"/>
              <a:stretch/>
            </p:blipFill>
            <p:spPr bwMode="auto">
              <a:xfrm>
                <a:off x="8846108" y="3809769"/>
                <a:ext cx="2324311" cy="873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A99AE-427D-F947-91E0-4D377148BD3C}"/>
                  </a:ext>
                </a:extLst>
              </p:cNvPr>
              <p:cNvSpPr/>
              <p:nvPr/>
            </p:nvSpPr>
            <p:spPr>
              <a:xfrm>
                <a:off x="8965871" y="3891134"/>
                <a:ext cx="2168923" cy="7278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C407CB3-EF58-6747-9F73-EFEC51ECFAB2}"/>
                </a:ext>
              </a:extLst>
            </p:cNvPr>
            <p:cNvCxnSpPr/>
            <p:nvPr/>
          </p:nvCxnSpPr>
          <p:spPr>
            <a:xfrm>
              <a:off x="6161729" y="5359055"/>
              <a:ext cx="475013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E1D12B-1B9E-5A41-AC6F-4CA49686BEF5}"/>
                </a:ext>
              </a:extLst>
            </p:cNvPr>
            <p:cNvCxnSpPr>
              <a:cxnSpLocks/>
            </p:cNvCxnSpPr>
            <p:nvPr/>
          </p:nvCxnSpPr>
          <p:spPr>
            <a:xfrm>
              <a:off x="7145402" y="5359055"/>
              <a:ext cx="110638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0DFD36-F002-F74F-834C-075ACBD635F5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42" y="5083943"/>
              <a:ext cx="50866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C8E9D0-B3B4-B94F-AD03-962C922D4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40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D96F8D-6F9B-2948-94DD-4CD6D524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742" y="5083943"/>
              <a:ext cx="0" cy="29239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36430-776D-114A-BCE9-D9B63ED774FB}"/>
              </a:ext>
            </a:extLst>
          </p:cNvPr>
          <p:cNvCxnSpPr>
            <a:cxnSpLocks/>
          </p:cNvCxnSpPr>
          <p:nvPr/>
        </p:nvCxnSpPr>
        <p:spPr>
          <a:xfrm>
            <a:off x="4341529" y="2156101"/>
            <a:ext cx="4320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3EDD99-974F-E146-A43C-6F2753C2D6E8}"/>
              </a:ext>
            </a:extLst>
          </p:cNvPr>
          <p:cNvCxnSpPr>
            <a:cxnSpLocks/>
          </p:cNvCxnSpPr>
          <p:nvPr/>
        </p:nvCxnSpPr>
        <p:spPr>
          <a:xfrm>
            <a:off x="7885291" y="2184646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AC8DBF-B4CA-4B43-8F7D-7DA1950AD985}"/>
              </a:ext>
            </a:extLst>
          </p:cNvPr>
          <p:cNvGrpSpPr/>
          <p:nvPr/>
        </p:nvGrpSpPr>
        <p:grpSpPr>
          <a:xfrm>
            <a:off x="8294509" y="1710069"/>
            <a:ext cx="997527" cy="961901"/>
            <a:chOff x="683999" y="1935678"/>
            <a:chExt cx="997527" cy="961901"/>
          </a:xfrm>
        </p:grpSpPr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16BDA198-EC41-164F-8A15-D77BE8C1CA34}"/>
                </a:ext>
              </a:extLst>
            </p:cNvPr>
            <p:cNvSpPr/>
            <p:nvPr/>
          </p:nvSpPr>
          <p:spPr>
            <a:xfrm>
              <a:off x="683999" y="1935678"/>
              <a:ext cx="997527" cy="93815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Snowflake: carrières en profielen voor huidige medewerkers | Referrals  zoeken | LinkedIn">
              <a:extLst>
                <a:ext uri="{FF2B5EF4-FFF2-40B4-BE49-F238E27FC236}">
                  <a16:creationId xmlns:a16="http://schemas.microsoft.com/office/drawing/2014/main" id="{06E7FD69-8BFE-1E4E-B809-82D509F47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8" y="2137952"/>
              <a:ext cx="759627" cy="759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56C1148-E446-4D48-8362-D001484E5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125" y="1500742"/>
            <a:ext cx="1909686" cy="165573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E94CE-77AD-D246-98AE-97071DE6EB9F}"/>
              </a:ext>
            </a:extLst>
          </p:cNvPr>
          <p:cNvCxnSpPr>
            <a:cxnSpLocks/>
          </p:cNvCxnSpPr>
          <p:nvPr/>
        </p:nvCxnSpPr>
        <p:spPr>
          <a:xfrm>
            <a:off x="9292036" y="2184646"/>
            <a:ext cx="397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3D6559-CEF9-4544-857A-42EA2A52C03E}"/>
              </a:ext>
            </a:extLst>
          </p:cNvPr>
          <p:cNvGrpSpPr/>
          <p:nvPr/>
        </p:nvGrpSpPr>
        <p:grpSpPr>
          <a:xfrm>
            <a:off x="1689537" y="531010"/>
            <a:ext cx="881060" cy="506041"/>
            <a:chOff x="2016251" y="4393696"/>
            <a:chExt cx="881060" cy="506041"/>
          </a:xfrm>
        </p:grpSpPr>
        <p:sp>
          <p:nvSpPr>
            <p:cNvPr id="85" name="Curved Left Arrow 84">
              <a:extLst>
                <a:ext uri="{FF2B5EF4-FFF2-40B4-BE49-F238E27FC236}">
                  <a16:creationId xmlns:a16="http://schemas.microsoft.com/office/drawing/2014/main" id="{43DCE9B0-5822-7044-A5DB-C150E8100EE9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0" name="Curved Left Arrow 89">
              <a:extLst>
                <a:ext uri="{FF2B5EF4-FFF2-40B4-BE49-F238E27FC236}">
                  <a16:creationId xmlns:a16="http://schemas.microsoft.com/office/drawing/2014/main" id="{D5790EA2-38A9-7644-BFB9-AB9436C6D78B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83306E-DE2A-344D-898D-37C45CBCE0BD}"/>
              </a:ext>
            </a:extLst>
          </p:cNvPr>
          <p:cNvGrpSpPr/>
          <p:nvPr/>
        </p:nvGrpSpPr>
        <p:grpSpPr>
          <a:xfrm>
            <a:off x="5865847" y="530582"/>
            <a:ext cx="881060" cy="506041"/>
            <a:chOff x="2016251" y="4393696"/>
            <a:chExt cx="881060" cy="506041"/>
          </a:xfrm>
        </p:grpSpPr>
        <p:sp>
          <p:nvSpPr>
            <p:cNvPr id="93" name="Curved Left Arrow 92">
              <a:extLst>
                <a:ext uri="{FF2B5EF4-FFF2-40B4-BE49-F238E27FC236}">
                  <a16:creationId xmlns:a16="http://schemas.microsoft.com/office/drawing/2014/main" id="{7A2E9A0D-1C46-664C-A8AC-F7FBCBAB1775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4" name="Curved Left Arrow 93">
              <a:extLst>
                <a:ext uri="{FF2B5EF4-FFF2-40B4-BE49-F238E27FC236}">
                  <a16:creationId xmlns:a16="http://schemas.microsoft.com/office/drawing/2014/main" id="{E7FA653C-779F-E24D-AD25-742F3A79374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674CFC-4386-8243-91A1-6871DDE74046}"/>
              </a:ext>
            </a:extLst>
          </p:cNvPr>
          <p:cNvGrpSpPr/>
          <p:nvPr/>
        </p:nvGrpSpPr>
        <p:grpSpPr>
          <a:xfrm>
            <a:off x="10322045" y="530582"/>
            <a:ext cx="881060" cy="506041"/>
            <a:chOff x="2016251" y="4393696"/>
            <a:chExt cx="881060" cy="506041"/>
          </a:xfrm>
        </p:grpSpPr>
        <p:sp>
          <p:nvSpPr>
            <p:cNvPr id="96" name="Curved Left Arrow 95">
              <a:extLst>
                <a:ext uri="{FF2B5EF4-FFF2-40B4-BE49-F238E27FC236}">
                  <a16:creationId xmlns:a16="http://schemas.microsoft.com/office/drawing/2014/main" id="{CF262E4A-17EE-BB45-A352-82DB39597DB0}"/>
                </a:ext>
              </a:extLst>
            </p:cNvPr>
            <p:cNvSpPr/>
            <p:nvPr/>
          </p:nvSpPr>
          <p:spPr>
            <a:xfrm>
              <a:off x="2493818" y="4463187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7" name="Curved Left Arrow 96">
              <a:extLst>
                <a:ext uri="{FF2B5EF4-FFF2-40B4-BE49-F238E27FC236}">
                  <a16:creationId xmlns:a16="http://schemas.microsoft.com/office/drawing/2014/main" id="{F992C4B0-3B05-EB45-B70B-969BBF6474F9}"/>
                </a:ext>
              </a:extLst>
            </p:cNvPr>
            <p:cNvSpPr/>
            <p:nvPr/>
          </p:nvSpPr>
          <p:spPr>
            <a:xfrm rot="10800000">
              <a:off x="2016251" y="4393696"/>
              <a:ext cx="403493" cy="436550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6F538B3-DC47-594E-BA1E-C69790964841}"/>
              </a:ext>
            </a:extLst>
          </p:cNvPr>
          <p:cNvSpPr txBox="1"/>
          <p:nvPr/>
        </p:nvSpPr>
        <p:spPr>
          <a:xfrm>
            <a:off x="1147899" y="156015"/>
            <a:ext cx="18902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m</a:t>
            </a:r>
            <a:r>
              <a:rPr lang="en-NL" dirty="0"/>
              <a:t>onthly / weekly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59A4DC-3952-D44F-90C7-82B10FFCAF54}"/>
              </a:ext>
            </a:extLst>
          </p:cNvPr>
          <p:cNvSpPr txBox="1"/>
          <p:nvPr/>
        </p:nvSpPr>
        <p:spPr>
          <a:xfrm>
            <a:off x="5847124" y="178388"/>
            <a:ext cx="9925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monthly</a:t>
            </a:r>
            <a:endParaRPr lang="en-N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8E2A77-1114-8847-8E4A-6414BBCB1FE1}"/>
              </a:ext>
            </a:extLst>
          </p:cNvPr>
          <p:cNvSpPr txBox="1"/>
          <p:nvPr/>
        </p:nvSpPr>
        <p:spPr>
          <a:xfrm>
            <a:off x="10288983" y="172444"/>
            <a:ext cx="8899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/>
              <a:t>always</a:t>
            </a:r>
            <a:endParaRPr lang="en-NL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3A47638-5779-6E4A-B7F9-E39154A06DBF}"/>
              </a:ext>
            </a:extLst>
          </p:cNvPr>
          <p:cNvCxnSpPr>
            <a:cxnSpLocks/>
          </p:cNvCxnSpPr>
          <p:nvPr/>
        </p:nvCxnSpPr>
        <p:spPr>
          <a:xfrm>
            <a:off x="1238293" y="1571393"/>
            <a:ext cx="8451189" cy="0"/>
          </a:xfrm>
          <a:prstGeom prst="straightConnector1">
            <a:avLst/>
          </a:prstGeom>
          <a:ln w="38100"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D14E0F-3F52-6D49-B73A-6BE6AF8D451D}"/>
              </a:ext>
            </a:extLst>
          </p:cNvPr>
          <p:cNvSpPr txBox="1"/>
          <p:nvPr/>
        </p:nvSpPr>
        <p:spPr>
          <a:xfrm>
            <a:off x="185970" y="1025341"/>
            <a:ext cx="12105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meta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B7E245-F7C8-2C4E-A37F-0CAAE4D4B381}"/>
              </a:ext>
            </a:extLst>
          </p:cNvPr>
          <p:cNvSpPr/>
          <p:nvPr/>
        </p:nvSpPr>
        <p:spPr>
          <a:xfrm>
            <a:off x="4766931" y="4670158"/>
            <a:ext cx="3168258" cy="10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0F7A9D-A3EA-204E-A091-CAC0EC9E5AD8}"/>
              </a:ext>
            </a:extLst>
          </p:cNvPr>
          <p:cNvSpPr txBox="1"/>
          <p:nvPr/>
        </p:nvSpPr>
        <p:spPr>
          <a:xfrm>
            <a:off x="44466" y="2603596"/>
            <a:ext cx="13901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15 min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6C471-27DF-774C-874C-6AF4EAFFDD72}"/>
              </a:ext>
            </a:extLst>
          </p:cNvPr>
          <p:cNvSpPr txBox="1"/>
          <p:nvPr/>
        </p:nvSpPr>
        <p:spPr>
          <a:xfrm>
            <a:off x="3283789" y="2594401"/>
            <a:ext cx="12362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week data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BEA0BC-9FE4-5749-B25B-E025C6890A64}"/>
              </a:ext>
            </a:extLst>
          </p:cNvPr>
          <p:cNvSpPr txBox="1"/>
          <p:nvPr/>
        </p:nvSpPr>
        <p:spPr>
          <a:xfrm>
            <a:off x="8212321" y="2602229"/>
            <a:ext cx="11208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forecasts</a:t>
            </a:r>
            <a:endParaRPr lang="en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83B92C-EF0B-BB42-BADC-DDDA6FD6AA43}"/>
              </a:ext>
            </a:extLst>
          </p:cNvPr>
          <p:cNvSpPr txBox="1"/>
          <p:nvPr/>
        </p:nvSpPr>
        <p:spPr>
          <a:xfrm>
            <a:off x="4567479" y="5683034"/>
            <a:ext cx="385348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Model: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propabilistic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additive model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total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trend +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seasonaility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>
                <a:solidFill>
                  <a:schemeClr val="bg1">
                    <a:lumMod val="65000"/>
                  </a:schemeClr>
                </a:solidFill>
              </a:rPr>
              <a:t>+ switch_load</a:t>
            </a:r>
          </a:p>
        </p:txBody>
      </p:sp>
    </p:spTree>
    <p:extLst>
      <p:ext uri="{BB962C8B-B14F-4D97-AF65-F5344CB8AC3E}">
        <p14:creationId xmlns:p14="http://schemas.microsoft.com/office/powerpoint/2010/main" val="37788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9654C9-2C42-6341-942B-D4E97C1BFBCC}"/>
              </a:ext>
            </a:extLst>
          </p:cNvPr>
          <p:cNvGrpSpPr/>
          <p:nvPr/>
        </p:nvGrpSpPr>
        <p:grpSpPr>
          <a:xfrm>
            <a:off x="336227" y="266046"/>
            <a:ext cx="11508220" cy="1304005"/>
            <a:chOff x="952900" y="1440684"/>
            <a:chExt cx="9085643" cy="10295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22CB0A-CA0C-9543-8D57-079EAA24DEF8}"/>
                </a:ext>
              </a:extLst>
            </p:cNvPr>
            <p:cNvGrpSpPr/>
            <p:nvPr/>
          </p:nvGrpSpPr>
          <p:grpSpPr>
            <a:xfrm>
              <a:off x="952900" y="1848052"/>
              <a:ext cx="9085643" cy="424880"/>
              <a:chOff x="1393083" y="1434164"/>
              <a:chExt cx="9085643" cy="492256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Chevron 18">
                <a:extLst>
                  <a:ext uri="{FF2B5EF4-FFF2-40B4-BE49-F238E27FC236}">
                    <a16:creationId xmlns:a16="http://schemas.microsoft.com/office/drawing/2014/main" id="{5588B0FF-6B94-DB4C-8F0C-B23B1E109867}"/>
                  </a:ext>
                </a:extLst>
              </p:cNvPr>
              <p:cNvSpPr/>
              <p:nvPr/>
            </p:nvSpPr>
            <p:spPr>
              <a:xfrm>
                <a:off x="589374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Modeling</a:t>
                </a:r>
              </a:p>
            </p:txBody>
          </p:sp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A9691E69-999E-9748-85C6-4B525B5E96D9}"/>
                  </a:ext>
                </a:extLst>
              </p:cNvPr>
              <p:cNvSpPr/>
              <p:nvPr/>
            </p:nvSpPr>
            <p:spPr>
              <a:xfrm>
                <a:off x="439352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</a:t>
                </a:r>
                <a:br>
                  <a:rPr lang="en-NL" sz="1200" dirty="0">
                    <a:solidFill>
                      <a:schemeClr val="bg1"/>
                    </a:solidFill>
                  </a:rPr>
                </a:br>
                <a:r>
                  <a:rPr lang="en-NL" sz="1200" dirty="0">
                    <a:solidFill>
                      <a:schemeClr val="bg1"/>
                    </a:solidFill>
                  </a:rPr>
                  <a:t>Preparation</a:t>
                </a:r>
              </a:p>
            </p:txBody>
          </p:sp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292D94D1-B050-D74A-AD87-51C342582D1F}"/>
                  </a:ext>
                </a:extLst>
              </p:cNvPr>
              <p:cNvSpPr/>
              <p:nvPr/>
            </p:nvSpPr>
            <p:spPr>
              <a:xfrm>
                <a:off x="289330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Data Understanding</a:t>
                </a:r>
              </a:p>
            </p:txBody>
          </p:sp>
          <p:sp>
            <p:nvSpPr>
              <p:cNvPr id="22" name="Chevron 21">
                <a:extLst>
                  <a:ext uri="{FF2B5EF4-FFF2-40B4-BE49-F238E27FC236}">
                    <a16:creationId xmlns:a16="http://schemas.microsoft.com/office/drawing/2014/main" id="{F82B9591-A8F9-344F-9F71-C4CF23D933FB}"/>
                  </a:ext>
                </a:extLst>
              </p:cNvPr>
              <p:cNvSpPr/>
              <p:nvPr/>
            </p:nvSpPr>
            <p:spPr>
              <a:xfrm>
                <a:off x="139308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Business Understanding</a:t>
                </a:r>
              </a:p>
            </p:txBody>
          </p:sp>
          <p:sp>
            <p:nvSpPr>
              <p:cNvPr id="23" name="Chevron 22">
                <a:extLst>
                  <a:ext uri="{FF2B5EF4-FFF2-40B4-BE49-F238E27FC236}">
                    <a16:creationId xmlns:a16="http://schemas.microsoft.com/office/drawing/2014/main" id="{C61E2DA3-B284-C143-96BB-5B91FA6290A9}"/>
                  </a:ext>
                </a:extLst>
              </p:cNvPr>
              <p:cNvSpPr/>
              <p:nvPr/>
            </p:nvSpPr>
            <p:spPr>
              <a:xfrm>
                <a:off x="8894184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NL" sz="1200" dirty="0">
                    <a:solidFill>
                      <a:schemeClr val="bg1"/>
                    </a:solidFill>
                  </a:rPr>
                  <a:t>Deployment</a:t>
                </a:r>
              </a:p>
            </p:txBody>
          </p:sp>
          <p:sp>
            <p:nvSpPr>
              <p:cNvPr id="24" name="Chevron 23">
                <a:extLst>
                  <a:ext uri="{FF2B5EF4-FFF2-40B4-BE49-F238E27FC236}">
                    <a16:creationId xmlns:a16="http://schemas.microsoft.com/office/drawing/2014/main" id="{BDEA1DD9-AB57-2E4C-B904-651E3995E08C}"/>
                  </a:ext>
                </a:extLst>
              </p:cNvPr>
              <p:cNvSpPr/>
              <p:nvPr/>
            </p:nvSpPr>
            <p:spPr>
              <a:xfrm>
                <a:off x="7393963" y="1434164"/>
                <a:ext cx="1584542" cy="49225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E</a:t>
                </a:r>
                <a:r>
                  <a:rPr lang="en-NL" sz="1200" dirty="0">
                    <a:solidFill>
                      <a:schemeClr val="bg1"/>
                    </a:solidFill>
                  </a:rPr>
                  <a:t>valuation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28C1A9-0EE9-124C-9B16-EBE536AC6438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2CDBF88-7AAC-6442-878C-5F211D90AF2A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9903F3B-4722-A345-8C6C-0648D3878A7E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1A5BE23A-E0D5-8345-AC34-743E26930808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41B99A1-B979-D046-9B44-5944B9E92D80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EFE10-97BA-E440-AE85-AC79AA59C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333"/>
            <a:ext cx="10812463" cy="873125"/>
          </a:xfrm>
        </p:spPr>
        <p:txBody>
          <a:bodyPr/>
          <a:lstStyle/>
          <a:p>
            <a:r>
              <a:rPr lang="en-NL" dirty="0"/>
              <a:t>backlog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5F6CE5-8930-0443-8953-C139E781120B}"/>
              </a:ext>
            </a:extLst>
          </p:cNvPr>
          <p:cNvGrpSpPr/>
          <p:nvPr/>
        </p:nvGrpSpPr>
        <p:grpSpPr>
          <a:xfrm>
            <a:off x="476147" y="4753856"/>
            <a:ext cx="2374900" cy="1417490"/>
            <a:chOff x="863600" y="1968500"/>
            <a:chExt cx="2374900" cy="1417490"/>
          </a:xfrm>
          <a:solidFill>
            <a:srgbClr val="A6C60D">
              <a:alpha val="50196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CE9DF-7BF6-1449-8C88-D831276AB8EF}"/>
                </a:ext>
              </a:extLst>
            </p:cNvPr>
            <p:cNvSpPr/>
            <p:nvPr/>
          </p:nvSpPr>
          <p:spPr>
            <a:xfrm>
              <a:off x="863600" y="1968500"/>
              <a:ext cx="2374900" cy="141749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data preprocessing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D2C51-B705-3E40-8BCC-05A8199FB43C}"/>
                </a:ext>
              </a:extLst>
            </p:cNvPr>
            <p:cNvSpPr/>
            <p:nvPr/>
          </p:nvSpPr>
          <p:spPr>
            <a:xfrm>
              <a:off x="920750" y="29773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Delete data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from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CFBD7B-C74A-5E47-BDBB-CAF9C049F8D6}"/>
                </a:ext>
              </a:extLst>
            </p:cNvPr>
            <p:cNvSpPr/>
            <p:nvPr/>
          </p:nvSpPr>
          <p:spPr>
            <a:xfrm>
              <a:off x="920750" y="2285627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Detect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max date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specific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E7A841-2277-8943-B088-F1E1635C90DE}"/>
                </a:ext>
              </a:extLst>
            </p:cNvPr>
            <p:cNvSpPr/>
            <p:nvPr/>
          </p:nvSpPr>
          <p:spPr>
            <a:xfrm>
              <a:off x="920750" y="2628154"/>
              <a:ext cx="2260600" cy="30480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week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7859A-F24C-034C-8FF0-091D527AF607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1663597" y="1320203"/>
            <a:ext cx="3342079" cy="34336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28DD4-98D5-144E-AD56-99FDCA9215B4}"/>
              </a:ext>
            </a:extLst>
          </p:cNvPr>
          <p:cNvSpPr/>
          <p:nvPr/>
        </p:nvSpPr>
        <p:spPr>
          <a:xfrm>
            <a:off x="4400693" y="393215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Model trend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exponential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4EC305-3D4C-0D45-9073-77DFF3A7A2DE}"/>
              </a:ext>
            </a:extLst>
          </p:cNvPr>
          <p:cNvSpPr/>
          <p:nvPr/>
        </p:nvSpPr>
        <p:spPr>
          <a:xfrm>
            <a:off x="4407239" y="3523744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Deal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switch action in model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908A-BC5A-934E-BB15-0EEC083296C2}"/>
              </a:ext>
            </a:extLst>
          </p:cNvPr>
          <p:cNvSpPr/>
          <p:nvPr/>
        </p:nvSpPr>
        <p:spPr>
          <a:xfrm>
            <a:off x="4407239" y="1626376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Transfer code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BDB058-A874-CF49-A582-2A23FBCD7B55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5594689" y="1320203"/>
            <a:ext cx="1311223" cy="3061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07CDB-555F-F34B-92B8-EE268521E7C9}"/>
              </a:ext>
            </a:extLst>
          </p:cNvPr>
          <p:cNvSpPr/>
          <p:nvPr/>
        </p:nvSpPr>
        <p:spPr>
          <a:xfrm>
            <a:off x="4407239" y="1980017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Write forecast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quantiles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in DB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E767F0-E916-924F-8C26-85AC538A661F}"/>
              </a:ext>
            </a:extLst>
          </p:cNvPr>
          <p:cNvSpPr/>
          <p:nvPr/>
        </p:nvSpPr>
        <p:spPr>
          <a:xfrm>
            <a:off x="7027930" y="42338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Assess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DE85C7-E9A2-7944-BEE4-FCA25EF4B94D}"/>
              </a:ext>
            </a:extLst>
          </p:cNvPr>
          <p:cNvSpPr/>
          <p:nvPr/>
        </p:nvSpPr>
        <p:spPr>
          <a:xfrm>
            <a:off x="7029763" y="214842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Backcast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evaluation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C78C5-F9C3-8C4A-982E-73AB3DBA864E}"/>
              </a:ext>
            </a:extLst>
          </p:cNvPr>
          <p:cNvSpPr/>
          <p:nvPr/>
        </p:nvSpPr>
        <p:spPr>
          <a:xfrm>
            <a:off x="7029763" y="319276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Determine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GUI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business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821DE0-A0B9-0A43-BCC1-2DB897207741}"/>
              </a:ext>
            </a:extLst>
          </p:cNvPr>
          <p:cNvSpPr/>
          <p:nvPr/>
        </p:nvSpPr>
        <p:spPr>
          <a:xfrm>
            <a:off x="7029763" y="2556419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Reusable plot function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20D4D9-D0EB-6749-B6F7-C80E1AFB6875}"/>
              </a:ext>
            </a:extLst>
          </p:cNvPr>
          <p:cNvCxnSpPr>
            <a:cxnSpLocks/>
            <a:stCxn id="24" idx="2"/>
            <a:endCxn id="57" idx="0"/>
          </p:cNvCxnSpPr>
          <p:nvPr/>
        </p:nvCxnSpPr>
        <p:spPr>
          <a:xfrm flipH="1">
            <a:off x="8217213" y="1320203"/>
            <a:ext cx="588934" cy="8282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51BCA82-4DF2-754F-9BC5-96AC1101BD95}"/>
              </a:ext>
            </a:extLst>
          </p:cNvPr>
          <p:cNvSpPr/>
          <p:nvPr/>
        </p:nvSpPr>
        <p:spPr>
          <a:xfrm>
            <a:off x="9650454" y="58394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Export data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grid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planning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AFE675-0009-B641-A683-EFA0D6AB3AA7}"/>
              </a:ext>
            </a:extLst>
          </p:cNvPr>
          <p:cNvSpPr/>
          <p:nvPr/>
        </p:nvSpPr>
        <p:spPr>
          <a:xfrm>
            <a:off x="9650454" y="6433390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Shortcut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meetdata dashboard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F349F5-6003-6F40-B1B3-C95718939B77}"/>
              </a:ext>
            </a:extLst>
          </p:cNvPr>
          <p:cNvCxnSpPr>
            <a:cxnSpLocks/>
            <a:stCxn id="23" idx="2"/>
            <a:endCxn id="75" idx="0"/>
          </p:cNvCxnSpPr>
          <p:nvPr/>
        </p:nvCxnSpPr>
        <p:spPr>
          <a:xfrm>
            <a:off x="10706384" y="1320203"/>
            <a:ext cx="131520" cy="20865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5EB39A-24C5-0043-B3FA-DD4A03958A62}"/>
              </a:ext>
            </a:extLst>
          </p:cNvPr>
          <p:cNvGrpSpPr/>
          <p:nvPr/>
        </p:nvGrpSpPr>
        <p:grpSpPr>
          <a:xfrm>
            <a:off x="4407239" y="2630349"/>
            <a:ext cx="2374900" cy="572451"/>
            <a:chOff x="4996174" y="2336286"/>
            <a:chExt cx="2374900" cy="5724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EADAE4-FEB6-3044-85FD-0D5B27F8947E}"/>
                </a:ext>
              </a:extLst>
            </p:cNvPr>
            <p:cNvSpPr/>
            <p:nvPr/>
          </p:nvSpPr>
          <p:spPr>
            <a:xfrm>
              <a:off x="4996174" y="2336286"/>
              <a:ext cx="2374900" cy="572451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en-GB" sz="12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NL" sz="1200" dirty="0">
                  <a:solidFill>
                    <a:schemeClr val="tx1">
                      <a:lumMod val="50000"/>
                    </a:schemeClr>
                  </a:solidFill>
                </a:rPr>
                <a:t>cheduled train + forecast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B97719-8C0D-0E4F-BD2A-3CE95D188148}"/>
                </a:ext>
              </a:extLst>
            </p:cNvPr>
            <p:cNvSpPr/>
            <p:nvPr/>
          </p:nvSpPr>
          <p:spPr>
            <a:xfrm>
              <a:off x="5053324" y="2579187"/>
              <a:ext cx="2260600" cy="304800"/>
            </a:xfrm>
            <a:prstGeom prst="rect">
              <a:avLst/>
            </a:prstGeom>
            <a:solidFill>
              <a:srgbClr val="A6C60D">
                <a:alpha val="50196"/>
              </a:srgb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Setup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task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for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every</a:t>
              </a:r>
              <a:r>
                <a:rPr lang="nl-NL" sz="12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tx1">
                      <a:lumMod val="50000"/>
                    </a:schemeClr>
                  </a:solidFill>
                </a:rPr>
                <a:t>month</a:t>
              </a:r>
              <a:endParaRPr lang="en-NL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56A193B-B4FE-BB48-B760-06B72AFF3583}"/>
              </a:ext>
            </a:extLst>
          </p:cNvPr>
          <p:cNvSpPr/>
          <p:nvPr/>
        </p:nvSpPr>
        <p:spPr>
          <a:xfrm>
            <a:off x="9650454" y="3406769"/>
            <a:ext cx="2374900" cy="1050773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24/7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accessible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tool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8E4DB-66D0-0C4B-AA14-CA9837E7B2A8}"/>
              </a:ext>
            </a:extLst>
          </p:cNvPr>
          <p:cNvSpPr/>
          <p:nvPr/>
        </p:nvSpPr>
        <p:spPr>
          <a:xfrm>
            <a:off x="9707604" y="3691486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Dashboard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F86B0A-6CF0-3346-8E55-35187C665EC8}"/>
              </a:ext>
            </a:extLst>
          </p:cNvPr>
          <p:cNvSpPr/>
          <p:nvPr/>
        </p:nvSpPr>
        <p:spPr>
          <a:xfrm>
            <a:off x="9707604" y="4042453"/>
            <a:ext cx="2260600" cy="304800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Documentation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online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5516B-D574-0045-BD0C-49E5AB74A6E8}"/>
              </a:ext>
            </a:extLst>
          </p:cNvPr>
          <p:cNvSpPr/>
          <p:nvPr/>
        </p:nvSpPr>
        <p:spPr>
          <a:xfrm>
            <a:off x="4400693" y="4968302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Sorting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algorithm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priority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294F11-B32D-804F-B682-665F4501F82B}"/>
              </a:ext>
            </a:extLst>
          </p:cNvPr>
          <p:cNvSpPr/>
          <p:nvPr/>
        </p:nvSpPr>
        <p:spPr>
          <a:xfrm>
            <a:off x="4400693" y="5931388"/>
            <a:ext cx="2374900" cy="317127"/>
          </a:xfrm>
          <a:prstGeom prst="rect">
            <a:avLst/>
          </a:prstGeom>
          <a:solidFill>
            <a:srgbClr val="A6C60D">
              <a:alpha val="50196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Overload</a:t>
            </a:r>
            <a:r>
              <a:rPr lang="nl-N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50000"/>
                  </a:schemeClr>
                </a:solidFill>
              </a:rPr>
              <a:t>signaling</a:t>
            </a:r>
            <a:endParaRPr lang="en-NL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DF4E66BD-E12A-2F4D-8565-5A3E8F3E3072}"/>
              </a:ext>
            </a:extLst>
          </p:cNvPr>
          <p:cNvSpPr/>
          <p:nvPr/>
        </p:nvSpPr>
        <p:spPr>
          <a:xfrm rot="5400000" flipV="1">
            <a:off x="-732455" y="2707664"/>
            <a:ext cx="2095563" cy="407999"/>
          </a:xfrm>
          <a:prstGeom prst="chevron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order / p</a:t>
            </a:r>
            <a:r>
              <a:rPr lang="en-NL" dirty="0">
                <a:solidFill>
                  <a:schemeClr val="bg1"/>
                </a:solidFill>
              </a:rPr>
              <a:t>riority</a:t>
            </a:r>
          </a:p>
        </p:txBody>
      </p:sp>
    </p:spTree>
    <p:extLst>
      <p:ext uri="{BB962C8B-B14F-4D97-AF65-F5344CB8AC3E}">
        <p14:creationId xmlns:p14="http://schemas.microsoft.com/office/powerpoint/2010/main" val="15073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Preparation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52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753772" y="6071420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753772" y="516066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Optimal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planning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replacement</a:t>
            </a:r>
            <a:endParaRPr lang="en-NL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753772" y="420568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foreseeing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391969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ED2-9175-1D44-8523-4497A94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DBC9-E25D-4743-A32A-A51C6CA2F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201" y="1308790"/>
            <a:ext cx="5588000" cy="2122268"/>
          </a:xfrm>
        </p:spPr>
        <p:txBody>
          <a:bodyPr/>
          <a:lstStyle/>
          <a:p>
            <a:r>
              <a:rPr lang="en-NL" sz="2000" dirty="0"/>
              <a:t>10 random Dali trafo’s from metadata</a:t>
            </a:r>
          </a:p>
          <a:p>
            <a:pPr lvl="1"/>
            <a:r>
              <a:rPr lang="en-NL" sz="1800" dirty="0"/>
              <a:t>7/10 existed in measurement table</a:t>
            </a:r>
          </a:p>
          <a:p>
            <a:pPr lvl="1"/>
            <a:r>
              <a:rPr lang="en-NL" sz="1800" dirty="0"/>
              <a:t>4/10 had enough data (&gt;2 year history)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B2C6-F3CE-E142-91E9-FF8FA2D64C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1" y="1308789"/>
            <a:ext cx="5918199" cy="3673113"/>
          </a:xfrm>
        </p:spPr>
        <p:txBody>
          <a:bodyPr>
            <a:normAutofit/>
          </a:bodyPr>
          <a:lstStyle/>
          <a:p>
            <a:r>
              <a:rPr lang="en-NL" sz="2000" dirty="0"/>
              <a:t>General observations</a:t>
            </a:r>
          </a:p>
          <a:p>
            <a:pPr lvl="1"/>
            <a:r>
              <a:rPr lang="en-NL" sz="1800" dirty="0"/>
              <a:t>Missing data draws extremes to mean</a:t>
            </a:r>
          </a:p>
          <a:p>
            <a:pPr lvl="2"/>
            <a:r>
              <a:rPr lang="en-GB" sz="1600" dirty="0"/>
              <a:t>Completely m</a:t>
            </a:r>
            <a:r>
              <a:rPr lang="en-NL" sz="1600" dirty="0"/>
              <a:t>issing weeks are interpolated</a:t>
            </a:r>
          </a:p>
          <a:p>
            <a:pPr lvl="1"/>
            <a:r>
              <a:rPr lang="en-GB" sz="1800" dirty="0"/>
              <a:t>Weekly m</a:t>
            </a:r>
            <a:r>
              <a:rPr lang="en-NL" sz="1800" dirty="0"/>
              <a:t>in and max are sufficient</a:t>
            </a:r>
          </a:p>
          <a:p>
            <a:pPr lvl="2"/>
            <a:r>
              <a:rPr lang="en-GB" sz="1600" dirty="0"/>
              <a:t>N</a:t>
            </a:r>
            <a:r>
              <a:rPr lang="en-NL" sz="1600" dirty="0"/>
              <a:t>o added value 2</a:t>
            </a:r>
            <a:r>
              <a:rPr lang="en-NL" sz="1600" baseline="30000" dirty="0"/>
              <a:t>nd</a:t>
            </a:r>
            <a:r>
              <a:rPr lang="en-NL" sz="1600" dirty="0"/>
              <a:t> extreme (same as 1</a:t>
            </a:r>
            <a:r>
              <a:rPr lang="en-NL" sz="1600" baseline="30000" dirty="0"/>
              <a:t>st</a:t>
            </a:r>
            <a:r>
              <a:rPr lang="en-NL" sz="1600" dirty="0"/>
              <a:t>) </a:t>
            </a:r>
          </a:p>
          <a:p>
            <a:pPr lvl="2"/>
            <a:r>
              <a:rPr lang="en-GB" sz="1600" dirty="0"/>
              <a:t>S</a:t>
            </a:r>
            <a:r>
              <a:rPr lang="en-NL" sz="1600" dirty="0"/>
              <a:t>implifies query</a:t>
            </a:r>
          </a:p>
          <a:p>
            <a:pPr lvl="1"/>
            <a:r>
              <a:rPr lang="en-NL" sz="1800" dirty="0"/>
              <a:t>Sometimes weird situations (switching?)</a:t>
            </a:r>
          </a:p>
          <a:p>
            <a:pPr lvl="1"/>
            <a:endParaRPr lang="en-NL" sz="1800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25A39-6C03-CF4D-BD3D-1CAE34F8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2" y="3025008"/>
            <a:ext cx="5415087" cy="21746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D13F-72E4-FD40-BC82-1C8644DA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13" y="4440850"/>
            <a:ext cx="5415088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490AF-CC64-5E44-AA33-CB46CCF0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19" y="4440850"/>
            <a:ext cx="5482460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FC059-800F-7942-8561-3DCF802A266A}"/>
              </a:ext>
            </a:extLst>
          </p:cNvPr>
          <p:cNvGrpSpPr/>
          <p:nvPr/>
        </p:nvGrpSpPr>
        <p:grpSpPr>
          <a:xfrm>
            <a:off x="4246179" y="2102069"/>
            <a:ext cx="2395084" cy="3299997"/>
            <a:chOff x="4246179" y="2102069"/>
            <a:chExt cx="2395084" cy="3299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B0D6FA-C157-E145-8076-2F29C2B2E03C}"/>
                </a:ext>
              </a:extLst>
            </p:cNvPr>
            <p:cNvSpPr/>
            <p:nvPr/>
          </p:nvSpPr>
          <p:spPr>
            <a:xfrm>
              <a:off x="4246179" y="335560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E0CB30-20A7-3645-9CF2-92BF7AE8E758}"/>
                </a:ext>
              </a:extLst>
            </p:cNvPr>
            <p:cNvSpPr/>
            <p:nvPr/>
          </p:nvSpPr>
          <p:spPr>
            <a:xfrm>
              <a:off x="4782206" y="464532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A8ADCC-4996-814A-BB4F-15F677B34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06" y="2102069"/>
              <a:ext cx="1859057" cy="132693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81B5F-0B0D-9B4C-8FB4-FD0DA4586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0868" y="2102069"/>
              <a:ext cx="1380395" cy="25195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7C39B-1611-194B-B317-EE814C2F3E91}"/>
              </a:ext>
            </a:extLst>
          </p:cNvPr>
          <p:cNvGrpSpPr/>
          <p:nvPr/>
        </p:nvGrpSpPr>
        <p:grpSpPr>
          <a:xfrm>
            <a:off x="9217572" y="4311539"/>
            <a:ext cx="2494087" cy="1926364"/>
            <a:chOff x="9217572" y="4311539"/>
            <a:chExt cx="2494087" cy="19263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17B942-E647-DC4D-8EE4-BDEDD08BDCA9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B9A8C-DF1D-4449-B728-426663C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9217572" y="4311539"/>
              <a:ext cx="620111" cy="33378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33157</TotalTime>
  <Words>491</Words>
  <Application>Microsoft Macintosh PowerPoint</Application>
  <PresentationFormat>Widescreen</PresentationFormat>
  <Paragraphs>147</Paragraphs>
  <Slides>14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Grid management   overhead line  Enexis  your fusebox</vt:lpstr>
      <vt:lpstr>Capacity planning</vt:lpstr>
      <vt:lpstr>Goal of Spark project</vt:lpstr>
      <vt:lpstr>PowerPoint Presentation</vt:lpstr>
      <vt:lpstr>backlog</vt:lpstr>
      <vt:lpstr>Way of Working vanuit Data Science/JADS: CRISP-DM</vt:lpstr>
      <vt:lpstr>Flow Down Business value</vt:lpstr>
      <vt:lpstr>Data</vt:lpstr>
      <vt:lpstr>Model structure</vt:lpstr>
      <vt:lpstr>Model structure</vt:lpstr>
      <vt:lpstr>Model parameter estimation</vt:lpstr>
      <vt:lpstr>Forecasting with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85</cp:revision>
  <dcterms:created xsi:type="dcterms:W3CDTF">2021-02-10T13:01:04Z</dcterms:created>
  <dcterms:modified xsi:type="dcterms:W3CDTF">2021-09-16T20:35:18Z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