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jpg" Type="http://schemas.openxmlformats.org/officeDocument/2006/relationships/image" Id="rId4"/><Relationship Target="../media/image1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11250" x="2650350"/>
            <a:ext cy="1443600" cx="3843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sz="2400" lang="en">
                <a:latin typeface="Ubuntu"/>
                <a:ea typeface="Ubuntu"/>
                <a:cs typeface="Ubuntu"/>
                <a:sym typeface="Ubuntu"/>
              </a:rPr>
              <a:t>Introduction to</a:t>
            </a:r>
            <a:r>
              <a:rPr b="0" sz="3600"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b="0" sz="3600" lang="en">
                <a:latin typeface="Ubuntu"/>
                <a:ea typeface="Ubuntu"/>
                <a:cs typeface="Ubuntu"/>
                <a:sym typeface="Ubuntu"/>
              </a:rPr>
              <a:t>Ripple Effect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3549975" x="3996150"/>
            <a:ext cy="315600" cx="115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Xitu Chen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Contradiction Rules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1722325" x="4054075"/>
            <a:ext cy="1608299" cx="38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Number Too High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not in the range 1 to n inside an n-size room (violation of R1)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(interface constraints may prevent this from happening)</a:t>
            </a:r>
          </a:p>
        </p:txBody>
      </p:sp>
      <p:sp>
        <p:nvSpPr>
          <p:cNvPr id="98" name="Shape 98"/>
          <p:cNvSpPr/>
          <p:nvPr/>
        </p:nvSpPr>
        <p:spPr>
          <a:xfrm>
            <a:off y="1663526" x="2690175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y="2634851" x="2690175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1663526" x="1718825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1722312" x="1777618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2693658" x="2748969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y="1736725" x="2763375"/>
            <a:ext cy="942299" cx="942299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/>
        </p:nvSpPr>
        <p:spPr>
          <a:xfrm>
            <a:off y="1711800" x="4034400"/>
            <a:ext cy="1597799" cx="38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Duplicate Number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duplicate number in same room (violation of R1)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(interface constraints may prevent this from happening)</a:t>
            </a:r>
          </a:p>
        </p:txBody>
      </p:sp>
      <p:sp>
        <p:nvSpPr>
          <p:cNvPr id="109" name="Shape 109"/>
          <p:cNvSpPr/>
          <p:nvPr/>
        </p:nvSpPr>
        <p:spPr>
          <a:xfrm>
            <a:off y="1653001" x="26705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y="2624326" x="26705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y="1653001" x="169915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y="1711787" x="1757943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y="2683133" x="2729294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1726200" x="2743700"/>
            <a:ext cy="942299" cx="942299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115" name="Shape 115"/>
          <p:cNvSpPr/>
          <p:nvPr/>
        </p:nvSpPr>
        <p:spPr>
          <a:xfrm>
            <a:off y="1726200" x="1772350"/>
            <a:ext cy="942299" cx="942299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1883" b="0" r="0" l="0"/>
          <a:stretch/>
        </p:blipFill>
        <p:spPr>
          <a:xfrm>
            <a:off y="1669800" x="2333250"/>
            <a:ext cy="1719549" cx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1634600" x="3901000"/>
            <a:ext cy="2474400" cx="38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Spacing violation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too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few cells between two occurrences of a number in a line (violation of R2)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y="1714025" x="2908425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y="2809475" x="2908425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81200" x="1085900"/>
            <a:ext cy="1181100" cx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1712300" x="4831825"/>
            <a:ext cy="2637000" cx="38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Unresolved Cell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following the rules yield no possible number for a cell (violation of combination of R1 and R2)</a:t>
            </a:r>
          </a:p>
        </p:txBody>
      </p:sp>
      <p:sp>
        <p:nvSpPr>
          <p:cNvPr id="130" name="Shape 130"/>
          <p:cNvSpPr/>
          <p:nvPr/>
        </p:nvSpPr>
        <p:spPr>
          <a:xfrm>
            <a:off y="2025775" x="3363075"/>
            <a:ext cy="529799" cx="52979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y="2025775" x="1692625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y="2025775" x="3922200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y="2025775" x="2807412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y="2555575" x="2277612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y="2555575" x="2807412"/>
            <a:ext cy="529799" cx="529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Basic Rules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/>
        </p:nvSpPr>
        <p:spPr>
          <a:xfrm>
            <a:off y="1476300" x="4619325"/>
            <a:ext cy="2393099" cx="43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Last Number Standing: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current cell of room with size n cannot contain any number other than v in the range 1 to n (using R1 and R2)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2900" x="1221562"/>
            <a:ext cy="1473925" cx="289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y="3300750" x="1132162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(4 is placed in indicated square, since cell of that room cannot be 1, 2, or 3)</a:t>
            </a:r>
          </a:p>
        </p:txBody>
      </p:sp>
      <p:sp>
        <p:nvSpPr>
          <p:cNvPr id="148" name="Shape 148"/>
          <p:cNvSpPr/>
          <p:nvPr/>
        </p:nvSpPr>
        <p:spPr>
          <a:xfrm>
            <a:off y="2587550" x="2212975"/>
            <a:ext cy="457200" cx="435599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y="2614850" x="2212975"/>
            <a:ext cy="402600" cx="43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solidFill>
                  <a:srgbClr val="434343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/>
        </p:nvSpPr>
        <p:spPr>
          <a:xfrm>
            <a:off y="1567412" x="4576925"/>
            <a:ext cy="2393099" cx="43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Only Cell Left: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number v in the range 1 to n cannot be placed in any other cell in room with size n (using R1 and R2)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374525" x="1132162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(3 is placed in indicated square since 3 cannot go in any of the other cells of that room)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4286" x="1638737"/>
            <a:ext cy="1963101" cx="19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y="1408700" x="2157250"/>
            <a:ext cy="405899" cx="435599"/>
          </a:xfrm>
          <a:prstGeom prst="rect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7924" x="4938675"/>
            <a:ext cy="993401" cx="28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16237" x="1662150"/>
            <a:ext cy="1602624" cx="15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716225" x="4287912"/>
            <a:ext cy="594300" cx="299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More Examples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3291400" x="4856087"/>
            <a:ext cy="10803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(Only Cell: 3 is in indicated square since 3 cannot go in any of the other cells of that room)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2567912" x="630312"/>
            <a:ext cy="19548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(Only Cell: 2 is in indicated square since 2 cannot go in any of the other cells of that room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Only Number: indicated square has to be 2 since it is not 1)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/>
        </p:nvSpPr>
        <p:spPr>
          <a:xfrm>
            <a:off y="1176675" x="4430550"/>
            <a:ext cy="3380399" cx="43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Special Cases: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 room contains only one blank cell and misses only one number, then cell contains that number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Special case of Only Number and Only Cell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Cell of room of size 1 must be 1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special case of special case above (and thus special case of Only Number and Only Cell)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51725" x="877550"/>
            <a:ext cy="3240049" cx="32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Rules of the Game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/>
        </p:nvSpPr>
        <p:spPr>
          <a:xfrm>
            <a:off y="1525200" x="3329650"/>
            <a:ext cy="2093100" cx="425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Line Rule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Cells adjacent to and in line with the ends of an n-sized line shaped room cannot exceed n-1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(Highlighted cell cannot be larger than 1, in this case, it cannot be 2)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8325" x="1671712"/>
            <a:ext cy="1466850" cx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y="2833150" x="1730112"/>
            <a:ext cy="421499" cx="4637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/>
        </p:nvSpPr>
        <p:spPr>
          <a:xfrm>
            <a:off y="2926925" x="3814650"/>
            <a:ext cy="457200" cx="151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4724" x="2482588"/>
            <a:ext cy="4214050" cx="41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1424999" x="5357150"/>
            <a:ext cy="2293500" cx="296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Goal: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Fill every blank cell with positive integers.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Adjacency regions within bolded borders are referred to as “rooms”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76962" x="1253872"/>
            <a:ext cy="3589575" cx="35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/>
        </p:nvSpPr>
        <p:spPr>
          <a:xfrm>
            <a:off y="927597" x="5407775"/>
            <a:ext cy="3288299" cx="296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Rules: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R1.	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Fit numbers 1 to n into cells in each room of size n, no duplicates.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R2.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When number v appeared twice in the same line, horizontally or vertically, they have to be separated by at least v cells.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3175" x="964000"/>
            <a:ext cy="3631175" cx="36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65000" x="3427575"/>
            <a:ext cy="2115324" cx="16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Rules for LEGUP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Case Rules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/>
        </p:nvSpPr>
        <p:spPr>
          <a:xfrm>
            <a:off y="1610851" x="32713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y="2582176" x="32713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1610851" x="229995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1702725" x="3330100"/>
            <a:ext cy="938100" cx="937200"/>
          </a:xfrm>
          <a:prstGeom prst="roundRect">
            <a:avLst>
              <a:gd fmla="val 0" name="adj"/>
            </a:avLst>
          </a:pr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y="1838225" x="4840787"/>
            <a:ext cy="1345500" cx="330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Possible Values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Each cell must be a number in the range 1 to n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(room size)</a:t>
            </a:r>
          </a:p>
        </p:txBody>
      </p:sp>
      <p:sp>
        <p:nvSpPr>
          <p:cNvPr id="67" name="Shape 67"/>
          <p:cNvSpPr/>
          <p:nvPr/>
        </p:nvSpPr>
        <p:spPr>
          <a:xfrm>
            <a:off y="1669637" x="2358743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2640983" x="3330094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y="2861325" x="1416493"/>
            <a:ext cy="688499" cx="688499"/>
          </a:xfrm>
          <a:prstGeom prst="roundRect">
            <a:avLst>
              <a:gd fmla="val 0" name="adj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70" name="Shape 70"/>
          <p:cNvSpPr/>
          <p:nvPr/>
        </p:nvSpPr>
        <p:spPr>
          <a:xfrm>
            <a:off y="2861325" x="2398174"/>
            <a:ext cy="688499" cx="688499"/>
          </a:xfrm>
          <a:prstGeom prst="roundRect">
            <a:avLst>
              <a:gd fmla="val 0" name="adj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71" name="Shape 71"/>
          <p:cNvSpPr/>
          <p:nvPr/>
        </p:nvSpPr>
        <p:spPr>
          <a:xfrm>
            <a:off y="1838225" x="1416493"/>
            <a:ext cy="688499" cx="688499"/>
          </a:xfrm>
          <a:prstGeom prst="roundRect">
            <a:avLst>
              <a:gd fmla="val 0" name="adj"/>
            </a:avLst>
          </a:prstGeom>
          <a:solidFill>
            <a:srgbClr val="9FC5E8"/>
          </a:solidFill>
          <a:ln w="76200" cap="flat">
            <a:solidFill>
              <a:srgbClr val="9FC5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/>
        </p:nvSpPr>
        <p:spPr>
          <a:xfrm>
            <a:off y="1610851" x="32713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2582176" x="327130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1610851" x="2299950"/>
            <a:ext cy="1088699" cx="1088699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1678037" x="3330093"/>
            <a:ext cy="971100" cx="971100"/>
          </a:xfrm>
          <a:prstGeom prst="roundRect">
            <a:avLst>
              <a:gd fmla="val 0" name="adj"/>
            </a:avLst>
          </a:prstGeom>
          <a:solidFill>
            <a:srgbClr val="A4C2F4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y="1838225" x="4840787"/>
            <a:ext cy="1345500" cx="330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Possible Places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Each number in the range 1 to n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(room size)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must be somewhere in room</a:t>
            </a:r>
          </a:p>
        </p:txBody>
      </p:sp>
      <p:sp>
        <p:nvSpPr>
          <p:cNvPr id="81" name="Shape 81"/>
          <p:cNvSpPr/>
          <p:nvPr/>
        </p:nvSpPr>
        <p:spPr>
          <a:xfrm>
            <a:off y="1669637" x="2358743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y="2640983" x="3330094"/>
            <a:ext cy="971100" cx="971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1838225" x="1416487"/>
            <a:ext cy="688499" cx="688499"/>
          </a:xfrm>
          <a:prstGeom prst="roundRect">
            <a:avLst>
              <a:gd fmla="val 0" name="adj"/>
            </a:avLst>
          </a:prstGeom>
          <a:noFill/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y="2861325" x="1416493"/>
            <a:ext cy="688499" cx="688499"/>
          </a:xfrm>
          <a:prstGeom prst="roundRect">
            <a:avLst>
              <a:gd fmla="val 0" name="adj"/>
            </a:avLst>
          </a:prstGeom>
          <a:solidFill>
            <a:srgbClr val="00FF00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y="2861325" x="2398174"/>
            <a:ext cy="688499" cx="688499"/>
          </a:xfrm>
          <a:prstGeom prst="roundRect">
            <a:avLst>
              <a:gd fmla="val 0" name="adj"/>
            </a:avLst>
          </a:prstGeom>
          <a:noFill/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86" name="Shape 86"/>
          <p:cNvSpPr/>
          <p:nvPr/>
        </p:nvSpPr>
        <p:spPr>
          <a:xfrm>
            <a:off y="1678037" x="2358743"/>
            <a:ext cy="971100" cx="971100"/>
          </a:xfrm>
          <a:prstGeom prst="roundRect">
            <a:avLst>
              <a:gd fmla="val 0" name="adj"/>
            </a:avLst>
          </a:prstGeom>
          <a:solidFill>
            <a:srgbClr val="9FC5E8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y="2640962" x="3330093"/>
            <a:ext cy="971100" cx="971100"/>
          </a:xfrm>
          <a:prstGeom prst="roundRect">
            <a:avLst>
              <a:gd fmla="val 0" name="adj"/>
            </a:avLst>
          </a:prstGeom>
          <a:solidFill>
            <a:srgbClr val="A4C2F4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