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85" r:id="rId5"/>
    <p:sldId id="259" r:id="rId6"/>
    <p:sldId id="261" r:id="rId7"/>
    <p:sldId id="262" r:id="rId8"/>
    <p:sldId id="284" r:id="rId9"/>
    <p:sldId id="286" r:id="rId10"/>
    <p:sldId id="287" r:id="rId11"/>
    <p:sldId id="279" r:id="rId12"/>
    <p:sldId id="289" r:id="rId13"/>
    <p:sldId id="265" r:id="rId14"/>
    <p:sldId id="266" r:id="rId15"/>
    <p:sldId id="269" r:id="rId16"/>
    <p:sldId id="270" r:id="rId17"/>
    <p:sldId id="274" r:id="rId18"/>
    <p:sldId id="290"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9" autoAdjust="0"/>
    <p:restoredTop sz="94660"/>
  </p:normalViewPr>
  <p:slideViewPr>
    <p:cSldViewPr>
      <p:cViewPr>
        <p:scale>
          <a:sx n="100" d="100"/>
          <a:sy n="100" d="100"/>
        </p:scale>
        <p:origin x="-1092"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D21EF99-F28B-40D0-9617-1BBA90290483}" type="datetimeFigureOut">
              <a:rPr lang="en-US" smtClean="0"/>
              <a:t>10/26/2014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0F9E2-F090-40B5-9E08-713150E949AF}"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21EF99-F28B-40D0-9617-1BBA90290483}" type="datetimeFigureOut">
              <a:rPr lang="en-US" smtClean="0"/>
              <a:t>10/26/2014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0F9E2-F090-40B5-9E08-713150E949A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21EF99-F28B-40D0-9617-1BBA90290483}" type="datetimeFigureOut">
              <a:rPr lang="en-US" smtClean="0"/>
              <a:t>10/26/2014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0F9E2-F090-40B5-9E08-713150E949A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21EF99-F28B-40D0-9617-1BBA90290483}" type="datetimeFigureOut">
              <a:rPr lang="en-US" smtClean="0"/>
              <a:t>10/26/2014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0F9E2-F090-40B5-9E08-713150E949A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21EF99-F28B-40D0-9617-1BBA90290483}" type="datetimeFigureOut">
              <a:rPr lang="en-US" smtClean="0"/>
              <a:t>10/26/2014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0F9E2-F090-40B5-9E08-713150E949AF}"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21EF99-F28B-40D0-9617-1BBA90290483}" type="datetimeFigureOut">
              <a:rPr lang="en-US" smtClean="0"/>
              <a:t>10/26/2014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0F9E2-F090-40B5-9E08-713150E949A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21EF99-F28B-40D0-9617-1BBA90290483}" type="datetimeFigureOut">
              <a:rPr lang="en-US" smtClean="0"/>
              <a:t>10/26/2014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0F9E2-F090-40B5-9E08-713150E949AF}"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21EF99-F28B-40D0-9617-1BBA90290483}" type="datetimeFigureOut">
              <a:rPr lang="en-US" smtClean="0"/>
              <a:t>10/26/2014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0F9E2-F090-40B5-9E08-713150E949A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1EF99-F28B-40D0-9617-1BBA90290483}" type="datetimeFigureOut">
              <a:rPr lang="en-US" smtClean="0"/>
              <a:t>10/26/2014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20F9E2-F090-40B5-9E08-713150E949A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21EF99-F28B-40D0-9617-1BBA90290483}" type="datetimeFigureOut">
              <a:rPr lang="en-US" smtClean="0"/>
              <a:t>10/26/2014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0F9E2-F090-40B5-9E08-713150E949AF}"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21EF99-F28B-40D0-9617-1BBA90290483}" type="datetimeFigureOut">
              <a:rPr lang="en-US" smtClean="0"/>
              <a:t>10/26/2014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0F9E2-F090-40B5-9E08-713150E949A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2D21EF99-F28B-40D0-9617-1BBA90290483}" type="datetimeFigureOut">
              <a:rPr lang="en-US" smtClean="0"/>
              <a:t>10/26/2014</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F20F9E2-F090-40B5-9E08-713150E949A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solidFill>
                  <a:schemeClr val="accent2">
                    <a:lumMod val="20000"/>
                    <a:lumOff val="80000"/>
                  </a:schemeClr>
                </a:solidFill>
                <a:latin typeface="Aharoni" pitchFamily="2" charset="-79"/>
                <a:cs typeface="Aharoni" pitchFamily="2" charset="-79"/>
              </a:rPr>
              <a:t>Kakuro</a:t>
            </a:r>
            <a:endParaRPr lang="en-US" dirty="0">
              <a:solidFill>
                <a:schemeClr val="accent2">
                  <a:lumMod val="20000"/>
                  <a:lumOff val="80000"/>
                </a:schemeClr>
              </a:solidFill>
              <a:latin typeface="Aharoni" pitchFamily="2" charset="-79"/>
              <a:cs typeface="Aharoni" pitchFamily="2" charset="-79"/>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30689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990600"/>
          </a:xfrm>
        </p:spPr>
        <p:txBody>
          <a:bodyPr>
            <a:normAutofit/>
          </a:bodyPr>
          <a:lstStyle/>
          <a:p>
            <a:r>
              <a:rPr lang="en-US" sz="5400" dirty="0" smtClean="0"/>
              <a:t>Case </a:t>
            </a:r>
            <a:r>
              <a:rPr lang="en-US" sz="5400" dirty="0"/>
              <a:t>Rules</a:t>
            </a:r>
          </a:p>
        </p:txBody>
      </p:sp>
    </p:spTree>
    <p:extLst>
      <p:ext uri="{BB962C8B-B14F-4D97-AF65-F5344CB8AC3E}">
        <p14:creationId xmlns:p14="http://schemas.microsoft.com/office/powerpoint/2010/main" val="4274395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Possible Contents</a:t>
            </a:r>
            <a:endParaRPr lang="en-US" dirty="0"/>
          </a:p>
        </p:txBody>
      </p:sp>
      <p:sp>
        <p:nvSpPr>
          <p:cNvPr id="3" name="Content Placeholder 2"/>
          <p:cNvSpPr>
            <a:spLocks noGrp="1"/>
          </p:cNvSpPr>
          <p:nvPr>
            <p:ph idx="1"/>
          </p:nvPr>
        </p:nvSpPr>
        <p:spPr>
          <a:xfrm>
            <a:off x="457200" y="1600200"/>
            <a:ext cx="8229600" cy="1219200"/>
          </a:xfrm>
        </p:spPr>
        <p:txBody>
          <a:bodyPr>
            <a:normAutofit/>
          </a:bodyPr>
          <a:lstStyle/>
          <a:p>
            <a:r>
              <a:rPr lang="en-US" dirty="0"/>
              <a:t>Given a </a:t>
            </a:r>
            <a:r>
              <a:rPr lang="en-US" dirty="0" smtClean="0"/>
              <a:t>white block, </a:t>
            </a:r>
            <a:r>
              <a:rPr lang="en-US" dirty="0"/>
              <a:t>the </a:t>
            </a:r>
            <a:r>
              <a:rPr lang="en-US" dirty="0" smtClean="0"/>
              <a:t>content is one of the numbers that is constrained to.</a:t>
            </a:r>
          </a:p>
        </p:txBody>
      </p:sp>
      <p:sp>
        <p:nvSpPr>
          <p:cNvPr id="4" name="TextBox 3"/>
          <p:cNvSpPr txBox="1"/>
          <p:nvPr/>
        </p:nvSpPr>
        <p:spPr>
          <a:xfrm>
            <a:off x="1219200" y="4596144"/>
            <a:ext cx="300082" cy="369332"/>
          </a:xfrm>
          <a:prstGeom prst="rect">
            <a:avLst/>
          </a:prstGeom>
          <a:noFill/>
        </p:spPr>
        <p:txBody>
          <a:bodyPr wrap="none" rtlCol="0">
            <a:spAutoFit/>
          </a:bodyPr>
          <a:lstStyle/>
          <a:p>
            <a:r>
              <a:rPr lang="en-US" dirty="0" smtClean="0">
                <a:solidFill>
                  <a:schemeClr val="bg1"/>
                </a:solidFill>
              </a:rPr>
              <a:t>3</a:t>
            </a:r>
          </a:p>
        </p:txBody>
      </p:sp>
      <p:sp>
        <p:nvSpPr>
          <p:cNvPr id="13" name="TextBox 12"/>
          <p:cNvSpPr txBox="1"/>
          <p:nvPr/>
        </p:nvSpPr>
        <p:spPr>
          <a:xfrm>
            <a:off x="7315200" y="4611899"/>
            <a:ext cx="300082" cy="369332"/>
          </a:xfrm>
          <a:prstGeom prst="rect">
            <a:avLst/>
          </a:prstGeom>
          <a:noFill/>
        </p:spPr>
        <p:txBody>
          <a:bodyPr wrap="none" rtlCol="0">
            <a:spAutoFit/>
          </a:bodyPr>
          <a:lstStyle/>
          <a:p>
            <a:r>
              <a:rPr lang="en-US" dirty="0" smtClean="0">
                <a:solidFill>
                  <a:schemeClr val="bg1"/>
                </a:solidFill>
              </a:rPr>
              <a:t>3</a:t>
            </a:r>
          </a:p>
        </p:txBody>
      </p:sp>
      <p:sp>
        <p:nvSpPr>
          <p:cNvPr id="17" name="TextBox 16"/>
          <p:cNvSpPr txBox="1"/>
          <p:nvPr/>
        </p:nvSpPr>
        <p:spPr>
          <a:xfrm>
            <a:off x="4112878" y="2942381"/>
            <a:ext cx="300082" cy="369332"/>
          </a:xfrm>
          <a:prstGeom prst="rect">
            <a:avLst/>
          </a:prstGeom>
          <a:noFill/>
        </p:spPr>
        <p:txBody>
          <a:bodyPr wrap="none" rtlCol="0">
            <a:spAutoFit/>
          </a:bodyPr>
          <a:lstStyle/>
          <a:p>
            <a:r>
              <a:rPr lang="en-US" dirty="0" smtClean="0">
                <a:solidFill>
                  <a:schemeClr val="bg1"/>
                </a:solidFill>
              </a:rPr>
              <a:t>3</a:t>
            </a:r>
          </a:p>
        </p:txBody>
      </p:sp>
      <p:sp>
        <p:nvSpPr>
          <p:cNvPr id="15" name="TextBox 14"/>
          <p:cNvSpPr txBox="1"/>
          <p:nvPr/>
        </p:nvSpPr>
        <p:spPr>
          <a:xfrm>
            <a:off x="1662594" y="4594098"/>
            <a:ext cx="300082" cy="369332"/>
          </a:xfrm>
          <a:prstGeom prst="rect">
            <a:avLst/>
          </a:prstGeom>
          <a:noFill/>
        </p:spPr>
        <p:txBody>
          <a:bodyPr wrap="none" rtlCol="0">
            <a:spAutoFit/>
          </a:bodyPr>
          <a:lstStyle/>
          <a:p>
            <a:r>
              <a:rPr lang="en-US" dirty="0">
                <a:solidFill>
                  <a:schemeClr val="bg1"/>
                </a:solidFill>
              </a:rPr>
              <a:t>1</a:t>
            </a:r>
            <a:endParaRPr lang="en-US" dirty="0" smtClean="0">
              <a:solidFill>
                <a:schemeClr val="bg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6064" y="3154311"/>
            <a:ext cx="1152525"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3073491" y="4584686"/>
            <a:ext cx="2486578" cy="369332"/>
          </a:xfrm>
          <a:prstGeom prst="rect">
            <a:avLst/>
          </a:prstGeom>
          <a:noFill/>
        </p:spPr>
        <p:txBody>
          <a:bodyPr wrap="none" rtlCol="0">
            <a:spAutoFit/>
          </a:bodyPr>
          <a:lstStyle/>
          <a:p>
            <a:r>
              <a:rPr lang="en-US" dirty="0" smtClean="0"/>
              <a:t>Content = 1,2,3,4, or 5</a:t>
            </a:r>
            <a:endParaRPr lang="en-US" dirty="0"/>
          </a:p>
        </p:txBody>
      </p:sp>
    </p:spTree>
    <p:extLst>
      <p:ext uri="{BB962C8B-B14F-4D97-AF65-F5344CB8AC3E}">
        <p14:creationId xmlns:p14="http://schemas.microsoft.com/office/powerpoint/2010/main" val="32513416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990600"/>
          </a:xfrm>
        </p:spPr>
        <p:txBody>
          <a:bodyPr>
            <a:normAutofit/>
          </a:bodyPr>
          <a:lstStyle/>
          <a:p>
            <a:r>
              <a:rPr lang="en-US" sz="5400" dirty="0" smtClean="0"/>
              <a:t>Contradictions</a:t>
            </a:r>
            <a:endParaRPr lang="en-US" sz="5400" dirty="0"/>
          </a:p>
        </p:txBody>
      </p:sp>
    </p:spTree>
    <p:extLst>
      <p:ext uri="{BB962C8B-B14F-4D97-AF65-F5344CB8AC3E}">
        <p14:creationId xmlns:p14="http://schemas.microsoft.com/office/powerpoint/2010/main" val="4274395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Repeat</a:t>
            </a:r>
            <a:endParaRPr lang="en-US" dirty="0"/>
          </a:p>
        </p:txBody>
      </p:sp>
      <p:sp>
        <p:nvSpPr>
          <p:cNvPr id="3" name="Content Placeholder 2"/>
          <p:cNvSpPr>
            <a:spLocks noGrp="1"/>
          </p:cNvSpPr>
          <p:nvPr>
            <p:ph idx="1"/>
          </p:nvPr>
        </p:nvSpPr>
        <p:spPr>
          <a:xfrm>
            <a:off x="457200" y="1600200"/>
            <a:ext cx="7620000" cy="762000"/>
          </a:xfrm>
        </p:spPr>
        <p:txBody>
          <a:bodyPr/>
          <a:lstStyle/>
          <a:p>
            <a:r>
              <a:rPr lang="en-US" dirty="0" smtClean="0"/>
              <a:t>Repeated digits in the same row or column.</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5520" t="28377" r="16354" b="48337"/>
          <a:stretch/>
        </p:blipFill>
        <p:spPr>
          <a:xfrm>
            <a:off x="2486025" y="2124074"/>
            <a:ext cx="5314950" cy="1466851"/>
          </a:xfrm>
          <a:prstGeom prst="rect">
            <a:avLst/>
          </a:prstGeom>
        </p:spPr>
      </p:pic>
    </p:spTree>
    <p:extLst>
      <p:ext uri="{BB962C8B-B14F-4D97-AF65-F5344CB8AC3E}">
        <p14:creationId xmlns:p14="http://schemas.microsoft.com/office/powerpoint/2010/main" val="29214990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Invalid Sum</a:t>
            </a:r>
            <a:endParaRPr lang="en-US" dirty="0"/>
          </a:p>
        </p:txBody>
      </p:sp>
      <p:sp>
        <p:nvSpPr>
          <p:cNvPr id="3" name="Content Placeholder 2"/>
          <p:cNvSpPr>
            <a:spLocks noGrp="1"/>
          </p:cNvSpPr>
          <p:nvPr>
            <p:ph idx="1"/>
          </p:nvPr>
        </p:nvSpPr>
        <p:spPr/>
        <p:txBody>
          <a:bodyPr/>
          <a:lstStyle/>
          <a:p>
            <a:r>
              <a:rPr lang="en-US" dirty="0" smtClean="0"/>
              <a:t>The row or column does not add up to the given sum</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5625" t="30797" r="3750" b="48034"/>
          <a:stretch/>
        </p:blipFill>
        <p:spPr>
          <a:xfrm>
            <a:off x="1219200" y="3505200"/>
            <a:ext cx="6457950" cy="1333501"/>
          </a:xfrm>
          <a:prstGeom prst="rect">
            <a:avLst/>
          </a:prstGeom>
        </p:spPr>
      </p:pic>
    </p:spTree>
    <p:extLst>
      <p:ext uri="{BB962C8B-B14F-4D97-AF65-F5344CB8AC3E}">
        <p14:creationId xmlns:p14="http://schemas.microsoft.com/office/powerpoint/2010/main" val="26793877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Contradiction: Exceeding Visibility</a:t>
            </a:r>
            <a:endParaRPr lang="en-US" dirty="0"/>
          </a:p>
        </p:txBody>
      </p:sp>
      <p:sp>
        <p:nvSpPr>
          <p:cNvPr id="3" name="Content Placeholder 2"/>
          <p:cNvSpPr>
            <a:spLocks noGrp="1"/>
          </p:cNvSpPr>
          <p:nvPr>
            <p:ph idx="1"/>
          </p:nvPr>
        </p:nvSpPr>
        <p:spPr/>
        <p:txBody>
          <a:bodyPr/>
          <a:lstStyle/>
          <a:p>
            <a:r>
              <a:rPr lang="en-US" dirty="0" smtClean="0"/>
              <a:t>More skyscrapers are visible than there should be.</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209799"/>
            <a:ext cx="4648200" cy="4331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92224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Contradiction: Insufficient Visibility</a:t>
            </a:r>
            <a:endParaRPr lang="en-US" dirty="0"/>
          </a:p>
        </p:txBody>
      </p:sp>
      <p:sp>
        <p:nvSpPr>
          <p:cNvPr id="3" name="Content Placeholder 2"/>
          <p:cNvSpPr>
            <a:spLocks noGrp="1"/>
          </p:cNvSpPr>
          <p:nvPr>
            <p:ph idx="1"/>
          </p:nvPr>
        </p:nvSpPr>
        <p:spPr/>
        <p:txBody>
          <a:bodyPr/>
          <a:lstStyle/>
          <a:p>
            <a:r>
              <a:rPr lang="en-US" dirty="0" smtClean="0"/>
              <a:t>Less skyscrapers are visible than there should be.</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438400"/>
            <a:ext cx="4624979"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30320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Solution</a:t>
            </a:r>
            <a:endParaRPr lang="en-US" dirty="0"/>
          </a:p>
        </p:txBody>
      </p:sp>
      <p:sp>
        <p:nvSpPr>
          <p:cNvPr id="3" name="TextBox 2"/>
          <p:cNvSpPr txBox="1"/>
          <p:nvPr/>
        </p:nvSpPr>
        <p:spPr>
          <a:xfrm>
            <a:off x="2906576" y="2286000"/>
            <a:ext cx="530915" cy="369332"/>
          </a:xfrm>
          <a:prstGeom prst="rect">
            <a:avLst/>
          </a:prstGeom>
          <a:noFill/>
        </p:spPr>
        <p:txBody>
          <a:bodyPr wrap="none" rtlCol="0">
            <a:spAutoFit/>
          </a:bodyPr>
          <a:lstStyle/>
          <a:p>
            <a:r>
              <a:rPr lang="en-US" dirty="0" smtClean="0">
                <a:solidFill>
                  <a:schemeClr val="bg1"/>
                </a:solidFill>
              </a:rPr>
              <a:t>FM</a:t>
            </a:r>
            <a:endParaRPr lang="en-US" dirty="0">
              <a:solidFill>
                <a:schemeClr val="bg1"/>
              </a:solidFill>
            </a:endParaRPr>
          </a:p>
        </p:txBody>
      </p:sp>
      <p:sp>
        <p:nvSpPr>
          <p:cNvPr id="12" name="TextBox 11"/>
          <p:cNvSpPr txBox="1"/>
          <p:nvPr/>
        </p:nvSpPr>
        <p:spPr>
          <a:xfrm>
            <a:off x="5877677" y="2286000"/>
            <a:ext cx="441146" cy="369332"/>
          </a:xfrm>
          <a:prstGeom prst="rect">
            <a:avLst/>
          </a:prstGeom>
          <a:noFill/>
        </p:spPr>
        <p:txBody>
          <a:bodyPr wrap="none" rtlCol="0">
            <a:spAutoFit/>
          </a:bodyPr>
          <a:lstStyle/>
          <a:p>
            <a:r>
              <a:rPr lang="en-US" dirty="0" smtClean="0">
                <a:solidFill>
                  <a:schemeClr val="bg1"/>
                </a:solidFill>
              </a:rPr>
              <a:t>1</a:t>
            </a:r>
            <a:r>
              <a:rPr lang="en-US" dirty="0">
                <a:solidFill>
                  <a:schemeClr val="bg1"/>
                </a:solidFill>
              </a:rPr>
              <a:t>E</a:t>
            </a:r>
          </a:p>
        </p:txBody>
      </p:sp>
      <p:sp>
        <p:nvSpPr>
          <p:cNvPr id="14" name="TextBox 13"/>
          <p:cNvSpPr txBox="1"/>
          <p:nvPr/>
        </p:nvSpPr>
        <p:spPr>
          <a:xfrm>
            <a:off x="0" y="5257420"/>
            <a:ext cx="441146" cy="369332"/>
          </a:xfrm>
          <a:prstGeom prst="rect">
            <a:avLst/>
          </a:prstGeom>
          <a:noFill/>
        </p:spPr>
        <p:txBody>
          <a:bodyPr wrap="none" rtlCol="0">
            <a:spAutoFit/>
          </a:bodyPr>
          <a:lstStyle/>
          <a:p>
            <a:r>
              <a:rPr lang="en-US" dirty="0" smtClean="0">
                <a:solidFill>
                  <a:schemeClr val="bg1"/>
                </a:solidFill>
              </a:rPr>
              <a:t>1E</a:t>
            </a:r>
            <a:endParaRPr lang="en-US" dirty="0">
              <a:solidFill>
                <a:schemeClr val="bg1"/>
              </a:solidFill>
            </a:endParaRPr>
          </a:p>
        </p:txBody>
      </p:sp>
      <p:sp>
        <p:nvSpPr>
          <p:cNvPr id="16" name="TextBox 15"/>
          <p:cNvSpPr txBox="1"/>
          <p:nvPr/>
        </p:nvSpPr>
        <p:spPr>
          <a:xfrm>
            <a:off x="2906576" y="5257420"/>
            <a:ext cx="489236" cy="369332"/>
          </a:xfrm>
          <a:prstGeom prst="rect">
            <a:avLst/>
          </a:prstGeom>
          <a:noFill/>
        </p:spPr>
        <p:txBody>
          <a:bodyPr wrap="none" rtlCol="0">
            <a:spAutoFit/>
          </a:bodyPr>
          <a:lstStyle/>
          <a:p>
            <a:r>
              <a:rPr lang="en-US" dirty="0" smtClean="0">
                <a:solidFill>
                  <a:schemeClr val="bg1"/>
                </a:solidFill>
              </a:rPr>
              <a:t>LC</a:t>
            </a:r>
            <a:endParaRPr lang="en-US" dirty="0">
              <a:solidFill>
                <a:schemeClr val="bg1"/>
              </a:solidFill>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7188" t="1159" r="18542" b="5998"/>
          <a:stretch/>
        </p:blipFill>
        <p:spPr>
          <a:xfrm>
            <a:off x="441146" y="2286000"/>
            <a:ext cx="2510188" cy="2498023"/>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5938" r="18333" b="5847"/>
          <a:stretch/>
        </p:blipFill>
        <p:spPr>
          <a:xfrm>
            <a:off x="3303364" y="2253106"/>
            <a:ext cx="2564788" cy="2530917"/>
          </a:xfrm>
          <a:prstGeom prst="rect">
            <a:avLst/>
          </a:prstGeom>
        </p:spPr>
      </p:pic>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16771" t="1765" r="19270" b="5998"/>
          <a:stretch/>
        </p:blipFill>
        <p:spPr>
          <a:xfrm>
            <a:off x="6280723" y="2295960"/>
            <a:ext cx="2494401" cy="2478101"/>
          </a:xfrm>
          <a:prstGeom prst="rect">
            <a:avLst/>
          </a:prstGeom>
        </p:spPr>
      </p:pic>
    </p:spTree>
    <p:extLst>
      <p:ext uri="{BB962C8B-B14F-4D97-AF65-F5344CB8AC3E}">
        <p14:creationId xmlns:p14="http://schemas.microsoft.com/office/powerpoint/2010/main" val="24143235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Solution</a:t>
            </a:r>
            <a:endParaRPr lang="en-US" dirty="0"/>
          </a:p>
        </p:txBody>
      </p:sp>
      <p:sp>
        <p:nvSpPr>
          <p:cNvPr id="3" name="TextBox 2"/>
          <p:cNvSpPr txBox="1"/>
          <p:nvPr/>
        </p:nvSpPr>
        <p:spPr>
          <a:xfrm>
            <a:off x="2906576" y="2286000"/>
            <a:ext cx="530915" cy="369332"/>
          </a:xfrm>
          <a:prstGeom prst="rect">
            <a:avLst/>
          </a:prstGeom>
          <a:noFill/>
        </p:spPr>
        <p:txBody>
          <a:bodyPr wrap="none" rtlCol="0">
            <a:spAutoFit/>
          </a:bodyPr>
          <a:lstStyle/>
          <a:p>
            <a:r>
              <a:rPr lang="en-US" dirty="0" smtClean="0">
                <a:solidFill>
                  <a:schemeClr val="bg1"/>
                </a:solidFill>
              </a:rPr>
              <a:t>FM</a:t>
            </a:r>
            <a:endParaRPr lang="en-US" dirty="0">
              <a:solidFill>
                <a:schemeClr val="bg1"/>
              </a:solidFill>
            </a:endParaRPr>
          </a:p>
        </p:txBody>
      </p:sp>
      <p:sp>
        <p:nvSpPr>
          <p:cNvPr id="12" name="TextBox 11"/>
          <p:cNvSpPr txBox="1"/>
          <p:nvPr/>
        </p:nvSpPr>
        <p:spPr>
          <a:xfrm>
            <a:off x="5877677" y="2286000"/>
            <a:ext cx="441146" cy="369332"/>
          </a:xfrm>
          <a:prstGeom prst="rect">
            <a:avLst/>
          </a:prstGeom>
          <a:noFill/>
        </p:spPr>
        <p:txBody>
          <a:bodyPr wrap="none" rtlCol="0">
            <a:spAutoFit/>
          </a:bodyPr>
          <a:lstStyle/>
          <a:p>
            <a:r>
              <a:rPr lang="en-US" dirty="0" smtClean="0">
                <a:solidFill>
                  <a:schemeClr val="bg1"/>
                </a:solidFill>
              </a:rPr>
              <a:t>1</a:t>
            </a:r>
            <a:r>
              <a:rPr lang="en-US" dirty="0">
                <a:solidFill>
                  <a:schemeClr val="bg1"/>
                </a:solidFill>
              </a:rPr>
              <a:t>E</a:t>
            </a:r>
          </a:p>
        </p:txBody>
      </p:sp>
      <p:sp>
        <p:nvSpPr>
          <p:cNvPr id="14" name="TextBox 13"/>
          <p:cNvSpPr txBox="1"/>
          <p:nvPr/>
        </p:nvSpPr>
        <p:spPr>
          <a:xfrm>
            <a:off x="0" y="5257420"/>
            <a:ext cx="441146" cy="369332"/>
          </a:xfrm>
          <a:prstGeom prst="rect">
            <a:avLst/>
          </a:prstGeom>
          <a:noFill/>
        </p:spPr>
        <p:txBody>
          <a:bodyPr wrap="none" rtlCol="0">
            <a:spAutoFit/>
          </a:bodyPr>
          <a:lstStyle/>
          <a:p>
            <a:r>
              <a:rPr lang="en-US" dirty="0" smtClean="0">
                <a:solidFill>
                  <a:schemeClr val="bg1"/>
                </a:solidFill>
              </a:rPr>
              <a:t>1E</a:t>
            </a:r>
            <a:endParaRPr lang="en-US" dirty="0">
              <a:solidFill>
                <a:schemeClr val="bg1"/>
              </a:solidFill>
            </a:endParaRPr>
          </a:p>
        </p:txBody>
      </p:sp>
      <p:sp>
        <p:nvSpPr>
          <p:cNvPr id="16" name="TextBox 15"/>
          <p:cNvSpPr txBox="1"/>
          <p:nvPr/>
        </p:nvSpPr>
        <p:spPr>
          <a:xfrm>
            <a:off x="2906576" y="5257420"/>
            <a:ext cx="489236" cy="369332"/>
          </a:xfrm>
          <a:prstGeom prst="rect">
            <a:avLst/>
          </a:prstGeom>
          <a:noFill/>
        </p:spPr>
        <p:txBody>
          <a:bodyPr wrap="none" rtlCol="0">
            <a:spAutoFit/>
          </a:bodyPr>
          <a:lstStyle/>
          <a:p>
            <a:r>
              <a:rPr lang="en-US" dirty="0" smtClean="0">
                <a:solidFill>
                  <a:schemeClr val="bg1"/>
                </a:solidFill>
              </a:rPr>
              <a:t>LC</a:t>
            </a:r>
            <a:endParaRPr lang="en-US" dirty="0">
              <a:solidFill>
                <a:schemeClr val="bg1"/>
              </a:solidFill>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5386" r="17657"/>
          <a:stretch/>
        </p:blipFill>
        <p:spPr>
          <a:xfrm>
            <a:off x="266700" y="2286000"/>
            <a:ext cx="2611301" cy="2686667"/>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2949" r="17675"/>
          <a:stretch/>
        </p:blipFill>
        <p:spPr>
          <a:xfrm>
            <a:off x="3133933" y="2295833"/>
            <a:ext cx="2705644" cy="2686667"/>
          </a:xfrm>
          <a:prstGeom prst="rect">
            <a:avLst/>
          </a:prstGeom>
        </p:spPr>
      </p:pic>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13596" r="15760" b="4064"/>
          <a:stretch/>
        </p:blipFill>
        <p:spPr>
          <a:xfrm>
            <a:off x="6098250" y="2285999"/>
            <a:ext cx="2755116" cy="2577481"/>
          </a:xfrm>
          <a:prstGeom prst="rect">
            <a:avLst/>
          </a:prstGeom>
        </p:spPr>
      </p:pic>
    </p:spTree>
    <p:extLst>
      <p:ext uri="{BB962C8B-B14F-4D97-AF65-F5344CB8AC3E}">
        <p14:creationId xmlns:p14="http://schemas.microsoft.com/office/powerpoint/2010/main" val="36881766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479" r="16875"/>
          <a:stretch/>
        </p:blipFill>
        <p:spPr>
          <a:xfrm>
            <a:off x="1524000" y="609600"/>
            <a:ext cx="6276975" cy="6299200"/>
          </a:xfrm>
          <a:prstGeom prst="rect">
            <a:avLst/>
          </a:prstGeom>
        </p:spPr>
      </p:pic>
    </p:spTree>
    <p:extLst>
      <p:ext uri="{BB962C8B-B14F-4D97-AF65-F5344CB8AC3E}">
        <p14:creationId xmlns:p14="http://schemas.microsoft.com/office/powerpoint/2010/main" val="2623827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US" dirty="0"/>
          </a:p>
        </p:txBody>
      </p:sp>
      <p:sp>
        <p:nvSpPr>
          <p:cNvPr id="3" name="Content Placeholder 2"/>
          <p:cNvSpPr>
            <a:spLocks noGrp="1"/>
          </p:cNvSpPr>
          <p:nvPr>
            <p:ph idx="1"/>
          </p:nvPr>
        </p:nvSpPr>
        <p:spPr/>
        <p:txBody>
          <a:bodyPr/>
          <a:lstStyle/>
          <a:p>
            <a:r>
              <a:rPr lang="en-US" dirty="0" smtClean="0"/>
              <a:t>In </a:t>
            </a:r>
            <a:r>
              <a:rPr lang="en-US" dirty="0" err="1" smtClean="0"/>
              <a:t>Kakuro</a:t>
            </a:r>
            <a:r>
              <a:rPr lang="en-US" dirty="0" smtClean="0"/>
              <a:t>, the solver is presented with a square grid</a:t>
            </a:r>
          </a:p>
          <a:p>
            <a:pPr lvl="1"/>
            <a:r>
              <a:rPr lang="en-US" dirty="0" smtClean="0"/>
              <a:t>White box - Filled with digits between 1 and 9 inclusive</a:t>
            </a:r>
          </a:p>
          <a:p>
            <a:pPr lvl="1"/>
            <a:r>
              <a:rPr lang="en-US" dirty="0" smtClean="0"/>
              <a:t>Clue Box - AKA Black numbered box, represents a sum</a:t>
            </a:r>
          </a:p>
          <a:p>
            <a:pPr lvl="1"/>
            <a:r>
              <a:rPr lang="en-US" dirty="0" smtClean="0"/>
              <a:t>Unnumbered Black Box - Filler</a:t>
            </a:r>
          </a:p>
          <a:p>
            <a:r>
              <a:rPr lang="en-US" dirty="0" smtClean="0"/>
              <a:t>The white boxes are filled so that the sum of the digits of each set of consecutive white boxes equals the number in the clue box to the left or above the set.</a:t>
            </a:r>
          </a:p>
          <a:p>
            <a:r>
              <a:rPr lang="en-US" dirty="0" smtClean="0"/>
              <a:t>No set of consecutive white boxes cannot have repeated digits.</a:t>
            </a:r>
            <a:endParaRPr lang="en-US" dirty="0"/>
          </a:p>
          <a:p>
            <a:endParaRPr lang="en-US" dirty="0" smtClean="0"/>
          </a:p>
        </p:txBody>
      </p:sp>
    </p:spTree>
    <p:extLst>
      <p:ext uri="{BB962C8B-B14F-4D97-AF65-F5344CB8AC3E}">
        <p14:creationId xmlns:p14="http://schemas.microsoft.com/office/powerpoint/2010/main" val="40068621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2387" y="1600200"/>
            <a:ext cx="7079225" cy="4876800"/>
          </a:xfrm>
        </p:spPr>
      </p:pic>
    </p:spTree>
    <p:extLst>
      <p:ext uri="{BB962C8B-B14F-4D97-AF65-F5344CB8AC3E}">
        <p14:creationId xmlns:p14="http://schemas.microsoft.com/office/powerpoint/2010/main" val="32183115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990600"/>
          </a:xfrm>
        </p:spPr>
        <p:txBody>
          <a:bodyPr>
            <a:normAutofit/>
          </a:bodyPr>
          <a:lstStyle/>
          <a:p>
            <a:r>
              <a:rPr lang="en-US" sz="5400" dirty="0"/>
              <a:t>Basic Rules</a:t>
            </a:r>
          </a:p>
        </p:txBody>
      </p:sp>
    </p:spTree>
    <p:extLst>
      <p:ext uri="{BB962C8B-B14F-4D97-AF65-F5344CB8AC3E}">
        <p14:creationId xmlns:p14="http://schemas.microsoft.com/office/powerpoint/2010/main" val="119531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314" y="381000"/>
            <a:ext cx="8229600" cy="1143000"/>
          </a:xfrm>
        </p:spPr>
        <p:txBody>
          <a:bodyPr/>
          <a:lstStyle/>
          <a:p>
            <a:r>
              <a:rPr lang="en-US" dirty="0" smtClean="0"/>
              <a:t>Magic Blocks</a:t>
            </a:r>
            <a:endParaRPr lang="en-US" dirty="0"/>
          </a:p>
        </p:txBody>
      </p:sp>
      <p:sp>
        <p:nvSpPr>
          <p:cNvPr id="3" name="Content Placeholder 2"/>
          <p:cNvSpPr>
            <a:spLocks noGrp="1"/>
          </p:cNvSpPr>
          <p:nvPr>
            <p:ph idx="1"/>
          </p:nvPr>
        </p:nvSpPr>
        <p:spPr>
          <a:xfrm>
            <a:off x="457200" y="1600200"/>
            <a:ext cx="3810000" cy="2514600"/>
          </a:xfrm>
        </p:spPr>
        <p:txBody>
          <a:bodyPr>
            <a:normAutofit fontScale="92500"/>
          </a:bodyPr>
          <a:lstStyle/>
          <a:p>
            <a:r>
              <a:rPr lang="en-US" dirty="0" smtClean="0"/>
              <a:t>For some pairs of sum and number of white blocks, there is only one possible combinations of digits</a:t>
            </a:r>
          </a:p>
          <a:p>
            <a:r>
              <a:rPr lang="en-US" dirty="0" smtClean="0"/>
              <a:t>This rule constrains all the blocks to certain digits, but does not determine order</a:t>
            </a:r>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7440" y="533400"/>
            <a:ext cx="4612129"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28219" t="31973" r="19763" b="52046"/>
          <a:stretch/>
        </p:blipFill>
        <p:spPr>
          <a:xfrm>
            <a:off x="2009161" y="4490207"/>
            <a:ext cx="4756558" cy="1006679"/>
          </a:xfrm>
          <a:prstGeom prst="rect">
            <a:avLst/>
          </a:prstGeom>
        </p:spPr>
      </p:pic>
    </p:spTree>
    <p:extLst>
      <p:ext uri="{BB962C8B-B14F-4D97-AF65-F5344CB8AC3E}">
        <p14:creationId xmlns:p14="http://schemas.microsoft.com/office/powerpoint/2010/main" val="32146034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314" y="381000"/>
            <a:ext cx="8229600" cy="1143000"/>
          </a:xfrm>
        </p:spPr>
        <p:txBody>
          <a:bodyPr/>
          <a:lstStyle/>
          <a:p>
            <a:r>
              <a:rPr lang="en-US" dirty="0" smtClean="0"/>
              <a:t>Certain Combinations</a:t>
            </a:r>
            <a:endParaRPr lang="en-US" dirty="0"/>
          </a:p>
        </p:txBody>
      </p:sp>
      <p:sp>
        <p:nvSpPr>
          <p:cNvPr id="3" name="Content Placeholder 2"/>
          <p:cNvSpPr>
            <a:spLocks noGrp="1"/>
          </p:cNvSpPr>
          <p:nvPr>
            <p:ph idx="1"/>
          </p:nvPr>
        </p:nvSpPr>
        <p:spPr>
          <a:xfrm>
            <a:off x="471182" y="1524000"/>
            <a:ext cx="8229600" cy="990600"/>
          </a:xfrm>
        </p:spPr>
        <p:txBody>
          <a:bodyPr>
            <a:normAutofit fontScale="92500" lnSpcReduction="20000"/>
          </a:bodyPr>
          <a:lstStyle/>
          <a:p>
            <a:r>
              <a:rPr lang="en-US" dirty="0" smtClean="0"/>
              <a:t>For all pairs of sum and number of white blocks, there are a limited number of digit combinations</a:t>
            </a:r>
          </a:p>
          <a:p>
            <a:r>
              <a:rPr lang="en-US" dirty="0" smtClean="0"/>
              <a:t>This rule constrains the white blocks to certain digits</a:t>
            </a:r>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47973" t="188" r="38541" b="50105"/>
          <a:stretch/>
        </p:blipFill>
        <p:spPr>
          <a:xfrm>
            <a:off x="3352800" y="2759978"/>
            <a:ext cx="1233182" cy="3131191"/>
          </a:xfrm>
          <a:prstGeom prst="rect">
            <a:avLst/>
          </a:prstGeom>
        </p:spPr>
      </p:pic>
    </p:spTree>
    <p:extLst>
      <p:ext uri="{BB962C8B-B14F-4D97-AF65-F5344CB8AC3E}">
        <p14:creationId xmlns:p14="http://schemas.microsoft.com/office/powerpoint/2010/main" val="27145636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Intersection</a:t>
            </a:r>
            <a:endParaRPr lang="en-US" dirty="0"/>
          </a:p>
        </p:txBody>
      </p:sp>
      <p:sp>
        <p:nvSpPr>
          <p:cNvPr id="3" name="Content Placeholder 2"/>
          <p:cNvSpPr>
            <a:spLocks noGrp="1"/>
          </p:cNvSpPr>
          <p:nvPr>
            <p:ph idx="1"/>
          </p:nvPr>
        </p:nvSpPr>
        <p:spPr>
          <a:xfrm>
            <a:off x="457200" y="1600200"/>
            <a:ext cx="8153400" cy="1143000"/>
          </a:xfrm>
        </p:spPr>
        <p:txBody>
          <a:bodyPr/>
          <a:lstStyle/>
          <a:p>
            <a:r>
              <a:rPr lang="en-US" dirty="0" smtClean="0"/>
              <a:t>If a white block is constrained by its row and column, the constraints can be combined to their intersection</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6223" t="1842" r="17454" b="50000"/>
          <a:stretch/>
        </p:blipFill>
        <p:spPr>
          <a:xfrm>
            <a:off x="1524000" y="2514600"/>
            <a:ext cx="5150142" cy="3033552"/>
          </a:xfrm>
          <a:prstGeom prst="rect">
            <a:avLst/>
          </a:prstGeom>
        </p:spPr>
      </p:pic>
    </p:spTree>
    <p:extLst>
      <p:ext uri="{BB962C8B-B14F-4D97-AF65-F5344CB8AC3E}">
        <p14:creationId xmlns:p14="http://schemas.microsoft.com/office/powerpoint/2010/main" val="32212418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Subtraction</a:t>
            </a:r>
            <a:endParaRPr lang="en-US" dirty="0"/>
          </a:p>
        </p:txBody>
      </p:sp>
      <p:sp>
        <p:nvSpPr>
          <p:cNvPr id="3" name="Content Placeholder 2"/>
          <p:cNvSpPr>
            <a:spLocks noGrp="1"/>
          </p:cNvSpPr>
          <p:nvPr>
            <p:ph idx="1"/>
          </p:nvPr>
        </p:nvSpPr>
        <p:spPr>
          <a:xfrm>
            <a:off x="457200" y="1447800"/>
            <a:ext cx="8229600" cy="1371600"/>
          </a:xfrm>
        </p:spPr>
        <p:txBody>
          <a:bodyPr/>
          <a:lstStyle/>
          <a:p>
            <a:r>
              <a:rPr lang="en-US" dirty="0" smtClean="0"/>
              <a:t>If a white block has a digit, the rest of the blocks in its row and column have to add up to the respective sum minus the determined number.</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4912" r="6269" b="31841"/>
          <a:stretch/>
        </p:blipFill>
        <p:spPr>
          <a:xfrm>
            <a:off x="1828800" y="3048000"/>
            <a:ext cx="5038725" cy="3437792"/>
          </a:xfrm>
          <a:prstGeom prst="rect">
            <a:avLst/>
          </a:prstGeom>
        </p:spPr>
      </p:pic>
    </p:spTree>
    <p:extLst>
      <p:ext uri="{BB962C8B-B14F-4D97-AF65-F5344CB8AC3E}">
        <p14:creationId xmlns:p14="http://schemas.microsoft.com/office/powerpoint/2010/main" val="1440322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Elimination</a:t>
            </a:r>
            <a:endParaRPr lang="en-US" dirty="0"/>
          </a:p>
        </p:txBody>
      </p:sp>
      <p:sp>
        <p:nvSpPr>
          <p:cNvPr id="3" name="Content Placeholder 2"/>
          <p:cNvSpPr>
            <a:spLocks noGrp="1"/>
          </p:cNvSpPr>
          <p:nvPr>
            <p:ph idx="1"/>
          </p:nvPr>
        </p:nvSpPr>
        <p:spPr>
          <a:xfrm>
            <a:off x="457200" y="1600200"/>
            <a:ext cx="7772400" cy="1143000"/>
          </a:xfrm>
        </p:spPr>
        <p:txBody>
          <a:bodyPr/>
          <a:lstStyle/>
          <a:p>
            <a:r>
              <a:rPr lang="en-US" dirty="0"/>
              <a:t>The determined number cannot be placed in the row or column</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5625" r="6354" b="34526"/>
          <a:stretch/>
        </p:blipFill>
        <p:spPr>
          <a:xfrm>
            <a:off x="2276475" y="2057399"/>
            <a:ext cx="6219825" cy="4124325"/>
          </a:xfrm>
          <a:prstGeom prst="rect">
            <a:avLst/>
          </a:prstGeom>
        </p:spPr>
      </p:pic>
    </p:spTree>
    <p:extLst>
      <p:ext uri="{BB962C8B-B14F-4D97-AF65-F5344CB8AC3E}">
        <p14:creationId xmlns:p14="http://schemas.microsoft.com/office/powerpoint/2010/main" val="18224910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4273</TotalTime>
  <Words>313</Words>
  <Application>Microsoft Office PowerPoint</Application>
  <PresentationFormat>On-screen Show (4:3)</PresentationFormat>
  <Paragraphs>49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Clarity</vt:lpstr>
      <vt:lpstr>Kakuro</vt:lpstr>
      <vt:lpstr>Rules</vt:lpstr>
      <vt:lpstr>Example</vt:lpstr>
      <vt:lpstr>Basic Rules</vt:lpstr>
      <vt:lpstr>Magic Blocks</vt:lpstr>
      <vt:lpstr>Certain Combinations</vt:lpstr>
      <vt:lpstr>Intersection</vt:lpstr>
      <vt:lpstr>Subtraction</vt:lpstr>
      <vt:lpstr>Elimination</vt:lpstr>
      <vt:lpstr>Case Rules</vt:lpstr>
      <vt:lpstr>Possible Contents</vt:lpstr>
      <vt:lpstr>Contradictions</vt:lpstr>
      <vt:lpstr>Repeat</vt:lpstr>
      <vt:lpstr>Invalid Sum</vt:lpstr>
      <vt:lpstr>Contradiction: Exceeding Visibility</vt:lpstr>
      <vt:lpstr>Contradiction: Insufficient Visibility</vt:lpstr>
      <vt:lpstr>Example Solution</vt:lpstr>
      <vt:lpstr>Example Solution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Skyscrapers</dc:title>
  <dc:creator>student</dc:creator>
  <cp:lastModifiedBy>student</cp:lastModifiedBy>
  <cp:revision>59</cp:revision>
  <dcterms:created xsi:type="dcterms:W3CDTF">2014-09-29T23:54:30Z</dcterms:created>
  <dcterms:modified xsi:type="dcterms:W3CDTF">2014-10-26T19:17:38Z</dcterms:modified>
</cp:coreProperties>
</file>