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70" r:id="rId6"/>
    <p:sldId id="261" r:id="rId7"/>
    <p:sldId id="259" r:id="rId8"/>
    <p:sldId id="260" r:id="rId9"/>
    <p:sldId id="271" r:id="rId10"/>
    <p:sldId id="262" r:id="rId11"/>
    <p:sldId id="264" r:id="rId12"/>
    <p:sldId id="272" r:id="rId13"/>
    <p:sldId id="273" r:id="rId14"/>
    <p:sldId id="274" r:id="rId15"/>
    <p:sldId id="263" r:id="rId16"/>
    <p:sldId id="265" r:id="rId17"/>
    <p:sldId id="266" r:id="rId18"/>
    <p:sldId id="267" r:id="rId19"/>
    <p:sldId id="268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Evapotranspiration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-6.8001120469394993E-2</c:v>
                </c:pt>
                <c:pt idx="1">
                  <c:v>6.6735803428315359</c:v>
                </c:pt>
                <c:pt idx="2">
                  <c:v>9.7157906155883911</c:v>
                </c:pt>
                <c:pt idx="3">
                  <c:v>3.7325867228030774</c:v>
                </c:pt>
                <c:pt idx="4">
                  <c:v>-9.4709904705132821</c:v>
                </c:pt>
                <c:pt idx="5">
                  <c:v>-15.608371866639796</c:v>
                </c:pt>
                <c:pt idx="6">
                  <c:v>-9.3383476579792362</c:v>
                </c:pt>
                <c:pt idx="7">
                  <c:v>4.0919643448463665</c:v>
                </c:pt>
                <c:pt idx="8">
                  <c:v>10.585770928629609</c:v>
                </c:pt>
                <c:pt idx="9">
                  <c:v>6.0767929472738125</c:v>
                </c:pt>
                <c:pt idx="10">
                  <c:v>-0.96393271664134683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C32-4DE1-8C49-4FF98B1D83AC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Temperature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5.6214131882242171</c:v>
                </c:pt>
                <c:pt idx="1">
                  <c:v>8.77232691765178</c:v>
                </c:pt>
                <c:pt idx="2">
                  <c:v>11.063522527390877</c:v>
                </c:pt>
                <c:pt idx="3">
                  <c:v>13.592169936677498</c:v>
                </c:pt>
                <c:pt idx="4">
                  <c:v>14.760731723337708</c:v>
                </c:pt>
                <c:pt idx="5">
                  <c:v>15.291555088265952</c:v>
                </c:pt>
                <c:pt idx="6">
                  <c:v>15.302318549501086</c:v>
                </c:pt>
                <c:pt idx="7">
                  <c:v>13.980981319755582</c:v>
                </c:pt>
                <c:pt idx="8">
                  <c:v>11.855377102147294</c:v>
                </c:pt>
                <c:pt idx="9">
                  <c:v>8.1321467151132705</c:v>
                </c:pt>
                <c:pt idx="10">
                  <c:v>5.1214865997168575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C32-4DE1-8C49-4FF98B1D83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2918047"/>
        <c:axId val="105966495"/>
      </c:scatterChart>
      <c:valAx>
        <c:axId val="912918047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5966495"/>
        <c:crosses val="autoZero"/>
        <c:crossBetween val="midCat"/>
      </c:valAx>
      <c:valAx>
        <c:axId val="10596649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129180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Evapotranspiration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5.1254305260276363</c:v>
                </c:pt>
                <c:pt idx="1">
                  <c:v>8.3357265848875493</c:v>
                </c:pt>
                <c:pt idx="2">
                  <c:v>10.758962355489052</c:v>
                </c:pt>
                <c:pt idx="3">
                  <c:v>12.469257091198273</c:v>
                </c:pt>
                <c:pt idx="4">
                  <c:v>14.46751198717139</c:v>
                </c:pt>
                <c:pt idx="5">
                  <c:v>15.091580562325397</c:v>
                </c:pt>
                <c:pt idx="6">
                  <c:v>14.383383028977944</c:v>
                </c:pt>
                <c:pt idx="7">
                  <c:v>12.64882069279289</c:v>
                </c:pt>
                <c:pt idx="8">
                  <c:v>10.4382320717526</c:v>
                </c:pt>
                <c:pt idx="9">
                  <c:v>8.0801801340267883</c:v>
                </c:pt>
                <c:pt idx="10">
                  <c:v>4.5786451911821509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F0-4D57-B1D2-2E3C1386D8FC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Temperature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5.8988033561994113</c:v>
                </c:pt>
                <c:pt idx="1">
                  <c:v>8.7064575120677592</c:v>
                </c:pt>
                <c:pt idx="2">
                  <c:v>11.472126201204398</c:v>
                </c:pt>
                <c:pt idx="3">
                  <c:v>13.145839726336765</c:v>
                </c:pt>
                <c:pt idx="4">
                  <c:v>14.60845543516311</c:v>
                </c:pt>
                <c:pt idx="5">
                  <c:v>15.823383855287442</c:v>
                </c:pt>
                <c:pt idx="6">
                  <c:v>15.264305125730075</c:v>
                </c:pt>
                <c:pt idx="7">
                  <c:v>13.195295380786817</c:v>
                </c:pt>
                <c:pt idx="8">
                  <c:v>11.082210408881993</c:v>
                </c:pt>
                <c:pt idx="9">
                  <c:v>8.1128333370946866</c:v>
                </c:pt>
                <c:pt idx="10">
                  <c:v>5.487777914801387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F0-4D57-B1D2-2E3C1386D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2918047"/>
        <c:axId val="105966495"/>
      </c:scatterChart>
      <c:valAx>
        <c:axId val="912918047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5966495"/>
        <c:crosses val="autoZero"/>
        <c:crossBetween val="midCat"/>
      </c:valAx>
      <c:valAx>
        <c:axId val="10596649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129180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56E938-D131-0318-CFCF-EFBD674C8D19}"/>
              </a:ext>
            </a:extLst>
          </p:cNvPr>
          <p:cNvSpPr/>
          <p:nvPr/>
        </p:nvSpPr>
        <p:spPr>
          <a:xfrm>
            <a:off x="594805" y="392054"/>
            <a:ext cx="11065446" cy="1578790"/>
          </a:xfrm>
          <a:prstGeom prst="roundRect">
            <a:avLst>
              <a:gd name="adj" fmla="val 4003"/>
            </a:avLst>
          </a:prstGeom>
          <a:solidFill>
            <a:srgbClr val="E5DADE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77957B-266C-BB86-7AF7-55BFC2CE498B}"/>
              </a:ext>
            </a:extLst>
          </p:cNvPr>
          <p:cNvSpPr/>
          <p:nvPr/>
        </p:nvSpPr>
        <p:spPr>
          <a:xfrm>
            <a:off x="594805" y="2214865"/>
            <a:ext cx="11065446" cy="3919235"/>
          </a:xfrm>
          <a:prstGeom prst="roundRect">
            <a:avLst>
              <a:gd name="adj" fmla="val 4003"/>
            </a:avLst>
          </a:prstGeom>
          <a:solidFill>
            <a:srgbClr val="E5DADE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6B573D7-E168-87AF-1019-A7C7BB100322}"/>
              </a:ext>
            </a:extLst>
          </p:cNvPr>
          <p:cNvSpPr txBox="1">
            <a:spLocks/>
          </p:cNvSpPr>
          <p:nvPr/>
        </p:nvSpPr>
        <p:spPr>
          <a:xfrm>
            <a:off x="2066521" y="511546"/>
            <a:ext cx="9022284" cy="861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CodeGEO Workshop</a:t>
            </a:r>
            <a:endParaRPr lang="nl-NL" sz="23900" dirty="0">
              <a:latin typeface="Agency FB" panose="020B0503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FE27210-D69C-C1EC-ABAC-2B09E63AFA2F}"/>
              </a:ext>
            </a:extLst>
          </p:cNvPr>
          <p:cNvSpPr txBox="1">
            <a:spLocks/>
          </p:cNvSpPr>
          <p:nvPr/>
        </p:nvSpPr>
        <p:spPr>
          <a:xfrm>
            <a:off x="2066521" y="1324491"/>
            <a:ext cx="9022284" cy="496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>
                <a:latin typeface="Myriad Pro" panose="020B0503030403020204" pitchFamily="34" charset="0"/>
              </a:rPr>
              <a:t>DPG Coding/ML group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F42015-7137-4E2B-8021-1F6A0762C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39" y="511547"/>
            <a:ext cx="1244848" cy="1346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17D7B8-2BD3-0640-4635-20FA559F0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98432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US" sz="6000" kern="1200" dirty="0">
                <a:ln w="3175">
                  <a:noFill/>
                </a:ln>
                <a:solidFill>
                  <a:schemeClr val="tx1"/>
                </a:solidFill>
                <a:latin typeface="Merriweather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EE2E1-100E-B3E6-A711-B5BB2B197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8107"/>
            <a:ext cx="9144000" cy="72087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dirty="0">
                <a:ln w="3175">
                  <a:noFill/>
                </a:ln>
                <a:solidFill>
                  <a:schemeClr val="tx1"/>
                </a:solidFill>
                <a:latin typeface="Merriweather Light" panose="00000400000000000000" pitchFamily="2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2EDDB-D2DE-E13D-5076-1E3C5BC3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1511"/>
            <a:ext cx="2743200" cy="365125"/>
          </a:xfrm>
          <a:prstGeom prst="rect">
            <a:avLst/>
          </a:prstGeom>
        </p:spPr>
        <p:txBody>
          <a:bodyPr/>
          <a:lstStyle/>
          <a:p>
            <a:fld id="{73DB11D8-BF27-47D9-AF2D-8BA02D876EF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8AFD5-BCCA-9701-BBC9-2D6FE990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F2ACA-E3B3-16A4-89F6-1F94034D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F6DF-B5BE-4A9E-AEAF-EECE84FC79F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6B6FAFC-2B18-9D0D-2C9D-D788BEA2C848}"/>
              </a:ext>
            </a:extLst>
          </p:cNvPr>
          <p:cNvSpPr/>
          <p:nvPr userDrawn="1"/>
        </p:nvSpPr>
        <p:spPr>
          <a:xfrm>
            <a:off x="594805" y="392054"/>
            <a:ext cx="11065446" cy="1578790"/>
          </a:xfrm>
          <a:prstGeom prst="roundRect">
            <a:avLst>
              <a:gd name="adj" fmla="val 4003"/>
            </a:avLst>
          </a:prstGeom>
          <a:solidFill>
            <a:srgbClr val="E5DADE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00FCF5-7CA4-2C31-C110-E165D0F0DE70}"/>
              </a:ext>
            </a:extLst>
          </p:cNvPr>
          <p:cNvSpPr/>
          <p:nvPr userDrawn="1"/>
        </p:nvSpPr>
        <p:spPr>
          <a:xfrm>
            <a:off x="594805" y="2214865"/>
            <a:ext cx="11065446" cy="3919235"/>
          </a:xfrm>
          <a:prstGeom prst="roundRect">
            <a:avLst>
              <a:gd name="adj" fmla="val 4003"/>
            </a:avLst>
          </a:prstGeom>
          <a:solidFill>
            <a:srgbClr val="E5DADE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5A96882-F7D6-FAEF-CE51-833EEE5A7977}"/>
              </a:ext>
            </a:extLst>
          </p:cNvPr>
          <p:cNvSpPr txBox="1">
            <a:spLocks/>
          </p:cNvSpPr>
          <p:nvPr userDrawn="1"/>
        </p:nvSpPr>
        <p:spPr>
          <a:xfrm>
            <a:off x="2066521" y="511546"/>
            <a:ext cx="9022284" cy="861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CodeGEO Workshop</a:t>
            </a:r>
            <a:endParaRPr lang="nl-NL" sz="23900" dirty="0">
              <a:latin typeface="Agency FB" panose="020B0503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7E35660-2DAB-2EF2-24C5-71E53CD139B0}"/>
              </a:ext>
            </a:extLst>
          </p:cNvPr>
          <p:cNvSpPr txBox="1">
            <a:spLocks/>
          </p:cNvSpPr>
          <p:nvPr userDrawn="1"/>
        </p:nvSpPr>
        <p:spPr>
          <a:xfrm>
            <a:off x="2066521" y="1324491"/>
            <a:ext cx="9022284" cy="496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>
                <a:latin typeface="Myriad Pro" panose="020B0503030403020204" pitchFamily="34" charset="0"/>
              </a:rPr>
              <a:t>DPG Coding/ML group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3C32C71-5672-6A50-87D8-EEC65EC63C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39" y="511547"/>
            <a:ext cx="1244848" cy="134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7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123D-AD89-60C9-C5D2-ED720470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927F0-9456-0482-E0A6-7E18F80E7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390D2-F493-FEA8-C2A5-10FDA8EB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1511"/>
            <a:ext cx="2743200" cy="365125"/>
          </a:xfrm>
          <a:prstGeom prst="rect">
            <a:avLst/>
          </a:prstGeom>
        </p:spPr>
        <p:txBody>
          <a:bodyPr/>
          <a:lstStyle/>
          <a:p>
            <a:fld id="{73DB11D8-BF27-47D9-AF2D-8BA02D876EF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ADA4C-F48C-CBCA-24DD-6A8E889A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B28AA-E372-4D5C-0834-7F0FFEC2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F6DF-B5BE-4A9E-AEAF-EECE84FC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3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A968B-8EF0-24A6-ED15-010752491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ED85B-90CC-A02B-0278-BBDDBF8BE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9E586-A399-0813-1187-FFD455EC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1511"/>
            <a:ext cx="2743200" cy="365125"/>
          </a:xfrm>
          <a:prstGeom prst="rect">
            <a:avLst/>
          </a:prstGeom>
        </p:spPr>
        <p:txBody>
          <a:bodyPr/>
          <a:lstStyle/>
          <a:p>
            <a:fld id="{73DB11D8-BF27-47D9-AF2D-8BA02D876EF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D0FD-2CEF-3CD6-973F-34EAA590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3B698-AEA7-46C5-2B4E-E27BF00E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F6DF-B5BE-4A9E-AEAF-EECE84FC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4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2D65-8165-9F39-8825-CB0C3005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053A5-8F5F-9CB9-CA91-206754E1F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2285A-75ED-01D3-B86D-6BE3521E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1511"/>
            <a:ext cx="2743200" cy="365125"/>
          </a:xfrm>
          <a:prstGeom prst="rect">
            <a:avLst/>
          </a:prstGeom>
        </p:spPr>
        <p:txBody>
          <a:bodyPr/>
          <a:lstStyle/>
          <a:p>
            <a:fld id="{73DB11D8-BF27-47D9-AF2D-8BA02D876EF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B00A0-A0C4-232C-1EE0-C5E5BCB3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5912C-3F11-870E-5F13-7433431C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F6DF-B5BE-4A9E-AEAF-EECE84FC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1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7477-215A-2079-2F6C-A959F54A3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CBCB6-ED4F-DBF2-B2A7-CD18418DD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0368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521DB-15A7-DAEA-9F65-99BCACFD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1511"/>
            <a:ext cx="2743200" cy="365125"/>
          </a:xfrm>
          <a:prstGeom prst="rect">
            <a:avLst/>
          </a:prstGeom>
        </p:spPr>
        <p:txBody>
          <a:bodyPr/>
          <a:lstStyle/>
          <a:p>
            <a:fld id="{73DB11D8-BF27-47D9-AF2D-8BA02D876EF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B5820-31C3-D1B2-4C85-C7993A13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8D042-2D9A-DC17-81B5-A043E1C1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F6DF-B5BE-4A9E-AEAF-EECE84FC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1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50F8-B6B6-3F45-AA06-15EE1B86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77D8-1EC9-D64F-19EA-7E8FE5654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3404"/>
            <a:ext cx="5181600" cy="36389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C3BC9-D4FC-871A-A7CB-6548542A4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3403"/>
            <a:ext cx="5181600" cy="36389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2877B-EA56-11C5-96E1-6DA60609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1511"/>
            <a:ext cx="2743200" cy="365125"/>
          </a:xfrm>
          <a:prstGeom prst="rect">
            <a:avLst/>
          </a:prstGeom>
        </p:spPr>
        <p:txBody>
          <a:bodyPr/>
          <a:lstStyle/>
          <a:p>
            <a:fld id="{73DB11D8-BF27-47D9-AF2D-8BA02D876EF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88A7E-6FAB-019F-DD7E-4124B42A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A54E1-6264-9570-2D6A-2342C885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F6DF-B5BE-4A9E-AEAF-EECE84FC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9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954C-6895-8928-74C6-C4C69B3C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771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75122-FDFD-F21B-993E-3289422D4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2375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56773-A4B9-285C-CB10-A6C2BDC9C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7667"/>
            <a:ext cx="5157787" cy="2971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AC3B8-FD5A-C356-7933-F390901C2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2375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A1592-013A-20E5-F978-ACDDB95B8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7667"/>
            <a:ext cx="5183188" cy="2971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08AEAB-F408-55F2-73BE-9404DF86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1511"/>
            <a:ext cx="2743200" cy="365125"/>
          </a:xfrm>
          <a:prstGeom prst="rect">
            <a:avLst/>
          </a:prstGeom>
        </p:spPr>
        <p:txBody>
          <a:bodyPr/>
          <a:lstStyle/>
          <a:p>
            <a:fld id="{73DB11D8-BF27-47D9-AF2D-8BA02D876EF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318A9-EE45-61DB-AF71-817D7A61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83C38-8DBA-61D8-5053-EA489EC9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F6DF-B5BE-4A9E-AEAF-EECE84FC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8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AC3A-4EFC-D78D-3C93-60FD1615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D0FEE-517E-7F66-89FE-1EEA8EAD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1511"/>
            <a:ext cx="2743200" cy="365125"/>
          </a:xfrm>
          <a:prstGeom prst="rect">
            <a:avLst/>
          </a:prstGeom>
        </p:spPr>
        <p:txBody>
          <a:bodyPr/>
          <a:lstStyle/>
          <a:p>
            <a:fld id="{73DB11D8-BF27-47D9-AF2D-8BA02D876EF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23093-C68F-7A96-B8C4-4E894006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8B691-FF46-E546-8D6C-4CDA31DF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F6DF-B5BE-4A9E-AEAF-EECE84FC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2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318EB-B5DE-F901-63EB-58B78DE1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1511"/>
            <a:ext cx="2743200" cy="365125"/>
          </a:xfrm>
          <a:prstGeom prst="rect">
            <a:avLst/>
          </a:prstGeom>
        </p:spPr>
        <p:txBody>
          <a:bodyPr/>
          <a:lstStyle/>
          <a:p>
            <a:fld id="{73DB11D8-BF27-47D9-AF2D-8BA02D876EF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05172-C6B8-8D22-FCDD-ACEA8C08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9EBE5-5271-D0DD-0F8C-A330AE3E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F6DF-B5BE-4A9E-AEAF-EECE84FC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0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AB97-421F-3D3E-26A3-133256CA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F6D6D-6A28-0F38-473B-AB62BFB4A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D0F48-04E1-20BB-7A2A-576DF6748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1BF14-9DF6-B7B8-06A0-46A630F9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1511"/>
            <a:ext cx="2743200" cy="365125"/>
          </a:xfrm>
          <a:prstGeom prst="rect">
            <a:avLst/>
          </a:prstGeom>
        </p:spPr>
        <p:txBody>
          <a:bodyPr/>
          <a:lstStyle/>
          <a:p>
            <a:fld id="{73DB11D8-BF27-47D9-AF2D-8BA02D876EF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6BACA-96D2-8AD7-6FB5-70B52696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5BE23-0A75-D051-F088-208DBD5B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F6DF-B5BE-4A9E-AEAF-EECE84FC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5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0441-D158-B545-7CD5-0EE3ABFE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7EF73-5524-5F80-8B34-118BE90ED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757F1-C9C4-FEF2-3FA1-A2CD64ABB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5A4F5-23C6-F00B-AA5B-F9DCA218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1511"/>
            <a:ext cx="2743200" cy="365125"/>
          </a:xfrm>
          <a:prstGeom prst="rect">
            <a:avLst/>
          </a:prstGeom>
        </p:spPr>
        <p:txBody>
          <a:bodyPr/>
          <a:lstStyle/>
          <a:p>
            <a:fld id="{73DB11D8-BF27-47D9-AF2D-8BA02D876EF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E7416-2B82-37EA-6EA0-9B822FE5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0465E-783F-09F1-7F0E-690D81B9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F6DF-B5BE-4A9E-AEAF-EECE84FC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1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3B1D9-23C3-AA9F-DFAF-828D9F99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5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B52E5-DFD0-EB57-F73B-F875048E0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06977"/>
            <a:ext cx="10515600" cy="3449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84B10-569F-B18C-36EF-540DB610B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915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B11D8-BF27-47D9-AF2D-8BA02D876EF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FE34-368D-D051-C446-9B3E512CD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9151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C2A40-5D23-EF55-F97F-9E6310C1F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915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DF6DF-B5BE-4A9E-AEAF-EECE84FC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3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8000" kern="1200" dirty="0">
          <a:solidFill>
            <a:schemeClr val="tx1"/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yriad Pro" panose="020B0503030403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yriad Pro" panose="020B0503030403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 panose="020B0503030403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 panose="020B0503030403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40AA-AF30-153C-0FF1-7689A68CF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17E61-9830-3912-7274-773ABBEAA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Bram Droppers</a:t>
            </a:r>
          </a:p>
        </p:txBody>
      </p:sp>
    </p:spTree>
    <p:extLst>
      <p:ext uri="{BB962C8B-B14F-4D97-AF65-F5344CB8AC3E}">
        <p14:creationId xmlns:p14="http://schemas.microsoft.com/office/powerpoint/2010/main" val="3964491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2A62-04F5-AE6F-038A-7B95C6D6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feature importance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A4322-DDEA-D287-DE0B-484E36CC7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4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4732B3-E9EF-7243-75B6-2021337C9271}"/>
              </a:ext>
            </a:extLst>
          </p:cNvPr>
          <p:cNvSpPr/>
          <p:nvPr/>
        </p:nvSpPr>
        <p:spPr>
          <a:xfrm>
            <a:off x="4470401" y="1233714"/>
            <a:ext cx="2873828" cy="13933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4160B-FD48-3594-2DDA-7CDB2C91942D}"/>
              </a:ext>
            </a:extLst>
          </p:cNvPr>
          <p:cNvSpPr txBox="1"/>
          <p:nvPr/>
        </p:nvSpPr>
        <p:spPr>
          <a:xfrm>
            <a:off x="940157" y="1327107"/>
            <a:ext cx="2093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Input feature 1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Input feature 2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Input feature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59CDBA-2C23-1B9D-EE91-5721EC364A5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009448" y="1568741"/>
            <a:ext cx="1460953" cy="361659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BC5D95-8C89-A70D-45F3-1D50953726F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033487" y="1927272"/>
            <a:ext cx="1436914" cy="3128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6A548D-7A3D-4536-E349-AEEC841E45F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051824" y="1930400"/>
            <a:ext cx="1418577" cy="335027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801C1F-13E7-DDC1-5B7D-421ADC2B72E0}"/>
              </a:ext>
            </a:extLst>
          </p:cNvPr>
          <p:cNvCxnSpPr>
            <a:cxnSpLocks/>
          </p:cNvCxnSpPr>
          <p:nvPr/>
        </p:nvCxnSpPr>
        <p:spPr>
          <a:xfrm>
            <a:off x="7344229" y="1927272"/>
            <a:ext cx="11176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D1640F-C347-1A67-CD1F-BC09CB8FE516}"/>
              </a:ext>
            </a:extLst>
          </p:cNvPr>
          <p:cNvSpPr txBox="1"/>
          <p:nvPr/>
        </p:nvSpPr>
        <p:spPr>
          <a:xfrm>
            <a:off x="8468122" y="1756229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62755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4732B3-E9EF-7243-75B6-2021337C9271}"/>
              </a:ext>
            </a:extLst>
          </p:cNvPr>
          <p:cNvSpPr/>
          <p:nvPr/>
        </p:nvSpPr>
        <p:spPr>
          <a:xfrm>
            <a:off x="4470401" y="1233714"/>
            <a:ext cx="2873828" cy="13933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4160B-FD48-3594-2DDA-7CDB2C91942D}"/>
              </a:ext>
            </a:extLst>
          </p:cNvPr>
          <p:cNvSpPr txBox="1"/>
          <p:nvPr/>
        </p:nvSpPr>
        <p:spPr>
          <a:xfrm>
            <a:off x="940157" y="1327107"/>
            <a:ext cx="2093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Input feature 1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Input feature 2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Input feature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59CDBA-2C23-1B9D-EE91-5721EC364A5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009448" y="1568741"/>
            <a:ext cx="1460953" cy="361659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BC5D95-8C89-A70D-45F3-1D50953726F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033487" y="1927272"/>
            <a:ext cx="1436914" cy="3128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6A548D-7A3D-4536-E349-AEEC841E45F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051824" y="1930400"/>
            <a:ext cx="1418577" cy="335027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801C1F-13E7-DDC1-5B7D-421ADC2B72E0}"/>
              </a:ext>
            </a:extLst>
          </p:cNvPr>
          <p:cNvCxnSpPr>
            <a:cxnSpLocks/>
          </p:cNvCxnSpPr>
          <p:nvPr/>
        </p:nvCxnSpPr>
        <p:spPr>
          <a:xfrm>
            <a:off x="7344229" y="1927272"/>
            <a:ext cx="11176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D1640F-C347-1A67-CD1F-BC09CB8FE516}"/>
              </a:ext>
            </a:extLst>
          </p:cNvPr>
          <p:cNvSpPr txBox="1"/>
          <p:nvPr/>
        </p:nvSpPr>
        <p:spPr>
          <a:xfrm>
            <a:off x="8468122" y="1756229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Outputs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170646-BB83-AFBF-6EB8-84953D8FCF35}"/>
              </a:ext>
            </a:extLst>
          </p:cNvPr>
          <p:cNvSpPr/>
          <p:nvPr/>
        </p:nvSpPr>
        <p:spPr>
          <a:xfrm>
            <a:off x="4470401" y="3794703"/>
            <a:ext cx="2873828" cy="13933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54E92F-2E3F-4102-4D1F-BC52B54203CE}"/>
              </a:ext>
            </a:extLst>
          </p:cNvPr>
          <p:cNvSpPr txBox="1"/>
          <p:nvPr/>
        </p:nvSpPr>
        <p:spPr>
          <a:xfrm>
            <a:off x="916118" y="3891224"/>
            <a:ext cx="2093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Input feature 1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Input feature 2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Input feature 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7215C5-51BE-7378-31A0-98F1B711E79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009448" y="4118994"/>
            <a:ext cx="1460953" cy="372395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956EAD-7FB4-D023-2000-F9A04042B6EE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3009448" y="4491389"/>
            <a:ext cx="1460953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D13E69-5057-4E56-755B-A8FAD9706512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033487" y="4491389"/>
            <a:ext cx="1436914" cy="324291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CDD201-5652-02AA-26A1-9B68EAFD25F6}"/>
              </a:ext>
            </a:extLst>
          </p:cNvPr>
          <p:cNvCxnSpPr>
            <a:cxnSpLocks/>
          </p:cNvCxnSpPr>
          <p:nvPr/>
        </p:nvCxnSpPr>
        <p:spPr>
          <a:xfrm>
            <a:off x="7344229" y="4488261"/>
            <a:ext cx="11176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4C7C82-5083-B9D6-C825-039A99FD5339}"/>
              </a:ext>
            </a:extLst>
          </p:cNvPr>
          <p:cNvSpPr txBox="1"/>
          <p:nvPr/>
        </p:nvSpPr>
        <p:spPr>
          <a:xfrm>
            <a:off x="8468122" y="431721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567277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4732B3-E9EF-7243-75B6-2021337C9271}"/>
              </a:ext>
            </a:extLst>
          </p:cNvPr>
          <p:cNvSpPr/>
          <p:nvPr/>
        </p:nvSpPr>
        <p:spPr>
          <a:xfrm>
            <a:off x="4470401" y="1233714"/>
            <a:ext cx="2873828" cy="13933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4160B-FD48-3594-2DDA-7CDB2C91942D}"/>
              </a:ext>
            </a:extLst>
          </p:cNvPr>
          <p:cNvSpPr txBox="1"/>
          <p:nvPr/>
        </p:nvSpPr>
        <p:spPr>
          <a:xfrm>
            <a:off x="940157" y="1327107"/>
            <a:ext cx="2093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Input feature 1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Input feature 2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Input feature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59CDBA-2C23-1B9D-EE91-5721EC364A5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009448" y="1568741"/>
            <a:ext cx="1460953" cy="361659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BC5D95-8C89-A70D-45F3-1D50953726F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033487" y="1927272"/>
            <a:ext cx="1436914" cy="3128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6A548D-7A3D-4536-E349-AEEC841E45F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051824" y="1930400"/>
            <a:ext cx="1418577" cy="335027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801C1F-13E7-DDC1-5B7D-421ADC2B72E0}"/>
              </a:ext>
            </a:extLst>
          </p:cNvPr>
          <p:cNvCxnSpPr>
            <a:cxnSpLocks/>
          </p:cNvCxnSpPr>
          <p:nvPr/>
        </p:nvCxnSpPr>
        <p:spPr>
          <a:xfrm>
            <a:off x="7344229" y="1927272"/>
            <a:ext cx="11176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D1640F-C347-1A67-CD1F-BC09CB8FE516}"/>
              </a:ext>
            </a:extLst>
          </p:cNvPr>
          <p:cNvSpPr txBox="1"/>
          <p:nvPr/>
        </p:nvSpPr>
        <p:spPr>
          <a:xfrm>
            <a:off x="8468122" y="1756229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Outputs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170646-BB83-AFBF-6EB8-84953D8FCF35}"/>
              </a:ext>
            </a:extLst>
          </p:cNvPr>
          <p:cNvSpPr/>
          <p:nvPr/>
        </p:nvSpPr>
        <p:spPr>
          <a:xfrm>
            <a:off x="4470401" y="3794703"/>
            <a:ext cx="2873828" cy="13933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54E92F-2E3F-4102-4D1F-BC52B54203CE}"/>
              </a:ext>
            </a:extLst>
          </p:cNvPr>
          <p:cNvSpPr txBox="1"/>
          <p:nvPr/>
        </p:nvSpPr>
        <p:spPr>
          <a:xfrm>
            <a:off x="916118" y="3891224"/>
            <a:ext cx="2093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Input feature 1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Input feature 2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Input feature 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7215C5-51BE-7378-31A0-98F1B711E79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009448" y="4118994"/>
            <a:ext cx="1460953" cy="372395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956EAD-7FB4-D023-2000-F9A04042B6EE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3009448" y="4491389"/>
            <a:ext cx="1460953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D13E69-5057-4E56-755B-A8FAD9706512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033487" y="4491389"/>
            <a:ext cx="1436914" cy="324291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CDD201-5652-02AA-26A1-9B68EAFD25F6}"/>
              </a:ext>
            </a:extLst>
          </p:cNvPr>
          <p:cNvCxnSpPr>
            <a:cxnSpLocks/>
          </p:cNvCxnSpPr>
          <p:nvPr/>
        </p:nvCxnSpPr>
        <p:spPr>
          <a:xfrm>
            <a:off x="7344229" y="4488261"/>
            <a:ext cx="11176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4C7C82-5083-B9D6-C825-039A99FD5339}"/>
              </a:ext>
            </a:extLst>
          </p:cNvPr>
          <p:cNvSpPr txBox="1"/>
          <p:nvPr/>
        </p:nvSpPr>
        <p:spPr>
          <a:xfrm>
            <a:off x="8468122" y="431721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Outputs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FF8F84-5F55-0D0D-2A19-E3A8B7C371E3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>
            <a:off x="9081431" y="2217894"/>
            <a:ext cx="0" cy="2099324"/>
          </a:xfrm>
          <a:prstGeom prst="straightConnector1">
            <a:avLst/>
          </a:prstGeom>
          <a:ln w="762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39E6189-C977-5B3F-D1E8-E8EA275E1C7A}"/>
              </a:ext>
            </a:extLst>
          </p:cNvPr>
          <p:cNvSpPr txBox="1"/>
          <p:nvPr/>
        </p:nvSpPr>
        <p:spPr>
          <a:xfrm>
            <a:off x="9063094" y="3059668"/>
            <a:ext cx="166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Importance</a:t>
            </a:r>
          </a:p>
        </p:txBody>
      </p:sp>
    </p:spTree>
    <p:extLst>
      <p:ext uri="{BB962C8B-B14F-4D97-AF65-F5344CB8AC3E}">
        <p14:creationId xmlns:p14="http://schemas.microsoft.com/office/powerpoint/2010/main" val="205456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4732B3-E9EF-7243-75B6-2021337C9271}"/>
              </a:ext>
            </a:extLst>
          </p:cNvPr>
          <p:cNvSpPr/>
          <p:nvPr/>
        </p:nvSpPr>
        <p:spPr>
          <a:xfrm>
            <a:off x="4470401" y="1233714"/>
            <a:ext cx="2873828" cy="13933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4160B-FD48-3594-2DDA-7CDB2C91942D}"/>
              </a:ext>
            </a:extLst>
          </p:cNvPr>
          <p:cNvSpPr txBox="1"/>
          <p:nvPr/>
        </p:nvSpPr>
        <p:spPr>
          <a:xfrm>
            <a:off x="940157" y="1327107"/>
            <a:ext cx="2093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Input feature 1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Input feature 2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Input feature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59CDBA-2C23-1B9D-EE91-5721EC364A5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009448" y="1568741"/>
            <a:ext cx="1460953" cy="361659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BC5D95-8C89-A70D-45F3-1D50953726F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033487" y="1927272"/>
            <a:ext cx="1436914" cy="3128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6A548D-7A3D-4536-E349-AEEC841E45F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051824" y="1930400"/>
            <a:ext cx="1418577" cy="335027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801C1F-13E7-DDC1-5B7D-421ADC2B72E0}"/>
              </a:ext>
            </a:extLst>
          </p:cNvPr>
          <p:cNvCxnSpPr>
            <a:cxnSpLocks/>
          </p:cNvCxnSpPr>
          <p:nvPr/>
        </p:nvCxnSpPr>
        <p:spPr>
          <a:xfrm>
            <a:off x="7344229" y="1927272"/>
            <a:ext cx="11176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D1640F-C347-1A67-CD1F-BC09CB8FE516}"/>
              </a:ext>
            </a:extLst>
          </p:cNvPr>
          <p:cNvSpPr txBox="1"/>
          <p:nvPr/>
        </p:nvSpPr>
        <p:spPr>
          <a:xfrm>
            <a:off x="8468122" y="1756229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Outputs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170646-BB83-AFBF-6EB8-84953D8FCF35}"/>
              </a:ext>
            </a:extLst>
          </p:cNvPr>
          <p:cNvSpPr/>
          <p:nvPr/>
        </p:nvSpPr>
        <p:spPr>
          <a:xfrm>
            <a:off x="4470401" y="3794703"/>
            <a:ext cx="2873828" cy="13933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54E92F-2E3F-4102-4D1F-BC52B54203CE}"/>
              </a:ext>
            </a:extLst>
          </p:cNvPr>
          <p:cNvSpPr txBox="1"/>
          <p:nvPr/>
        </p:nvSpPr>
        <p:spPr>
          <a:xfrm>
            <a:off x="916118" y="3891224"/>
            <a:ext cx="2093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Input feature 1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Input feature 2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Input feature 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7215C5-51BE-7378-31A0-98F1B711E79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009448" y="4118994"/>
            <a:ext cx="1460953" cy="372395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956EAD-7FB4-D023-2000-F9A04042B6EE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3009448" y="4491389"/>
            <a:ext cx="1460953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D13E69-5057-4E56-755B-A8FAD9706512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033487" y="4491389"/>
            <a:ext cx="1436914" cy="324291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CDD201-5652-02AA-26A1-9B68EAFD25F6}"/>
              </a:ext>
            </a:extLst>
          </p:cNvPr>
          <p:cNvCxnSpPr>
            <a:cxnSpLocks/>
          </p:cNvCxnSpPr>
          <p:nvPr/>
        </p:nvCxnSpPr>
        <p:spPr>
          <a:xfrm>
            <a:off x="7344229" y="4488261"/>
            <a:ext cx="11176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4C7C82-5083-B9D6-C825-039A99FD5339}"/>
              </a:ext>
            </a:extLst>
          </p:cNvPr>
          <p:cNvSpPr txBox="1"/>
          <p:nvPr/>
        </p:nvSpPr>
        <p:spPr>
          <a:xfrm>
            <a:off x="8468122" y="431721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Outputs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FF8F84-5F55-0D0D-2A19-E3A8B7C371E3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>
            <a:off x="9081431" y="2217894"/>
            <a:ext cx="0" cy="2099324"/>
          </a:xfrm>
          <a:prstGeom prst="straightConnector1">
            <a:avLst/>
          </a:prstGeom>
          <a:ln w="762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39E6189-C977-5B3F-D1E8-E8EA275E1C7A}"/>
              </a:ext>
            </a:extLst>
          </p:cNvPr>
          <p:cNvSpPr txBox="1"/>
          <p:nvPr/>
        </p:nvSpPr>
        <p:spPr>
          <a:xfrm>
            <a:off x="9063094" y="3059668"/>
            <a:ext cx="166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Importance</a:t>
            </a:r>
          </a:p>
        </p:txBody>
      </p:sp>
    </p:spTree>
    <p:extLst>
      <p:ext uri="{BB962C8B-B14F-4D97-AF65-F5344CB8AC3E}">
        <p14:creationId xmlns:p14="http://schemas.microsoft.com/office/powerpoint/2010/main" val="2940133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D665-2CC3-80BC-D445-5567F874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080B-E378-39CD-56EC-381878F5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in model output after permutation of input features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+ Applicable to all models	- Slow</a:t>
            </a:r>
          </a:p>
          <a:p>
            <a:pPr marL="0" indent="0">
              <a:buNone/>
            </a:pPr>
            <a:r>
              <a:rPr lang="en-US" dirty="0"/>
              <a:t>					-  Limited accounting for 			   				    complex non-linear interactions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61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2A62-04F5-AE6F-038A-7B95C6D6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 feature importance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A4322-DDEA-D287-DE0B-484E36CC7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77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2A62-04F5-AE6F-038A-7B95C6D6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feature correlation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A4322-DDEA-D287-DE0B-484E36CC7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21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D8F5-C6B4-AB61-FED4-D7B0C915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feature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EBF1-E896-79F7-817F-7C3F746E6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do not know how our models handle correlated input features</a:t>
            </a:r>
          </a:p>
          <a:p>
            <a:pPr lvl="1"/>
            <a:r>
              <a:rPr lang="en-US" dirty="0"/>
              <a:t>Ignore one</a:t>
            </a:r>
          </a:p>
          <a:p>
            <a:pPr lvl="1"/>
            <a:r>
              <a:rPr lang="en-US" dirty="0"/>
              <a:t>Use both</a:t>
            </a:r>
          </a:p>
        </p:txBody>
      </p:sp>
    </p:spTree>
    <p:extLst>
      <p:ext uri="{BB962C8B-B14F-4D97-AF65-F5344CB8AC3E}">
        <p14:creationId xmlns:p14="http://schemas.microsoft.com/office/powerpoint/2010/main" val="99900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B4081D2-797A-7207-0DDF-14E9D9D822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7705725"/>
              </p:ext>
            </p:extLst>
          </p:nvPr>
        </p:nvGraphicFramePr>
        <p:xfrm>
          <a:off x="6352331" y="2483139"/>
          <a:ext cx="4872139" cy="3596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538E911-BB2B-1560-B874-04F6DF4353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9559971"/>
              </p:ext>
            </p:extLst>
          </p:nvPr>
        </p:nvGraphicFramePr>
        <p:xfrm>
          <a:off x="1092805" y="2483140"/>
          <a:ext cx="4872139" cy="3596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512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48BD-F0A8-1EC1-DB1F-9FCCDC79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50D4A-3C71-6FDF-E969-32E03710F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sections</a:t>
            </a:r>
          </a:p>
          <a:p>
            <a:pPr lvl="1"/>
            <a:r>
              <a:rPr lang="en-US" dirty="0"/>
              <a:t>Impurity feature importance</a:t>
            </a:r>
          </a:p>
          <a:p>
            <a:pPr lvl="1"/>
            <a:r>
              <a:rPr lang="en-US" dirty="0"/>
              <a:t>Permutation feature importance</a:t>
            </a:r>
          </a:p>
          <a:p>
            <a:pPr lvl="1"/>
            <a:r>
              <a:rPr lang="en-US" dirty="0"/>
              <a:t>SHAP feature importance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2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D8F5-C6B4-AB61-FED4-D7B0C915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feature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EBF1-E896-79F7-817F-7C3F746E6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do not know how our models handle correlated input features</a:t>
            </a:r>
          </a:p>
          <a:p>
            <a:pPr lvl="1"/>
            <a:r>
              <a:rPr lang="en-US" dirty="0"/>
              <a:t>Ignore one</a:t>
            </a:r>
          </a:p>
          <a:p>
            <a:pPr lvl="1"/>
            <a:r>
              <a:rPr lang="en-US" dirty="0"/>
              <a:t>Use both</a:t>
            </a:r>
          </a:p>
          <a:p>
            <a:pPr lvl="1"/>
            <a:endParaRPr lang="en-US" dirty="0"/>
          </a:p>
          <a:p>
            <a:r>
              <a:rPr lang="en-US" dirty="0"/>
              <a:t>This is reflected in the feature importance analysis</a:t>
            </a:r>
          </a:p>
        </p:txBody>
      </p:sp>
    </p:spTree>
    <p:extLst>
      <p:ext uri="{BB962C8B-B14F-4D97-AF65-F5344CB8AC3E}">
        <p14:creationId xmlns:p14="http://schemas.microsoft.com/office/powerpoint/2010/main" val="1895907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D8F5-C6B4-AB61-FED4-D7B0C915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feature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EBF1-E896-79F7-817F-7C3F746E6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 correlated features</a:t>
            </a:r>
          </a:p>
          <a:p>
            <a:r>
              <a:rPr lang="en-US" dirty="0"/>
              <a:t>Omit correlated features</a:t>
            </a:r>
          </a:p>
          <a:p>
            <a:r>
              <a:rPr lang="en-US" b="1" dirty="0"/>
              <a:t>Design a better train-test set</a:t>
            </a:r>
          </a:p>
        </p:txBody>
      </p:sp>
    </p:spTree>
    <p:extLst>
      <p:ext uri="{BB962C8B-B14F-4D97-AF65-F5344CB8AC3E}">
        <p14:creationId xmlns:p14="http://schemas.microsoft.com/office/powerpoint/2010/main" val="1151463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40AA-AF30-153C-0FF1-7689A68CF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17E61-9830-3912-7274-773ABBEAA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Bram Droppers</a:t>
            </a:r>
          </a:p>
        </p:txBody>
      </p:sp>
    </p:spTree>
    <p:extLst>
      <p:ext uri="{BB962C8B-B14F-4D97-AF65-F5344CB8AC3E}">
        <p14:creationId xmlns:p14="http://schemas.microsoft.com/office/powerpoint/2010/main" val="331529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48BD-F0A8-1EC1-DB1F-9FCCDC79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50D4A-3C71-6FDF-E969-32E03710F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sections</a:t>
            </a:r>
          </a:p>
          <a:p>
            <a:pPr lvl="1"/>
            <a:r>
              <a:rPr lang="en-US" dirty="0"/>
              <a:t>Impurity feature importance</a:t>
            </a:r>
          </a:p>
          <a:p>
            <a:pPr lvl="1"/>
            <a:r>
              <a:rPr lang="en-US" dirty="0"/>
              <a:t>Permutation feature importance</a:t>
            </a:r>
          </a:p>
          <a:p>
            <a:pPr lvl="1"/>
            <a:r>
              <a:rPr lang="en-US" dirty="0"/>
              <a:t>SHAP feature importance</a:t>
            </a:r>
          </a:p>
          <a:p>
            <a:r>
              <a:rPr lang="en-US" dirty="0"/>
              <a:t>Per section</a:t>
            </a:r>
          </a:p>
          <a:p>
            <a:pPr lvl="1"/>
            <a:r>
              <a:rPr lang="en-US" dirty="0"/>
              <a:t>Small exercise</a:t>
            </a:r>
          </a:p>
          <a:p>
            <a:pPr lvl="1"/>
            <a:r>
              <a:rPr lang="en-US" dirty="0"/>
              <a:t>Presentation and questions</a:t>
            </a:r>
          </a:p>
        </p:txBody>
      </p:sp>
    </p:spTree>
    <p:extLst>
      <p:ext uri="{BB962C8B-B14F-4D97-AF65-F5344CB8AC3E}">
        <p14:creationId xmlns:p14="http://schemas.microsoft.com/office/powerpoint/2010/main" val="295561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E270-7E1C-757D-BA3C-E85511D5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feature importance?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A806-A92D-1A5A-48DF-D4D976667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6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E270-7E1C-757D-BA3C-E85511D5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feature importance?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A806-A92D-1A5A-48DF-D4D976667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sense check</a:t>
            </a:r>
          </a:p>
          <a:p>
            <a:r>
              <a:rPr lang="en-US" dirty="0"/>
              <a:t>Uncertainty analysis</a:t>
            </a:r>
          </a:p>
          <a:p>
            <a:r>
              <a:rPr lang="en-US" dirty="0"/>
              <a:t>Reducing model size and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5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2A62-04F5-AE6F-038A-7B95C6D6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feature importance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A4322-DDEA-D287-DE0B-484E36CC7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D665-2CC3-80BC-D445-5567F874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080B-E378-39CD-56EC-381878F5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called:</a:t>
            </a:r>
          </a:p>
          <a:p>
            <a:pPr lvl="1"/>
            <a:r>
              <a:rPr lang="en-US" dirty="0"/>
              <a:t>Gini importance</a:t>
            </a:r>
          </a:p>
          <a:p>
            <a:pPr lvl="1"/>
            <a:r>
              <a:rPr lang="en-US" dirty="0"/>
              <a:t>Mean decrease impurity</a:t>
            </a:r>
          </a:p>
          <a:p>
            <a:r>
              <a:rPr lang="en-US" dirty="0"/>
              <a:t>Decrease in node impurity, weighted by the probability of reaching that node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8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0A327C-74DF-5DC8-F78F-FF249F72D066}"/>
              </a:ext>
            </a:extLst>
          </p:cNvPr>
          <p:cNvSpPr/>
          <p:nvPr/>
        </p:nvSpPr>
        <p:spPr>
          <a:xfrm>
            <a:off x="2197768" y="3954378"/>
            <a:ext cx="2550695" cy="168442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AE8D15-1719-CEEE-495B-5479F7143AB6}"/>
              </a:ext>
            </a:extLst>
          </p:cNvPr>
          <p:cNvSpPr/>
          <p:nvPr/>
        </p:nvSpPr>
        <p:spPr>
          <a:xfrm>
            <a:off x="7050505" y="3954377"/>
            <a:ext cx="2550695" cy="168442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FAE9DD-973D-7E4F-D122-98EBFB49FA2F}"/>
              </a:ext>
            </a:extLst>
          </p:cNvPr>
          <p:cNvSpPr/>
          <p:nvPr/>
        </p:nvSpPr>
        <p:spPr>
          <a:xfrm>
            <a:off x="4499810" y="561472"/>
            <a:ext cx="2550695" cy="168442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047B1B-1C9E-1682-7B42-643D5FAFF217}"/>
              </a:ext>
            </a:extLst>
          </p:cNvPr>
          <p:cNvCxnSpPr>
            <a:stCxn id="6" idx="2"/>
            <a:endCxn id="4" idx="0"/>
          </p:cNvCxnSpPr>
          <p:nvPr/>
        </p:nvCxnSpPr>
        <p:spPr>
          <a:xfrm flipH="1">
            <a:off x="3473116" y="2245893"/>
            <a:ext cx="2302042" cy="1708485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EA6E69-D29B-DF62-3EA5-420A85CBFA27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5775158" y="2245893"/>
            <a:ext cx="2550695" cy="1708484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361F32A-DCC9-D186-4645-19B14E4F5993}"/>
              </a:ext>
            </a:extLst>
          </p:cNvPr>
          <p:cNvSpPr/>
          <p:nvPr/>
        </p:nvSpPr>
        <p:spPr>
          <a:xfrm>
            <a:off x="4722394" y="850229"/>
            <a:ext cx="465221" cy="46522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4CE8B6-6F70-D9F2-594B-385FDE0CADC2}"/>
              </a:ext>
            </a:extLst>
          </p:cNvPr>
          <p:cNvSpPr/>
          <p:nvPr/>
        </p:nvSpPr>
        <p:spPr>
          <a:xfrm>
            <a:off x="5498431" y="850231"/>
            <a:ext cx="465221" cy="46522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49FE3C-7561-60FD-33CF-643F0F9ACDCB}"/>
              </a:ext>
            </a:extLst>
          </p:cNvPr>
          <p:cNvSpPr/>
          <p:nvPr/>
        </p:nvSpPr>
        <p:spPr>
          <a:xfrm>
            <a:off x="6274468" y="850230"/>
            <a:ext cx="465221" cy="465221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C15537-042E-B9BF-2CF0-762D5C91D2A6}"/>
              </a:ext>
            </a:extLst>
          </p:cNvPr>
          <p:cNvSpPr/>
          <p:nvPr/>
        </p:nvSpPr>
        <p:spPr>
          <a:xfrm>
            <a:off x="4722394" y="1548057"/>
            <a:ext cx="465221" cy="465221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78352D-C076-1728-79E5-8DCBB91A6B81}"/>
              </a:ext>
            </a:extLst>
          </p:cNvPr>
          <p:cNvSpPr/>
          <p:nvPr/>
        </p:nvSpPr>
        <p:spPr>
          <a:xfrm>
            <a:off x="5498431" y="1548059"/>
            <a:ext cx="465221" cy="46522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EEE86C-731C-0FD7-A2BC-04722824950D}"/>
              </a:ext>
            </a:extLst>
          </p:cNvPr>
          <p:cNvSpPr/>
          <p:nvPr/>
        </p:nvSpPr>
        <p:spPr>
          <a:xfrm>
            <a:off x="6274468" y="1548058"/>
            <a:ext cx="465221" cy="465221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8EBDFE1-88F2-5450-4840-623311068886}"/>
              </a:ext>
            </a:extLst>
          </p:cNvPr>
          <p:cNvSpPr/>
          <p:nvPr/>
        </p:nvSpPr>
        <p:spPr>
          <a:xfrm>
            <a:off x="2464468" y="4247814"/>
            <a:ext cx="465221" cy="46522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9E7921-ABA8-7597-41D4-FE2ED5EE1946}"/>
              </a:ext>
            </a:extLst>
          </p:cNvPr>
          <p:cNvSpPr/>
          <p:nvPr/>
        </p:nvSpPr>
        <p:spPr>
          <a:xfrm>
            <a:off x="3240505" y="4247816"/>
            <a:ext cx="465221" cy="46522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859338-D683-08EA-34DD-1322C794CDB7}"/>
              </a:ext>
            </a:extLst>
          </p:cNvPr>
          <p:cNvSpPr/>
          <p:nvPr/>
        </p:nvSpPr>
        <p:spPr>
          <a:xfrm>
            <a:off x="2464468" y="4945642"/>
            <a:ext cx="465221" cy="465221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7D3CDE-2960-F1A0-5A7A-FF68185F5A7B}"/>
              </a:ext>
            </a:extLst>
          </p:cNvPr>
          <p:cNvSpPr/>
          <p:nvPr/>
        </p:nvSpPr>
        <p:spPr>
          <a:xfrm>
            <a:off x="8852568" y="4231768"/>
            <a:ext cx="465221" cy="465221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84D99FF-DEB6-F55A-2E72-6001F6714259}"/>
              </a:ext>
            </a:extLst>
          </p:cNvPr>
          <p:cNvSpPr/>
          <p:nvPr/>
        </p:nvSpPr>
        <p:spPr>
          <a:xfrm>
            <a:off x="8076531" y="4929597"/>
            <a:ext cx="465221" cy="46522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CAE2A8-6441-07C6-4880-C91B5AF2453C}"/>
              </a:ext>
            </a:extLst>
          </p:cNvPr>
          <p:cNvSpPr/>
          <p:nvPr/>
        </p:nvSpPr>
        <p:spPr>
          <a:xfrm>
            <a:off x="8852568" y="4929596"/>
            <a:ext cx="465221" cy="465221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6D0738-C850-0065-88D0-540E1342FD73}"/>
              </a:ext>
            </a:extLst>
          </p:cNvPr>
          <p:cNvSpPr txBox="1"/>
          <p:nvPr/>
        </p:nvSpPr>
        <p:spPr>
          <a:xfrm>
            <a:off x="4438070" y="3145572"/>
            <a:ext cx="2846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Input feature criteria</a:t>
            </a:r>
          </a:p>
        </p:txBody>
      </p:sp>
    </p:spTree>
    <p:extLst>
      <p:ext uri="{BB962C8B-B14F-4D97-AF65-F5344CB8AC3E}">
        <p14:creationId xmlns:p14="http://schemas.microsoft.com/office/powerpoint/2010/main" val="286467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D665-2CC3-80BC-D445-5567F874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080B-E378-39CD-56EC-381878F5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called:</a:t>
            </a:r>
          </a:p>
          <a:p>
            <a:pPr lvl="1"/>
            <a:r>
              <a:rPr lang="en-US" dirty="0"/>
              <a:t>Gini importance</a:t>
            </a:r>
          </a:p>
          <a:p>
            <a:pPr lvl="1"/>
            <a:r>
              <a:rPr lang="en-US" dirty="0"/>
              <a:t>Mean decrease impurity</a:t>
            </a:r>
          </a:p>
          <a:p>
            <a:r>
              <a:rPr lang="en-US" dirty="0"/>
              <a:t>Decrease in node impurity, weighted by the probability of reaching that node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+ Already calculated		- Only for random-forest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8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deGe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0C1C5"/>
      </a:accent1>
      <a:accent2>
        <a:srgbClr val="14555E"/>
      </a:accent2>
      <a:accent3>
        <a:srgbClr val="47334D"/>
      </a:accent3>
      <a:accent4>
        <a:srgbClr val="D5C5CF"/>
      </a:accent4>
      <a:accent5>
        <a:srgbClr val="B66D0D"/>
      </a:accent5>
      <a:accent6>
        <a:srgbClr val="E7BB4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ure importance.potx" id="{BEB5BF9D-CBBA-4FE6-AA4B-387B2F3D3283}" vid="{113F3807-6053-4057-ADF0-D1EAE760F1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codegeo_template</Template>
  <TotalTime>0</TotalTime>
  <Words>301</Words>
  <Application>Microsoft Office PowerPoint</Application>
  <PresentationFormat>Widescreen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Agency FB</vt:lpstr>
      <vt:lpstr>Arial</vt:lpstr>
      <vt:lpstr>Calibri</vt:lpstr>
      <vt:lpstr>Merriweather</vt:lpstr>
      <vt:lpstr>Merriweather Light</vt:lpstr>
      <vt:lpstr>Myriad Pro</vt:lpstr>
      <vt:lpstr>Office Theme</vt:lpstr>
      <vt:lpstr>Feature importance</vt:lpstr>
      <vt:lpstr>Workshop</vt:lpstr>
      <vt:lpstr>Workshop</vt:lpstr>
      <vt:lpstr>Why feature importance?</vt:lpstr>
      <vt:lpstr>Why feature importance?</vt:lpstr>
      <vt:lpstr>Impurity feature importance</vt:lpstr>
      <vt:lpstr>Impurity feature importance</vt:lpstr>
      <vt:lpstr>PowerPoint Presentation</vt:lpstr>
      <vt:lpstr>Impurity feature importance</vt:lpstr>
      <vt:lpstr>Permutation feature importance</vt:lpstr>
      <vt:lpstr>PowerPoint Presentation</vt:lpstr>
      <vt:lpstr>PowerPoint Presentation</vt:lpstr>
      <vt:lpstr>PowerPoint Presentation</vt:lpstr>
      <vt:lpstr>PowerPoint Presentation</vt:lpstr>
      <vt:lpstr>Impurity feature importance</vt:lpstr>
      <vt:lpstr>SHAP feature importance</vt:lpstr>
      <vt:lpstr>Input feature correlation</vt:lpstr>
      <vt:lpstr>Input feature correlation</vt:lpstr>
      <vt:lpstr>PowerPoint Presentation</vt:lpstr>
      <vt:lpstr>Input feature correlation</vt:lpstr>
      <vt:lpstr>Input feature correlation</vt:lpstr>
      <vt:lpstr>Feature importance</vt:lpstr>
    </vt:vector>
  </TitlesOfParts>
  <Company>Utrecht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importance</dc:title>
  <dc:creator>Droppers, B. (Bram)</dc:creator>
  <cp:lastModifiedBy>Droppers, B. (Bram)</cp:lastModifiedBy>
  <cp:revision>9</cp:revision>
  <dcterms:created xsi:type="dcterms:W3CDTF">2024-03-25T10:19:12Z</dcterms:created>
  <dcterms:modified xsi:type="dcterms:W3CDTF">2024-03-25T12:05:00Z</dcterms:modified>
</cp:coreProperties>
</file>