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A20"/>
    <a:srgbClr val="18233A"/>
    <a:srgbClr val="631D1D"/>
    <a:srgbClr val="62616E"/>
    <a:srgbClr val="053C7B"/>
    <a:srgbClr val="ACD6E6"/>
    <a:srgbClr val="239B71"/>
    <a:srgbClr val="0EA16F"/>
    <a:srgbClr val="3180AA"/>
    <a:srgbClr val="634E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02" autoAdjust="0"/>
    <p:restoredTop sz="94660"/>
  </p:normalViewPr>
  <p:slideViewPr>
    <p:cSldViewPr>
      <p:cViewPr varScale="1">
        <p:scale>
          <a:sx n="82" d="100"/>
          <a:sy n="82"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4D8A6-E91F-2349-9524-29B4C5A5DC24}" type="datetimeFigureOut">
              <a:rPr lang="nl-NL" smtClean="0"/>
              <a:t>4-1-2017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21A2C-3C7C-D545-A329-5793AF5DBC8F}" type="slidenum">
              <a:rPr lang="nl-NL" smtClean="0"/>
              <a:t>‹nr.›</a:t>
            </a:fld>
            <a:endParaRPr lang="nl-NL"/>
          </a:p>
        </p:txBody>
      </p:sp>
    </p:spTree>
    <p:extLst>
      <p:ext uri="{BB962C8B-B14F-4D97-AF65-F5344CB8AC3E}">
        <p14:creationId xmlns:p14="http://schemas.microsoft.com/office/powerpoint/2010/main" val="10686278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punten die we bespreken omtrent de ontwerpprincipes van Norman</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2</a:t>
            </a:fld>
            <a:endParaRPr lang="nl-NL"/>
          </a:p>
        </p:txBody>
      </p:sp>
    </p:spTree>
    <p:extLst>
      <p:ext uri="{BB962C8B-B14F-4D97-AF65-F5344CB8AC3E}">
        <p14:creationId xmlns:p14="http://schemas.microsoft.com/office/powerpoint/2010/main" val="124207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Alle knoppen zijn duidelijk aangegeven met een kader -&gt; Duidelijk dat de gebruiker hier op kan klikken</a:t>
            </a:r>
          </a:p>
          <a:p>
            <a:r>
              <a:rPr lang="nl-NL" dirty="0"/>
              <a:t>Veelzeggende icoontjes -&gt; gebruik van metaforen</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4</a:t>
            </a:fld>
            <a:endParaRPr lang="nl-NL"/>
          </a:p>
        </p:txBody>
      </p:sp>
    </p:spTree>
    <p:extLst>
      <p:ext uri="{BB962C8B-B14F-4D97-AF65-F5344CB8AC3E}">
        <p14:creationId xmlns:p14="http://schemas.microsoft.com/office/powerpoint/2010/main" val="61551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voorbeeld van een goede </a:t>
            </a:r>
            <a:r>
              <a:rPr lang="nl-NL" dirty="0" err="1"/>
              <a:t>mapping</a:t>
            </a:r>
            <a:r>
              <a:rPr lang="nl-NL" dirty="0"/>
              <a:t> is de kaart waar de persoon gevolgd wordt op zijn route</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5</a:t>
            </a:fld>
            <a:endParaRPr lang="nl-NL"/>
          </a:p>
        </p:txBody>
      </p:sp>
    </p:spTree>
    <p:extLst>
      <p:ext uri="{BB962C8B-B14F-4D97-AF65-F5344CB8AC3E}">
        <p14:creationId xmlns:p14="http://schemas.microsoft.com/office/powerpoint/2010/main" val="298158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Error </a:t>
            </a:r>
            <a:r>
              <a:rPr lang="nl-NL" dirty="0" err="1"/>
              <a:t>messages</a:t>
            </a:r>
            <a:r>
              <a:rPr lang="nl-NL" dirty="0"/>
              <a:t>, </a:t>
            </a:r>
            <a:r>
              <a:rPr lang="nl-NL" dirty="0" err="1"/>
              <a:t>selecite</a:t>
            </a:r>
            <a:r>
              <a:rPr lang="nl-NL" dirty="0"/>
              <a:t> van taal is duidelijk, geluid staat uit (visuele feedback)</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6</a:t>
            </a:fld>
            <a:endParaRPr lang="nl-NL"/>
          </a:p>
        </p:txBody>
      </p:sp>
    </p:spTree>
    <p:extLst>
      <p:ext uri="{BB962C8B-B14F-4D97-AF65-F5344CB8AC3E}">
        <p14:creationId xmlns:p14="http://schemas.microsoft.com/office/powerpoint/2010/main" val="213740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Moeilijkere woorden raadspel, moeilijkere foto-opdrachten. Info buttons voor de beginnende gebruiker</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9</a:t>
            </a:fld>
            <a:endParaRPr lang="nl-NL"/>
          </a:p>
        </p:txBody>
      </p:sp>
    </p:spTree>
    <p:extLst>
      <p:ext uri="{BB962C8B-B14F-4D97-AF65-F5344CB8AC3E}">
        <p14:creationId xmlns:p14="http://schemas.microsoft.com/office/powerpoint/2010/main" val="404636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Alle icoontjes die op verschillende slides terugkomen staan op dezelfde plaats in die slide. Er worden tevens voor de icoontjes telkens dezelfde afbeeldingen gekozen. Het kleurenschema is over de hele app consistent toegepast. Het lettertype is over heel het prototype hetzelfde. De klok staat bij elk spel op dezelfde plaats. </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10</a:t>
            </a:fld>
            <a:endParaRPr lang="nl-NL"/>
          </a:p>
        </p:txBody>
      </p:sp>
    </p:spTree>
    <p:extLst>
      <p:ext uri="{BB962C8B-B14F-4D97-AF65-F5344CB8AC3E}">
        <p14:creationId xmlns:p14="http://schemas.microsoft.com/office/powerpoint/2010/main" val="180583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gebruiker krijgt de mogelijkheid om een reeds </a:t>
            </a:r>
            <a:r>
              <a:rPr lang="nl-NL" dirty="0" err="1"/>
              <a:t>gejoinde</a:t>
            </a:r>
            <a:r>
              <a:rPr lang="nl-NL" dirty="0"/>
              <a:t> groep terug te </a:t>
            </a:r>
            <a:r>
              <a:rPr lang="nl-NL" dirty="0" err="1"/>
              <a:t>joinen</a:t>
            </a:r>
            <a:r>
              <a:rPr lang="nl-NL" dirty="0"/>
              <a:t>.</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11</a:t>
            </a:fld>
            <a:endParaRPr lang="nl-NL"/>
          </a:p>
        </p:txBody>
      </p:sp>
    </p:spTree>
    <p:extLst>
      <p:ext uri="{BB962C8B-B14F-4D97-AF65-F5344CB8AC3E}">
        <p14:creationId xmlns:p14="http://schemas.microsoft.com/office/powerpoint/2010/main" val="380730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Uitleg bij ieder spel zodat de gebruiker weet wat de bedoeling is</a:t>
            </a:r>
            <a:endParaRPr lang="nl-BE" dirty="0"/>
          </a:p>
        </p:txBody>
      </p:sp>
      <p:sp>
        <p:nvSpPr>
          <p:cNvPr id="4" name="Tijdelijke aanduiding voor dianummer 3"/>
          <p:cNvSpPr>
            <a:spLocks noGrp="1"/>
          </p:cNvSpPr>
          <p:nvPr>
            <p:ph type="sldNum" sz="quarter" idx="10"/>
          </p:nvPr>
        </p:nvSpPr>
        <p:spPr/>
        <p:txBody>
          <a:bodyPr/>
          <a:lstStyle/>
          <a:p>
            <a:fld id="{02621A2C-3C7C-D545-A329-5793AF5DBC8F}" type="slidenum">
              <a:rPr lang="nl-NL" smtClean="0"/>
              <a:t>13</a:t>
            </a:fld>
            <a:endParaRPr lang="nl-NL"/>
          </a:p>
        </p:txBody>
      </p:sp>
    </p:spTree>
    <p:extLst>
      <p:ext uri="{BB962C8B-B14F-4D97-AF65-F5344CB8AC3E}">
        <p14:creationId xmlns:p14="http://schemas.microsoft.com/office/powerpoint/2010/main" val="881623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8"/>
          <p:cNvSpPr/>
          <p:nvPr userDrawn="1"/>
        </p:nvSpPr>
        <p:spPr>
          <a:xfrm>
            <a:off x="8610600" y="2667000"/>
            <a:ext cx="533400" cy="1219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7" name="Rectangle 9"/>
          <p:cNvSpPr/>
          <p:nvPr userDrawn="1"/>
        </p:nvSpPr>
        <p:spPr>
          <a:xfrm>
            <a:off x="7924800" y="3200400"/>
            <a:ext cx="838200" cy="6858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8" name="Rectangle 10"/>
          <p:cNvSpPr/>
          <p:nvPr userDrawn="1"/>
        </p:nvSpPr>
        <p:spPr>
          <a:xfrm>
            <a:off x="7086600" y="3657600"/>
            <a:ext cx="990600" cy="2286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9" name="Rectangle 11"/>
          <p:cNvSpPr/>
          <p:nvPr userDrawn="1"/>
        </p:nvSpPr>
        <p:spPr>
          <a:xfrm>
            <a:off x="3200400" y="152400"/>
            <a:ext cx="990600" cy="457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0" name="Rectangle 12"/>
          <p:cNvSpPr/>
          <p:nvPr userDrawn="1"/>
        </p:nvSpPr>
        <p:spPr>
          <a:xfrm>
            <a:off x="2971800" y="457200"/>
            <a:ext cx="838200" cy="83820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 name="Title 1"/>
          <p:cNvSpPr>
            <a:spLocks noGrp="1"/>
          </p:cNvSpPr>
          <p:nvPr>
            <p:ph type="ctrTitle"/>
          </p:nvPr>
        </p:nvSpPr>
        <p:spPr>
          <a:xfrm>
            <a:off x="539552" y="2996952"/>
            <a:ext cx="6984776" cy="630982"/>
          </a:xfrm>
        </p:spPr>
        <p:txBody>
          <a:bodyPr>
            <a:normAutofit/>
          </a:bodyPr>
          <a:lstStyle>
            <a:lvl1pPr algn="l">
              <a:defRPr sz="3200" b="1">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Subtitle 2"/>
          <p:cNvSpPr>
            <a:spLocks noGrp="1"/>
          </p:cNvSpPr>
          <p:nvPr>
            <p:ph type="subTitle" idx="1"/>
          </p:nvPr>
        </p:nvSpPr>
        <p:spPr>
          <a:xfrm>
            <a:off x="539552" y="3644978"/>
            <a:ext cx="6984776" cy="432048"/>
          </a:xfrm>
        </p:spPr>
        <p:txBody>
          <a:bodyPr>
            <a:normAutofit/>
          </a:bodyPr>
          <a:lstStyle>
            <a:lvl1pPr marL="0" indent="0" algn="l">
              <a:buNone/>
              <a:defRPr sz="2000">
                <a:solidFill>
                  <a:srgbClr val="18233A"/>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nl-BE" dirty="0"/>
          </a:p>
        </p:txBody>
      </p:sp>
      <p:cxnSp>
        <p:nvCxnSpPr>
          <p:cNvPr id="20" name="Rechte verbindingslijn 19"/>
          <p:cNvCxnSpPr/>
          <p:nvPr userDrawn="1"/>
        </p:nvCxnSpPr>
        <p:spPr>
          <a:xfrm>
            <a:off x="467544" y="2996906"/>
            <a:ext cx="0" cy="1080120"/>
          </a:xfrm>
          <a:prstGeom prst="line">
            <a:avLst/>
          </a:prstGeom>
          <a:ln>
            <a:solidFill>
              <a:srgbClr val="811A20"/>
            </a:solidFill>
          </a:ln>
          <a:effectLst/>
        </p:spPr>
        <p:style>
          <a:lnRef idx="2">
            <a:schemeClr val="accent1"/>
          </a:lnRef>
          <a:fillRef idx="0">
            <a:schemeClr val="accent1"/>
          </a:fillRef>
          <a:effectRef idx="1">
            <a:schemeClr val="accent1"/>
          </a:effectRef>
          <a:fontRef idx="minor">
            <a:schemeClr val="tx1"/>
          </a:fontRef>
        </p:style>
      </p:cxnSp>
      <p:pic>
        <p:nvPicPr>
          <p:cNvPr id="4" name="Afbeelding 3" descr="streepje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5496" y="0"/>
            <a:ext cx="4239909" cy="402349"/>
          </a:xfrm>
          <a:prstGeom prst="rect">
            <a:avLst/>
          </a:prstGeom>
        </p:spPr>
      </p:pic>
      <p:pic>
        <p:nvPicPr>
          <p:cNvPr id="5" name="Afbeelding 4" descr="LOGO_UHASSELT-CMYK.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010237" y="5733256"/>
            <a:ext cx="1899606" cy="886241"/>
          </a:xfrm>
          <a:prstGeom prst="rect">
            <a:avLst/>
          </a:prstGeom>
        </p:spPr>
      </p:pic>
    </p:spTree>
    <p:extLst>
      <p:ext uri="{BB962C8B-B14F-4D97-AF65-F5344CB8AC3E}">
        <p14:creationId xmlns:p14="http://schemas.microsoft.com/office/powerpoint/2010/main" val="121482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2"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Content Placeholder 2"/>
          <p:cNvSpPr>
            <a:spLocks noGrp="1"/>
          </p:cNvSpPr>
          <p:nvPr>
            <p:ph idx="1"/>
          </p:nvPr>
        </p:nvSpPr>
        <p:spPr>
          <a:xfrm>
            <a:off x="457200" y="764704"/>
            <a:ext cx="8229600" cy="5361459"/>
          </a:xfrm>
        </p:spPr>
        <p:txBody>
          <a:bodyPr/>
          <a:lstStyle>
            <a:lvl1pPr>
              <a:buFont typeface="Wingdings" pitchFamily="2" charset="2"/>
              <a:buChar char="§"/>
              <a:defRPr sz="2800">
                <a:latin typeface="Verdana" pitchFamily="34" charset="0"/>
                <a:ea typeface="Verdana" pitchFamily="34" charset="0"/>
                <a:cs typeface="Verdana" pitchFamily="34" charset="0"/>
              </a:defRPr>
            </a:lvl1pPr>
            <a:lvl2pPr>
              <a:buFont typeface="Wingdings" pitchFamily="2" charset="2"/>
              <a:buChar char="§"/>
              <a:defRPr sz="2400">
                <a:latin typeface="Verdana" pitchFamily="34" charset="0"/>
                <a:ea typeface="Verdana" pitchFamily="34" charset="0"/>
                <a:cs typeface="Verdana" pitchFamily="34" charset="0"/>
              </a:defRPr>
            </a:lvl2pPr>
            <a:lvl3pPr>
              <a:buFont typeface="Wingdings" pitchFamily="2" charset="2"/>
              <a:buChar char="§"/>
              <a:defRPr sz="2000">
                <a:latin typeface="Verdana" pitchFamily="34" charset="0"/>
                <a:ea typeface="Verdana" pitchFamily="34" charset="0"/>
                <a:cs typeface="Verdana" pitchFamily="34" charset="0"/>
              </a:defRPr>
            </a:lvl3pPr>
            <a:lvl4pPr>
              <a:buFont typeface="Wingdings" pitchFamily="2" charset="2"/>
              <a:buChar char="§"/>
              <a:defRPr sz="1600">
                <a:latin typeface="Verdana" pitchFamily="34" charset="0"/>
                <a:ea typeface="Verdana" pitchFamily="34" charset="0"/>
                <a:cs typeface="Verdana" pitchFamily="34" charset="0"/>
              </a:defRPr>
            </a:lvl4pPr>
            <a:lvl5pPr>
              <a:buFont typeface="Wingdings" pitchFamily="2" charset="2"/>
              <a:buChar char="§"/>
              <a:defRPr sz="1600">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6" name="Date Placeholder 3"/>
          <p:cNvSpPr>
            <a:spLocks noGrp="1"/>
          </p:cNvSpPr>
          <p:nvPr>
            <p:ph type="dt" sz="half" idx="10"/>
          </p:nvPr>
        </p:nvSpPr>
        <p:spPr/>
        <p:txBody>
          <a:bodyPr/>
          <a:lstStyle>
            <a:lvl1pPr>
              <a:defRPr/>
            </a:lvl1pPr>
          </a:lstStyle>
          <a:p>
            <a:fld id="{6559652E-C199-334F-9320-471B095246A8}" type="datetime1">
              <a:rPr lang="nl-BE"/>
              <a:pPr/>
              <a:t>4/01/2017</a:t>
            </a:fld>
            <a:endParaRPr lang="nl-BE"/>
          </a:p>
        </p:txBody>
      </p:sp>
      <p:sp>
        <p:nvSpPr>
          <p:cNvPr id="17" name="Footer Placeholder 4"/>
          <p:cNvSpPr>
            <a:spLocks noGrp="1"/>
          </p:cNvSpPr>
          <p:nvPr>
            <p:ph type="ftr" sz="quarter" idx="11"/>
          </p:nvPr>
        </p:nvSpPr>
        <p:spPr/>
        <p:txBody>
          <a:bodyPr/>
          <a:lstStyle>
            <a:lvl1pPr>
              <a:defRPr/>
            </a:lvl1pPr>
          </a:lstStyle>
          <a:p>
            <a:pPr>
              <a:defRPr/>
            </a:pPr>
            <a:endParaRPr lang="nl-BE"/>
          </a:p>
        </p:txBody>
      </p:sp>
      <p:sp>
        <p:nvSpPr>
          <p:cNvPr id="18" name="Slide Number Placeholder 5"/>
          <p:cNvSpPr>
            <a:spLocks noGrp="1"/>
          </p:cNvSpPr>
          <p:nvPr>
            <p:ph type="sldNum" sz="quarter" idx="12"/>
          </p:nvPr>
        </p:nvSpPr>
        <p:spPr>
          <a:xfrm>
            <a:off x="6477000" y="6357938"/>
            <a:ext cx="752475" cy="365125"/>
          </a:xfrm>
        </p:spPr>
        <p:txBody>
          <a:bodyPr/>
          <a:lstStyle>
            <a:lvl1pPr>
              <a:defRPr/>
            </a:lvl1pPr>
          </a:lstStyle>
          <a:p>
            <a:fld id="{BBB2625E-E22D-324D-B6D3-F6234E5E9FE9}" type="slidenum">
              <a:rPr lang="nl-BE"/>
              <a:pPr/>
              <a:t>‹nr.›</a:t>
            </a:fld>
            <a:endParaRPr lang="nl-BE"/>
          </a:p>
        </p:txBody>
      </p:sp>
      <p:sp>
        <p:nvSpPr>
          <p:cNvPr id="20"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1" name="Afbeelding 10" descr="streepje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7093" y="1"/>
            <a:ext cx="2672699" cy="116632"/>
          </a:xfrm>
          <a:prstGeom prst="rect">
            <a:avLst/>
          </a:prstGeom>
        </p:spPr>
      </p:pic>
      <p:pic>
        <p:nvPicPr>
          <p:cNvPr id="13" name="Afbeelding 12" descr="LOGO_UHASSELT-CMYK.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147664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4704"/>
            <a:ext cx="4038600" cy="5361459"/>
          </a:xfrm>
        </p:spPr>
        <p:txBody>
          <a:bodyPr/>
          <a:lstStyle>
            <a:lvl1pPr>
              <a:buFont typeface="Wingdings" pitchFamily="2" charset="2"/>
              <a:buChar char="§"/>
              <a:defRPr sz="2400">
                <a:latin typeface="Verdana" pitchFamily="34" charset="0"/>
                <a:ea typeface="Verdana" pitchFamily="34" charset="0"/>
                <a:cs typeface="Verdana" pitchFamily="34" charset="0"/>
              </a:defRPr>
            </a:lvl1pPr>
            <a:lvl2pPr>
              <a:buFont typeface="Wingdings" pitchFamily="2" charset="2"/>
              <a:buChar char="§"/>
              <a:defRPr sz="2000">
                <a:latin typeface="Verdana" pitchFamily="34" charset="0"/>
                <a:ea typeface="Verdana" pitchFamily="34" charset="0"/>
                <a:cs typeface="Verdana" pitchFamily="34" charset="0"/>
              </a:defRPr>
            </a:lvl2pPr>
            <a:lvl3pPr>
              <a:buFont typeface="Wingdings" pitchFamily="2" charset="2"/>
              <a:buChar char="§"/>
              <a:defRPr sz="1800">
                <a:latin typeface="Verdana" pitchFamily="34" charset="0"/>
                <a:ea typeface="Verdana" pitchFamily="34" charset="0"/>
                <a:cs typeface="Verdana" pitchFamily="34" charset="0"/>
              </a:defRPr>
            </a:lvl3pPr>
            <a:lvl4pPr>
              <a:buFont typeface="Wingdings" pitchFamily="2" charset="2"/>
              <a:buChar char="§"/>
              <a:defRPr sz="1600">
                <a:latin typeface="Verdana" pitchFamily="34" charset="0"/>
                <a:ea typeface="Verdana" pitchFamily="34" charset="0"/>
                <a:cs typeface="Verdana" pitchFamily="34" charset="0"/>
              </a:defRPr>
            </a:lvl4pPr>
            <a:lvl5pPr>
              <a:buFont typeface="Wingdings" pitchFamily="2" charset="2"/>
              <a:buChar char="§"/>
              <a:defRPr sz="14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Content Placeholder 3"/>
          <p:cNvSpPr>
            <a:spLocks noGrp="1"/>
          </p:cNvSpPr>
          <p:nvPr>
            <p:ph sz="half" idx="2"/>
          </p:nvPr>
        </p:nvSpPr>
        <p:spPr>
          <a:xfrm>
            <a:off x="4648200" y="764704"/>
            <a:ext cx="4038600" cy="5361459"/>
          </a:xfrm>
        </p:spPr>
        <p:txBody>
          <a:bodyPr/>
          <a:lstStyle>
            <a:lvl1pPr>
              <a:buFont typeface="Wingdings" pitchFamily="2" charset="2"/>
              <a:buChar char="§"/>
              <a:defRPr lang="en-US" sz="2400" kern="1200" dirty="0" smtClean="0">
                <a:solidFill>
                  <a:schemeClr val="tx1"/>
                </a:solidFill>
                <a:latin typeface="Verdana" pitchFamily="34" charset="0"/>
                <a:ea typeface="Verdana" pitchFamily="34" charset="0"/>
                <a:cs typeface="Verdana" pitchFamily="34" charset="0"/>
              </a:defRPr>
            </a:lvl1pPr>
            <a:lvl2pPr>
              <a:buFont typeface="Wingdings" pitchFamily="2" charset="2"/>
              <a:buChar char="§"/>
              <a:defRPr lang="en-US" sz="2000" kern="1200" dirty="0" smtClean="0">
                <a:solidFill>
                  <a:schemeClr val="tx1"/>
                </a:solidFill>
                <a:latin typeface="Verdana" pitchFamily="34" charset="0"/>
                <a:ea typeface="Verdana" pitchFamily="34" charset="0"/>
                <a:cs typeface="Verdana" pitchFamily="34" charset="0"/>
              </a:defRPr>
            </a:lvl2pPr>
            <a:lvl3pPr>
              <a:buFont typeface="Wingdings" pitchFamily="2" charset="2"/>
              <a:buChar char="§"/>
              <a:defRPr lang="en-US" sz="1800" kern="1200" dirty="0" smtClean="0">
                <a:solidFill>
                  <a:schemeClr val="tx1"/>
                </a:solidFill>
                <a:latin typeface="Verdana" pitchFamily="34" charset="0"/>
                <a:ea typeface="Verdana" pitchFamily="34" charset="0"/>
                <a:cs typeface="Verdana" pitchFamily="34" charset="0"/>
              </a:defRPr>
            </a:lvl3pPr>
            <a:lvl4pPr>
              <a:buFont typeface="Wingdings" pitchFamily="2" charset="2"/>
              <a:buChar char="§"/>
              <a:defRPr lang="en-US" sz="1600" kern="1200" dirty="0" smtClean="0">
                <a:solidFill>
                  <a:schemeClr val="tx1"/>
                </a:solidFill>
                <a:latin typeface="Verdana" pitchFamily="34" charset="0"/>
                <a:ea typeface="Verdana" pitchFamily="34" charset="0"/>
                <a:cs typeface="Verdana" pitchFamily="34" charset="0"/>
              </a:defRPr>
            </a:lvl4pPr>
            <a:lvl5pPr>
              <a:buFont typeface="Wingdings" pitchFamily="2" charset="2"/>
              <a:buChar char="§"/>
              <a:defRPr lang="nl-BE" sz="1400" kern="1200" dirty="0">
                <a:solidFill>
                  <a:schemeClr val="tx1"/>
                </a:solidFill>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7" name="Date Placeholder 4"/>
          <p:cNvSpPr>
            <a:spLocks noGrp="1"/>
          </p:cNvSpPr>
          <p:nvPr>
            <p:ph type="dt" sz="half" idx="10"/>
          </p:nvPr>
        </p:nvSpPr>
        <p:spPr/>
        <p:txBody>
          <a:bodyPr/>
          <a:lstStyle>
            <a:lvl1pPr>
              <a:defRPr/>
            </a:lvl1pPr>
          </a:lstStyle>
          <a:p>
            <a:fld id="{DF5DD459-C67D-7047-BA33-F4FEB3BFC21B}" type="datetime1">
              <a:rPr lang="nl-BE"/>
              <a:pPr/>
              <a:t>4/01/2017</a:t>
            </a:fld>
            <a:endParaRPr lang="nl-BE"/>
          </a:p>
        </p:txBody>
      </p:sp>
      <p:sp>
        <p:nvSpPr>
          <p:cNvPr id="18" name="Footer Placeholder 5"/>
          <p:cNvSpPr>
            <a:spLocks noGrp="1"/>
          </p:cNvSpPr>
          <p:nvPr>
            <p:ph type="ftr" sz="quarter" idx="11"/>
          </p:nvPr>
        </p:nvSpPr>
        <p:spPr/>
        <p:txBody>
          <a:bodyPr/>
          <a:lstStyle>
            <a:lvl1pPr>
              <a:defRPr/>
            </a:lvl1pPr>
          </a:lstStyle>
          <a:p>
            <a:pPr>
              <a:defRPr/>
            </a:pPr>
            <a:endParaRPr lang="nl-BE"/>
          </a:p>
        </p:txBody>
      </p:sp>
      <p:sp>
        <p:nvSpPr>
          <p:cNvPr id="19" name="Slide Number Placeholder 5"/>
          <p:cNvSpPr>
            <a:spLocks noGrp="1"/>
          </p:cNvSpPr>
          <p:nvPr>
            <p:ph type="sldNum" sz="quarter" idx="12"/>
          </p:nvPr>
        </p:nvSpPr>
        <p:spPr>
          <a:xfrm>
            <a:off x="6477000" y="6357938"/>
            <a:ext cx="752475" cy="365125"/>
          </a:xfrm>
        </p:spPr>
        <p:txBody>
          <a:bodyPr/>
          <a:lstStyle>
            <a:lvl1pPr>
              <a:defRPr/>
            </a:lvl1pPr>
          </a:lstStyle>
          <a:p>
            <a:fld id="{2B938D02-EAF4-FD43-B7FD-62C0C1CBB0F5}" type="slidenum">
              <a:rPr lang="nl-BE"/>
              <a:pPr/>
              <a:t>‹nr.›</a:t>
            </a:fld>
            <a:endParaRPr lang="nl-BE"/>
          </a:p>
        </p:txBody>
      </p:sp>
      <p:sp>
        <p:nvSpPr>
          <p:cNvPr id="12"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13"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14"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5" name="Afbeelding 14" descr="streepje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7093" y="1"/>
            <a:ext cx="2672699" cy="116632"/>
          </a:xfrm>
          <a:prstGeom prst="rect">
            <a:avLst/>
          </a:prstGeom>
        </p:spPr>
      </p:pic>
      <p:pic>
        <p:nvPicPr>
          <p:cNvPr id="16" name="Afbeelding 15" descr="LOGO_UHASSELT-CMYK.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250162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2"/>
          <p:cNvSpPr>
            <a:spLocks noGrp="1"/>
          </p:cNvSpPr>
          <p:nvPr>
            <p:ph type="dt" sz="half" idx="10"/>
          </p:nvPr>
        </p:nvSpPr>
        <p:spPr/>
        <p:txBody>
          <a:bodyPr/>
          <a:lstStyle>
            <a:lvl1pPr>
              <a:defRPr/>
            </a:lvl1pPr>
          </a:lstStyle>
          <a:p>
            <a:fld id="{652A5EFE-4183-5649-8573-9EF119A6C78A}" type="datetime1">
              <a:rPr lang="nl-BE"/>
              <a:pPr/>
              <a:t>4/01/2017</a:t>
            </a:fld>
            <a:endParaRPr lang="nl-BE"/>
          </a:p>
        </p:txBody>
      </p:sp>
      <p:sp>
        <p:nvSpPr>
          <p:cNvPr id="16" name="Footer Placeholder 3"/>
          <p:cNvSpPr>
            <a:spLocks noGrp="1"/>
          </p:cNvSpPr>
          <p:nvPr>
            <p:ph type="ftr" sz="quarter" idx="11"/>
          </p:nvPr>
        </p:nvSpPr>
        <p:spPr/>
        <p:txBody>
          <a:bodyPr/>
          <a:lstStyle>
            <a:lvl1pPr>
              <a:defRPr/>
            </a:lvl1pPr>
          </a:lstStyle>
          <a:p>
            <a:pPr>
              <a:defRPr/>
            </a:pPr>
            <a:endParaRPr lang="nl-BE"/>
          </a:p>
        </p:txBody>
      </p:sp>
      <p:sp>
        <p:nvSpPr>
          <p:cNvPr id="17" name="Slide Number Placeholder 5"/>
          <p:cNvSpPr>
            <a:spLocks noGrp="1"/>
          </p:cNvSpPr>
          <p:nvPr>
            <p:ph type="sldNum" sz="quarter" idx="12"/>
          </p:nvPr>
        </p:nvSpPr>
        <p:spPr>
          <a:xfrm>
            <a:off x="6477000" y="6357938"/>
            <a:ext cx="752475" cy="365125"/>
          </a:xfrm>
        </p:spPr>
        <p:txBody>
          <a:bodyPr/>
          <a:lstStyle>
            <a:lvl1pPr>
              <a:defRPr/>
            </a:lvl1pPr>
          </a:lstStyle>
          <a:p>
            <a:fld id="{2AFDC6E1-9C0E-EA4C-8B2C-632253832F8A}" type="slidenum">
              <a:rPr lang="nl-BE"/>
              <a:pPr/>
              <a:t>‹nr.›</a:t>
            </a:fld>
            <a:endParaRPr lang="nl-BE"/>
          </a:p>
        </p:txBody>
      </p:sp>
      <p:sp>
        <p:nvSpPr>
          <p:cNvPr id="10" name="Line 8"/>
          <p:cNvSpPr>
            <a:spLocks noChangeShapeType="1"/>
          </p:cNvSpPr>
          <p:nvPr userDrawn="1"/>
        </p:nvSpPr>
        <p:spPr bwMode="auto">
          <a:xfrm>
            <a:off x="107504" y="692696"/>
            <a:ext cx="8928992"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sp>
        <p:nvSpPr>
          <p:cNvPr id="11" name="Title 1"/>
          <p:cNvSpPr>
            <a:spLocks noGrp="1"/>
          </p:cNvSpPr>
          <p:nvPr>
            <p:ph type="title"/>
          </p:nvPr>
        </p:nvSpPr>
        <p:spPr>
          <a:xfrm>
            <a:off x="107504" y="116632"/>
            <a:ext cx="8990254" cy="549844"/>
          </a:xfrm>
          <a:ln>
            <a:noFill/>
          </a:ln>
        </p:spPr>
        <p:txBody>
          <a:bodyPr>
            <a:normAutofit/>
          </a:bodyPr>
          <a:lstStyle>
            <a:lvl1pPr algn="l">
              <a:defRPr sz="3000">
                <a:solidFill>
                  <a:srgbClr val="811A20"/>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12" name="Line 8"/>
          <p:cNvSpPr>
            <a:spLocks noChangeShapeType="1"/>
          </p:cNvSpPr>
          <p:nvPr userDrawn="1"/>
        </p:nvSpPr>
        <p:spPr bwMode="auto">
          <a:xfrm>
            <a:off x="107504" y="6237312"/>
            <a:ext cx="7560840" cy="0"/>
          </a:xfrm>
          <a:prstGeom prst="line">
            <a:avLst/>
          </a:prstGeom>
          <a:noFill/>
          <a:ln w="3175" cmpd="sng">
            <a:solidFill>
              <a:srgbClr val="811A20"/>
            </a:solidFill>
            <a:round/>
            <a:headEnd/>
            <a:tailEnd/>
          </a:ln>
        </p:spPr>
        <p:txBody>
          <a:bodyPr wrap="none" anchor="ctr"/>
          <a:lstStyle/>
          <a:p>
            <a:pPr fontAlgn="auto">
              <a:spcBef>
                <a:spcPts val="0"/>
              </a:spcBef>
              <a:spcAft>
                <a:spcPts val="0"/>
              </a:spcAft>
              <a:defRPr/>
            </a:pPr>
            <a:endParaRPr lang="en-US">
              <a:latin typeface="+mn-lt"/>
              <a:ea typeface="+mn-ea"/>
              <a:cs typeface="+mn-cs"/>
            </a:endParaRPr>
          </a:p>
        </p:txBody>
      </p:sp>
      <p:pic>
        <p:nvPicPr>
          <p:cNvPr id="13" name="Afbeelding 12" descr="streepje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7093" y="1"/>
            <a:ext cx="2672699" cy="116632"/>
          </a:xfrm>
          <a:prstGeom prst="rect">
            <a:avLst/>
          </a:prstGeom>
        </p:spPr>
      </p:pic>
      <p:pic>
        <p:nvPicPr>
          <p:cNvPr id="14" name="Afbeelding 13" descr="LOGO_UHASSELT-CMYK.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40352" y="6179623"/>
            <a:ext cx="1251534" cy="583890"/>
          </a:xfrm>
          <a:prstGeom prst="rect">
            <a:avLst/>
          </a:prstGeom>
        </p:spPr>
      </p:pic>
    </p:spTree>
    <p:extLst>
      <p:ext uri="{BB962C8B-B14F-4D97-AF65-F5344CB8AC3E}">
        <p14:creationId xmlns:p14="http://schemas.microsoft.com/office/powerpoint/2010/main" val="4017856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nl-BE"/>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C988CC6-97EB-4A45-9195-47EF7C52919D}" type="datetime1">
              <a:rPr lang="nl-BE"/>
              <a:pPr/>
              <a:t>4/01/2017</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76D89C-E8B9-AE4E-B6DF-5DF853DAFA02}" type="slidenum">
              <a:rPr lang="nl-BE"/>
              <a:pPr/>
              <a:t>‹nr.›</a:t>
            </a:fld>
            <a:endParaRPr lang="nl-BE"/>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469900" y="2996952"/>
            <a:ext cx="8316913" cy="504056"/>
          </a:xfrm>
        </p:spPr>
        <p:txBody>
          <a:bodyPr>
            <a:noAutofit/>
          </a:bodyPr>
          <a:lstStyle/>
          <a:p>
            <a:pPr eaLnBrk="1" hangingPunct="1"/>
            <a:r>
              <a:rPr lang="en-US" sz="3600" dirty="0">
                <a:latin typeface="Verdana" charset="0"/>
                <a:ea typeface="ＭＳ Ｐゴシック" charset="0"/>
                <a:cs typeface="Verdana" charset="0"/>
              </a:rPr>
              <a:t>Monument GO	</a:t>
            </a:r>
          </a:p>
        </p:txBody>
      </p:sp>
      <p:sp>
        <p:nvSpPr>
          <p:cNvPr id="6147" name="Subtitle 2"/>
          <p:cNvSpPr>
            <a:spLocks noGrp="1"/>
          </p:cNvSpPr>
          <p:nvPr>
            <p:ph type="subTitle" idx="1"/>
          </p:nvPr>
        </p:nvSpPr>
        <p:spPr>
          <a:xfrm>
            <a:off x="469900" y="3645023"/>
            <a:ext cx="8206556" cy="432048"/>
          </a:xfrm>
        </p:spPr>
        <p:txBody>
          <a:bodyPr>
            <a:normAutofit/>
          </a:bodyPr>
          <a:lstStyle/>
          <a:p>
            <a:r>
              <a:rPr lang="en-US" b="1" dirty="0">
                <a:latin typeface="Verdana" charset="0"/>
                <a:ea typeface="ＭＳ Ｐゴシック" charset="0"/>
                <a:cs typeface="Verdana" charset="0"/>
              </a:rPr>
              <a:t>Niels </a:t>
            </a:r>
            <a:r>
              <a:rPr lang="en-US" b="1" dirty="0" err="1">
                <a:latin typeface="Verdana" charset="0"/>
                <a:ea typeface="ＭＳ Ｐゴシック" charset="0"/>
                <a:cs typeface="Verdana" charset="0"/>
              </a:rPr>
              <a:t>Desair</a:t>
            </a:r>
            <a:r>
              <a:rPr lang="en-US" b="1" dirty="0">
                <a:latin typeface="Verdana" charset="0"/>
                <a:ea typeface="ＭＳ Ｐゴシック" charset="0"/>
                <a:cs typeface="Verdana" charset="0"/>
              </a:rPr>
              <a:t>, Bram Kelchtermans &amp; Dylan </a:t>
            </a:r>
            <a:r>
              <a:rPr lang="en-US" b="1" dirty="0" err="1">
                <a:latin typeface="Verdana" charset="0"/>
                <a:ea typeface="ＭＳ Ｐゴシック" charset="0"/>
                <a:cs typeface="Verdana" charset="0"/>
              </a:rPr>
              <a:t>Toirkens</a:t>
            </a:r>
            <a:endParaRPr lang="en-US" b="1" dirty="0">
              <a:latin typeface="Verdana" charset="0"/>
              <a:ea typeface="ＭＳ Ｐゴシック" charset="0"/>
              <a:cs typeface="Verdan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1: Streven naar consistentie	</a:t>
            </a:r>
            <a:endParaRPr lang="nl-BE" dirty="0"/>
          </a:p>
        </p:txBody>
      </p:sp>
      <p:sp>
        <p:nvSpPr>
          <p:cNvPr id="3" name="Tijdelijke aanduiding voor inhoud 2"/>
          <p:cNvSpPr>
            <a:spLocks noGrp="1"/>
          </p:cNvSpPr>
          <p:nvPr>
            <p:ph idx="1"/>
          </p:nvPr>
        </p:nvSpPr>
        <p:spPr/>
        <p:txBody>
          <a:bodyPr/>
          <a:lstStyle/>
          <a:p>
            <a:r>
              <a:rPr lang="nl-NL" dirty="0"/>
              <a:t>Plaats icoontjes</a:t>
            </a:r>
          </a:p>
          <a:p>
            <a:r>
              <a:rPr lang="nl-NL" dirty="0"/>
              <a:t>Afbeeldingen</a:t>
            </a:r>
          </a:p>
          <a:p>
            <a:r>
              <a:rPr lang="nl-NL" dirty="0"/>
              <a:t>Kleurenschema</a:t>
            </a:r>
          </a:p>
          <a:p>
            <a:r>
              <a:rPr lang="nl-NL" dirty="0"/>
              <a:t>Lettertype</a:t>
            </a:r>
          </a:p>
          <a:p>
            <a:r>
              <a:rPr lang="nl-NL" dirty="0"/>
              <a:t>Klok</a:t>
            </a:r>
            <a:endParaRPr lang="nl-BE" dirty="0"/>
          </a:p>
        </p:txBody>
      </p:sp>
    </p:spTree>
    <p:extLst>
      <p:ext uri="{BB962C8B-B14F-4D97-AF65-F5344CB8AC3E}">
        <p14:creationId xmlns:p14="http://schemas.microsoft.com/office/powerpoint/2010/main" val="184853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2: Shortcuts</a:t>
            </a:r>
            <a:endParaRPr lang="nl-BE" dirty="0"/>
          </a:p>
        </p:txBody>
      </p:sp>
      <p:sp>
        <p:nvSpPr>
          <p:cNvPr id="3" name="Tijdelijke aanduiding voor inhoud 2"/>
          <p:cNvSpPr>
            <a:spLocks noGrp="1"/>
          </p:cNvSpPr>
          <p:nvPr>
            <p:ph idx="1"/>
          </p:nvPr>
        </p:nvSpPr>
        <p:spPr/>
        <p:txBody>
          <a:bodyPr/>
          <a:lstStyle/>
          <a:p>
            <a:r>
              <a:rPr lang="nl-NL" dirty="0"/>
              <a:t>Snel deelnemen</a:t>
            </a:r>
            <a:endParaRPr lang="nl-BE" dirty="0"/>
          </a:p>
        </p:txBody>
      </p:sp>
      <p:pic>
        <p:nvPicPr>
          <p:cNvPr id="4" name="Afbeelding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26360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3: Informatieve feedback</a:t>
            </a:r>
            <a:endParaRPr lang="nl-BE" dirty="0"/>
          </a:p>
        </p:txBody>
      </p:sp>
      <p:sp>
        <p:nvSpPr>
          <p:cNvPr id="3" name="Tijdelijke aanduiding voor inhoud 2"/>
          <p:cNvSpPr>
            <a:spLocks noGrp="1"/>
          </p:cNvSpPr>
          <p:nvPr>
            <p:ph idx="1"/>
          </p:nvPr>
        </p:nvSpPr>
        <p:spPr/>
        <p:txBody>
          <a:bodyPr/>
          <a:lstStyle/>
          <a:p>
            <a:r>
              <a:rPr lang="nl-NL" dirty="0"/>
              <a:t>Error </a:t>
            </a:r>
            <a:r>
              <a:rPr lang="nl-NL" dirty="0" err="1"/>
              <a:t>messages</a:t>
            </a:r>
            <a:endParaRPr lang="nl-NL" dirty="0"/>
          </a:p>
          <a:p>
            <a:r>
              <a:rPr lang="nl-NL" dirty="0"/>
              <a:t>Selectie duidelijk</a:t>
            </a:r>
          </a:p>
        </p:txBody>
      </p:sp>
      <p:pic>
        <p:nvPicPr>
          <p:cNvPr id="8" name="Afbeelding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66216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4: Dialogen</a:t>
            </a:r>
            <a:endParaRPr lang="nl-BE" dirty="0"/>
          </a:p>
        </p:txBody>
      </p:sp>
      <p:sp>
        <p:nvSpPr>
          <p:cNvPr id="3" name="Tijdelijke aanduiding voor inhoud 2"/>
          <p:cNvSpPr>
            <a:spLocks noGrp="1"/>
          </p:cNvSpPr>
          <p:nvPr>
            <p:ph idx="1"/>
          </p:nvPr>
        </p:nvSpPr>
        <p:spPr/>
        <p:txBody>
          <a:bodyPr/>
          <a:lstStyle/>
          <a:p>
            <a:r>
              <a:rPr lang="nl-NL" dirty="0"/>
              <a:t>Uitleg bij spellen</a:t>
            </a:r>
          </a:p>
          <a:p>
            <a:pPr marL="0" indent="0">
              <a:buNone/>
            </a:pPr>
            <a:endParaRPr lang="nl-BE" dirty="0"/>
          </a:p>
        </p:txBody>
      </p:sp>
      <p:pic>
        <p:nvPicPr>
          <p:cNvPr id="5" name="Afbeelding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407148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5: Foutpreventie</a:t>
            </a:r>
            <a:endParaRPr lang="nl-BE" dirty="0"/>
          </a:p>
        </p:txBody>
      </p:sp>
      <p:sp>
        <p:nvSpPr>
          <p:cNvPr id="3" name="Tijdelijke aanduiding voor inhoud 2"/>
          <p:cNvSpPr>
            <a:spLocks noGrp="1"/>
          </p:cNvSpPr>
          <p:nvPr>
            <p:ph idx="1"/>
          </p:nvPr>
        </p:nvSpPr>
        <p:spPr/>
        <p:txBody>
          <a:bodyPr/>
          <a:lstStyle/>
          <a:p>
            <a:r>
              <a:rPr lang="nl-NL" dirty="0"/>
              <a:t>Geen internetverbinding</a:t>
            </a:r>
            <a:endParaRPr lang="nl-BE" dirty="0"/>
          </a:p>
        </p:txBody>
      </p:sp>
      <p:pic>
        <p:nvPicPr>
          <p:cNvPr id="4" name="Afbeelding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11864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6: Acties omkeerbaar maken</a:t>
            </a:r>
            <a:endParaRPr lang="nl-BE" dirty="0"/>
          </a:p>
        </p:txBody>
      </p:sp>
      <p:sp>
        <p:nvSpPr>
          <p:cNvPr id="3" name="Tijdelijke aanduiding voor inhoud 2"/>
          <p:cNvSpPr>
            <a:spLocks noGrp="1"/>
          </p:cNvSpPr>
          <p:nvPr>
            <p:ph idx="1"/>
          </p:nvPr>
        </p:nvSpPr>
        <p:spPr/>
        <p:txBody>
          <a:bodyPr/>
          <a:lstStyle/>
          <a:p>
            <a:r>
              <a:rPr lang="nl-NL" dirty="0"/>
              <a:t>Route veranderen</a:t>
            </a:r>
          </a:p>
          <a:p>
            <a:r>
              <a:rPr lang="nl-NL" dirty="0"/>
              <a:t>Uitleg afsluiten</a:t>
            </a:r>
          </a:p>
          <a:p>
            <a:r>
              <a:rPr lang="nl-NL" dirty="0"/>
              <a:t>Terugkeren naar menu</a:t>
            </a:r>
            <a:endParaRPr lang="nl-BE" dirty="0"/>
          </a:p>
        </p:txBody>
      </p:sp>
      <p:pic>
        <p:nvPicPr>
          <p:cNvPr id="5" name="Afbeelding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55168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7: Gebruiker meester over systeem</a:t>
            </a:r>
            <a:endParaRPr lang="nl-BE" dirty="0"/>
          </a:p>
        </p:txBody>
      </p:sp>
      <p:sp>
        <p:nvSpPr>
          <p:cNvPr id="3" name="Tijdelijke aanduiding voor inhoud 2"/>
          <p:cNvSpPr>
            <a:spLocks noGrp="1"/>
          </p:cNvSpPr>
          <p:nvPr>
            <p:ph idx="1"/>
          </p:nvPr>
        </p:nvSpPr>
        <p:spPr/>
        <p:txBody>
          <a:bodyPr/>
          <a:lstStyle/>
          <a:p>
            <a:r>
              <a:rPr lang="nl-NL" dirty="0"/>
              <a:t>Opties</a:t>
            </a:r>
          </a:p>
          <a:p>
            <a:r>
              <a:rPr lang="nl-NL" dirty="0"/>
              <a:t>Terugkeren naar menu</a:t>
            </a:r>
            <a:endParaRPr lang="nl-BE" dirty="0"/>
          </a:p>
          <a:p>
            <a:r>
              <a:rPr lang="nl-NL" dirty="0"/>
              <a:t>A</a:t>
            </a:r>
            <a:r>
              <a:rPr lang="nl-BE" dirty="0" err="1"/>
              <a:t>ndere</a:t>
            </a:r>
            <a:r>
              <a:rPr lang="nl-BE" dirty="0"/>
              <a:t> groep</a:t>
            </a:r>
          </a:p>
          <a:p>
            <a:r>
              <a:rPr lang="nl-NL" dirty="0"/>
              <a:t>R</a:t>
            </a:r>
            <a:r>
              <a:rPr lang="nl-BE" dirty="0" err="1"/>
              <a:t>oute</a:t>
            </a:r>
            <a:r>
              <a:rPr lang="nl-BE" dirty="0"/>
              <a:t> maken</a:t>
            </a:r>
            <a:endParaRPr lang="nl-NL" dirty="0"/>
          </a:p>
        </p:txBody>
      </p:sp>
      <p:pic>
        <p:nvPicPr>
          <p:cNvPr id="4" name="Afbeelding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218081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Regel 8: Te onthouden gegevens beperken</a:t>
            </a:r>
            <a:endParaRPr lang="nl-BE" dirty="0"/>
          </a:p>
        </p:txBody>
      </p:sp>
      <p:sp>
        <p:nvSpPr>
          <p:cNvPr id="3" name="Tijdelijke aanduiding voor inhoud 2"/>
          <p:cNvSpPr>
            <a:spLocks noGrp="1"/>
          </p:cNvSpPr>
          <p:nvPr>
            <p:ph idx="1"/>
          </p:nvPr>
        </p:nvSpPr>
        <p:spPr/>
        <p:txBody>
          <a:bodyPr/>
          <a:lstStyle/>
          <a:p>
            <a:r>
              <a:rPr lang="nl-NL" dirty="0"/>
              <a:t>Uitleg spel</a:t>
            </a:r>
          </a:p>
          <a:p>
            <a:r>
              <a:rPr lang="nl-NL" dirty="0"/>
              <a:t>Metaforen</a:t>
            </a:r>
            <a:endParaRPr lang="nl-BE" dirty="0"/>
          </a:p>
        </p:txBody>
      </p:sp>
      <p:pic>
        <p:nvPicPr>
          <p:cNvPr id="5" name="Afbeelding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334778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Ontwerpprincipes van Norman</a:t>
            </a:r>
          </a:p>
        </p:txBody>
      </p:sp>
      <p:sp>
        <p:nvSpPr>
          <p:cNvPr id="5" name="Tijdelijke aanduiding voor inhoud 4"/>
          <p:cNvSpPr>
            <a:spLocks noGrp="1"/>
          </p:cNvSpPr>
          <p:nvPr>
            <p:ph idx="1"/>
          </p:nvPr>
        </p:nvSpPr>
        <p:spPr/>
        <p:txBody>
          <a:bodyPr/>
          <a:lstStyle/>
          <a:p>
            <a:r>
              <a:rPr lang="nl-NL" dirty="0" err="1"/>
              <a:t>Visibility</a:t>
            </a:r>
            <a:endParaRPr lang="nl-NL" dirty="0"/>
          </a:p>
          <a:p>
            <a:r>
              <a:rPr lang="nl-NL" dirty="0" err="1"/>
              <a:t>Affordances</a:t>
            </a:r>
            <a:endParaRPr lang="nl-NL" dirty="0"/>
          </a:p>
          <a:p>
            <a:r>
              <a:rPr lang="nl-NL" dirty="0" err="1"/>
              <a:t>Mappings</a:t>
            </a:r>
            <a:endParaRPr lang="nl-NL" dirty="0"/>
          </a:p>
          <a:p>
            <a:r>
              <a:rPr lang="nl-NL" dirty="0"/>
              <a:t>Feedback</a:t>
            </a:r>
          </a:p>
          <a:p>
            <a:r>
              <a:rPr lang="nl-NL" dirty="0" err="1"/>
              <a:t>Constraints</a:t>
            </a:r>
            <a:endParaRPr lang="nl-NL" dirty="0"/>
          </a:p>
        </p:txBody>
      </p:sp>
    </p:spTree>
    <p:extLst>
      <p:ext uri="{BB962C8B-B14F-4D97-AF65-F5344CB8AC3E}">
        <p14:creationId xmlns:p14="http://schemas.microsoft.com/office/powerpoint/2010/main" val="98881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Visibility</a:t>
            </a:r>
            <a:endParaRPr lang="nl-BE" dirty="0"/>
          </a:p>
        </p:txBody>
      </p:sp>
      <p:sp>
        <p:nvSpPr>
          <p:cNvPr id="3" name="Tijdelijke aanduiding voor inhoud 2"/>
          <p:cNvSpPr>
            <a:spLocks noGrp="1"/>
          </p:cNvSpPr>
          <p:nvPr>
            <p:ph idx="1"/>
          </p:nvPr>
        </p:nvSpPr>
        <p:spPr/>
        <p:txBody>
          <a:bodyPr/>
          <a:lstStyle/>
          <a:p>
            <a:r>
              <a:rPr lang="nl-NL" dirty="0"/>
              <a:t>Geen verborgen functies</a:t>
            </a:r>
          </a:p>
          <a:p>
            <a:r>
              <a:rPr lang="nl-NL" dirty="0"/>
              <a:t>Alles meteen zichtbaar</a:t>
            </a:r>
            <a:endParaRPr lang="nl-BE" dirty="0"/>
          </a:p>
        </p:txBody>
      </p:sp>
      <p:pic>
        <p:nvPicPr>
          <p:cNvPr id="4" name="Afbeelding 3"/>
          <p:cNvPicPr>
            <a:picLocks noChangeAspect="1"/>
          </p:cNvPicPr>
          <p:nvPr/>
        </p:nvPicPr>
        <p:blipFill>
          <a:blip r:embed="rId2"/>
          <a:stretch>
            <a:fillRect/>
          </a:stretch>
        </p:blipFill>
        <p:spPr>
          <a:xfrm>
            <a:off x="6012160" y="908720"/>
            <a:ext cx="2554572" cy="4526270"/>
          </a:xfrm>
          <a:prstGeom prst="rect">
            <a:avLst/>
          </a:prstGeom>
        </p:spPr>
      </p:pic>
    </p:spTree>
    <p:extLst>
      <p:ext uri="{BB962C8B-B14F-4D97-AF65-F5344CB8AC3E}">
        <p14:creationId xmlns:p14="http://schemas.microsoft.com/office/powerpoint/2010/main" val="253458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Affordances</a:t>
            </a:r>
            <a:endParaRPr lang="nl-BE" dirty="0"/>
          </a:p>
        </p:txBody>
      </p:sp>
      <p:sp>
        <p:nvSpPr>
          <p:cNvPr id="3" name="Tijdelijke aanduiding voor inhoud 2"/>
          <p:cNvSpPr>
            <a:spLocks noGrp="1"/>
          </p:cNvSpPr>
          <p:nvPr>
            <p:ph idx="1"/>
          </p:nvPr>
        </p:nvSpPr>
        <p:spPr/>
        <p:txBody>
          <a:bodyPr/>
          <a:lstStyle/>
          <a:p>
            <a:r>
              <a:rPr lang="nl-NL" dirty="0"/>
              <a:t>Knoppen met kader</a:t>
            </a:r>
          </a:p>
          <a:p>
            <a:r>
              <a:rPr lang="nl-NL" dirty="0"/>
              <a:t>Icoontjes</a:t>
            </a:r>
            <a:endParaRPr lang="nl-BE" dirty="0"/>
          </a:p>
        </p:txBody>
      </p:sp>
      <p:pic>
        <p:nvPicPr>
          <p:cNvPr id="5" name="Afbeelding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294899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Mappings</a:t>
            </a:r>
            <a:endParaRPr lang="nl-BE" dirty="0"/>
          </a:p>
        </p:txBody>
      </p:sp>
      <p:sp>
        <p:nvSpPr>
          <p:cNvPr id="3" name="Tijdelijke aanduiding voor inhoud 2"/>
          <p:cNvSpPr>
            <a:spLocks noGrp="1"/>
          </p:cNvSpPr>
          <p:nvPr>
            <p:ph idx="1"/>
          </p:nvPr>
        </p:nvSpPr>
        <p:spPr/>
        <p:txBody>
          <a:bodyPr/>
          <a:lstStyle/>
          <a:p>
            <a:r>
              <a:rPr lang="nl-NL" dirty="0"/>
              <a:t>Route</a:t>
            </a:r>
            <a:endParaRPr lang="nl-BE" dirty="0"/>
          </a:p>
        </p:txBody>
      </p:sp>
      <p:pic>
        <p:nvPicPr>
          <p:cNvPr id="6" name="Afbeelding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363261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Feedback</a:t>
            </a:r>
            <a:endParaRPr lang="nl-BE" dirty="0"/>
          </a:p>
        </p:txBody>
      </p:sp>
      <p:sp>
        <p:nvSpPr>
          <p:cNvPr id="3" name="Tijdelijke aanduiding voor inhoud 2"/>
          <p:cNvSpPr>
            <a:spLocks noGrp="1"/>
          </p:cNvSpPr>
          <p:nvPr>
            <p:ph idx="1"/>
          </p:nvPr>
        </p:nvSpPr>
        <p:spPr/>
        <p:txBody>
          <a:bodyPr/>
          <a:lstStyle/>
          <a:p>
            <a:r>
              <a:rPr lang="nl-NL" dirty="0"/>
              <a:t>Error </a:t>
            </a:r>
            <a:r>
              <a:rPr lang="nl-NL" dirty="0" err="1"/>
              <a:t>message</a:t>
            </a:r>
            <a:endParaRPr lang="nl-NL" dirty="0"/>
          </a:p>
          <a:p>
            <a:r>
              <a:rPr lang="nl-NL" dirty="0"/>
              <a:t>Selectie duidelijk</a:t>
            </a:r>
          </a:p>
          <a:p>
            <a:pPr marL="0" indent="0">
              <a:buNone/>
            </a:pPr>
            <a:endParaRPr lang="nl-BE" dirty="0"/>
          </a:p>
        </p:txBody>
      </p:sp>
      <p:pic>
        <p:nvPicPr>
          <p:cNvPr id="4" name="Afbeelding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312155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Constraints</a:t>
            </a:r>
            <a:endParaRPr lang="nl-BE" dirty="0"/>
          </a:p>
        </p:txBody>
      </p:sp>
      <p:sp>
        <p:nvSpPr>
          <p:cNvPr id="3" name="Tijdelijke aanduiding voor inhoud 2"/>
          <p:cNvSpPr>
            <a:spLocks noGrp="1"/>
          </p:cNvSpPr>
          <p:nvPr>
            <p:ph idx="1"/>
          </p:nvPr>
        </p:nvSpPr>
        <p:spPr/>
        <p:txBody>
          <a:bodyPr/>
          <a:lstStyle/>
          <a:p>
            <a:r>
              <a:rPr lang="nl-NL" dirty="0"/>
              <a:t>Spel niet verlaten</a:t>
            </a:r>
          </a:p>
          <a:p>
            <a:endParaRPr lang="nl-BE" dirty="0"/>
          </a:p>
        </p:txBody>
      </p:sp>
      <p:pic>
        <p:nvPicPr>
          <p:cNvPr id="4" name="Afbeelding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429483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Ontwerpprincipes van Schneiderman</a:t>
            </a:r>
            <a:endParaRPr lang="nl-BE" dirty="0"/>
          </a:p>
        </p:txBody>
      </p:sp>
      <p:sp>
        <p:nvSpPr>
          <p:cNvPr id="3" name="Tijdelijke aanduiding voor inhoud 2"/>
          <p:cNvSpPr>
            <a:spLocks noGrp="1"/>
          </p:cNvSpPr>
          <p:nvPr>
            <p:ph idx="1"/>
          </p:nvPr>
        </p:nvSpPr>
        <p:spPr/>
        <p:txBody>
          <a:bodyPr/>
          <a:lstStyle/>
          <a:p>
            <a:r>
              <a:rPr lang="nl-NL" dirty="0"/>
              <a:t>Herken de diversiteit</a:t>
            </a:r>
          </a:p>
          <a:p>
            <a:r>
              <a:rPr lang="nl-NL" dirty="0"/>
              <a:t>Acht gouden regels </a:t>
            </a:r>
            <a:endParaRPr lang="nl-BE" dirty="0"/>
          </a:p>
        </p:txBody>
      </p:sp>
    </p:spTree>
    <p:extLst>
      <p:ext uri="{BB962C8B-B14F-4D97-AF65-F5344CB8AC3E}">
        <p14:creationId xmlns:p14="http://schemas.microsoft.com/office/powerpoint/2010/main" val="283061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Herken de diversiteit</a:t>
            </a:r>
            <a:endParaRPr lang="nl-BE" dirty="0"/>
          </a:p>
        </p:txBody>
      </p:sp>
      <p:sp>
        <p:nvSpPr>
          <p:cNvPr id="3" name="Tijdelijke aanduiding voor inhoud 2"/>
          <p:cNvSpPr>
            <a:spLocks noGrp="1"/>
          </p:cNvSpPr>
          <p:nvPr>
            <p:ph idx="1"/>
          </p:nvPr>
        </p:nvSpPr>
        <p:spPr/>
        <p:txBody>
          <a:bodyPr/>
          <a:lstStyle/>
          <a:p>
            <a:r>
              <a:rPr lang="nl-NL" dirty="0"/>
              <a:t>Moeilijkheidsgraad spel</a:t>
            </a:r>
          </a:p>
          <a:p>
            <a:r>
              <a:rPr lang="nl-NL" dirty="0"/>
              <a:t>Info buttons</a:t>
            </a:r>
            <a:endParaRPr lang="nl-BE" dirty="0"/>
          </a:p>
        </p:txBody>
      </p:sp>
      <p:pic>
        <p:nvPicPr>
          <p:cNvPr id="5" name="Afbeelding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0800" y="1173433"/>
            <a:ext cx="2556000" cy="4544000"/>
          </a:xfrm>
          <a:prstGeom prst="rect">
            <a:avLst/>
          </a:prstGeom>
        </p:spPr>
      </p:pic>
    </p:spTree>
    <p:extLst>
      <p:ext uri="{BB962C8B-B14F-4D97-AF65-F5344CB8AC3E}">
        <p14:creationId xmlns:p14="http://schemas.microsoft.com/office/powerpoint/2010/main" val="4024203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810</TotalTime>
  <Words>305</Words>
  <Application>Microsoft Office PowerPoint</Application>
  <PresentationFormat>Diavoorstelling (4:3)</PresentationFormat>
  <Paragraphs>71</Paragraphs>
  <Slides>17</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ＭＳ Ｐゴシック</vt:lpstr>
      <vt:lpstr>Arial</vt:lpstr>
      <vt:lpstr>Calibri</vt:lpstr>
      <vt:lpstr>Verdana</vt:lpstr>
      <vt:lpstr>Wingdings</vt:lpstr>
      <vt:lpstr>Office Theme</vt:lpstr>
      <vt:lpstr>Monument GO </vt:lpstr>
      <vt:lpstr>Ontwerpprincipes van Norman</vt:lpstr>
      <vt:lpstr>Visibility</vt:lpstr>
      <vt:lpstr>Affordances</vt:lpstr>
      <vt:lpstr>Mappings</vt:lpstr>
      <vt:lpstr>Feedback</vt:lpstr>
      <vt:lpstr>Constraints</vt:lpstr>
      <vt:lpstr>Ontwerpprincipes van Schneiderman</vt:lpstr>
      <vt:lpstr>Herken de diversiteit</vt:lpstr>
      <vt:lpstr>Regel 1: Streven naar consistentie </vt:lpstr>
      <vt:lpstr>Regel 2: Shortcuts</vt:lpstr>
      <vt:lpstr>Regel 3: Informatieve feedback</vt:lpstr>
      <vt:lpstr>Regel 4: Dialogen</vt:lpstr>
      <vt:lpstr>Regel 5: Foutpreventie</vt:lpstr>
      <vt:lpstr>Regel 6: Acties omkeerbaar maken</vt:lpstr>
      <vt:lpstr>Regel 7: Gebruiker meester over systeem</vt:lpstr>
      <vt:lpstr>Regel 8: Te onthouden gegevens beperken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lambr</dc:creator>
  <cp:lastModifiedBy>Bram K.</cp:lastModifiedBy>
  <cp:revision>76</cp:revision>
  <dcterms:created xsi:type="dcterms:W3CDTF">2009-12-01T15:52:26Z</dcterms:created>
  <dcterms:modified xsi:type="dcterms:W3CDTF">2017-01-04T14:33:11Z</dcterms:modified>
</cp:coreProperties>
</file>